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7" r:id="rId5"/>
    <p:sldId id="278" r:id="rId6"/>
    <p:sldId id="282" r:id="rId7"/>
    <p:sldId id="286" r:id="rId8"/>
    <p:sldId id="287" r:id="rId9"/>
    <p:sldId id="273" r:id="rId10"/>
    <p:sldId id="274" r:id="rId11"/>
    <p:sldId id="275" r:id="rId12"/>
    <p:sldId id="276" r:id="rId13"/>
    <p:sldId id="279" r:id="rId14"/>
    <p:sldId id="280" r:id="rId15"/>
    <p:sldId id="281" r:id="rId16"/>
    <p:sldId id="268" r:id="rId17"/>
    <p:sldId id="267" r:id="rId18"/>
    <p:sldId id="258" r:id="rId19"/>
    <p:sldId id="263" r:id="rId20"/>
    <p:sldId id="264" r:id="rId21"/>
    <p:sldId id="265" r:id="rId22"/>
    <p:sldId id="260" r:id="rId23"/>
    <p:sldId id="283" r:id="rId24"/>
    <p:sldId id="284" r:id="rId25"/>
    <p:sldId id="285" r:id="rId26"/>
    <p:sldId id="261" r:id="rId27"/>
    <p:sldId id="262" r:id="rId28"/>
    <p:sldId id="259" r:id="rId29"/>
    <p:sldId id="272" r:id="rId30"/>
    <p:sldId id="269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34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38A0-B38C-4971-AFDC-7452E68439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0709-EDC3-4641-956E-8D7A8A98C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2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38A0-B38C-4971-AFDC-7452E68439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0709-EDC3-4641-956E-8D7A8A98C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9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38A0-B38C-4971-AFDC-7452E68439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0709-EDC3-4641-956E-8D7A8A98C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0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38A0-B38C-4971-AFDC-7452E68439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0709-EDC3-4641-956E-8D7A8A98C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38A0-B38C-4971-AFDC-7452E68439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0709-EDC3-4641-956E-8D7A8A98C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7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38A0-B38C-4971-AFDC-7452E68439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0709-EDC3-4641-956E-8D7A8A98C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7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38A0-B38C-4971-AFDC-7452E68439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0709-EDC3-4641-956E-8D7A8A98C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5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38A0-B38C-4971-AFDC-7452E68439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0709-EDC3-4641-956E-8D7A8A98C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5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38A0-B38C-4971-AFDC-7452E68439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0709-EDC3-4641-956E-8D7A8A98C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0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38A0-B38C-4971-AFDC-7452E68439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0709-EDC3-4641-956E-8D7A8A98C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0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38A0-B38C-4971-AFDC-7452E68439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0709-EDC3-4641-956E-8D7A8A98C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6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638A0-B38C-4971-AFDC-7452E684396A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B0709-EDC3-4641-956E-8D7A8A98C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SoLID DAQ update</a:t>
            </a:r>
            <a:br>
              <a:rPr lang="en-US" dirty="0" smtClean="0"/>
            </a:br>
            <a:r>
              <a:rPr lang="en-US" dirty="0" smtClean="0"/>
              <a:t>SoLID collaboration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Alexandre </a:t>
            </a:r>
            <a:r>
              <a:rPr lang="en-US" dirty="0" smtClean="0"/>
              <a:t>Camsonne</a:t>
            </a:r>
            <a:endParaRPr lang="en-US" dirty="0" smtClean="0"/>
          </a:p>
          <a:p>
            <a:r>
              <a:rPr lang="en-US" dirty="0" smtClean="0"/>
              <a:t>June </a:t>
            </a: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7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of flight </a:t>
            </a:r>
            <a:r>
              <a:rPr lang="en-US" dirty="0" smtClean="0"/>
              <a:t>MRPC</a:t>
            </a:r>
            <a:br>
              <a:rPr lang="en-US" dirty="0" smtClean="0"/>
            </a:br>
            <a:r>
              <a:rPr lang="en-US" dirty="0" smtClean="0"/>
              <a:t>Single </a:t>
            </a: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66431" cy="18395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alibri"/>
                <a:cs typeface="Calibri"/>
              </a:rPr>
              <a:t>Beam on target</a:t>
            </a:r>
          </a:p>
          <a:p>
            <a:r>
              <a:rPr lang="en-US" dirty="0" smtClean="0">
                <a:latin typeface="Calibri"/>
                <a:cs typeface="Calibri"/>
              </a:rPr>
              <a:t>Average rate/channel: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total induced charge &gt; 0.0 pC: 1.2 MHz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total induced charge &gt; 0.5 pC: 893.2 kHz</a:t>
            </a:r>
          </a:p>
          <a:p>
            <a:pPr marL="0" indent="0">
              <a:buNone/>
            </a:pPr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5" name="Picture 4" descr="rate_vs_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2" y="3439788"/>
            <a:ext cx="4489035" cy="304842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769610"/>
              </p:ext>
            </p:extLst>
          </p:nvPr>
        </p:nvGraphicFramePr>
        <p:xfrm>
          <a:off x="4623631" y="1754542"/>
          <a:ext cx="4315388" cy="4437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694"/>
                <a:gridCol w="2157694"/>
              </a:tblGrid>
              <a:tr h="37757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total induced charge  cut (pC)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Average rate / channel (MHz)</a:t>
                      </a:r>
                      <a:endParaRPr lang="en-US" sz="1500" dirty="0"/>
                    </a:p>
                  </a:txBody>
                  <a:tcPr/>
                </a:tc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1.20</a:t>
                      </a:r>
                      <a:endParaRPr lang="en-US" sz="1500" dirty="0"/>
                    </a:p>
                  </a:txBody>
                  <a:tcPr/>
                </a:tc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1.11</a:t>
                      </a:r>
                      <a:endParaRPr lang="en-US" sz="1500" dirty="0"/>
                    </a:p>
                  </a:txBody>
                  <a:tcPr/>
                </a:tc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1.06</a:t>
                      </a:r>
                      <a:endParaRPr lang="en-US" sz="1500" dirty="0"/>
                    </a:p>
                  </a:txBody>
                  <a:tcPr/>
                </a:tc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1.00</a:t>
                      </a:r>
                      <a:endParaRPr lang="en-US" sz="1500" dirty="0"/>
                    </a:p>
                  </a:txBody>
                  <a:tcPr/>
                </a:tc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0.95</a:t>
                      </a:r>
                      <a:endParaRPr lang="en-US" sz="1500" dirty="0"/>
                    </a:p>
                  </a:txBody>
                  <a:tcPr/>
                </a:tc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0.84</a:t>
                      </a:r>
                      <a:endParaRPr lang="en-US" sz="1500" dirty="0"/>
                    </a:p>
                  </a:txBody>
                  <a:tcPr/>
                </a:tc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0.80</a:t>
                      </a:r>
                      <a:endParaRPr lang="en-US" sz="1500" dirty="0"/>
                    </a:p>
                  </a:txBody>
                  <a:tcPr/>
                </a:tc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0.76</a:t>
                      </a:r>
                      <a:endParaRPr lang="en-US" sz="1500" dirty="0"/>
                    </a:p>
                  </a:txBody>
                  <a:tcPr/>
                </a:tc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0.72</a:t>
                      </a:r>
                      <a:endParaRPr lang="en-US" sz="1500" dirty="0"/>
                    </a:p>
                  </a:txBody>
                  <a:tcPr/>
                </a:tc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0.69</a:t>
                      </a:r>
                      <a:endParaRPr lang="en-US" sz="1500" dirty="0"/>
                    </a:p>
                  </a:txBody>
                  <a:tcPr/>
                </a:tc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0.65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23363" y="5732980"/>
            <a:ext cx="27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induced charge &gt; 0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6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Time of flight </a:t>
            </a:r>
            <a:r>
              <a:rPr lang="en-US" dirty="0" smtClean="0"/>
              <a:t>MRPC</a:t>
            </a:r>
            <a:br>
              <a:rPr lang="en-US" dirty="0" smtClean="0"/>
            </a:br>
            <a:r>
              <a:rPr lang="en-US" dirty="0" smtClean="0"/>
              <a:t>Rate </a:t>
            </a:r>
            <a:r>
              <a:rPr lang="en-US" dirty="0" smtClean="0"/>
              <a:t>(kHz)/cm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Apr. 24,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A35A-6C00-6D42-95D1-9821E9696FEE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521627"/>
              </p:ext>
            </p:extLst>
          </p:nvPr>
        </p:nvGraphicFramePr>
        <p:xfrm>
          <a:off x="1567293" y="1352672"/>
          <a:ext cx="6096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180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Charge</a:t>
                      </a:r>
                      <a:r>
                        <a:rPr lang="en-US" baseline="0" dirty="0" smtClean="0"/>
                        <a:t> &gt; cut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 (kHz)</a:t>
                      </a:r>
                      <a:r>
                        <a:rPr lang="en-US" baseline="0" dirty="0" smtClean="0"/>
                        <a:t>/cm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80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r>
                        <a:rPr lang="en-US" baseline="0" dirty="0" smtClean="0"/>
                        <a:t> = 96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r>
                        <a:rPr lang="en-US" baseline="0" dirty="0" smtClean="0"/>
                        <a:t> = 105 cm</a:t>
                      </a:r>
                      <a:endParaRPr lang="en-US" dirty="0"/>
                    </a:p>
                  </a:txBody>
                  <a:tcPr/>
                </a:tc>
              </a:tr>
              <a:tr h="3180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539</a:t>
                      </a:r>
                      <a:endParaRPr lang="en-US" dirty="0"/>
                    </a:p>
                  </a:txBody>
                  <a:tcPr/>
                </a:tc>
              </a:tr>
              <a:tr h="3180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Charge</a:t>
                      </a:r>
                      <a:r>
                        <a:rPr lang="en-US" baseline="0" dirty="0" smtClean="0"/>
                        <a:t> &gt; 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36.3</a:t>
                      </a:r>
                      <a:endParaRPr lang="en-US" dirty="0"/>
                    </a:p>
                  </a:txBody>
                  <a:tcPr/>
                </a:tc>
              </a:tr>
              <a:tr h="3180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Charge</a:t>
                      </a:r>
                      <a:r>
                        <a:rPr lang="en-US" baseline="0" dirty="0" smtClean="0"/>
                        <a:t> &gt; 0.10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34.8</a:t>
                      </a:r>
                      <a:endParaRPr lang="en-US" dirty="0"/>
                    </a:p>
                  </a:txBody>
                  <a:tcPr/>
                </a:tc>
              </a:tr>
              <a:tr h="3180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Charge</a:t>
                      </a:r>
                      <a:r>
                        <a:rPr lang="en-US" baseline="0" dirty="0" smtClean="0"/>
                        <a:t> &gt; 0.20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33.0</a:t>
                      </a:r>
                      <a:endParaRPr lang="en-US" dirty="0"/>
                    </a:p>
                  </a:txBody>
                  <a:tcPr/>
                </a:tc>
              </a:tr>
              <a:tr h="3180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Charge</a:t>
                      </a:r>
                      <a:r>
                        <a:rPr lang="en-US" baseline="0" dirty="0" smtClean="0"/>
                        <a:t> &gt; 0.30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31.5</a:t>
                      </a:r>
                      <a:endParaRPr lang="en-US" dirty="0"/>
                    </a:p>
                  </a:txBody>
                  <a:tcPr/>
                </a:tc>
              </a:tr>
              <a:tr h="3180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Charge</a:t>
                      </a:r>
                      <a:r>
                        <a:rPr lang="en-US" baseline="0" dirty="0" smtClean="0"/>
                        <a:t> &gt; 0.40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30.1</a:t>
                      </a:r>
                      <a:endParaRPr lang="en-US" dirty="0"/>
                    </a:p>
                  </a:txBody>
                  <a:tcPr/>
                </a:tc>
              </a:tr>
              <a:tr h="3180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Charge</a:t>
                      </a:r>
                      <a:r>
                        <a:rPr lang="en-US" baseline="0" dirty="0" smtClean="0"/>
                        <a:t> &gt; 0.50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28.4</a:t>
                      </a:r>
                      <a:endParaRPr lang="en-US" dirty="0"/>
                    </a:p>
                  </a:txBody>
                  <a:tcPr/>
                </a:tc>
              </a:tr>
              <a:tr h="3180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Charge</a:t>
                      </a:r>
                      <a:r>
                        <a:rPr lang="en-US" baseline="0" dirty="0" smtClean="0"/>
                        <a:t> &gt; 0.60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27.5</a:t>
                      </a:r>
                      <a:endParaRPr lang="en-US" dirty="0"/>
                    </a:p>
                  </a:txBody>
                  <a:tcPr/>
                </a:tc>
              </a:tr>
              <a:tr h="3180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Charge</a:t>
                      </a:r>
                      <a:r>
                        <a:rPr lang="en-US" baseline="0" dirty="0" smtClean="0"/>
                        <a:t> &gt; 0.70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26.4</a:t>
                      </a:r>
                      <a:endParaRPr lang="en-US" dirty="0"/>
                    </a:p>
                  </a:txBody>
                  <a:tcPr/>
                </a:tc>
              </a:tr>
              <a:tr h="3180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Charge</a:t>
                      </a:r>
                      <a:r>
                        <a:rPr lang="en-US" baseline="0" dirty="0" smtClean="0"/>
                        <a:t> &gt; 0.80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25.6</a:t>
                      </a:r>
                      <a:endParaRPr lang="en-US" dirty="0"/>
                    </a:p>
                  </a:txBody>
                  <a:tcPr/>
                </a:tc>
              </a:tr>
              <a:tr h="3180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Charge</a:t>
                      </a:r>
                      <a:r>
                        <a:rPr lang="en-US" baseline="0" dirty="0" smtClean="0"/>
                        <a:t> &gt; 0.90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24.7</a:t>
                      </a:r>
                      <a:endParaRPr lang="en-US" dirty="0"/>
                    </a:p>
                  </a:txBody>
                  <a:tcPr/>
                </a:tc>
              </a:tr>
              <a:tr h="3180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Charge</a:t>
                      </a:r>
                      <a:r>
                        <a:rPr lang="en-US" baseline="0" dirty="0" smtClean="0"/>
                        <a:t> &gt; 1.00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6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00790"/>
            <a:ext cx="8686800" cy="762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Pulse background beam on </a:t>
            </a:r>
            <a:r>
              <a:rPr lang="en-US" sz="2400" dirty="0" smtClean="0"/>
              <a:t>target shifted </a:t>
            </a:r>
            <a:r>
              <a:rPr lang="en-US" sz="2400" dirty="0" smtClean="0"/>
              <a:t>-4ns -8ns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amsonne\AppData\Local\Temp\7zE1E89.tmp\pulse_4and8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467600" cy="501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amsonne\AppData\Local\Temp\7zE43E7.tmp\electr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64103"/>
            <a:ext cx="2362200" cy="12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676400" y="5334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853954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Time of flight MRPC</a:t>
            </a:r>
            <a:br>
              <a:rPr lang="en-US" dirty="0" smtClean="0"/>
            </a:b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190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Cerenkov PMT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81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MAROC3 close to what we need</a:t>
            </a:r>
          </a:p>
          <a:p>
            <a:pPr lvl="1"/>
            <a:r>
              <a:rPr lang="en-US" dirty="0" smtClean="0"/>
              <a:t>64 channels</a:t>
            </a:r>
          </a:p>
          <a:p>
            <a:pPr lvl="1"/>
            <a:r>
              <a:rPr lang="en-US" dirty="0" smtClean="0"/>
              <a:t>Variable gain</a:t>
            </a:r>
          </a:p>
          <a:p>
            <a:pPr lvl="1"/>
            <a:r>
              <a:rPr lang="en-US" dirty="0" smtClean="0"/>
              <a:t>Discriminated fast logic signal</a:t>
            </a:r>
          </a:p>
          <a:p>
            <a:pPr lvl="1"/>
            <a:r>
              <a:rPr lang="en-US" dirty="0" smtClean="0"/>
              <a:t>Missing : analog sum of 8, need sum of 64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8 sum of 8 available just need to sum them, will check with INFN for modified RICH board, requested 10 K$ preRD money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Radiation hardness is pretty good, need to be tested, possibility of new version to handle Single Event Upset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MAROC default option 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MAROC </a:t>
            </a:r>
            <a:r>
              <a:rPr lang="en-US" dirty="0" smtClean="0">
                <a:solidFill>
                  <a:schemeClr val="accent3"/>
                </a:solidFill>
              </a:rPr>
              <a:t>test board </a:t>
            </a:r>
            <a:r>
              <a:rPr lang="en-US" dirty="0" smtClean="0">
                <a:solidFill>
                  <a:schemeClr val="accent3"/>
                </a:solidFill>
              </a:rPr>
              <a:t>available</a:t>
            </a:r>
            <a:endParaRPr lang="en-US" dirty="0">
              <a:solidFill>
                <a:schemeClr val="accent3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Will check design with electronics group for FADC analog output</a:t>
            </a:r>
          </a:p>
          <a:p>
            <a:r>
              <a:rPr lang="en-US" dirty="0" smtClean="0"/>
              <a:t>Possible readout schemes</a:t>
            </a:r>
          </a:p>
          <a:p>
            <a:pPr lvl="1"/>
            <a:r>
              <a:rPr lang="en-US" dirty="0" smtClean="0"/>
              <a:t>FADC only ( default )</a:t>
            </a:r>
          </a:p>
          <a:p>
            <a:pPr lvl="1"/>
            <a:r>
              <a:rPr lang="en-US" dirty="0" smtClean="0"/>
              <a:t>FADC + VETROC </a:t>
            </a:r>
          </a:p>
          <a:p>
            <a:pPr lvl="1"/>
            <a:r>
              <a:rPr lang="en-US" dirty="0" smtClean="0"/>
              <a:t>VETROC only : needs to be evaluated 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Preferred : Add TDC readout for each Cerenkov channel  232 VETROC additional 700 K$, could improve Cerenkov trigger</a:t>
            </a:r>
            <a:endParaRPr lang="en-US" dirty="0">
              <a:solidFill>
                <a:schemeClr val="accent3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Need simulation to evaluate options</a:t>
            </a:r>
          </a:p>
          <a:p>
            <a:pPr lvl="1"/>
            <a:r>
              <a:rPr lang="en-US" dirty="0" smtClean="0"/>
              <a:t>Need to follow with electronics group to start testing ( anyone from Cerenkov group interested ?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4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 options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Expected timing resolution 80 to 50 ps</a:t>
            </a:r>
          </a:p>
          <a:p>
            <a:r>
              <a:rPr lang="en-US" dirty="0" smtClean="0"/>
              <a:t>Default readout</a:t>
            </a:r>
          </a:p>
          <a:p>
            <a:pPr lvl="1"/>
            <a:r>
              <a:rPr lang="en-US" dirty="0" smtClean="0"/>
              <a:t>NINO + TDC : 20 ps timing resolution</a:t>
            </a:r>
          </a:p>
          <a:p>
            <a:r>
              <a:rPr lang="en-US" dirty="0" smtClean="0"/>
              <a:t>R&amp;D MRPC : 20 ps </a:t>
            </a:r>
          </a:p>
          <a:p>
            <a:pPr lvl="1"/>
            <a:r>
              <a:rPr lang="en-US" dirty="0" smtClean="0"/>
              <a:t>Sampling TDC ASICs : PSEC4/5, SAMPIC, DRS4 give 5 to 1 ps resolution</a:t>
            </a:r>
          </a:p>
          <a:p>
            <a:pPr lvl="1"/>
            <a:r>
              <a:rPr lang="en-US" dirty="0" smtClean="0"/>
              <a:t>Need new chip DRS5 or PSEC5 (AARDVARC NALU) to handle SoLID trigger rate ( analog pipeline ) first prototypes for 2018</a:t>
            </a:r>
          </a:p>
          <a:p>
            <a:r>
              <a:rPr lang="en-US" dirty="0" smtClean="0"/>
              <a:t>Depends on final detector choice</a:t>
            </a:r>
          </a:p>
          <a:p>
            <a:r>
              <a:rPr lang="en-US" dirty="0" smtClean="0"/>
              <a:t>sPhenix solution: DRS4 system , existing chip but not optimal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Need to determine effect of photon background, might need sampling to deal with pile up</a:t>
            </a: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4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SRS deployed in Hall B Prad</a:t>
            </a:r>
          </a:p>
          <a:p>
            <a:r>
              <a:rPr lang="en-US" dirty="0" smtClean="0"/>
              <a:t>MPD implemented in CODA</a:t>
            </a:r>
          </a:p>
          <a:p>
            <a:pPr lvl="1"/>
            <a:r>
              <a:rPr lang="en-US" dirty="0" smtClean="0"/>
              <a:t>BLT testing few KHz</a:t>
            </a:r>
          </a:p>
          <a:p>
            <a:pPr lvl="1"/>
            <a:r>
              <a:rPr lang="en-US" dirty="0" smtClean="0"/>
              <a:t>Optical fiber readout to be implemented for high rate test ( 100 MB/s to 1.6 GB/s )</a:t>
            </a:r>
          </a:p>
          <a:p>
            <a:r>
              <a:rPr lang="en-US" dirty="0" smtClean="0"/>
              <a:t>Preliminary results from Weizhi : one sample no deconvolution not sufficient, new occupancy number</a:t>
            </a:r>
          </a:p>
          <a:p>
            <a:r>
              <a:rPr lang="en-US" dirty="0" smtClean="0"/>
              <a:t>Data reduction on SSP for SBS</a:t>
            </a:r>
          </a:p>
          <a:p>
            <a:r>
              <a:rPr lang="en-US" dirty="0"/>
              <a:t>O</a:t>
            </a:r>
            <a:r>
              <a:rPr lang="en-US" dirty="0" smtClean="0"/>
              <a:t>n chip deconvolution ( implemented in MPD ) still an option if needed</a:t>
            </a:r>
          </a:p>
          <a:p>
            <a:r>
              <a:rPr lang="en-US" dirty="0" smtClean="0"/>
              <a:t>preRD to get VMM3 chip</a:t>
            </a:r>
          </a:p>
          <a:p>
            <a:r>
              <a:rPr lang="en-US" dirty="0" smtClean="0"/>
              <a:t>SAMPA chip from ALICE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00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preRD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GEM SAMPA test stand</a:t>
            </a:r>
          </a:p>
          <a:p>
            <a:r>
              <a:rPr lang="en-US" dirty="0" smtClean="0"/>
              <a:t>Calorimeter trigger and readout</a:t>
            </a:r>
          </a:p>
          <a:p>
            <a:r>
              <a:rPr lang="en-US" dirty="0" smtClean="0"/>
              <a:t>Coincidence trigger Cerenkov SPD MRPC</a:t>
            </a:r>
          </a:p>
          <a:p>
            <a:r>
              <a:rPr lang="en-US" dirty="0" smtClean="0"/>
              <a:t>Dead time measurements</a:t>
            </a:r>
          </a:p>
          <a:p>
            <a:r>
              <a:rPr lang="en-US" dirty="0" smtClean="0"/>
              <a:t>Cerenkov MAROC readout </a:t>
            </a:r>
          </a:p>
          <a:p>
            <a:r>
              <a:rPr lang="en-US" dirty="0" smtClean="0"/>
              <a:t>MRPC readout and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37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preRD request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59815"/>
              </p:ext>
            </p:extLst>
          </p:nvPr>
        </p:nvGraphicFramePr>
        <p:xfrm>
          <a:off x="609600" y="914401"/>
          <a:ext cx="7924798" cy="5636263"/>
        </p:xfrm>
        <a:graphic>
          <a:graphicData uri="http://schemas.openxmlformats.org/drawingml/2006/table">
            <a:tbl>
              <a:tblPr/>
              <a:tblGrid>
                <a:gridCol w="1132114"/>
                <a:gridCol w="1132114"/>
                <a:gridCol w="1132114"/>
                <a:gridCol w="1132114"/>
                <a:gridCol w="1132114"/>
                <a:gridCol w="1132114"/>
                <a:gridCol w="1132114"/>
              </a:tblGrid>
              <a:tr h="3063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FADC 250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4500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18000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 smtClean="0">
                          <a:effectLst/>
                        </a:rPr>
                        <a:t>Cerenkov</a:t>
                      </a:r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18000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VETROC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4500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2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9000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TD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3000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3000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 smtClean="0">
                          <a:effectLst/>
                        </a:rPr>
                        <a:t>VTP</a:t>
                      </a:r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7000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7000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SSP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5000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5000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5000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TID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3000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3000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3000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SD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2500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2500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2500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FADC trigger Dist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VXS crate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15000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15000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15000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VME CPU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4500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4500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4500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Optical fiber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20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2000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Computer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3000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3000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 smtClean="0">
                          <a:effectLst/>
                        </a:rPr>
                        <a:t>APV readout</a:t>
                      </a:r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4500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4500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Network router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10000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10000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8"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Total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72500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8"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GEM VMM3 eval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10000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10000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MAROC eval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10000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10000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8"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8"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8"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Total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92500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Total</a:t>
                      </a: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 smtClean="0">
                          <a:effectLst/>
                        </a:rPr>
                        <a:t>52000</a:t>
                      </a:r>
                      <a:endParaRPr lang="en-US" sz="1200" dirty="0">
                        <a:effectLst/>
                      </a:endParaRPr>
                    </a:p>
                  </a:txBody>
                  <a:tcPr marL="8980" marR="898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637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preRD and RD request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743228"/>
              </p:ext>
            </p:extLst>
          </p:nvPr>
        </p:nvGraphicFramePr>
        <p:xfrm>
          <a:off x="685800" y="990600"/>
          <a:ext cx="7391400" cy="5349432"/>
        </p:xfrm>
        <a:graphic>
          <a:graphicData uri="http://schemas.openxmlformats.org/drawingml/2006/table">
            <a:tbl>
              <a:tblPr/>
              <a:tblGrid>
                <a:gridCol w="2463800"/>
                <a:gridCol w="2463800"/>
                <a:gridCol w="2463800"/>
              </a:tblGrid>
              <a:tr h="266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Tasks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effectLst/>
                        </a:rPr>
                        <a:t>R&amp;D</a:t>
                      </a:r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effectLst/>
                        </a:rPr>
                        <a:t>preR&amp;D</a:t>
                      </a:r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Ecal trigger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3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effectLst/>
                        </a:rPr>
                        <a:t>3</a:t>
                      </a:r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GEM performance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3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effectLst/>
                        </a:rPr>
                        <a:t>3</a:t>
                      </a:r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PVDIS trigger prototype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3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effectLst/>
                        </a:rPr>
                        <a:t>3</a:t>
                      </a:r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SIDIS trigger prototype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3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effectLst/>
                        </a:rPr>
                        <a:t>3</a:t>
                      </a:r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FADC performance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3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effectLst/>
                        </a:rPr>
                        <a:t>Data transfer test to SILO</a:t>
                      </a:r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effectLst/>
                        </a:rPr>
                        <a:t>1 </a:t>
                      </a:r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effectLst/>
                        </a:rPr>
                        <a:t>1</a:t>
                      </a:r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effectLst/>
                        </a:rPr>
                        <a:t>Dead time </a:t>
                      </a:r>
                      <a:r>
                        <a:rPr lang="en-US" sz="2000" dirty="0">
                          <a:effectLst/>
                        </a:rPr>
                        <a:t>for PVDIS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3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Data </a:t>
                      </a:r>
                      <a:r>
                        <a:rPr lang="en-US" sz="2000" dirty="0" smtClean="0">
                          <a:effectLst/>
                        </a:rPr>
                        <a:t>reduction</a:t>
                      </a:r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6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L3 farm need evaluation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3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Cerenkov readout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3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effectLst/>
                        </a:rPr>
                        <a:t>3</a:t>
                      </a:r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Test stand - beam test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6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Total months</a:t>
                      </a: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effectLst/>
                        </a:rPr>
                        <a:t>37</a:t>
                      </a:r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 smtClean="0">
                          <a:effectLst/>
                        </a:rPr>
                        <a:t>16</a:t>
                      </a:r>
                      <a:endParaRPr lang="en-US" sz="2000" dirty="0">
                        <a:effectLst/>
                      </a:endParaRPr>
                    </a:p>
                  </a:txBody>
                  <a:tcPr marL="7858" marR="785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77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496845"/>
            <a:ext cx="1828800" cy="18288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2496845"/>
            <a:ext cx="1828800" cy="18288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2954044"/>
            <a:ext cx="609600" cy="9144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86500" y="1149658"/>
            <a:ext cx="990600" cy="6096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519604" y="2476499"/>
            <a:ext cx="0" cy="188724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</p:cNvCxnSpPr>
          <p:nvPr/>
        </p:nvCxnSpPr>
        <p:spPr>
          <a:xfrm>
            <a:off x="3657600" y="3411245"/>
            <a:ext cx="838200" cy="1775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89494" y="3429000"/>
            <a:ext cx="838200" cy="1775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36098" y="3411244"/>
            <a:ext cx="838200" cy="1775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84759" y="1752599"/>
            <a:ext cx="0" cy="723899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68087" y="3429000"/>
            <a:ext cx="838200" cy="1775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0" y="2036455"/>
            <a:ext cx="1603159" cy="121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72200" y="2057401"/>
            <a:ext cx="0" cy="4190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57600" y="2667000"/>
            <a:ext cx="22098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43217" y="2995745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ADC Processing FPGA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175159" y="311885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Control FPGA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331933" y="1728677"/>
            <a:ext cx="1578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External trigger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384709" y="1285181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RAM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8061294" y="2097673"/>
            <a:ext cx="907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VME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4457330" y="3241965"/>
            <a:ext cx="663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FIFO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71012" y="3136612"/>
            <a:ext cx="663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ADC Data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4011597" y="2342956"/>
            <a:ext cx="1578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Processing trigger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2857500" y="228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FADC Trigger Dead </a:t>
            </a:r>
            <a:r>
              <a:rPr lang="en-US" sz="2400" dirty="0" smtClean="0"/>
              <a:t>Time</a:t>
            </a:r>
          </a:p>
          <a:p>
            <a:pPr algn="ctr"/>
            <a:r>
              <a:rPr lang="en-US" sz="2400" dirty="0" smtClean="0"/>
              <a:t>(Ed Jasztrembski</a:t>
            </a:r>
            <a:r>
              <a:rPr lang="en-US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696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Outstanding issues</a:t>
            </a:r>
          </a:p>
          <a:p>
            <a:r>
              <a:rPr lang="en-US" dirty="0" smtClean="0"/>
              <a:t>PVDIS / SIDIS data rates</a:t>
            </a:r>
            <a:endParaRPr lang="en-US" dirty="0" smtClean="0"/>
          </a:p>
          <a:p>
            <a:r>
              <a:rPr lang="en-US" dirty="0" smtClean="0"/>
              <a:t>DAQ preR&amp;D and R&amp;D request</a:t>
            </a:r>
            <a:endParaRPr lang="en-US" dirty="0" smtClean="0"/>
          </a:p>
          <a:p>
            <a:r>
              <a:rPr lang="en-US" dirty="0" smtClean="0"/>
              <a:t>FADC </a:t>
            </a:r>
            <a:r>
              <a:rPr lang="en-US" dirty="0" smtClean="0"/>
              <a:t>dead time simulation</a:t>
            </a:r>
          </a:p>
          <a:p>
            <a:r>
              <a:rPr lang="en-US" dirty="0" smtClean="0"/>
              <a:t>MRPC</a:t>
            </a:r>
            <a:endParaRPr lang="en-US" dirty="0" smtClean="0"/>
          </a:p>
          <a:p>
            <a:r>
              <a:rPr lang="en-US" dirty="0" smtClean="0"/>
              <a:t>SAMPA test stand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69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838200"/>
            <a:ext cx="5886451" cy="58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500" y="228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FADC Trigger Dead </a:t>
            </a:r>
            <a:r>
              <a:rPr lang="en-US" sz="2400" dirty="0" smtClean="0"/>
              <a:t>Time</a:t>
            </a:r>
          </a:p>
          <a:p>
            <a:pPr algn="ctr"/>
            <a:r>
              <a:rPr lang="en-US" sz="2400" dirty="0"/>
              <a:t>(Ed Jasztrembski)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4343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332" y="2554041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100K triggers,  Processing time per trigger = 6 us,  Maximum stored triggers = 4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31938" y="2811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106335"/>
              </p:ext>
            </p:extLst>
          </p:nvPr>
        </p:nvGraphicFramePr>
        <p:xfrm>
          <a:off x="1600200" y="3352800"/>
          <a:ext cx="6080760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/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Trigger rate (KHz)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Trigger dead time (%)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9.2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1447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Test of Simulation Code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71735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FADC Trigger Dead </a:t>
            </a:r>
            <a:r>
              <a:rPr lang="en-US" sz="2400" dirty="0" smtClean="0"/>
              <a:t>Time</a:t>
            </a:r>
          </a:p>
          <a:p>
            <a:pPr algn="ctr"/>
            <a:r>
              <a:rPr lang="en-US" sz="2400" dirty="0"/>
              <a:t>(Ed Jasztrembski)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358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23" y="1600200"/>
            <a:ext cx="71923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233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SAMPA study by Weizhi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10600" cy="44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9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3" y="1371600"/>
            <a:ext cx="901703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226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6" y="990600"/>
            <a:ext cx="92442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739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SAMPA </a:t>
            </a:r>
            <a:r>
              <a:rPr lang="en-US" dirty="0"/>
              <a:t>readout</a:t>
            </a:r>
            <a:br>
              <a:rPr lang="en-US" dirty="0"/>
            </a:br>
            <a:r>
              <a:rPr lang="en-US" dirty="0"/>
              <a:t>(Ed Jasztrembski)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5" y="1600200"/>
            <a:ext cx="819797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38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board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4531"/>
            <a:ext cx="8991600" cy="40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854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SAMPA test 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Status as of 6/4/18: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(1) SAMPA chips - Acquiring tested chips has been difficult since ALICE is in the process of instrumenting a complete sector of their TPC.  Marco Bregant (SAMPA designer) has just obtained 50 chips from the Lund test facility; he is shipping these to us.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(2) CERN custom ICs (GBTx, GBT-SCA, VTTx, VTRx) - ordered; should arrive within the next week.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(3) Front-End Cards (FEC) - We delayed construction until components (1) and (2) were available.  Requisition will be placed in the next week.  4 week fabrication/assembly time has these ready by mid July.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(4) Common Readout Unit (CRU) - ATLAS BNL-711 PCIe card delayed until mid July.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(5) FEC power supplies - in place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(6) High performance PC - in place</a:t>
            </a:r>
          </a:p>
        </p:txBody>
      </p:sp>
    </p:spTree>
    <p:extLst>
      <p:ext uri="{BB962C8B-B14F-4D97-AF65-F5344CB8AC3E}">
        <p14:creationId xmlns:p14="http://schemas.microsoft.com/office/powerpoint/2010/main" val="3078267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SAMPA budget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015634" cy="55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70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PVDIS</a:t>
            </a:r>
          </a:p>
          <a:p>
            <a:pPr lvl="1"/>
            <a:r>
              <a:rPr lang="en-US" dirty="0" smtClean="0"/>
              <a:t>trigger rate ok</a:t>
            </a:r>
          </a:p>
          <a:p>
            <a:pPr lvl="1"/>
            <a:r>
              <a:rPr lang="en-US" dirty="0" smtClean="0"/>
              <a:t>GEM ok ( 3 samples readout do we need more ? )</a:t>
            </a:r>
          </a:p>
          <a:p>
            <a:pPr lvl="1"/>
            <a:r>
              <a:rPr lang="en-US" dirty="0" smtClean="0"/>
              <a:t>calorimeter resolution and pion rejection ( pile-up, 3 samples readout sufficient )</a:t>
            </a:r>
          </a:p>
          <a:p>
            <a:pPr lvl="1"/>
            <a:r>
              <a:rPr lang="en-US" dirty="0" smtClean="0"/>
              <a:t>finalize Cerenkov readout</a:t>
            </a:r>
          </a:p>
          <a:p>
            <a:pPr lvl="1"/>
            <a:r>
              <a:rPr lang="en-US" dirty="0" smtClean="0"/>
              <a:t>data reduction ( improve trigger with Cerenkov pixel readout )</a:t>
            </a:r>
          </a:p>
          <a:p>
            <a:pPr lvl="1"/>
            <a:r>
              <a:rPr lang="en-US" dirty="0" smtClean="0"/>
              <a:t>data transfer </a:t>
            </a:r>
          </a:p>
          <a:p>
            <a:r>
              <a:rPr lang="en-US" dirty="0" smtClean="0"/>
              <a:t>SIDIS</a:t>
            </a:r>
          </a:p>
          <a:p>
            <a:pPr lvl="1"/>
            <a:r>
              <a:rPr lang="en-US" dirty="0" smtClean="0"/>
              <a:t>demonstrate 100 KHz rate capability with 1 sample</a:t>
            </a:r>
          </a:p>
          <a:p>
            <a:pPr lvl="1"/>
            <a:r>
              <a:rPr lang="en-US" dirty="0"/>
              <a:t>finalize Cerenkov </a:t>
            </a:r>
            <a:r>
              <a:rPr lang="en-US" dirty="0" smtClean="0"/>
              <a:t>readout</a:t>
            </a:r>
          </a:p>
          <a:p>
            <a:pPr lvl="1"/>
            <a:r>
              <a:rPr lang="en-US" dirty="0" smtClean="0"/>
              <a:t>can we take all singles : 200 KHz several samples</a:t>
            </a:r>
          </a:p>
          <a:p>
            <a:pPr lvl="1"/>
            <a:r>
              <a:rPr lang="en-US" dirty="0" smtClean="0"/>
              <a:t>SPD background ( pile up and photon rejection )</a:t>
            </a:r>
          </a:p>
          <a:p>
            <a:pPr lvl="1"/>
            <a:r>
              <a:rPr lang="en-US" dirty="0" smtClean="0"/>
              <a:t>MRPC timing resolution with background</a:t>
            </a:r>
          </a:p>
          <a:p>
            <a:r>
              <a:rPr lang="en-US" dirty="0" smtClean="0"/>
              <a:t>J/Psi</a:t>
            </a:r>
          </a:p>
          <a:p>
            <a:pPr lvl="1"/>
            <a:r>
              <a:rPr lang="en-US" dirty="0" smtClean="0"/>
              <a:t>ok in triple coincidences</a:t>
            </a:r>
          </a:p>
          <a:p>
            <a:pPr lvl="1"/>
            <a:r>
              <a:rPr lang="en-US" dirty="0" smtClean="0"/>
              <a:t>trigger rates with 3 samples in double coincidence</a:t>
            </a:r>
          </a:p>
          <a:p>
            <a:pPr lvl="1"/>
            <a:r>
              <a:rPr lang="en-US" dirty="0" smtClean="0"/>
              <a:t>reconstruction efficiency tracking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3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JLab contribution to SoLID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Ed Jasztrembski : dedicated for Hall A</a:t>
            </a:r>
          </a:p>
          <a:p>
            <a:pPr lvl="1"/>
            <a:r>
              <a:rPr lang="en-US" dirty="0" smtClean="0"/>
              <a:t>FADC dead time</a:t>
            </a:r>
          </a:p>
          <a:p>
            <a:pPr lvl="1"/>
            <a:r>
              <a:rPr lang="en-US" dirty="0" smtClean="0"/>
              <a:t>SAMPA test stand</a:t>
            </a:r>
          </a:p>
          <a:p>
            <a:r>
              <a:rPr lang="en-US" dirty="0" smtClean="0"/>
              <a:t>William Gu</a:t>
            </a:r>
          </a:p>
          <a:p>
            <a:pPr lvl="1"/>
            <a:r>
              <a:rPr lang="en-US" dirty="0" smtClean="0"/>
              <a:t>VETROC for MRPC readout</a:t>
            </a:r>
          </a:p>
          <a:p>
            <a:r>
              <a:rPr lang="en-US" dirty="0" smtClean="0"/>
              <a:t>Ben Raydo</a:t>
            </a:r>
            <a:endParaRPr lang="en-US" dirty="0"/>
          </a:p>
          <a:p>
            <a:pPr lvl="1"/>
            <a:r>
              <a:rPr lang="en-US" dirty="0" smtClean="0"/>
              <a:t>FADC VXS readout</a:t>
            </a:r>
          </a:p>
          <a:p>
            <a:pPr lvl="1"/>
            <a:r>
              <a:rPr lang="en-US" dirty="0" smtClean="0"/>
              <a:t>Calorimeter Cluster trigger</a:t>
            </a:r>
          </a:p>
          <a:p>
            <a:pPr lvl="1"/>
            <a:r>
              <a:rPr lang="en-US" dirty="0" smtClean="0"/>
              <a:t>FPGA trigger in VTP for PVDIS and SIDIS trigger</a:t>
            </a:r>
          </a:p>
          <a:p>
            <a:pPr lvl="1"/>
            <a:r>
              <a:rPr lang="en-US" dirty="0" smtClean="0"/>
              <a:t>MAROC readout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77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preRD hardware and manpower request</a:t>
            </a:r>
          </a:p>
          <a:p>
            <a:r>
              <a:rPr lang="en-US" dirty="0" smtClean="0"/>
              <a:t>PVDIS mostly ok : dead time / data rates</a:t>
            </a:r>
          </a:p>
          <a:p>
            <a:r>
              <a:rPr lang="en-US" dirty="0" smtClean="0"/>
              <a:t>SIDIS : GEM rate capability, TOF</a:t>
            </a:r>
          </a:p>
          <a:p>
            <a:r>
              <a:rPr lang="en-US" dirty="0" smtClean="0"/>
              <a:t>Finalize Cerenkov readout</a:t>
            </a:r>
          </a:p>
          <a:p>
            <a:r>
              <a:rPr lang="en-US" dirty="0" smtClean="0"/>
              <a:t>preR&amp;D and R&amp;D allows to book time with JLAB DAQ and electronics group</a:t>
            </a:r>
          </a:p>
          <a:p>
            <a:r>
              <a:rPr lang="en-US" dirty="0" smtClean="0"/>
              <a:t>SAMPA study by Weizhi</a:t>
            </a:r>
          </a:p>
          <a:p>
            <a:r>
              <a:rPr lang="en-US" dirty="0" smtClean="0"/>
              <a:t>SAMPA test stand ready by mid July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8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PVDIS electron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Coincidence ECAL and Gas Cerenkov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99560"/>
              </p:ext>
            </p:extLst>
          </p:nvPr>
        </p:nvGraphicFramePr>
        <p:xfrm>
          <a:off x="1143000" y="1524000"/>
          <a:ext cx="7086600" cy="4731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4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Old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Hall</a:t>
                      </a:r>
                      <a:r>
                        <a:rPr lang="en-US" sz="2800" baseline="0" dirty="0" smtClean="0"/>
                        <a:t> D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Singles ECAL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290 KHz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230 KHz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3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Singles rates Cerenkov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1.9 MHz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803 KHz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3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Accidental 30</a:t>
                      </a:r>
                      <a:r>
                        <a:rPr lang="en-US" sz="2800" baseline="0" dirty="0" smtClean="0"/>
                        <a:t> ns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16.5 KHz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4.1 KHz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6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DIS electron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 KHz max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7.7 KHz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6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Total rate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27 KHz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12.1 KHz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61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Event size data rates PVDIS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605724"/>
              </p:ext>
            </p:extLst>
          </p:nvPr>
        </p:nvGraphicFramePr>
        <p:xfrm>
          <a:off x="990600" y="838200"/>
          <a:ext cx="7315200" cy="4071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 size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rate MBs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After noise cut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strips firing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 size bytes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MB/s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244.73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3038.03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3038.03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115.25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1430.76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1430.76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28.62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142.21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1765.39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1765.39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35.31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871.61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871.61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17.43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8.81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121.05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1502.71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1502.71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60.73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753.92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753.92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15.08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871.60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871.60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37.51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465.61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465.61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9.31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813.93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813.93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437.60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437.60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159.83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79.19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FADC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20000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Event size FADC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Nb channel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Header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Trailer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Sample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Calorimeter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Preshower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Cerenkov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11600000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11600000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11.6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Total rate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MB/s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5510463"/>
            <a:ext cx="346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2.9 GB/s for PVDIS at 20 KHz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3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event size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47627"/>
              </p:ext>
            </p:extLst>
          </p:nvPr>
        </p:nvGraphicFramePr>
        <p:xfrm>
          <a:off x="1600200" y="2053753"/>
          <a:ext cx="6342848" cy="350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9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95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95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95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957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Occupancy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Number of strips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XY strips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Strips per chambers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MB/s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34980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559.5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42120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428.7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31200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244.71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38400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Total</a:t>
                      </a: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3408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204480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2901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600200"/>
            <a:ext cx="644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Occupancies with one sample readout by Weizhi , rates for 100 KHz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3250" y="5562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GEM dominating ( 35 bigger than initial proposal ) 2.9 GB/s same requirement as PVDIS </a:t>
            </a:r>
          </a:p>
        </p:txBody>
      </p:sp>
    </p:spTree>
    <p:extLst>
      <p:ext uri="{BB962C8B-B14F-4D97-AF65-F5344CB8AC3E}">
        <p14:creationId xmlns:p14="http://schemas.microsoft.com/office/powerpoint/2010/main" val="408800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07950"/>
            <a:ext cx="8229600" cy="1143000"/>
          </a:xfrm>
        </p:spPr>
        <p:txBody>
          <a:bodyPr/>
          <a:lstStyle/>
          <a:p>
            <a:r>
              <a:rPr lang="en-US" dirty="0" smtClean="0"/>
              <a:t>LTO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www.lto.org/wp-content/uploads/2014/06/LTO7_2C_10GenChart_0815_HPE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990600"/>
            <a:ext cx="9772650" cy="486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791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Currently : 14 drives give 2.24 GB/s ( LTO4  to LTO6) up to 16 drives for now. With LTO8 could be up to </a:t>
            </a:r>
            <a:r>
              <a:rPr lang="en-US" dirty="0" smtClean="0"/>
              <a:t>0.36 </a:t>
            </a:r>
            <a:r>
              <a:rPr lang="en-US" dirty="0" smtClean="0"/>
              <a:t>GB/s per drive max </a:t>
            </a:r>
            <a:r>
              <a:rPr lang="en-US" dirty="0" smtClean="0"/>
              <a:t>5.78</a:t>
            </a:r>
            <a:r>
              <a:rPr lang="en-US" dirty="0" smtClean="0"/>
              <a:t> </a:t>
            </a:r>
            <a:r>
              <a:rPr lang="en-US" dirty="0" smtClean="0"/>
              <a:t>GB/s for 16 arms</a:t>
            </a:r>
          </a:p>
          <a:p>
            <a:r>
              <a:rPr lang="en-US" dirty="0" smtClean="0"/>
              <a:t>Bottom-line </a:t>
            </a:r>
            <a:r>
              <a:rPr lang="en-US" dirty="0" smtClean="0"/>
              <a:t>: 3 GB/s is reasonable by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Silo 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12,500 slots in 11 frames, with 16 frame maximum</a:t>
            </a:r>
            <a:br>
              <a:rPr lang="en-US" dirty="0"/>
            </a:br>
            <a:endParaRPr lang="en-US" dirty="0"/>
          </a:p>
          <a:p>
            <a:r>
              <a:rPr lang="en-US" dirty="0"/>
              <a:t>24 tape drives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8 LTO-5 drives, 140 MB/s 1.5 TB raw per LTO-5 cartridge, reads and writes LTO-4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8 LTO-6 drives, 160 MB/s 2.5 TB raw per LTO-6 cartridge, reads and writes LTO-5, reads LTO-4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4 LTO-7 drives, 300 MB/s 6 TB raw per LTO-7 cartridge; reads and writes LTO-6, reads LTO-5</a:t>
            </a:r>
          </a:p>
          <a:p>
            <a:pPr lvl="1"/>
            <a:r>
              <a:rPr lang="en-US" i="1" dirty="0"/>
              <a:t>4 LTO-8 drives, 360 MB/s  12 TB raw per LTO-8 cartridge; reads and writes LTO-7 (coming online Spring 2018</a:t>
            </a:r>
            <a:r>
              <a:rPr lang="en-US" i="1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potentially : </a:t>
            </a:r>
          </a:p>
          <a:p>
            <a:pPr lvl="1"/>
            <a:r>
              <a:rPr lang="en-US" dirty="0" smtClean="0"/>
              <a:t>8.64 GB/s with all 24 to LTO8</a:t>
            </a:r>
          </a:p>
          <a:p>
            <a:pPr lvl="1"/>
            <a:r>
              <a:rPr lang="en-US" dirty="0" smtClean="0"/>
              <a:t>11.52 GB/s with 32 LTO8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8763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</a:t>
            </a:r>
            <a:r>
              <a:rPr lang="en-US" dirty="0" smtClean="0"/>
              <a:t>flight MRPC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TDC vs sampling</a:t>
            </a:r>
          </a:p>
          <a:p>
            <a:pPr lvl="1"/>
            <a:endParaRPr lang="en-US" dirty="0"/>
          </a:p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need new chip to handle rate DRS5 or AARDVARC or other</a:t>
            </a:r>
          </a:p>
          <a:p>
            <a:pPr lvl="1"/>
            <a:r>
              <a:rPr lang="en-US" dirty="0" smtClean="0"/>
              <a:t>Beam test : ensure time resolution reachable in realistic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99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1336</Words>
  <Application>Microsoft Office PowerPoint</Application>
  <PresentationFormat>On-screen Show (4:3)</PresentationFormat>
  <Paragraphs>632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SoLID DAQ update SoLID collaboration meeting</vt:lpstr>
      <vt:lpstr>Outline</vt:lpstr>
      <vt:lpstr>Outstanding issues</vt:lpstr>
      <vt:lpstr>PVDIS electron trigger</vt:lpstr>
      <vt:lpstr>Event size data rates PVDIS</vt:lpstr>
      <vt:lpstr>SIDIS event size</vt:lpstr>
      <vt:lpstr>LTO timeline</vt:lpstr>
      <vt:lpstr>Silo current status</vt:lpstr>
      <vt:lpstr>Time of flight MRPC</vt:lpstr>
      <vt:lpstr>Time of flight MRPC Single rate</vt:lpstr>
      <vt:lpstr>Time of flight MRPC Rate (kHz)/cm2</vt:lpstr>
      <vt:lpstr>Pulse background beam on target shifted -4ns -8ns</vt:lpstr>
      <vt:lpstr>Cerenkov PMT readout</vt:lpstr>
      <vt:lpstr>TOF options </vt:lpstr>
      <vt:lpstr>GEM readout</vt:lpstr>
      <vt:lpstr>preRD request</vt:lpstr>
      <vt:lpstr>preRD request</vt:lpstr>
      <vt:lpstr>preRD and RD request</vt:lpstr>
      <vt:lpstr>PowerPoint Presentation</vt:lpstr>
      <vt:lpstr>PowerPoint Presentation</vt:lpstr>
      <vt:lpstr>PowerPoint Presentation</vt:lpstr>
      <vt:lpstr>SAMPA</vt:lpstr>
      <vt:lpstr>SAMPA study by Weizhi</vt:lpstr>
      <vt:lpstr>PowerPoint Presentation</vt:lpstr>
      <vt:lpstr>PowerPoint Presentation</vt:lpstr>
      <vt:lpstr>SAMPA readout (Ed Jasztrembski) </vt:lpstr>
      <vt:lpstr>Readout board</vt:lpstr>
      <vt:lpstr>SAMPA test stand</vt:lpstr>
      <vt:lpstr>SAMPA budget</vt:lpstr>
      <vt:lpstr>JLab contribution to SoLID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DAQ update</dc:title>
  <dc:creator>Alexandre Camsonne</dc:creator>
  <cp:lastModifiedBy>Alexandre Camsonne</cp:lastModifiedBy>
  <cp:revision>17</cp:revision>
  <dcterms:created xsi:type="dcterms:W3CDTF">2018-06-06T18:17:41Z</dcterms:created>
  <dcterms:modified xsi:type="dcterms:W3CDTF">2018-06-07T13:41:25Z</dcterms:modified>
</cp:coreProperties>
</file>