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9"/>
  </p:notesMasterIdLst>
  <p:sldIdLst>
    <p:sldId id="256" r:id="rId4"/>
    <p:sldId id="266" r:id="rId5"/>
    <p:sldId id="301" r:id="rId6"/>
    <p:sldId id="279" r:id="rId7"/>
    <p:sldId id="351" r:id="rId8"/>
    <p:sldId id="352" r:id="rId9"/>
    <p:sldId id="353" r:id="rId10"/>
    <p:sldId id="260" r:id="rId11"/>
    <p:sldId id="277" r:id="rId12"/>
    <p:sldId id="278" r:id="rId13"/>
    <p:sldId id="348" r:id="rId14"/>
    <p:sldId id="349" r:id="rId15"/>
    <p:sldId id="269" r:id="rId16"/>
    <p:sldId id="285" r:id="rId17"/>
    <p:sldId id="271" r:id="rId18"/>
    <p:sldId id="272" r:id="rId19"/>
    <p:sldId id="263" r:id="rId20"/>
    <p:sldId id="262" r:id="rId21"/>
    <p:sldId id="270" r:id="rId22"/>
    <p:sldId id="259" r:id="rId23"/>
    <p:sldId id="280" r:id="rId24"/>
    <p:sldId id="350" r:id="rId25"/>
    <p:sldId id="332" r:id="rId26"/>
    <p:sldId id="330" r:id="rId27"/>
    <p:sldId id="354" r:id="rId28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2"/>
    <p:restoredTop sz="94675"/>
  </p:normalViewPr>
  <p:slideViewPr>
    <p:cSldViewPr snapToGrid="0" snapToObjects="1">
      <p:cViewPr varScale="1">
        <p:scale>
          <a:sx n="100" d="100"/>
          <a:sy n="100" d="100"/>
        </p:scale>
        <p:origin x="1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7A6AC-4CD4-AC44-A837-7E6ACC0D5EDA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257300"/>
            <a:ext cx="45212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6B32-A61D-6045-804B-1D920186C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012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62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F1203761-64BA-7146-AA8E-D5DDF60B3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3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3708-63A5-FC4E-882E-BF9838E1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EDAFF-49B8-2948-B38F-AC17150A9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8CF49-E00B-7846-A745-BE75107E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C4A95-63F4-EA45-A177-481A327D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CE42-7A6A-8E43-88DC-FC81443D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D75C-9D54-DF43-A736-03A829B0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9AE3-F39F-004E-9B60-DCE68E371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67D90-C322-EB43-BC90-0B1DD706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FC90F-6B6D-084D-9795-66AABF04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47435-C45A-8249-BAA2-A68D1444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3998-5ED2-3943-988B-C0FA3249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BE71A-C4C5-5B42-91B8-CAA46EB0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1E4D-1BC9-3542-B967-2F2B7EB7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3CA79-5E7B-9C4C-A947-F4A29087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67A8-E631-794D-95F1-C9DC24E9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1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E4CA-F1E7-8C42-9B0E-4169EDAE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B43D-680D-854F-9939-8C0218E84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012950"/>
            <a:ext cx="4270375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4E99C-8121-0849-872E-5B5A85DE1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012950"/>
            <a:ext cx="4270375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7AE22-0C7D-C649-9885-CD44AAA7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321CA-9D46-3B48-8232-678DB348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3B45A-0C4B-424E-B550-974AA707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B097-3C27-724A-84E6-9DF39195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735F1-82F9-BC46-BFE7-F5581F5F7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FCECF-A9D8-C04C-9B1C-B2A40370D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2A926-1A90-A546-A528-993A71CF1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3A8F5-681E-CE4F-9E39-78896E568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C7D48-4021-AD49-8D93-1999BCB6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25D79-A707-2445-BB9C-EA0DB38B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44113-E06D-A54F-A1BC-D40856A8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5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85EA-44DE-0948-8692-0FA6AC26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EBEDE-6986-274D-AB8E-9D3EB78F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9F45B-0DCD-D240-B9A5-CEE2DD63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8D301-6190-2E48-B3EE-BB643CC2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8D7A6-6B5F-D44D-8F14-F06D3E91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8A8A7-630A-8442-9853-2B686A31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6DC56-F4EA-5040-BF97-A283556E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7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4014-3C75-E740-B718-38420F89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6E16-5DF3-694C-914F-61BCAD2F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C1AF1-BBC2-0341-9DA2-732D0351B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8A451-2BF9-6343-B63A-E6CCC2C5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0871E-10FE-5B40-89A4-65C2C8E4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D017B-8997-964B-8E30-3C792D9C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72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549F-1CBB-2E4D-8240-60CBCB03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88768-F44D-224E-B520-9626F13F3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0F95-E681-1B4B-91BF-E746D7C21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71DDB-7DBE-A740-9A2B-7C571D1E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01D82-4A7F-FD4A-82BF-CD248FCE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01590-DD64-474B-B02E-ADB0E1E8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9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7DFD-19D2-1541-92D5-EBB83FB8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AE699-5CB2-4348-A44B-B01F95B84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9924-3AA7-7346-B3D7-7D8286BA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67C49-1137-524C-A59A-4C3F0FCC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88109-9690-0C48-9954-298D3ED5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8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62988-E115-DF49-9508-ABFC1A518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2013" y="403225"/>
            <a:ext cx="2173287" cy="6408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66098-3551-E447-9519-AE4FC23E2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403225"/>
            <a:ext cx="6367463" cy="6408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80BE6-AE66-5348-80FA-CA1B27A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3CDA-B985-5749-9F1C-04D64219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FDF7-E1D5-A148-8CAA-7D1D1ADA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5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2D62-CA71-CF47-8BF9-D0CDE886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6620C-8A41-5E43-B750-723D44F3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E7DBE-C4C6-4149-A628-9ADBF17D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EA41F-B46D-5049-BCBA-AB41A33D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25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97EB-7E66-6748-8B9C-32303B28A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97655-9FAE-764E-A102-20D044767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D68F-F6E4-FD40-8A9D-B864003A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A87BD-6C55-A24B-A53E-1635CAB3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886A6-12AB-EE43-BA9F-3704FF40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3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40F2-E2C4-EC42-B5A6-B4F0D3BE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D4A1-7614-9246-8B23-B005C2E6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8E2F-EDD7-C54A-9B51-5B8366AF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77DDA-7994-3A44-8BA9-DE9BFE52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AA50-67ED-894A-90A0-7706D1E3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4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1DF3-6D99-3447-A7FE-C7ED677F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B6B76-0802-D542-AC12-675C07B93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8373-E19B-F048-8DCF-EE0C44E4A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D979D-F9BF-CF43-A7D8-939E0DA7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331B1-895E-144C-99FE-8C61B452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8D50-3A6F-5E4F-B4BB-FECBD77D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CCED-3261-E64F-B1C3-D4D0DC9E6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012950"/>
            <a:ext cx="4270375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A8025-2A1C-A648-959B-E0D5C6CF1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012950"/>
            <a:ext cx="4270375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026AA-AACA-5947-95EB-D92CAE11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7CDC7-3312-944D-A920-B942D403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9A184-D8AC-464F-A926-2993BD23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2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50B4-73C2-4B47-A74F-0E769EEF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467A1-3E32-A748-9E4F-8B0FC469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024AC-4309-8341-AA49-47F272DF8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4D643-831D-0B4E-BEB0-F7C8AD3E0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594C7-AD59-A244-8E47-73F027A82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F7AFE-31BA-DA4D-943E-5B0E9F4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ADC43-8E71-894A-BCA3-D68F36ED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2F451-A20C-4640-A068-0A24249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59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BC16-686F-A644-972A-25B84BEF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0CBBC-F992-7640-A1A6-C8505E9D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50CBB-925E-5043-A1EE-071D9438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F88FD-0D6D-BB4A-90DF-B4184C88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03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B56FC-926B-4C42-818A-62EB71C7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5A06F-5FCA-A341-A836-ED70F049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BF7B2-CF32-874F-B910-FD026B7D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50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C69-E6E6-0540-9217-C6A8EA12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C8F0-A0BC-1A40-BC68-7B8F2DF05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0D06E-12B4-EC4E-A39E-936BCBBBD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EE724-125C-9F42-B820-5716546B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F73D8-580F-D749-832E-B7FC0B4B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03B1-DAB8-8047-9BB1-F429E224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36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4A46-157E-E148-B4FB-108CCBAB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F0497-2672-6D44-B519-A736FB015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7AA82-E797-D941-ADFF-3428374AD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8BCBA-1284-6C4E-91D6-66879942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13004-FFAA-124E-9601-03EB2857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6227B-96EF-CB4D-A332-5D768A50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72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5AA0-B1A1-9149-AF3F-3B25B70C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3F6B1-DAB7-8D40-9ECF-5D3DFF280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D532E-7DB7-BA41-8A3A-97C33892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3327F-4C38-5146-8C49-4B34EE7F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4195-8B92-F947-8F41-0D5399F3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51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DB891A-9E9C-564E-B215-499A3ABDD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2013" y="403225"/>
            <a:ext cx="2173287" cy="64087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75927-5DC4-3543-B3B5-7904C2851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403225"/>
            <a:ext cx="6367463" cy="64087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A33D9-5278-5049-8EEA-DA1FE6E2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30EE-C99F-0A4B-9F9D-CE1E808D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8458200" y="529200"/>
            <a:ext cx="1827360" cy="227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5"/>
          <a:stretch/>
        </p:blipFill>
        <p:spPr>
          <a:xfrm>
            <a:off x="8056440" y="7122600"/>
            <a:ext cx="1327320" cy="428760"/>
          </a:xfrm>
          <a:prstGeom prst="rect">
            <a:avLst/>
          </a:prstGeom>
          <a:ln>
            <a:noFill/>
          </a:ln>
        </p:spPr>
      </p:pic>
      <p:sp>
        <p:nvSpPr>
          <p:cNvPr id="3" name="Line 3"/>
          <p:cNvSpPr/>
          <p:nvPr/>
        </p:nvSpPr>
        <p:spPr>
          <a:xfrm>
            <a:off x="18360" y="685800"/>
            <a:ext cx="10058400" cy="360"/>
          </a:xfrm>
          <a:prstGeom prst="line">
            <a:avLst/>
          </a:prstGeom>
          <a:ln w="57240">
            <a:solidFill>
              <a:srgbClr val="0000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600760" y="7208280"/>
            <a:ext cx="1188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fld id="{11F1C941-8105-4910-9550-F1D1F698FF19}" type="slidenum">
              <a:rPr lang="en-US" sz="1400" b="0" strike="noStrike" spc="-1">
                <a:solidFill>
                  <a:srgbClr val="000000"/>
                </a:solidFill>
                <a:latin typeface="ARiel"/>
                <a:ea typeface="DejaVu Sans"/>
              </a:rPr>
              <a:t>‹#›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16"/>
          <a:stretch/>
        </p:blipFill>
        <p:spPr>
          <a:xfrm>
            <a:off x="7076880" y="7168680"/>
            <a:ext cx="822600" cy="352800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30AE6-C0DA-5149-ACF4-E1177E29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13EB8-AE34-B543-AA7E-F7A7154FE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A9A6C-8C01-4242-BA7C-6D5D43170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7FFBF-7EE5-2945-9792-8968003DDC73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C0C6-1DF5-8E4E-BC0D-C16D41D1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170FF-9478-6E42-8CB7-98A345AC1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5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4D7D4-1877-F54B-98CB-010B85786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35E17-E2F7-5C4A-943B-9E015CD9140D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8A42CA-6AA1-4E45-AEC7-FBF75E92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2BD0-D928-5246-A9FF-8E0D1AE953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CD349A-5BF7-DB4F-863C-15AB6EA3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58285B5-01E8-3E4E-BD9C-000D7BC66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2E16B5BA-6B55-0740-A6D0-2B7DDBBE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0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64600" y="127440"/>
            <a:ext cx="9298500" cy="5553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0000"/>
                </a:solidFill>
                <a:latin typeface="ARial"/>
              </a:rPr>
              <a:t>Status and Overview of </a:t>
            </a:r>
            <a:r>
              <a:rPr lang="en-US" sz="3200" b="1" spc="-1" dirty="0" err="1">
                <a:solidFill>
                  <a:srgbClr val="000000"/>
                </a:solidFill>
                <a:latin typeface="ARial"/>
              </a:rPr>
              <a:t>SoLID</a:t>
            </a:r>
            <a:endParaRPr lang="en-US" sz="3200" b="1" strike="noStrike" spc="-1" dirty="0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1206600" y="4542320"/>
            <a:ext cx="2133500" cy="7789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000" spc="-1" dirty="0">
                <a:latin typeface="ARial"/>
              </a:rPr>
              <a:t>Jian-ping Chen</a:t>
            </a: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Jefferson Lab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187496" y="1017230"/>
            <a:ext cx="6840000" cy="3190680"/>
          </a:xfrm>
          <a:prstGeom prst="rect">
            <a:avLst/>
          </a:prstGeom>
          <a:ln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5772020" y="2675460"/>
            <a:ext cx="4305430" cy="834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000" spc="-1" dirty="0" err="1">
                <a:solidFill>
                  <a:srgbClr val="000000"/>
                </a:solidFill>
                <a:latin typeface="ARial"/>
                <a:ea typeface="ＭＳ Ｐゴシック"/>
              </a:rPr>
              <a:t>SoLID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ＭＳ Ｐゴシック"/>
              </a:rPr>
              <a:t> Collaboration Meeting 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ＭＳ Ｐゴシック"/>
              </a:rPr>
              <a:t>October 8-9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, 2020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3"/>
          <a:stretch/>
        </p:blipFill>
        <p:spPr>
          <a:xfrm>
            <a:off x="6810260" y="4041720"/>
            <a:ext cx="2305440" cy="111528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E7282F-2838-434C-AB5A-2A952BD8054F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39400" y="119519"/>
            <a:ext cx="9154800" cy="5193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Detector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Subsystems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6406655" y="714917"/>
            <a:ext cx="2903716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Uses full capability of </a:t>
            </a:r>
            <a:r>
              <a:rPr lang="en-US" sz="2200" spc="-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electronics</a:t>
            </a: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</p:txBody>
      </p:sp>
      <p:pic>
        <p:nvPicPr>
          <p:cNvPr id="5" name="Picture 2" descr="C:\DOCUME~1\ADMINI~1\LOCALS~1\Temp\VMwareDnD\b17f9139\SIDIS_FASPD.png">
            <a:extLst>
              <a:ext uri="{FF2B5EF4-FFF2-40B4-BE49-F238E27FC236}">
                <a16:creationId xmlns:a16="http://schemas.microsoft.com/office/drawing/2014/main" id="{B052548C-6B88-614D-86C3-9ECA8188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86" y="4474243"/>
            <a:ext cx="8191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~1\ADMINI~1\LOCALS~1\Temp\VMwareDnD\fc820cf0\SIDIS_MRPC.png">
            <a:extLst>
              <a:ext uri="{FF2B5EF4-FFF2-40B4-BE49-F238E27FC236}">
                <a16:creationId xmlns:a16="http://schemas.microsoft.com/office/drawing/2014/main" id="{AE23CC6C-A10C-144C-BDF3-72D7F1C3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37" y="4464216"/>
            <a:ext cx="920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~1\ADMINI~1\LOCALS~1\Temp\VMwareDnD\fe800afe\SIDIS_HGC.png">
            <a:extLst>
              <a:ext uri="{FF2B5EF4-FFF2-40B4-BE49-F238E27FC236}">
                <a16:creationId xmlns:a16="http://schemas.microsoft.com/office/drawing/2014/main" id="{0F1148C0-BF13-204E-8630-D8D775C5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37" y="4464216"/>
            <a:ext cx="96647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~1\ADMINI~1\LOCALS~1\Temp\VMwareDnD\b1f49024\SIDIS_LGC.png">
            <a:extLst>
              <a:ext uri="{FF2B5EF4-FFF2-40B4-BE49-F238E27FC236}">
                <a16:creationId xmlns:a16="http://schemas.microsoft.com/office/drawing/2014/main" id="{352485FC-BEFE-4C44-9692-08F7F629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17" y="4474243"/>
            <a:ext cx="128143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DOCUME~1\ADMINI~1\LOCALS~1\Temp\VMwareDnD\ec0b3d87\SIDIS_FAEC.png">
            <a:extLst>
              <a:ext uri="{FF2B5EF4-FFF2-40B4-BE49-F238E27FC236}">
                <a16:creationId xmlns:a16="http://schemas.microsoft.com/office/drawing/2014/main" id="{29C2B908-7B3F-B24F-B3DF-918A5560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086" y="4441657"/>
            <a:ext cx="718820" cy="188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DOCUME~1\ADMINI~1\LOCALS~1\Temp\VMwareDnD\b1f6900f\SIDIS_LASPD.png">
            <a:extLst>
              <a:ext uri="{FF2B5EF4-FFF2-40B4-BE49-F238E27FC236}">
                <a16:creationId xmlns:a16="http://schemas.microsoft.com/office/drawing/2014/main" id="{5E5D8B6A-D90B-114D-A9D1-8468F4B3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87" y="4467977"/>
            <a:ext cx="643890" cy="17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55C0C2-FA2C-D446-AE74-9E384DE8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" y="1635180"/>
            <a:ext cx="1945640" cy="17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DOCUME~1\ADMINI~1\LOCALS~1\Temp\VMwareDnD\b3fd96bb\SIDIS_GEM.png">
            <a:extLst>
              <a:ext uri="{FF2B5EF4-FFF2-40B4-BE49-F238E27FC236}">
                <a16:creationId xmlns:a16="http://schemas.microsoft.com/office/drawing/2014/main" id="{E3474F36-9423-C249-87AC-DBE447E7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6" y="4467977"/>
            <a:ext cx="1972310" cy="1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DOCUME~1\ADMINI~1\LOCALS~1\Temp\VMwareDnD\fe810a50\PVDIS_EC.png">
            <a:extLst>
              <a:ext uri="{FF2B5EF4-FFF2-40B4-BE49-F238E27FC236}">
                <a16:creationId xmlns:a16="http://schemas.microsoft.com/office/drawing/2014/main" id="{00C164B9-BA38-7D49-924D-8141C7AB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641447"/>
            <a:ext cx="9334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~1\ADMINI~1\LOCALS~1\Temp\VMwareDnD\fc830c5e\PVDIS_LGC.png">
            <a:extLst>
              <a:ext uri="{FF2B5EF4-FFF2-40B4-BE49-F238E27FC236}">
                <a16:creationId xmlns:a16="http://schemas.microsoft.com/office/drawing/2014/main" id="{1F18BB30-9E38-3E46-8F25-E9EAA20F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89" y="1641447"/>
            <a:ext cx="9461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C:\DOCUME~1\ADMINI~1\LOCALS~1\Temp\VMwareDnD\723ed45d\CLEO.png">
            <a:extLst>
              <a:ext uri="{FF2B5EF4-FFF2-40B4-BE49-F238E27FC236}">
                <a16:creationId xmlns:a16="http://schemas.microsoft.com/office/drawing/2014/main" id="{8E32FF0F-D9D1-9C4C-862F-55DBD798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572516"/>
            <a:ext cx="2786380" cy="192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箭头 20">
            <a:extLst>
              <a:ext uri="{FF2B5EF4-FFF2-40B4-BE49-F238E27FC236}">
                <a16:creationId xmlns:a16="http://schemas.microsoft.com/office/drawing/2014/main" id="{3FB06753-D0D1-5143-A2B9-C22901473E57}"/>
              </a:ext>
            </a:extLst>
          </p:cNvPr>
          <p:cNvSpPr>
            <a:spLocks noChangeArrowheads="1"/>
          </p:cNvSpPr>
          <p:nvPr/>
        </p:nvSpPr>
        <p:spPr bwMode="auto">
          <a:xfrm rot="10517623">
            <a:off x="5500370" y="1996127"/>
            <a:ext cx="643890" cy="838451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9A9FF"/>
              </a:gs>
              <a:gs pos="35001">
                <a:srgbClr val="C2C2FF"/>
              </a:gs>
              <a:gs pos="100000">
                <a:srgbClr val="E4E4FF"/>
              </a:gs>
            </a:gsLst>
            <a:lin ang="16200000" scaled="1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89952" tIns="45008" rIns="89952" bIns="45008" anchor="ctr"/>
          <a:lstStyle>
            <a:lvl1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463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035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607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179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7" name="右箭头 21">
            <a:extLst>
              <a:ext uri="{FF2B5EF4-FFF2-40B4-BE49-F238E27FC236}">
                <a16:creationId xmlns:a16="http://schemas.microsoft.com/office/drawing/2014/main" id="{AB94F855-5F85-0946-BEDA-BB1AD60E1875}"/>
              </a:ext>
            </a:extLst>
          </p:cNvPr>
          <p:cNvSpPr>
            <a:spLocks noChangeArrowheads="1"/>
          </p:cNvSpPr>
          <p:nvPr/>
        </p:nvSpPr>
        <p:spPr bwMode="auto">
          <a:xfrm rot="8288883">
            <a:off x="5535930" y="2766901"/>
            <a:ext cx="643890" cy="838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9A9FF"/>
              </a:gs>
              <a:gs pos="35001">
                <a:srgbClr val="C2C2FF"/>
              </a:gs>
              <a:gs pos="100000">
                <a:srgbClr val="E4E4FF"/>
              </a:gs>
            </a:gsLst>
            <a:lin ang="16200000" scaled="1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89952" tIns="45008" rIns="89952" bIns="45008" anchor="ctr"/>
          <a:lstStyle>
            <a:lvl1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463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035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607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179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8" name="Picture 2" descr="C:\DOCUME~1\ADMINI~1\LOCALS~1\Temp\vmware-Administrator\VMwareDnD\898f8290\LAEC.png">
            <a:extLst>
              <a:ext uri="{FF2B5EF4-FFF2-40B4-BE49-F238E27FC236}">
                <a16:creationId xmlns:a16="http://schemas.microsoft.com/office/drawing/2014/main" id="{220B6FDE-8846-FF40-A1DC-2BBD593D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76" y="4474242"/>
            <a:ext cx="128524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DOCUME~1\ADMINI~1\LOCALS~1\Temp\vmware-Administrator\VMwareDnD\55f8ad89\PVDIS_GEM_2.png">
            <a:extLst>
              <a:ext uri="{FF2B5EF4-FFF2-40B4-BE49-F238E27FC236}">
                <a16:creationId xmlns:a16="http://schemas.microsoft.com/office/drawing/2014/main" id="{EB3C30BC-3B4B-CF40-B433-0F167077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69" y="1641447"/>
            <a:ext cx="12573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784B972A-D3CD-9F4F-B969-D3BF1C24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" y="1045862"/>
            <a:ext cx="8858250" cy="36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2" tIns="45008" rIns="89952" bIns="45008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7030A0"/>
                </a:solidFill>
                <a:latin typeface="Comic Sans MS" charset="0"/>
                <a:ea typeface="宋体" charset="0"/>
                <a:cs typeface="宋体" charset="0"/>
              </a:rPr>
              <a:t>          PVDIS:   Baffle         LGC        5xGEMs     EC</a:t>
            </a:r>
            <a:endParaRPr lang="zh-CN" altLang="en-US" sz="1800" dirty="0">
              <a:solidFill>
                <a:srgbClr val="7030A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225AE47-FB10-E74B-94CC-B42A7304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00" y="3772240"/>
            <a:ext cx="9072880" cy="6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2" tIns="45008" rIns="89952" bIns="45008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7030A0"/>
                </a:solidFill>
                <a:latin typeface="Comic Sans MS" charset="0"/>
                <a:ea typeface="宋体" charset="0"/>
                <a:cs typeface="宋体" charset="0"/>
              </a:rPr>
              <a:t>SIDIS&amp;J/Psi: </a:t>
            </a:r>
          </a:p>
          <a:p>
            <a:pPr eaLnBrk="1" hangingPunct="1"/>
            <a:r>
              <a:rPr lang="en-US" altLang="zh-CN" sz="1800" dirty="0">
                <a:solidFill>
                  <a:srgbClr val="7030A0"/>
                </a:solidFill>
                <a:latin typeface="Comic Sans MS" charset="0"/>
                <a:ea typeface="宋体" charset="0"/>
                <a:cs typeface="宋体" charset="0"/>
              </a:rPr>
              <a:t>          6xGEMs         LASPD    LAEC           LGC        HGC    FASPD MRPC   FAEC</a:t>
            </a:r>
            <a:endParaRPr lang="zh-CN" altLang="en-US" sz="1800" dirty="0">
              <a:solidFill>
                <a:srgbClr val="7030A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787465-F3A3-5146-A1F9-D776CCD0A854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7E3D0-50C0-1241-9FC7-84527EC33B10}"/>
              </a:ext>
            </a:extLst>
          </p:cNvPr>
          <p:cNvSpPr txBox="1"/>
          <p:nvPr/>
        </p:nvSpPr>
        <p:spPr>
          <a:xfrm>
            <a:off x="809115" y="6572246"/>
            <a:ext cx="6123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Pre-R&amp;D items: LGC, HGC, GEM’s, Electronics</a:t>
            </a:r>
          </a:p>
        </p:txBody>
      </p:sp>
    </p:spTree>
    <p:extLst>
      <p:ext uri="{BB962C8B-B14F-4D97-AF65-F5344CB8AC3E}">
        <p14:creationId xmlns:p14="http://schemas.microsoft.com/office/powerpoint/2010/main" val="2102901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239400" y="119520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  <a:ea typeface="DejaVu Sans"/>
              </a:rPr>
              <a:t>Magnet:</a:t>
            </a:r>
            <a:r>
              <a:rPr lang="en-US" sz="2800" b="1" strike="noStrike" spc="-1" dirty="0">
                <a:solidFill>
                  <a:srgbClr val="000000"/>
                </a:solidFill>
                <a:latin typeface="ARiel"/>
                <a:ea typeface="DejaVu Sans"/>
              </a:rPr>
              <a:t> Requirement and Design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ED47F3-1B3E-2943-B9D0-6FB1B442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29" y="3916133"/>
            <a:ext cx="4405520" cy="2987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EA9BB-CD20-FF4D-BE89-D11F5C251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1"/>
          <a:stretch/>
        </p:blipFill>
        <p:spPr>
          <a:xfrm>
            <a:off x="6622359" y="971931"/>
            <a:ext cx="2504661" cy="205072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EEB69FE-E296-4C45-B745-34EE672E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00" y="1223722"/>
            <a:ext cx="5651946" cy="19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31" tIns="56701" rIns="113331" bIns="56701">
            <a:spAutoFit/>
          </a:bodyPr>
          <a:lstStyle>
            <a:lvl1pPr defTabSz="1144588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defTabSz="1144588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defTabSz="1144588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defTabSz="1144588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defTabSz="1144588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244725" indent="1588" defTabSz="1144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701925" indent="1588" defTabSz="1144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159125" indent="1588" defTabSz="1144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616325" indent="1588" defTabSz="1144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 sz="2000" b="1" u="sng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Requirements: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  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Acceptance:  </a:t>
            </a:r>
            <a:r>
              <a:rPr lang="el-GR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: 2</a:t>
            </a:r>
            <a:r>
              <a:rPr lang="el-GR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π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l-GR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θ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: 8</a:t>
            </a:r>
            <a:r>
              <a:rPr lang="en-US" altLang="zh-CN" sz="2000" baseline="30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-24</a:t>
            </a:r>
            <a:r>
              <a:rPr lang="en-US" altLang="zh-CN" sz="2000" baseline="30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(SIDIS), 22</a:t>
            </a:r>
            <a:r>
              <a:rPr lang="en-US" altLang="zh-CN" sz="2000" baseline="30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-35</a:t>
            </a:r>
            <a:r>
              <a:rPr lang="en-US" altLang="zh-CN" sz="2000" baseline="30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(PVDIS), P: 1.0 – 7.0 GeV/c,</a:t>
            </a:r>
          </a:p>
          <a:p>
            <a:pPr eaLnBrk="1" hangingPunct="1"/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 Resolution: </a:t>
            </a:r>
            <a:r>
              <a:rPr lang="el-GR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δ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P/P ~ 2% (requires 0.1 mm tracking resolution)</a:t>
            </a:r>
          </a:p>
          <a:p>
            <a:pPr eaLnBrk="1" hangingPunct="1"/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   Fringe field at the 3He target &lt; ~5 Gauss</a:t>
            </a:r>
            <a:r>
              <a:rPr lang="en-US" altLang="zh-CN" sz="20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9C0CBCA-C7A2-8549-B7A0-9DE1ADD7C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5" y="3551834"/>
            <a:ext cx="6223207" cy="22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21" tIns="44812" rIns="89621" bIns="44812">
            <a:spAutoFit/>
          </a:bodyPr>
          <a:lstStyle>
            <a:lvl1pPr defTabSz="911225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442913" indent="4763" defTabSz="911225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 defTabSz="911225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 defTabSz="911225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 defTabSz="911225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Use CLEO II magnet with the following modifications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  Two of three layers of return yoke </a:t>
            </a:r>
          </a:p>
          <a:p>
            <a:pPr lvl="1" indent="0" eaLnBrk="1" hangingPunct="1"/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	needed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  Add thickness to front endcap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  Add extended endcap 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000066"/>
              </a:solidFill>
              <a:sym typeface="Wingdings" pitchFamily="2" charset="2"/>
            </a:endParaRPr>
          </a:p>
          <a:p>
            <a:pPr eaLnBrk="1" hangingPunct="1"/>
            <a:endParaRPr lang="en-US" altLang="en-US" b="1" dirty="0">
              <a:solidFill>
                <a:srgbClr val="000066"/>
              </a:solidFill>
              <a:sym typeface="Wingdings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4D7E6-F8C3-7645-A446-B7F299A874A4}"/>
              </a:ext>
            </a:extLst>
          </p:cNvPr>
          <p:cNvSpPr/>
          <p:nvPr/>
        </p:nvSpPr>
        <p:spPr>
          <a:xfrm>
            <a:off x="6517191" y="3133819"/>
            <a:ext cx="2459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CLEO II coil at </a:t>
            </a:r>
            <a:r>
              <a:rPr lang="en-US" sz="2000" spc="-1" dirty="0" err="1">
                <a:solidFill>
                  <a:srgbClr val="000000"/>
                </a:solidFill>
                <a:latin typeface="Arial" panose="020B0604020202020204" pitchFamily="34" charset="0"/>
              </a:rPr>
              <a:t>JLab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350C36-A380-5B47-B788-C6EF790FF3BC}"/>
              </a:ext>
            </a:extLst>
          </p:cNvPr>
          <p:cNvSpPr/>
          <p:nvPr/>
        </p:nvSpPr>
        <p:spPr>
          <a:xfrm>
            <a:off x="5044365" y="6557472"/>
            <a:ext cx="189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Yoke for </a:t>
            </a:r>
            <a:r>
              <a:rPr lang="en-US" sz="2000" spc="-1" dirty="0" err="1">
                <a:solidFill>
                  <a:srgbClr val="000000"/>
                </a:solidFill>
                <a:latin typeface="Arial" panose="020B0604020202020204" pitchFamily="34" charset="0"/>
              </a:rPr>
              <a:t>SoLID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467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239400" y="119520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  <a:ea typeface="DejaVu Sans"/>
              </a:rPr>
              <a:t>PVDIS Baffle</a:t>
            </a:r>
            <a:r>
              <a:rPr lang="en-US" sz="2800" b="1" strike="noStrike" spc="-1" dirty="0">
                <a:solidFill>
                  <a:srgbClr val="000000"/>
                </a:solidFill>
                <a:latin typeface="ARiel"/>
                <a:ea typeface="DejaVu Sans"/>
              </a:rPr>
              <a:t> Design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2" descr="D:\Google Drive\baffle\baffle_babarbafflemore1.png">
            <a:extLst>
              <a:ext uri="{FF2B5EF4-FFF2-40B4-BE49-F238E27FC236}">
                <a16:creationId xmlns:a16="http://schemas.microsoft.com/office/drawing/2014/main" id="{BB4E77A1-E657-8E40-B984-0BF7FC40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35" y="830331"/>
            <a:ext cx="33956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Google Drive\SoLID_presentation\solid_directorreview_201502\background\compare_1D.png">
            <a:extLst>
              <a:ext uri="{FF2B5EF4-FFF2-40B4-BE49-F238E27FC236}">
                <a16:creationId xmlns:a16="http://schemas.microsoft.com/office/drawing/2014/main" id="{EF7B9017-FCBE-F04A-9AE4-4555A320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43" y="4042661"/>
            <a:ext cx="4021207" cy="311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B45AAD1A-5EAB-0742-8D9E-FAB405579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92275"/>
            <a:ext cx="5463209" cy="40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82" tIns="45340" rIns="90682" bIns="45340">
            <a:spAutoFit/>
          </a:bodyPr>
          <a:lstStyle>
            <a:lvl1pPr defTabSz="114935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defTabSz="114935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 defTabSz="114935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 defTabSz="114935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 defTabSz="114935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SoLID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PVDIS needs to run 1x10</a:t>
            </a:r>
            <a:r>
              <a:rPr lang="en-US" alt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39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/cm</a:t>
            </a:r>
            <a:r>
              <a:rPr lang="en-US" alt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/s luminosity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Baffle is made of 12 planes of 9cm thick lead with slits following electron bending in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SoLID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field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It blocks neutral and positive tracks from target, and thus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 reduces background and trigger rate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sym typeface="Wingdings" pitchFamily="2" charset="2"/>
              </a:rPr>
              <a:t> Acceptance ~30% for DIS electrons is maintained at P&gt;3GeV and x&gt;0.4 region</a:t>
            </a:r>
          </a:p>
        </p:txBody>
      </p:sp>
    </p:spTree>
    <p:extLst>
      <p:ext uri="{BB962C8B-B14F-4D97-AF65-F5344CB8AC3E}">
        <p14:creationId xmlns:p14="http://schemas.microsoft.com/office/powerpoint/2010/main" val="3031482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EA6EF6-41D0-9945-80C9-6AB91FE3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860" y="818578"/>
            <a:ext cx="3059581" cy="3163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86CE3-3A0C-C548-8C7D-6268D4DD7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83" y="4228459"/>
            <a:ext cx="3738487" cy="2113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298E2-96D4-944B-82A3-F483812F3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83" y="3877180"/>
            <a:ext cx="4725981" cy="2638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390B37-5FE1-754B-900C-EF9A993A5DA2}"/>
              </a:ext>
            </a:extLst>
          </p:cNvPr>
          <p:cNvSpPr txBox="1"/>
          <p:nvPr/>
        </p:nvSpPr>
        <p:spPr>
          <a:xfrm>
            <a:off x="5392849" y="6565151"/>
            <a:ext cx="4557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EIC Prototype: similar to </a:t>
            </a:r>
            <a:r>
              <a:rPr lang="en-US" sz="2000" dirty="0" err="1">
                <a:latin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</a:rPr>
              <a:t> design</a:t>
            </a: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C7D29D01-AFC1-7246-B1D8-3AC97924D61D}"/>
              </a:ext>
            </a:extLst>
          </p:cNvPr>
          <p:cNvSpPr/>
          <p:nvPr/>
        </p:nvSpPr>
        <p:spPr>
          <a:xfrm>
            <a:off x="305661" y="199033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GEM tracking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EF5B8-7250-2E45-9297-0630A195F4B6}"/>
              </a:ext>
            </a:extLst>
          </p:cNvPr>
          <p:cNvSpPr/>
          <p:nvPr/>
        </p:nvSpPr>
        <p:spPr>
          <a:xfrm>
            <a:off x="1821244" y="6515344"/>
            <a:ext cx="2131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GEM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CB4C1B-0234-5642-A971-237799973E08}"/>
              </a:ext>
            </a:extLst>
          </p:cNvPr>
          <p:cNvSpPr/>
          <p:nvPr/>
        </p:nvSpPr>
        <p:spPr>
          <a:xfrm>
            <a:off x="5652556" y="3168462"/>
            <a:ext cx="2276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Gem configuration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EE17F-AC22-BE45-86E0-4DA886E3E691}"/>
              </a:ext>
            </a:extLst>
          </p:cNvPr>
          <p:cNvSpPr/>
          <p:nvPr/>
        </p:nvSpPr>
        <p:spPr>
          <a:xfrm>
            <a:off x="147513" y="969532"/>
            <a:ext cx="4913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Rate capabilities &gt; many MHz/cm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High position resolution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Cover large areas at reasonable cost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Low thickness (~0.5 radiation length)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Used in many experiments (COMPASS, STAR, ALICE…)and planned for many future experiments CMS upgrade, EIC…)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5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FC31E9-F92F-1543-AD1F-D7743477A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70" y="664920"/>
            <a:ext cx="4587663" cy="3169529"/>
          </a:xfrm>
          <a:prstGeom prst="rect">
            <a:avLst/>
          </a:prstGeom>
        </p:spPr>
      </p:pic>
      <p:sp>
        <p:nvSpPr>
          <p:cNvPr id="60" name="CustomShape 1"/>
          <p:cNvSpPr/>
          <p:nvPr/>
        </p:nvSpPr>
        <p:spPr>
          <a:xfrm>
            <a:off x="239400" y="119520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Simulated GEM Performance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8B619-3F1A-0541-8462-2015EFEFA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25" y="4464664"/>
            <a:ext cx="6437034" cy="2522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F0901-E8CB-4143-ADF2-ED9062E1A9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/>
          <a:stretch/>
        </p:blipFill>
        <p:spPr>
          <a:xfrm>
            <a:off x="192151" y="800423"/>
            <a:ext cx="4625009" cy="31032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092D87-101C-C44C-A1A6-A5E8A8F6D11C}"/>
              </a:ext>
            </a:extLst>
          </p:cNvPr>
          <p:cNvSpPr/>
          <p:nvPr/>
        </p:nvSpPr>
        <p:spPr>
          <a:xfrm>
            <a:off x="371814" y="4710102"/>
            <a:ext cx="3113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Risk: </a:t>
            </a:r>
          </a:p>
          <a:p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VMM chips need testing: addressed in Pre R&amp;D plan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54515-9FDF-D946-B7C1-F909B92D7817}"/>
              </a:ext>
            </a:extLst>
          </p:cNvPr>
          <p:cNvSpPr/>
          <p:nvPr/>
        </p:nvSpPr>
        <p:spPr>
          <a:xfrm>
            <a:off x="5901204" y="3818333"/>
            <a:ext cx="2998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Efficiency and accuracy for </a:t>
            </a:r>
          </a:p>
          <a:p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PVDIS versus kinematics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33735D-F114-7247-A089-15DEBAC242AE}"/>
              </a:ext>
            </a:extLst>
          </p:cNvPr>
          <p:cNvSpPr/>
          <p:nvPr/>
        </p:nvSpPr>
        <p:spPr>
          <a:xfrm>
            <a:off x="5106470" y="6924186"/>
            <a:ext cx="1991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APV versus VMM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A47D4F-2CAB-FB4B-9DB0-D8915976E79E}"/>
              </a:ext>
            </a:extLst>
          </p:cNvPr>
          <p:cNvSpPr/>
          <p:nvPr/>
        </p:nvSpPr>
        <p:spPr>
          <a:xfrm>
            <a:off x="816844" y="3660557"/>
            <a:ext cx="2774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</a:rPr>
              <a:t>Electron Momentum Resolution versus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26323B-F7EB-7241-8B6A-6ED6FF2681FC}"/>
                  </a:ext>
                </a:extLst>
              </p:cNvPr>
              <p:cNvSpPr/>
              <p:nvPr/>
            </p:nvSpPr>
            <p:spPr>
              <a:xfrm>
                <a:off x="541321" y="1212687"/>
                <a:ext cx="2774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pc="-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&lt;2% for </a:t>
                </a:r>
                <a14:m>
                  <m:oMath xmlns:m="http://schemas.openxmlformats.org/officeDocument/2006/math">
                    <m:r>
                      <a:rPr lang="en-US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&gt; 10</a:t>
                </a:r>
                <a:r>
                  <a:rPr lang="en-US" spc="-1" baseline="30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26323B-F7EB-7241-8B6A-6ED6FF268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21" y="1212687"/>
                <a:ext cx="2774494" cy="369332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564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228600" y="156960"/>
            <a:ext cx="96004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Light Gas Cerenkov: Requirements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15E80-2648-334A-9313-D716C1FD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1447"/>
            <a:ext cx="10077450" cy="1748016"/>
          </a:xfrm>
          <a:prstGeom prst="rect">
            <a:avLst/>
          </a:prstGeom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3BD8F4CC-F390-624E-9EE9-EA96F21AFE74}"/>
              </a:ext>
            </a:extLst>
          </p:cNvPr>
          <p:cNvSpPr/>
          <p:nvPr/>
        </p:nvSpPr>
        <p:spPr>
          <a:xfrm>
            <a:off x="551329" y="1238563"/>
            <a:ext cx="4101353" cy="1608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General Requirement A:  Provide 500:1 electron / pion separation for the major SoLID programs: PVDIS, J/Psi, and SIDIS.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Helvetica" pitchFamily="2" charset="0"/>
              </a:rPr>
              <a:t>General Requirement B:  Provide trigger level input while maximizing efficiency and minimizing cost.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7D827-D5FB-7E45-BF7C-75F21A0F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51" y="837829"/>
            <a:ext cx="3183548" cy="40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228600" y="156960"/>
            <a:ext cx="96004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LGC Performance and Risk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F80DF-F20F-9447-903D-FF2DCE65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0" y="4102060"/>
            <a:ext cx="6350000" cy="3022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427608-B155-6940-A331-C47D5593FD40}"/>
              </a:ext>
            </a:extLst>
          </p:cNvPr>
          <p:cNvCxnSpPr>
            <a:cxnSpLocks/>
          </p:cNvCxnSpPr>
          <p:nvPr/>
        </p:nvCxnSpPr>
        <p:spPr>
          <a:xfrm>
            <a:off x="3032567" y="3967785"/>
            <a:ext cx="6961810" cy="0"/>
          </a:xfrm>
          <a:prstGeom prst="line">
            <a:avLst/>
          </a:prstGeom>
          <a:ln w="38100">
            <a:solidFill>
              <a:srgbClr val="0600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8668E0-CE04-DD48-BCC0-721F49F679FE}"/>
              </a:ext>
            </a:extLst>
          </p:cNvPr>
          <p:cNvSpPr txBox="1"/>
          <p:nvPr/>
        </p:nvSpPr>
        <p:spPr>
          <a:xfrm rot="16200000">
            <a:off x="2663727" y="5047766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600CE"/>
                </a:solidFill>
              </a:rPr>
              <a:t>PVDIS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42466-0C9F-534B-9404-1BFCBBE1E9F3}"/>
              </a:ext>
            </a:extLst>
          </p:cNvPr>
          <p:cNvSpPr txBox="1"/>
          <p:nvPr/>
        </p:nvSpPr>
        <p:spPr>
          <a:xfrm rot="16200000">
            <a:off x="2245343" y="241024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600CE"/>
                </a:solidFill>
              </a:rPr>
              <a:t>J/Psi  SIDIS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66AE30-50E8-E046-B775-969414259AA1}"/>
              </a:ext>
            </a:extLst>
          </p:cNvPr>
          <p:cNvSpPr/>
          <p:nvPr/>
        </p:nvSpPr>
        <p:spPr>
          <a:xfrm>
            <a:off x="0" y="932919"/>
            <a:ext cx="30351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With the proposed LGC design, pion rejection factors stay above 500:1 for all cuts for both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Pion threshold at 293 K and 1 atm: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</a:rPr>
              <a:t>:  5.73 GeV/c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CO</a:t>
            </a:r>
            <a:r>
              <a:rPr lang="en-US" sz="2000" baseline="-25000" dirty="0">
                <a:latin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</a:rPr>
              <a:t>:  4.67 GeV/c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BCD6A8-2F13-B841-8EC7-FEDD2DD0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77" y="752314"/>
            <a:ext cx="6438900" cy="3187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A319B4-B3DF-6F44-92B9-878569FEC972}"/>
              </a:ext>
            </a:extLst>
          </p:cNvPr>
          <p:cNvSpPr/>
          <p:nvPr/>
        </p:nvSpPr>
        <p:spPr>
          <a:xfrm>
            <a:off x="83074" y="5290562"/>
            <a:ext cx="3070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Technical risk: optimizing performance at high rates, to be addressed in Pre R&amp;D plan.</a:t>
            </a:r>
          </a:p>
        </p:txBody>
      </p:sp>
    </p:spTree>
    <p:extLst>
      <p:ext uri="{BB962C8B-B14F-4D97-AF65-F5344CB8AC3E}">
        <p14:creationId xmlns:p14="http://schemas.microsoft.com/office/powerpoint/2010/main" val="149317590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228600" y="120960"/>
            <a:ext cx="9347040" cy="60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el"/>
              </a:rPr>
              <a:t>Heavy Gas Cere</a:t>
            </a: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nkov (HGC)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FA43B01F-2D58-1C47-B43E-D66F663991F6}"/>
              </a:ext>
            </a:extLst>
          </p:cNvPr>
          <p:cNvSpPr/>
          <p:nvPr/>
        </p:nvSpPr>
        <p:spPr>
          <a:xfrm>
            <a:off x="729865" y="863950"/>
            <a:ext cx="9618840" cy="920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HGC is used to identify charged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pions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 and reject charged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kaons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It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is only used 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for SIDIS polarized He</a:t>
            </a:r>
            <a:r>
              <a:rPr lang="en-US" sz="2000" b="0" strike="noStrike" spc="-1" baseline="-25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3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 and SIDIS polarized proton (NH</a:t>
            </a:r>
            <a:r>
              <a:rPr lang="en-US" sz="2000" b="0" strike="noStrike" spc="-1" baseline="-25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3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</a:rPr>
              <a:t>) experiments.</a:t>
            </a:r>
            <a:endParaRPr lang="en-US" sz="2000" b="0" strike="noStrike" spc="-1" dirty="0">
              <a:latin typeface="Arial" panose="020B0604020202020204" pitchFamily="34" charset="0"/>
            </a:endParaRPr>
          </a:p>
        </p:txBody>
      </p:sp>
      <p:sp>
        <p:nvSpPr>
          <p:cNvPr id="19" name="CustomShape 2">
            <a:extLst>
              <a:ext uri="{FF2B5EF4-FFF2-40B4-BE49-F238E27FC236}">
                <a16:creationId xmlns:a16="http://schemas.microsoft.com/office/drawing/2014/main" id="{E4FF1AEF-5025-3A42-9E8F-B05CA695193D}"/>
              </a:ext>
            </a:extLst>
          </p:cNvPr>
          <p:cNvSpPr/>
          <p:nvPr/>
        </p:nvSpPr>
        <p:spPr>
          <a:xfrm>
            <a:off x="216226" y="2189835"/>
            <a:ext cx="9618840" cy="178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000" b="0" strike="noStrike" spc="-1" dirty="0">
                <a:solidFill>
                  <a:srgbClr val="000000"/>
                </a:solidFill>
                <a:latin typeface="ARiel"/>
                <a:ea typeface="DejaVu Sans"/>
              </a:rPr>
              <a:t> Kinematic coverage: 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2.5GeV&lt; P &lt;7.5GeV, 8</a:t>
            </a:r>
            <a:r>
              <a:rPr lang="en-US" sz="2000" spc="-1" baseline="30000" dirty="0">
                <a:solidFill>
                  <a:srgbClr val="000000"/>
                </a:solidFill>
                <a:latin typeface="ARiel"/>
              </a:rPr>
              <a:t>o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 &lt; </a:t>
            </a:r>
            <a:r>
              <a:rPr lang="el-GR" sz="2000" spc="-1" dirty="0">
                <a:solidFill>
                  <a:srgbClr val="000000"/>
                </a:solidFill>
                <a:latin typeface="ARiel"/>
              </a:rPr>
              <a:t>θ &lt; 15</a:t>
            </a:r>
            <a:r>
              <a:rPr lang="en-US" sz="2000" spc="-1" baseline="30000" dirty="0">
                <a:solidFill>
                  <a:srgbClr val="000000"/>
                </a:solidFill>
                <a:latin typeface="ARiel"/>
              </a:rPr>
              <a:t>o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, full </a:t>
            </a:r>
            <a:r>
              <a:rPr lang="en-US" sz="2000" spc="-1" dirty="0" err="1">
                <a:solidFill>
                  <a:srgbClr val="000000"/>
                </a:solidFill>
                <a:latin typeface="ARiel"/>
              </a:rPr>
              <a:t>azimuthal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 angle</a:t>
            </a:r>
            <a:endParaRPr lang="en-US" sz="2000" b="0" strike="noStrike" spc="-1" dirty="0">
              <a:solidFill>
                <a:srgbClr val="000000"/>
              </a:solidFill>
              <a:latin typeface="ARiel"/>
              <a:ea typeface="DejaVu Sans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000" spc="-1" dirty="0">
                <a:solidFill>
                  <a:srgbClr val="000000"/>
                </a:solidFill>
                <a:latin typeface="ARiel"/>
              </a:rPr>
              <a:t> </a:t>
            </a:r>
            <a:r>
              <a:rPr lang="el-GR" sz="2000" spc="-1" dirty="0">
                <a:solidFill>
                  <a:srgbClr val="000000"/>
                </a:solidFill>
                <a:latin typeface="ARiel"/>
              </a:rPr>
              <a:t>π</a:t>
            </a:r>
            <a:r>
              <a:rPr lang="el-GR" sz="2000" spc="-1" baseline="30000" dirty="0">
                <a:solidFill>
                  <a:srgbClr val="000000"/>
                </a:solidFill>
                <a:latin typeface="ARiel"/>
              </a:rPr>
              <a:t>+</a:t>
            </a:r>
            <a:r>
              <a:rPr lang="el-GR" sz="2000" spc="-1" dirty="0">
                <a:solidFill>
                  <a:srgbClr val="000000"/>
                </a:solidFill>
                <a:latin typeface="ARiel"/>
              </a:rPr>
              <a:t>/π</a:t>
            </a:r>
            <a:r>
              <a:rPr lang="el-GR" sz="2000" spc="-1" baseline="30000" dirty="0">
                <a:solidFill>
                  <a:srgbClr val="000000"/>
                </a:solidFill>
                <a:latin typeface="ARiel"/>
              </a:rPr>
              <a:t>-</a:t>
            </a:r>
            <a:r>
              <a:rPr lang="el-GR" sz="2000" spc="-1" dirty="0">
                <a:solidFill>
                  <a:srgbClr val="000000"/>
                </a:solidFill>
                <a:latin typeface="ARiel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detection: efficiency &gt;90%, </a:t>
            </a:r>
            <a:r>
              <a:rPr lang="en-US" sz="2000" spc="-1" dirty="0" err="1">
                <a:solidFill>
                  <a:srgbClr val="000000"/>
                </a:solidFill>
                <a:latin typeface="ARiel"/>
              </a:rPr>
              <a:t>Np.e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. &gt; 10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000" spc="-1" dirty="0">
                <a:solidFill>
                  <a:srgbClr val="000000"/>
                </a:solidFill>
                <a:latin typeface="ARiel"/>
              </a:rPr>
              <a:t> K</a:t>
            </a:r>
            <a:r>
              <a:rPr lang="en-US" sz="2000" spc="-1" baseline="30000" dirty="0">
                <a:solidFill>
                  <a:srgbClr val="000000"/>
                </a:solidFill>
                <a:latin typeface="ARiel"/>
              </a:rPr>
              <a:t>+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/K</a:t>
            </a:r>
            <a:r>
              <a:rPr lang="en-US" sz="2000" spc="-1" baseline="30000" dirty="0">
                <a:solidFill>
                  <a:srgbClr val="000000"/>
                </a:solidFill>
                <a:latin typeface="ARiel"/>
              </a:rPr>
              <a:t>-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 rejection: factor &gt;10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000" spc="-1" dirty="0">
                <a:solidFill>
                  <a:srgbClr val="000000"/>
                </a:solidFill>
                <a:latin typeface="ARiel"/>
              </a:rPr>
              <a:t> Space limit along beam direction: ~1m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000" spc="-1" dirty="0">
                <a:solidFill>
                  <a:srgbClr val="000000"/>
                </a:solidFill>
                <a:latin typeface="ARiel"/>
              </a:rPr>
              <a:t> Field at </a:t>
            </a:r>
            <a:r>
              <a:rPr lang="en-US" sz="2000" spc="-1" dirty="0" err="1">
                <a:solidFill>
                  <a:srgbClr val="000000"/>
                </a:solidFill>
                <a:latin typeface="ARiel"/>
              </a:rPr>
              <a:t>photonsensor</a:t>
            </a:r>
            <a:r>
              <a:rPr lang="en-US" sz="2000" spc="-1" dirty="0">
                <a:solidFill>
                  <a:srgbClr val="000000"/>
                </a:solidFill>
                <a:latin typeface="ARiel"/>
              </a:rPr>
              <a:t> location: ~100G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6CB0EED-68A0-0844-9811-292E8EAA989B}"/>
              </a:ext>
            </a:extLst>
          </p:cNvPr>
          <p:cNvSpPr txBox="1">
            <a:spLocks/>
          </p:cNvSpPr>
          <p:nvPr/>
        </p:nvSpPr>
        <p:spPr>
          <a:xfrm>
            <a:off x="216226" y="4914803"/>
            <a:ext cx="6064624" cy="82923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Radiator: ~1m long gas C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F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 at 1.7atm at 20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</a:p>
          <a:p>
            <a:pPr lvl="0">
              <a:buFont typeface="Wingdings" pitchFamily="2" charset="2"/>
              <a:buChar char="Ø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Otherwise similar to the LGC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el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DA1FF8AC-5C85-D749-92D3-1B09271F7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3648" t="1790" r="45496" b="-420"/>
          <a:stretch/>
        </p:blipFill>
        <p:spPr bwMode="auto">
          <a:xfrm>
            <a:off x="7315200" y="2715981"/>
            <a:ext cx="1842248" cy="31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736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360720" y="159480"/>
            <a:ext cx="7209974" cy="48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Heavy Gas Cerenkov: Simulated Performance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3" name="Picture 2" descr="D:\OneDrive\work\SoLID_talk_internal\solid_directorreview_201909\hgc\hgc_Npe_SIDIS_He3_hgc_moved_20190814.png">
            <a:extLst>
              <a:ext uri="{FF2B5EF4-FFF2-40B4-BE49-F238E27FC236}">
                <a16:creationId xmlns:a16="http://schemas.microsoft.com/office/drawing/2014/main" id="{520CF8BA-AA3F-304D-9ADE-A9FB840F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20" y="1277562"/>
            <a:ext cx="4435409" cy="3448775"/>
          </a:xfrm>
          <a:prstGeom prst="rect">
            <a:avLst/>
          </a:prstGeom>
          <a:noFill/>
        </p:spPr>
      </p:pic>
      <p:pic>
        <p:nvPicPr>
          <p:cNvPr id="4" name="Picture 3" descr="D:\OneDrive\work\SoLID_talk_internal\solid_directorreview_201909\hgc\hgc_moved_dirty_target10cm_npe_p7.0-7.5GeV_theta14-15deg_pik.png">
            <a:extLst>
              <a:ext uri="{FF2B5EF4-FFF2-40B4-BE49-F238E27FC236}">
                <a16:creationId xmlns:a16="http://schemas.microsoft.com/office/drawing/2014/main" id="{CCE5A357-E123-A544-A5C4-327C0FDD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072" y="1851811"/>
            <a:ext cx="4204723" cy="3269404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C82AD4-D914-E14A-A9CA-8B7065658C38}"/>
              </a:ext>
            </a:extLst>
          </p:cNvPr>
          <p:cNvSpPr/>
          <p:nvPr/>
        </p:nvSpPr>
        <p:spPr>
          <a:xfrm>
            <a:off x="6452439" y="1313202"/>
            <a:ext cx="223651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>
                <a:latin typeface="ARiel"/>
              </a:rPr>
              <a:t>7.0-7.5GeV, 14-15deg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BC095-E881-9E49-931F-2B2D0717A509}"/>
              </a:ext>
            </a:extLst>
          </p:cNvPr>
          <p:cNvSpPr/>
          <p:nvPr/>
        </p:nvSpPr>
        <p:spPr>
          <a:xfrm>
            <a:off x="626989" y="4610256"/>
            <a:ext cx="411606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ARiel"/>
              </a:rPr>
              <a:t>Simulated PE Yield versus momentum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03712-4F23-AB4D-AC35-8D201F626EF0}"/>
              </a:ext>
            </a:extLst>
          </p:cNvPr>
          <p:cNvSpPr/>
          <p:nvPr/>
        </p:nvSpPr>
        <p:spPr>
          <a:xfrm>
            <a:off x="5627117" y="5121215"/>
            <a:ext cx="388715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latin typeface="ARiel"/>
              </a:rPr>
              <a:t>Simulated Response to </a:t>
            </a:r>
            <a:r>
              <a:rPr lang="en-US" dirty="0" err="1">
                <a:latin typeface="ARiel"/>
              </a:rPr>
              <a:t>pions</a:t>
            </a:r>
            <a:r>
              <a:rPr lang="en-US" dirty="0">
                <a:latin typeface="ARiel"/>
              </a:rPr>
              <a:t> and kaons</a:t>
            </a:r>
          </a:p>
        </p:txBody>
      </p:sp>
    </p:spTree>
    <p:extLst>
      <p:ext uri="{BB962C8B-B14F-4D97-AF65-F5344CB8AC3E}">
        <p14:creationId xmlns:p14="http://schemas.microsoft.com/office/powerpoint/2010/main" val="3922822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DA89DA-38CC-9A43-A9E3-746E30F6A8A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109744" y="1478771"/>
            <a:ext cx="4614237" cy="2563142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5B0126D-A03B-8A41-BD75-0D0065721E8C}"/>
              </a:ext>
            </a:extLst>
          </p:cNvPr>
          <p:cNvSpPr/>
          <p:nvPr/>
        </p:nvSpPr>
        <p:spPr>
          <a:xfrm>
            <a:off x="305661" y="199033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0000"/>
                </a:solidFill>
                <a:latin typeface="ARiel"/>
                <a:ea typeface="DejaVu Sans"/>
              </a:rPr>
              <a:t>ECal</a:t>
            </a:r>
            <a:r>
              <a:rPr lang="en-US" sz="2800" b="1" strike="noStrike" spc="-1" dirty="0">
                <a:solidFill>
                  <a:srgbClr val="000000"/>
                </a:solidFill>
                <a:latin typeface="ARiel"/>
                <a:ea typeface="DejaVu Sans"/>
              </a:rPr>
              <a:t> Requirement and Design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B4308252-E58C-B640-AC64-B478F92ED744}"/>
              </a:ext>
            </a:extLst>
          </p:cNvPr>
          <p:cNvSpPr txBox="1"/>
          <p:nvPr/>
        </p:nvSpPr>
        <p:spPr>
          <a:xfrm>
            <a:off x="305661" y="861949"/>
            <a:ext cx="9418320" cy="1863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Combined with LGC to provide triggering; 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50:1 pion rejection with 90% electron efficiency;  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provide ~1cm shower position for background suppression;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radiation hard: &gt;500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el"/>
              </a:rPr>
              <a:t>krad</a:t>
            </a:r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, high neutron background;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inside 1.5 T field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– modules swappable between PVDIS and SIDIS</a:t>
            </a:r>
            <a:endParaRPr lang="en-US" sz="20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rmula 5">
                <a:extLst>
                  <a:ext uri="{FF2B5EF4-FFF2-40B4-BE49-F238E27FC236}">
                    <a16:creationId xmlns:a16="http://schemas.microsoft.com/office/drawing/2014/main" id="{492AA771-90AF-FD40-A3E0-592CEE83FC67}"/>
                  </a:ext>
                </a:extLst>
              </p:cNvPr>
              <p:cNvSpPr txBox="1"/>
              <p:nvPr/>
            </p:nvSpPr>
            <p:spPr>
              <a:xfrm>
                <a:off x="6874560" y="1005840"/>
                <a:ext cx="2086560" cy="3290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f>
                        <m:fPr>
                          <m:type m:val="li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&lt;10</m:t>
                      </m:r>
                      <m:f>
                        <m:fPr>
                          <m:type m:val="li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lit/>
                              <m:nor/>
                            </m:rPr>
                            <a:rPr/>
                            <m:t>%</m:t>
                          </m:r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Formula 5">
                <a:extLst>
                  <a:ext uri="{FF2B5EF4-FFF2-40B4-BE49-F238E27FC236}">
                    <a16:creationId xmlns:a16="http://schemas.microsoft.com/office/drawing/2014/main" id="{492AA771-90AF-FD40-A3E0-592CEE83F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560" y="1005840"/>
                <a:ext cx="2086560" cy="329040"/>
              </a:xfrm>
              <a:prstGeom prst="rect">
                <a:avLst/>
              </a:prstGeom>
              <a:blipFill>
                <a:blip r:embed="rId3"/>
                <a:stretch>
                  <a:fillRect t="-107407" b="-2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F858A5E-5830-7C44-A18C-B16F523567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9777" y="3608067"/>
            <a:ext cx="9387287" cy="34309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15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Outline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30200" y="1179593"/>
            <a:ext cx="9498160" cy="5310107"/>
          </a:xfrm>
        </p:spPr>
        <p:txBody>
          <a:bodyPr/>
          <a:lstStyle/>
          <a:p>
            <a:r>
              <a:rPr lang="en-US" sz="2400" dirty="0"/>
              <a:t>  </a:t>
            </a:r>
          </a:p>
          <a:p>
            <a:r>
              <a:rPr lang="en-US" sz="2400" dirty="0"/>
              <a:t>1.  Update Since June 2020 Collaboration Meeting</a:t>
            </a:r>
          </a:p>
          <a:p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Overview of </a:t>
            </a:r>
            <a:r>
              <a:rPr lang="en-US" sz="2400" dirty="0" err="1"/>
              <a:t>SoLID</a:t>
            </a:r>
            <a:r>
              <a:rPr lang="en-US" sz="2400" dirty="0"/>
              <a:t>, Timeline, Collaboration and </a:t>
            </a:r>
          </a:p>
          <a:p>
            <a:r>
              <a:rPr lang="en-US" sz="2400" dirty="0"/>
              <a:t>      Technical Requirements</a:t>
            </a:r>
          </a:p>
          <a:p>
            <a:endParaRPr lang="en-US" sz="2400" dirty="0"/>
          </a:p>
          <a:p>
            <a:pPr marL="457200" indent="-457200">
              <a:buAutoNum type="arabicPeriod" startAt="3"/>
            </a:pPr>
            <a:r>
              <a:rPr lang="en-US" sz="2400" dirty="0"/>
              <a:t>Pre-Conceptual Design </a:t>
            </a:r>
          </a:p>
          <a:p>
            <a:pPr marL="457200" indent="-457200">
              <a:buAutoNum type="arabicPeriod" startAt="3"/>
            </a:pPr>
            <a:endParaRPr lang="en-US" sz="2400" dirty="0"/>
          </a:p>
          <a:p>
            <a:pPr marL="457200" indent="-457200">
              <a:buAutoNum type="arabicPeriod" startAt="3"/>
            </a:pPr>
            <a:r>
              <a:rPr lang="en-US" sz="2400" dirty="0"/>
              <a:t>Subsystems, Simulated Performance, </a:t>
            </a:r>
          </a:p>
          <a:p>
            <a:r>
              <a:rPr lang="en-US" sz="2400" dirty="0"/>
              <a:t>      Risk Assessments and Pre-R&amp;D Plan</a:t>
            </a:r>
          </a:p>
          <a:p>
            <a:endParaRPr lang="en-US" sz="2400" dirty="0"/>
          </a:p>
          <a:p>
            <a:r>
              <a:rPr lang="en-US" sz="2400" dirty="0"/>
              <a:t>5.  Summary</a:t>
            </a:r>
          </a:p>
          <a:p>
            <a:pPr marL="457200" indent="-457200">
              <a:buAutoNum type="arabicPeriod" startAt="3"/>
            </a:pPr>
            <a:endParaRPr lang="en-US" sz="2400" dirty="0"/>
          </a:p>
          <a:p>
            <a:pPr marL="457200" indent="-457200">
              <a:buAutoNum type="arabicPeriod" startAt="3"/>
            </a:pPr>
            <a:endParaRPr lang="en-US" sz="2400" dirty="0"/>
          </a:p>
          <a:p>
            <a:pPr marL="514350" indent="-514350">
              <a:buAutoNum type="arabicPeriod" startAt="2"/>
            </a:pPr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305661" y="199033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ECAL Performance and Risk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FB53B34E-B4AA-3E46-969B-A3A73AD597E5}"/>
              </a:ext>
            </a:extLst>
          </p:cNvPr>
          <p:cNvSpPr/>
          <p:nvPr/>
        </p:nvSpPr>
        <p:spPr>
          <a:xfrm>
            <a:off x="228600" y="865800"/>
            <a:ext cx="3720548" cy="989504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  <a:spcBef>
                <a:spcPts val="1440"/>
              </a:spcBef>
              <a:spcAft>
                <a:spcPts val="360"/>
              </a:spcAft>
            </a:pPr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Realistic simulation with background and supporting material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6" name="TextShape 7">
            <a:extLst>
              <a:ext uri="{FF2B5EF4-FFF2-40B4-BE49-F238E27FC236}">
                <a16:creationId xmlns:a16="http://schemas.microsoft.com/office/drawing/2014/main" id="{92BF2B80-EBB9-104A-AA71-858DF522C68A}"/>
              </a:ext>
            </a:extLst>
          </p:cNvPr>
          <p:cNvSpPr txBox="1"/>
          <p:nvPr/>
        </p:nvSpPr>
        <p:spPr>
          <a:xfrm>
            <a:off x="578027" y="2208704"/>
            <a:ext cx="3021694" cy="10500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spc="-1" dirty="0">
                <a:solidFill>
                  <a:srgbClr val="000000"/>
                </a:solidFill>
                <a:latin typeface="ARiel"/>
              </a:rPr>
              <a:t>Resolution: f</a:t>
            </a:r>
            <a:r>
              <a:rPr lang="en-US" sz="2000" b="0" strike="noStrike" spc="-1" dirty="0">
                <a:solidFill>
                  <a:srgbClr val="000000"/>
                </a:solidFill>
                <a:latin typeface="ARiel"/>
              </a:rPr>
              <a:t>or all angles, reached p0~(5-6)% and p2~(5-6)%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D7D38-AD08-E94B-B0C3-193F778C8DF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4736" y="3359608"/>
            <a:ext cx="2819520" cy="914400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77B8B4-6A34-6642-A235-33F37A12A47B}"/>
              </a:ext>
            </a:extLst>
          </p:cNvPr>
          <p:cNvCxnSpPr/>
          <p:nvPr/>
        </p:nvCxnSpPr>
        <p:spPr>
          <a:xfrm>
            <a:off x="3599721" y="1360552"/>
            <a:ext cx="1714401" cy="7157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137B60-149C-FF4B-9128-1E7F505F954C}"/>
              </a:ext>
            </a:extLst>
          </p:cNvPr>
          <p:cNvCxnSpPr/>
          <p:nvPr/>
        </p:nvCxnSpPr>
        <p:spPr>
          <a:xfrm>
            <a:off x="1744099" y="1674132"/>
            <a:ext cx="0" cy="4749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D9A8B9-2521-8B44-855C-995341173BF0}"/>
              </a:ext>
            </a:extLst>
          </p:cNvPr>
          <p:cNvSpPr/>
          <p:nvPr/>
        </p:nvSpPr>
        <p:spPr>
          <a:xfrm>
            <a:off x="3637716" y="4060127"/>
            <a:ext cx="2491409" cy="29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83BCD-D73B-4245-A954-DB143FBC7F56}"/>
              </a:ext>
            </a:extLst>
          </p:cNvPr>
          <p:cNvSpPr txBox="1"/>
          <p:nvPr/>
        </p:nvSpPr>
        <p:spPr>
          <a:xfrm>
            <a:off x="6519926" y="1334048"/>
            <a:ext cx="183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FAEC electron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24035-0037-FE4B-96B7-BDB559127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5" b="53439"/>
          <a:stretch/>
        </p:blipFill>
        <p:spPr>
          <a:xfrm>
            <a:off x="5426974" y="1770235"/>
            <a:ext cx="4039274" cy="2050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EE1A76-9DC3-304C-A236-B831C2DAE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99"/>
          <a:stretch/>
        </p:blipFill>
        <p:spPr>
          <a:xfrm>
            <a:off x="5426974" y="4276941"/>
            <a:ext cx="4039274" cy="2509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8CFF1C-F859-3648-B9F9-BA44CF7EE2FA}"/>
              </a:ext>
            </a:extLst>
          </p:cNvPr>
          <p:cNvSpPr txBox="1"/>
          <p:nvPr/>
        </p:nvSpPr>
        <p:spPr>
          <a:xfrm>
            <a:off x="6527000" y="3740284"/>
            <a:ext cx="1412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</a:rPr>
              <a:t>FAEC pion</a:t>
            </a:r>
          </a:p>
        </p:txBody>
      </p:sp>
    </p:spTree>
    <p:extLst>
      <p:ext uri="{BB962C8B-B14F-4D97-AF65-F5344CB8AC3E}">
        <p14:creationId xmlns:p14="http://schemas.microsoft.com/office/powerpoint/2010/main" val="2006087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239399" y="119520"/>
            <a:ext cx="9580461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0000"/>
                </a:solidFill>
                <a:latin typeface="ARiel"/>
                <a:ea typeface="DejaVu Sans"/>
              </a:rPr>
              <a:t>SoLID</a:t>
            </a:r>
            <a:r>
              <a:rPr lang="en-US" sz="2800" b="1" spc="-1" dirty="0">
                <a:solidFill>
                  <a:srgbClr val="000000"/>
                </a:solidFill>
                <a:latin typeface="ARiel"/>
                <a:ea typeface="DejaVu Sans"/>
              </a:rPr>
              <a:t> Scintillator Pad Detector (SPD):</a:t>
            </a:r>
            <a:r>
              <a:rPr lang="en-US" sz="2800" b="1" strike="noStrike" spc="-1" dirty="0">
                <a:solidFill>
                  <a:srgbClr val="000000"/>
                </a:solidFill>
                <a:latin typeface="ARiel"/>
                <a:ea typeface="DejaVu Sans"/>
              </a:rPr>
              <a:t> Requirement and Design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C09E69-FFAD-8749-9D00-B908C3F15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84" y="798443"/>
            <a:ext cx="5068612" cy="335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59" tIns="51340" rIns="102659" bIns="51340"/>
          <a:lstStyle>
            <a:lvl1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244725" indent="1588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701925" indent="1588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159125" indent="1588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616325" indent="1588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r>
              <a:rPr lang="en-US" altLang="en-US" sz="2000" b="1" dirty="0">
                <a:latin typeface="Arial" panose="020B0604020202020204" pitchFamily="34" charset="0"/>
              </a:rPr>
              <a:t>LASPD:</a:t>
            </a:r>
            <a:r>
              <a:rPr lang="en-US" altLang="en-US" sz="2000" dirty="0">
                <a:latin typeface="Arial" panose="020B0604020202020204" pitchFamily="34" charset="0"/>
              </a:rPr>
              <a:t> photon rejection 5:1;  coincidence TOF </a:t>
            </a: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r>
              <a:rPr lang="en-US" altLang="en-US" sz="2000" dirty="0">
                <a:latin typeface="Arial" panose="020B0604020202020204" pitchFamily="34" charset="0"/>
              </a:rPr>
              <a:t>(150ps preferred) </a:t>
            </a: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r>
              <a:rPr lang="en-US" altLang="en-US" sz="2000" dirty="0">
                <a:latin typeface="Arial" panose="020B0604020202020204" pitchFamily="34" charset="0"/>
              </a:rPr>
              <a:t>→ design: 20mm-thick,                              </a:t>
            </a: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r>
              <a:rPr lang="en-US" altLang="en-US" sz="2000" dirty="0">
                <a:latin typeface="Arial" panose="020B0604020202020204" pitchFamily="34" charset="0"/>
              </a:rPr>
              <a:t>                60 azimuthal segments, </a:t>
            </a: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r>
              <a:rPr lang="en-US" altLang="en-US" sz="2000" dirty="0">
                <a:latin typeface="Arial" panose="020B0604020202020204" pitchFamily="34" charset="0"/>
              </a:rPr>
              <a:t>direct coupling to fine-mesh PMT </a:t>
            </a: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endParaRPr lang="en-US" altLang="en-US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ts val="1638"/>
              </a:spcBef>
              <a:spcAft>
                <a:spcPts val="413"/>
              </a:spcAft>
              <a:buClr>
                <a:srgbClr val="000000"/>
              </a:buClr>
              <a:buSzPct val="100000"/>
            </a:pPr>
            <a:endParaRPr lang="en-US" altLang="en-US" dirty="0">
              <a:latin typeface="Comic Sans MS" panose="030F0902030302020204" pitchFamily="66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8E7FE0D-8717-E042-8D16-67FBBD12F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29" y="1764612"/>
            <a:ext cx="4602991" cy="164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C6C5302-F0D7-6444-84A4-4A75A9824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1" t="32475" r="1878" b="36090"/>
          <a:stretch>
            <a:fillRect/>
          </a:stretch>
        </p:blipFill>
        <p:spPr bwMode="auto">
          <a:xfrm>
            <a:off x="391284" y="3895721"/>
            <a:ext cx="4236034" cy="25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12C45AD3-9B03-024B-98CF-253D96128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896" y="3879156"/>
            <a:ext cx="3644347" cy="30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041" tIns="50527" rIns="101041" bIns="50527"/>
          <a:lstStyle>
            <a:lvl1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517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68538" indent="6350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25738" indent="6350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82938" indent="6350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40138" indent="6350" defTabSz="5175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634"/>
              </a:spcBef>
              <a:spcAft>
                <a:spcPts val="414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FASPD</a:t>
            </a:r>
            <a:r>
              <a:rPr lang="en-US" altLang="en-US" sz="2000" dirty="0">
                <a:latin typeface="Arial" panose="020B0604020202020204" pitchFamily="34" charset="0"/>
              </a:rPr>
              <a:t>: photon rejection 5:1</a:t>
            </a:r>
          </a:p>
          <a:p>
            <a:pPr eaLnBrk="1" hangingPunct="1">
              <a:spcBef>
                <a:spcPts val="1634"/>
              </a:spcBef>
              <a:spcAft>
                <a:spcPts val="414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→ design: 5-10mm-thick </a:t>
            </a:r>
          </a:p>
          <a:p>
            <a:pPr eaLnBrk="1" hangingPunct="1">
              <a:spcBef>
                <a:spcPts val="1634"/>
              </a:spcBef>
              <a:spcAft>
                <a:spcPts val="414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       240 segments (60 X 4) </a:t>
            </a:r>
          </a:p>
          <a:p>
            <a:pPr eaLnBrk="1" hangingPunct="1">
              <a:spcBef>
                <a:spcPts val="1634"/>
              </a:spcBef>
              <a:spcAft>
                <a:spcPts val="414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       WLS fiber embedding, </a:t>
            </a:r>
          </a:p>
          <a:p>
            <a:pPr eaLnBrk="1" hangingPunct="1">
              <a:spcBef>
                <a:spcPts val="1634"/>
              </a:spcBef>
              <a:spcAft>
                <a:spcPts val="414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       MAPMT (outside magnet)</a:t>
            </a:r>
          </a:p>
        </p:txBody>
      </p:sp>
    </p:spTree>
    <p:extLst>
      <p:ext uri="{BB962C8B-B14F-4D97-AF65-F5344CB8AC3E}">
        <p14:creationId xmlns:p14="http://schemas.microsoft.com/office/powerpoint/2010/main" val="223020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215968" y="769279"/>
            <a:ext cx="8934152" cy="32037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60" tIns="33730" rIns="67460" bIns="33730"/>
          <a:lstStyle/>
          <a:p>
            <a:pPr marL="257038" indent="-257038">
              <a:buFont typeface="Wingdings" pitchFamily="2" charset="2"/>
              <a:buChar char="§"/>
            </a:pPr>
            <a:r>
              <a:rPr lang="en-US" sz="2000" spc="-1" dirty="0">
                <a:latin typeface="ARial"/>
              </a:rPr>
              <a:t>Put in place an </a:t>
            </a:r>
            <a:r>
              <a:rPr lang="en-US" sz="2000" spc="-1" dirty="0">
                <a:solidFill>
                  <a:srgbClr val="FF0000"/>
                </a:solidFill>
                <a:latin typeface="ARial"/>
              </a:rPr>
              <a:t>end-to-end</a:t>
            </a:r>
            <a:r>
              <a:rPr lang="en-US" sz="2000" spc="-1" dirty="0">
                <a:latin typeface="ARial"/>
              </a:rPr>
              <a:t> simulation and reconstruction chain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Integrated software environment for (almost) all parts of data processing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Addresses recommendations from prior Director’s Review</a:t>
            </a:r>
          </a:p>
          <a:p>
            <a:pPr marL="257038" indent="-257038">
              <a:buFont typeface="Wingdings" pitchFamily="2" charset="2"/>
              <a:buChar char="§"/>
            </a:pPr>
            <a:endParaRPr lang="en-US" sz="2000" spc="-1" dirty="0">
              <a:latin typeface="ARial"/>
            </a:endParaRPr>
          </a:p>
          <a:p>
            <a:pPr marL="257038" indent="-257038">
              <a:buFont typeface="Wingdings" pitchFamily="2" charset="2"/>
              <a:buChar char="§"/>
            </a:pPr>
            <a:r>
              <a:rPr lang="en-US" sz="2000" spc="-1" dirty="0">
                <a:latin typeface="ARial"/>
              </a:rPr>
              <a:t>Carry out simulations to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prstClr val="black"/>
                </a:solidFill>
                <a:latin typeface="ARial"/>
              </a:rPr>
              <a:t>Optimize detector designs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Optimize figures-of-merit of experiments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Quantify and understand experimental backgrounds</a:t>
            </a:r>
          </a:p>
          <a:p>
            <a:pPr marL="599755" lvl="1" indent="-257038">
              <a:buFont typeface="Arial" panose="020B0604020202020204" pitchFamily="34" charset="0"/>
              <a:buChar char="•"/>
            </a:pPr>
            <a:endParaRPr lang="en-US" sz="2000" spc="-1" dirty="0">
              <a:latin typeface="ARial"/>
            </a:endParaRPr>
          </a:p>
          <a:p>
            <a:pPr marL="257038" indent="-257038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 online analysis software and tools to facilitate experiment commissioning and data quality assessment</a:t>
            </a:r>
          </a:p>
          <a:p>
            <a:pPr marL="257038" indent="-257038">
              <a:buFont typeface="Wingdings" pitchFamily="2" charset="2"/>
              <a:buChar char="§"/>
            </a:pPr>
            <a:endParaRPr lang="en-US" sz="2000" spc="-1" dirty="0">
              <a:latin typeface="ARial"/>
            </a:endParaRPr>
          </a:p>
          <a:p>
            <a:pPr marL="599755" lvl="1" indent="-257038">
              <a:buFont typeface="Arial" panose="020B0604020202020204" pitchFamily="34" charset="0"/>
              <a:buChar char="•"/>
            </a:pPr>
            <a:endParaRPr lang="en-US" sz="2000" spc="-1" dirty="0">
              <a:latin typeface="ARial"/>
            </a:endParaRPr>
          </a:p>
          <a:p>
            <a:pPr marL="599755" lvl="1" indent="-257038">
              <a:buFont typeface="Arial" panose="020B0604020202020204" pitchFamily="34" charset="0"/>
              <a:buChar char="•"/>
            </a:pPr>
            <a:endParaRPr lang="en-US" sz="1649" spc="-1" dirty="0">
              <a:latin typeface="ARial"/>
            </a:endParaRPr>
          </a:p>
          <a:p>
            <a:pPr marL="257038" indent="-257038">
              <a:buFont typeface="Arial" panose="020B0604020202020204" pitchFamily="34" charset="0"/>
              <a:buChar char="•"/>
            </a:pPr>
            <a:endParaRPr lang="en-US" sz="1649" spc="-1" dirty="0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317757" y="2863979"/>
            <a:ext cx="6862586" cy="35470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60" tIns="33730" rIns="67460" bIns="33730"/>
          <a:lstStyle/>
          <a:p>
            <a:pPr>
              <a:lnSpc>
                <a:spcPct val="100000"/>
              </a:lnSpc>
            </a:pPr>
            <a:endParaRPr lang="en-US" sz="2099" spc="-1" dirty="0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E434B999-5ED7-754A-9D05-B2CF970825E8}"/>
              </a:ext>
            </a:extLst>
          </p:cNvPr>
          <p:cNvSpPr/>
          <p:nvPr/>
        </p:nvSpPr>
        <p:spPr>
          <a:xfrm>
            <a:off x="215968" y="205507"/>
            <a:ext cx="7978207" cy="62872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60" tIns="33730" rIns="67460" bIns="33730"/>
          <a:lstStyle/>
          <a:p>
            <a:r>
              <a:rPr lang="en-US" sz="2099" b="1" spc="-1" dirty="0">
                <a:latin typeface="ARial"/>
              </a:rPr>
              <a:t>Software and Simulations Project Goals</a:t>
            </a:r>
          </a:p>
          <a:p>
            <a:pPr>
              <a:lnSpc>
                <a:spcPct val="100000"/>
              </a:lnSpc>
            </a:pPr>
            <a:endParaRPr lang="en-US" sz="2099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9DD9F-51A8-D24A-A7F0-114303558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81" y="4102925"/>
            <a:ext cx="4622959" cy="2914626"/>
          </a:xfrm>
          <a:prstGeom prst="rect">
            <a:avLst/>
          </a:prstGeom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AC1765CF-ABAC-BD40-9821-9685BE6883FD}"/>
              </a:ext>
            </a:extLst>
          </p:cNvPr>
          <p:cNvSpPr/>
          <p:nvPr/>
        </p:nvSpPr>
        <p:spPr>
          <a:xfrm>
            <a:off x="86133" y="4301279"/>
            <a:ext cx="5648112" cy="2881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b="1" spc="-1" dirty="0">
                <a:latin typeface="ARial"/>
              </a:rPr>
              <a:t>Existing simulations: SoLID_GEMC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GEMC is Geant4-based simulation package, used by CLAS12 and JLEIC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Implemented </a:t>
            </a: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detector description and  signal processing. Set of physics generators 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Used extensively for SoLID preCDR. Also is being used in pre-R&amp;D studies.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482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219303" y="121739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el"/>
                <a:ea typeface="DejaVu Sans"/>
              </a:rPr>
              <a:t>Data Acquisition Requirement and Design</a:t>
            </a:r>
            <a:endParaRPr lang="en-US" sz="2800" spc="-1" dirty="0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457200" y="734040"/>
            <a:ext cx="9618840" cy="178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2000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303" y="4402871"/>
            <a:ext cx="96682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DAQ based on 12 GeV FADC base pipelined electronics designed for 200 KHz trigger rates currently used in Hall B and D ( can meet PVDIS </a:t>
            </a:r>
            <a:r>
              <a:rPr lang="en-US" sz="2000" dirty="0" err="1"/>
              <a:t>deadtime</a:t>
            </a:r>
            <a:r>
              <a:rPr lang="en-US" sz="2000" dirty="0"/>
              <a:t> requirement of 0.1% </a:t>
            </a:r>
            <a:r>
              <a:rPr lang="en-US" sz="2000" dirty="0" err="1"/>
              <a:t>deadtime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Added GEM readout similar to SBS but with trigger rates up to 100 KHz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APV25 based readout 100 K channels : 3.6 us readout time per sample</a:t>
            </a:r>
          </a:p>
          <a:p>
            <a:pPr lvl="2"/>
            <a:r>
              <a:rPr lang="en-US" dirty="0"/>
              <a:t>Set limit to 200 KHz in one sample mode and  60 KHz with 3 samples</a:t>
            </a:r>
            <a:br>
              <a:rPr lang="en-US" dirty="0"/>
            </a:br>
            <a:r>
              <a:rPr lang="en-US" dirty="0"/>
              <a:t>( note that HPS currently running at 50 KHz with 6 samples 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VMM chip for remaining channels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7528F5C-E704-164C-80E9-6D0B9DFE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921" y="1631866"/>
            <a:ext cx="3538331" cy="22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 marL="457200" indent="-45720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2447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7019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1591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6163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Pipelined DAQ</a:t>
            </a: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Digital triggering scheme</a:t>
            </a:r>
          </a:p>
          <a:p>
            <a:pPr lvl="1" indent="0" eaLnBrk="1" hangingPunct="1">
              <a:buClr>
                <a:srgbClr val="000000"/>
              </a:buClr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( coincidence calorimeter and Cerenkov )</a:t>
            </a: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Calorimeter clustering </a:t>
            </a:r>
          </a:p>
          <a:p>
            <a:endParaRPr lang="zh-CN" altLang="en-US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0637CD8-A9B4-C948-8A72-2E5474777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95" y="1832945"/>
            <a:ext cx="3538331" cy="25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 marL="457200" indent="-457200"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2447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7019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1591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616325" indent="1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Design goal:</a:t>
            </a: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60 </a:t>
            </a: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KHz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/sector for PVDIS (expect 30kHz)</a:t>
            </a: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</a:rPr>
              <a:t>100 kHz total for SIDIS (expect 100 kHz)</a:t>
            </a:r>
          </a:p>
          <a:p>
            <a:pPr eaLnBrk="1" hangingPunct="1">
              <a:buClr>
                <a:srgbClr val="000000"/>
              </a:buClr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39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51" y="-245986"/>
            <a:ext cx="9421549" cy="1095661"/>
          </a:xfrm>
        </p:spPr>
        <p:txBody>
          <a:bodyPr/>
          <a:lstStyle/>
          <a:p>
            <a:r>
              <a:rPr lang="en-US" sz="3200" dirty="0"/>
              <a:t>DAQ Risk Assessment and pre-R&amp;D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5053FC-F0BE-499F-9652-6D958296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4323"/>
            <a:ext cx="9289915" cy="5661498"/>
          </a:xfrm>
        </p:spPr>
        <p:txBody>
          <a:bodyPr>
            <a:normAutofit/>
          </a:bodyPr>
          <a:lstStyle/>
          <a:p>
            <a:r>
              <a:rPr lang="en-US" sz="2400" dirty="0"/>
              <a:t>Technical risk low : existing with current technologies available ( </a:t>
            </a:r>
            <a:r>
              <a:rPr lang="en-US" sz="2400" dirty="0" err="1"/>
              <a:t>deadtime</a:t>
            </a:r>
            <a:r>
              <a:rPr lang="en-US" sz="2400" dirty="0"/>
              <a:t> less pipeline electronics, network, data bandwidth ) for example data rates much smaller than CERN LHC</a:t>
            </a:r>
          </a:p>
          <a:p>
            <a:r>
              <a:rPr lang="en-US" sz="2400" dirty="0"/>
              <a:t>Making sure all requirements are met within cost</a:t>
            </a:r>
          </a:p>
          <a:p>
            <a:pPr lvl="1"/>
            <a:r>
              <a:rPr lang="en-US" dirty="0"/>
              <a:t>Simulation with full background </a:t>
            </a:r>
          </a:p>
          <a:p>
            <a:pPr lvl="2"/>
            <a:r>
              <a:rPr lang="en-US" dirty="0"/>
              <a:t>Trigger rates</a:t>
            </a:r>
          </a:p>
          <a:p>
            <a:pPr lvl="2"/>
            <a:r>
              <a:rPr lang="en-US" dirty="0"/>
              <a:t>Data reduction algorithms</a:t>
            </a:r>
          </a:p>
          <a:p>
            <a:pPr lvl="2"/>
            <a:r>
              <a:rPr lang="en-US" dirty="0"/>
              <a:t>Occupancies</a:t>
            </a:r>
          </a:p>
          <a:p>
            <a:pPr lvl="2"/>
            <a:r>
              <a:rPr lang="en-US" dirty="0"/>
              <a:t>Systematic errors</a:t>
            </a:r>
          </a:p>
          <a:p>
            <a:pPr lvl="2"/>
            <a:r>
              <a:rPr lang="en-US" dirty="0"/>
              <a:t>Evaluation of amount of data to be recorded</a:t>
            </a:r>
          </a:p>
          <a:p>
            <a:pPr lvl="1"/>
            <a:r>
              <a:rPr lang="en-US" dirty="0"/>
              <a:t>Small scale prototyping and beam tests to validate simulation and modeling of the DAQ</a:t>
            </a:r>
          </a:p>
          <a:p>
            <a:r>
              <a:rPr lang="en-US" sz="2400" dirty="0"/>
              <a:t> Addressed in the Pre-R&amp;D plan </a:t>
            </a:r>
          </a:p>
          <a:p>
            <a:pPr lvl="1"/>
            <a:endParaRPr lang="en-US" dirty="0"/>
          </a:p>
          <a:p>
            <a:pPr marL="4572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9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51" y="-245986"/>
            <a:ext cx="9421549" cy="1095661"/>
          </a:xfrm>
        </p:spPr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5053FC-F0BE-499F-9652-6D958296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09222"/>
            <a:ext cx="9289915" cy="5799577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SoLID</a:t>
            </a:r>
            <a:r>
              <a:rPr lang="en-US" sz="2400" dirty="0"/>
              <a:t>: A </a:t>
            </a:r>
            <a:r>
              <a:rPr lang="en-US" sz="2400" b="1" dirty="0"/>
              <a:t>large acceptance </a:t>
            </a:r>
            <a:r>
              <a:rPr lang="en-US" sz="2400" dirty="0"/>
              <a:t>device which can handle </a:t>
            </a:r>
            <a:r>
              <a:rPr lang="en-US" sz="2400" b="1" dirty="0"/>
              <a:t>very high luminosity </a:t>
            </a:r>
            <a:r>
              <a:rPr lang="en-US" sz="2400" dirty="0"/>
              <a:t>to allow full exploitation of JLab12 potential 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pushing the limit of the luminosity frontier</a:t>
            </a:r>
          </a:p>
          <a:p>
            <a:r>
              <a:rPr lang="en-US" sz="2400" dirty="0"/>
              <a:t>After a decade of hard work, we have a mature pre-conceptual design with expected performance to meet the challenging requirements for the three major science programs </a:t>
            </a:r>
          </a:p>
          <a:p>
            <a:r>
              <a:rPr lang="en-US" sz="2400" dirty="0"/>
              <a:t>Technical risks are assessed and addressed in the pre-R&amp;D plan (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Michael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Paolone’s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talk)</a:t>
            </a:r>
          </a:p>
          <a:p>
            <a:r>
              <a:rPr lang="en-US" sz="2400" dirty="0"/>
              <a:t>Magnet testing, Hall A infrastructure and detector integration will be discussed by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Whit Seay</a:t>
            </a:r>
          </a:p>
          <a:p>
            <a:r>
              <a:rPr lang="en-US" sz="2400" dirty="0"/>
              <a:t>Cost and schedule has been evaluated multiple times (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Steve Wood’</a:t>
            </a:r>
            <a:r>
              <a:rPr lang="en-US" sz="2400" dirty="0"/>
              <a:t>s talk)</a:t>
            </a:r>
          </a:p>
          <a:p>
            <a:r>
              <a:rPr lang="en-US" sz="2400" dirty="0"/>
              <a:t>Dependencies will be discussed by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Thia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Keppel </a:t>
            </a:r>
          </a:p>
          <a:p>
            <a:r>
              <a:rPr lang="en-US" sz="2400" dirty="0" err="1"/>
              <a:t>SoLID</a:t>
            </a:r>
            <a:r>
              <a:rPr lang="en-US" sz="2400" dirty="0"/>
              <a:t> benefited greatly from the previous Director’s Reviews (See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Xiaochao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Zheng’s </a:t>
            </a:r>
            <a:r>
              <a:rPr lang="en-US" sz="2400" dirty="0"/>
              <a:t>talk)</a:t>
            </a:r>
          </a:p>
          <a:p>
            <a:endParaRPr lang="en-US" sz="2400" dirty="0"/>
          </a:p>
          <a:p>
            <a:pPr lvl="1"/>
            <a:endParaRPr lang="en-US" dirty="0"/>
          </a:p>
          <a:p>
            <a:pPr marL="4572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2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685399"/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Progress Since June 2020 Collaboration Meeting</a:t>
            </a:r>
            <a:endParaRPr lang="en-US" sz="2800" spc="-1" dirty="0">
              <a:solidFill>
                <a:prstClr val="black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30200" y="1052593"/>
            <a:ext cx="9498160" cy="5576807"/>
          </a:xfrm>
        </p:spPr>
        <p:txBody>
          <a:bodyPr/>
          <a:lstStyle/>
          <a:p>
            <a:pPr defTabSz="685399"/>
            <a:endParaRPr lang="en-US" sz="2000" spc="-1" dirty="0">
              <a:solidFill>
                <a:srgbClr val="0070C0"/>
              </a:solidFill>
              <a:latin typeface="ARial"/>
            </a:endParaRPr>
          </a:p>
          <a:p>
            <a:pPr defTabSz="685399"/>
            <a:r>
              <a:rPr lang="en-US" sz="2000" spc="-1" dirty="0">
                <a:solidFill>
                  <a:srgbClr val="000000"/>
                </a:solidFill>
                <a:latin typeface="ARial"/>
              </a:rPr>
              <a:t> Main Progress:</a:t>
            </a:r>
          </a:p>
          <a:p>
            <a:pPr marL="457200" indent="-457200" defTabSz="685399">
              <a:buAutoNum type="arabicPeriod"/>
            </a:pPr>
            <a:r>
              <a:rPr lang="en-US" sz="2000" spc="-1" dirty="0">
                <a:latin typeface="ARial"/>
              </a:rPr>
              <a:t>Pre-R&amp;D: excellent progress for 2</a:t>
            </a:r>
            <a:r>
              <a:rPr lang="en-US" sz="2000" spc="-1" baseline="30000" dirty="0">
                <a:latin typeface="ARial"/>
              </a:rPr>
              <a:t>nd</a:t>
            </a:r>
            <a:r>
              <a:rPr lang="en-US" sz="2000" spc="-1" dirty="0">
                <a:latin typeface="ARial"/>
              </a:rPr>
              <a:t> quarters and moving into 3</a:t>
            </a:r>
            <a:r>
              <a:rPr lang="en-US" sz="2000" spc="-1" baseline="30000" dirty="0">
                <a:latin typeface="ARial"/>
              </a:rPr>
              <a:t>rd </a:t>
            </a:r>
            <a:r>
              <a:rPr lang="en-US" sz="2000" spc="-1" dirty="0">
                <a:latin typeface="ARial"/>
              </a:rPr>
              <a:t>quarter 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	Cherenkov beam tests data taking completed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	DAQ tests progressing well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	Most milestones met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          2</a:t>
            </a:r>
            <a:r>
              <a:rPr lang="en-US" sz="2000" spc="-1" baseline="30000" dirty="0">
                <a:solidFill>
                  <a:srgbClr val="0070C0"/>
                </a:solidFill>
                <a:latin typeface="ARial"/>
              </a:rPr>
              <a:t>nd</a:t>
            </a:r>
            <a:r>
              <a:rPr lang="en-US" sz="2000" spc="-1" dirty="0">
                <a:solidFill>
                  <a:srgbClr val="0070C0"/>
                </a:solidFill>
                <a:latin typeface="ARial"/>
              </a:rPr>
              <a:t> quarter progress report submitted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          Successful Mid-term Review of Pre-R&amp;D </a:t>
            </a:r>
          </a:p>
          <a:p>
            <a:pPr defTabSz="685399"/>
            <a:endParaRPr lang="en-US" sz="2000" spc="-1" dirty="0">
              <a:solidFill>
                <a:srgbClr val="0070C0"/>
              </a:solidFill>
              <a:latin typeface="ARial"/>
            </a:endParaRPr>
          </a:p>
          <a:p>
            <a:pPr marL="457200" indent="-457200" defTabSz="685399">
              <a:buAutoNum type="arabicPeriod" startAt="2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Other subsystems:</a:t>
            </a:r>
          </a:p>
          <a:p>
            <a:pPr defTabSz="685399"/>
            <a:r>
              <a:rPr lang="en-US" sz="20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          Magnet tests on-going</a:t>
            </a:r>
          </a:p>
          <a:p>
            <a:pPr defTabSz="685399"/>
            <a:r>
              <a:rPr lang="en-US" sz="20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          Simulations, </a:t>
            </a:r>
            <a:r>
              <a:rPr lang="en-US" sz="2000" spc="-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ECal</a:t>
            </a:r>
            <a:r>
              <a:rPr lang="en-US" sz="20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, GEM, MRPC, Software</a:t>
            </a:r>
          </a:p>
          <a:p>
            <a:pPr defTabSz="685399"/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 defTabSz="685399"/>
            <a:r>
              <a:rPr lang="en-US" sz="2000" spc="-1" dirty="0">
                <a:solidFill>
                  <a:srgbClr val="000000"/>
                </a:solidFill>
                <a:latin typeface="ARial"/>
              </a:rPr>
              <a:t>3.   Science Review dates are set to be March 8-10, 2021. Preparation underway.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1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39400" y="119519"/>
            <a:ext cx="9154800" cy="5193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Physics Overview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85E8-823B-674B-9926-9797758F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4"/>
            <a:ext cx="10077450" cy="6389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9A694A-A66A-F349-B0F2-18FCD04BE81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57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Timeline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59D0C00-93BB-2347-8E7E-79167077EC7B}"/>
              </a:ext>
            </a:extLst>
          </p:cNvPr>
          <p:cNvSpPr/>
          <p:nvPr/>
        </p:nvSpPr>
        <p:spPr>
          <a:xfrm>
            <a:off x="228600" y="833142"/>
            <a:ext cx="9848850" cy="5923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Since 2010: 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Five SoLID experiments approved by PAC with high rating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              3 SIDIS with polarized </a:t>
            </a:r>
            <a:r>
              <a:rPr lang="en-US" sz="2000" spc="-1" baseline="30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He/p target, 1 PVDIS, 1 threshold J/</a:t>
            </a:r>
            <a:r>
              <a:rPr lang="en-US" sz="2000" spc="-1" dirty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          Six run-group experiments approved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collaboration, with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support, has been continuously working on 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pre-conceptual design and pre-R&amp;D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2013: CLEO-II magnet requested, agreed, arrived at JLab 2016, 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  steel arrived August 2019.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2014: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pCDR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 submitted to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 with cost estimation and proposed schedule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2015: 1st Director’s Review: positive with many recommendations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2015: LRP strong endorsement of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 science cases 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2017: Updated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pCDR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submitted to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with responses to the recommendations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7/2018: DOE NP visit and discussion:  </a:t>
            </a:r>
            <a:r>
              <a:rPr lang="en-US" sz="2000" spc="-1" dirty="0">
                <a:solidFill>
                  <a:srgbClr val="000000"/>
                </a:solidFill>
                <a:latin typeface="ARial"/>
                <a:sym typeface="Wingdings"/>
              </a:rPr>
              <a:t>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update cost estimation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1/2019: Updated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pCDR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(new cost estimation) submitted to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JLab</a:t>
            </a:r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8/2019: Update cost estimation with WBS structure and proposed schedule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9/2019: 2</a:t>
            </a:r>
            <a:r>
              <a:rPr lang="en-US" sz="2000" spc="-1" baseline="30000" dirty="0">
                <a:solidFill>
                  <a:srgbClr val="000000"/>
                </a:solidFill>
                <a:latin typeface="ARial"/>
              </a:rPr>
              <a:t>nd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Director’s Review: successful with only few recommendations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11/2019 Pre-R&amp;D plan approved, funding started 2/2020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2/2020: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 MIE (with updated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pCDR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) Submission to DOE 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3/2021: </a:t>
            </a:r>
            <a:r>
              <a:rPr lang="en-US" sz="2000" i="1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 DOE Science (Scheduled)</a:t>
            </a:r>
          </a:p>
        </p:txBody>
      </p:sp>
    </p:spTree>
    <p:extLst>
      <p:ext uri="{BB962C8B-B14F-4D97-AF65-F5344CB8AC3E}">
        <p14:creationId xmlns:p14="http://schemas.microsoft.com/office/powerpoint/2010/main" val="2750516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Strong Collaboration 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59D0C00-93BB-2347-8E7E-79167077EC7B}"/>
              </a:ext>
            </a:extLst>
          </p:cNvPr>
          <p:cNvSpPr/>
          <p:nvPr/>
        </p:nvSpPr>
        <p:spPr>
          <a:xfrm>
            <a:off x="228600" y="833142"/>
            <a:ext cx="9848850" cy="5923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-    270+ collaborators, 70+ institutions from 13 countries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Large international participations and anticipate significant contributions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Strong theory support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A global map with flags indicating the collaborating groups (to be added)</a:t>
            </a:r>
          </a:p>
        </p:txBody>
      </p:sp>
    </p:spTree>
    <p:extLst>
      <p:ext uri="{BB962C8B-B14F-4D97-AF65-F5344CB8AC3E}">
        <p14:creationId xmlns:p14="http://schemas.microsoft.com/office/powerpoint/2010/main" val="3936407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Technical Requirements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59D0C00-93BB-2347-8E7E-79167077EC7B}"/>
              </a:ext>
            </a:extLst>
          </p:cNvPr>
          <p:cNvSpPr/>
          <p:nvPr/>
        </p:nvSpPr>
        <p:spPr>
          <a:xfrm>
            <a:off x="228600" y="833142"/>
            <a:ext cx="9848850" cy="5923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High luminosity (10</a:t>
            </a:r>
            <a:r>
              <a:rPr lang="en-US" sz="2000" spc="-1" baseline="30000" dirty="0">
                <a:solidFill>
                  <a:srgbClr val="000000"/>
                </a:solidFill>
                <a:latin typeface="ARial"/>
              </a:rPr>
              <a:t>37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for SIDIS and J/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y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, 10</a:t>
            </a:r>
            <a:r>
              <a:rPr lang="en-US" sz="2000" spc="-1" baseline="30000" dirty="0">
                <a:solidFill>
                  <a:srgbClr val="000000"/>
                </a:solidFill>
                <a:latin typeface="ARial"/>
              </a:rPr>
              <a:t>39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for PVDIS with baffle)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Large acceptance: 2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f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angle, 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q</a:t>
            </a:r>
            <a:r>
              <a:rPr lang="en-US" sz="2000" spc="-1" dirty="0">
                <a:solidFill>
                  <a:srgbClr val="000000"/>
                </a:solidFill>
              </a:rPr>
              <a:t> angle: 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8-24 degrees for SIDIS, J/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y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                                                         22-35 degrees for PVDIS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                                   Momentum range: 1 - 7 GeV/c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High rates (100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KHz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trigger rate for SIDIS, 600KHz/30 for PVDIS)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High background (~ GHz, dominated by low energy photons/electrons)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High radiation environment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Moderate resolutions (1-2% in momentum, 1-3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mr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q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, 6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mr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n-US" sz="2000" spc="-1" dirty="0">
                <a:solidFill>
                  <a:srgbClr val="000000"/>
                </a:solidFill>
                <a:latin typeface="Symbol" pitchFamily="2" charset="2"/>
              </a:rPr>
              <a:t>f)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Good electron PID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latin typeface="ARial"/>
              </a:rPr>
              <a:t>Moderate pion PID (SIDIS)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B050"/>
                </a:solidFill>
                <a:latin typeface="ARial"/>
              </a:rPr>
              <a:t>Demanding Kaon PID (SIDIS-Kaon, enhanced configuration)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latin typeface="ARial"/>
              </a:rPr>
              <a:t>High precision with low systematics 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US" sz="20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B0F0"/>
                </a:solidFill>
                <a:latin typeface="ARial"/>
              </a:rPr>
              <a:t>   * Targets (cryogenic LH2/LD2, T/L polarized 3He, T polarized NH3)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spc="-1" dirty="0">
                <a:solidFill>
                  <a:srgbClr val="00B0F0"/>
                </a:solidFill>
                <a:latin typeface="ARial"/>
              </a:rPr>
              <a:t>   * Beam polarimetry (demanding for PVDIS, 0.4%)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B0F0"/>
                </a:solidFill>
                <a:latin typeface="ARial"/>
              </a:rPr>
              <a:t>   * dependencies, see talk by </a:t>
            </a:r>
            <a:r>
              <a:rPr lang="en-US" sz="2000" spc="-1" dirty="0" err="1">
                <a:solidFill>
                  <a:srgbClr val="00B0F0"/>
                </a:solidFill>
                <a:latin typeface="ARial"/>
              </a:rPr>
              <a:t>Thia</a:t>
            </a:r>
            <a:r>
              <a:rPr lang="en-US" sz="2000" spc="-1" dirty="0">
                <a:solidFill>
                  <a:srgbClr val="00B0F0"/>
                </a:solidFill>
                <a:latin typeface="ARial"/>
              </a:rPr>
              <a:t> Keppel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941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239400" y="119520"/>
            <a:ext cx="9155520" cy="37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0000"/>
                </a:solidFill>
                <a:latin typeface="ARiel"/>
              </a:rPr>
              <a:t>SoLID</a:t>
            </a:r>
            <a:r>
              <a:rPr lang="en-US" sz="2800" b="1" spc="-1" dirty="0">
                <a:solidFill>
                  <a:srgbClr val="000000"/>
                </a:solidFill>
                <a:latin typeface="ARiel"/>
              </a:rPr>
              <a:t> in Hall A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B8ADA-E0CA-A744-86A1-55853861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47" y="1232452"/>
            <a:ext cx="8422473" cy="4662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D8B529-5F20-4748-8AFE-479477A77CD7}"/>
              </a:ext>
            </a:extLst>
          </p:cNvPr>
          <p:cNvSpPr/>
          <p:nvPr/>
        </p:nvSpPr>
        <p:spPr>
          <a:xfrm>
            <a:off x="972447" y="6161600"/>
            <a:ext cx="8846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Plan for installing </a:t>
            </a:r>
            <a:r>
              <a:rPr lang="en-US" sz="2000" spc="-1" dirty="0" err="1">
                <a:solidFill>
                  <a:srgbClr val="000000"/>
                </a:solidFill>
                <a:latin typeface="Arial" panose="020B0604020202020204" pitchFamily="34" charset="0"/>
              </a:rPr>
              <a:t>SoLID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</a:rPr>
              <a:t> in Hall A with other equipment moved out of the way.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47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39400" y="119519"/>
            <a:ext cx="9154800" cy="5193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Apparatus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A0737-CD34-7743-B6DE-DF7AE6ADB16F}"/>
              </a:ext>
            </a:extLst>
          </p:cNvPr>
          <p:cNvSpPr txBox="1"/>
          <p:nvPr/>
        </p:nvSpPr>
        <p:spPr>
          <a:xfrm>
            <a:off x="457200" y="2660353"/>
            <a:ext cx="42400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High Luminosity (10</a:t>
            </a:r>
            <a:r>
              <a:rPr lang="en-US" sz="2400" baseline="30000" dirty="0">
                <a:solidFill>
                  <a:srgbClr val="0000FF"/>
                </a:solidFill>
              </a:rPr>
              <a:t>37</a:t>
            </a:r>
            <a:r>
              <a:rPr lang="en-US" sz="2400" dirty="0">
                <a:solidFill>
                  <a:srgbClr val="0000FF"/>
                </a:solidFill>
              </a:rPr>
              <a:t>-10</a:t>
            </a:r>
            <a:r>
              <a:rPr lang="en-US" sz="2400" baseline="30000" dirty="0">
                <a:solidFill>
                  <a:srgbClr val="0000FF"/>
                </a:solidFill>
              </a:rPr>
              <a:t>39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High data rate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High background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Low systematics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High Radiation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Large scale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New Technologies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GEM’s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0000FF"/>
                </a:solidFill>
              </a:rPr>
              <a:t>Shashlyk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Ecal</a:t>
            </a:r>
            <a:endParaRPr lang="en-US" sz="2400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Pipeline DAQ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21110-6B42-B444-AFD8-95E4215533BC}"/>
              </a:ext>
            </a:extLst>
          </p:cNvPr>
          <p:cNvSpPr txBox="1"/>
          <p:nvPr/>
        </p:nvSpPr>
        <p:spPr>
          <a:xfrm>
            <a:off x="638827" y="1545605"/>
            <a:ext cx="3527569" cy="70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8192B"/>
                </a:solidFill>
              </a:rPr>
              <a:t>Requirements are Challenging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1B49F-EB0C-2A4F-9AAE-0862D232D8A3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oLID_setup_20160804_PVDIS.pdf">
            <a:extLst>
              <a:ext uri="{FF2B5EF4-FFF2-40B4-BE49-F238E27FC236}">
                <a16:creationId xmlns:a16="http://schemas.microsoft.com/office/drawing/2014/main" id="{7E32CEAD-BB4C-E447-802A-4E09EE82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07" y="3908906"/>
            <a:ext cx="4043724" cy="3032793"/>
          </a:xfrm>
          <a:prstGeom prst="rect">
            <a:avLst/>
          </a:prstGeom>
        </p:spPr>
      </p:pic>
      <p:pic>
        <p:nvPicPr>
          <p:cNvPr id="11" name="Picture 10" descr="SoLID_SIDIS.jpeg">
            <a:extLst>
              <a:ext uri="{FF2B5EF4-FFF2-40B4-BE49-F238E27FC236}">
                <a16:creationId xmlns:a16="http://schemas.microsoft.com/office/drawing/2014/main" id="{0F56D6B4-550F-F44B-97C8-9D3E977BF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18948" r="8595" b="19833"/>
          <a:stretch/>
        </p:blipFill>
        <p:spPr>
          <a:xfrm>
            <a:off x="5309807" y="1336412"/>
            <a:ext cx="4393106" cy="2572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35153B-6957-EA47-9551-230D902132FE}"/>
              </a:ext>
            </a:extLst>
          </p:cNvPr>
          <p:cNvSpPr txBox="1"/>
          <p:nvPr/>
        </p:nvSpPr>
        <p:spPr>
          <a:xfrm>
            <a:off x="5535344" y="858192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  <a:r>
              <a:rPr lang="en-US" sz="1600" b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(``neutron”) @ </a:t>
            </a:r>
            <a:r>
              <a:rPr lang="en-US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5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21666</TotalTime>
  <Words>1768</Words>
  <Application>Microsoft Macintosh PowerPoint</Application>
  <PresentationFormat>Custom</PresentationFormat>
  <Paragraphs>244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ARiel</vt:lpstr>
      <vt:lpstr>DejaVu Sans</vt:lpstr>
      <vt:lpstr>ＭＳ Ｐゴシック</vt:lpstr>
      <vt:lpstr>宋体</vt:lpstr>
      <vt:lpstr>Arial</vt:lpstr>
      <vt:lpstr>Arial</vt:lpstr>
      <vt:lpstr>Calibri</vt:lpstr>
      <vt:lpstr>Calibri Light</vt:lpstr>
      <vt:lpstr>Cambria Math</vt:lpstr>
      <vt:lpstr>Chalkboard</vt:lpstr>
      <vt:lpstr>Comic Sans MS</vt:lpstr>
      <vt:lpstr>Helvetica</vt:lpstr>
      <vt:lpstr>Symbol</vt:lpstr>
      <vt:lpstr>Times New Roman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DAQ Risk Assessment and pre-R&amp;D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xz5y </dc:creator>
  <dc:description/>
  <cp:lastModifiedBy>Microsoft Office User</cp:lastModifiedBy>
  <cp:revision>646</cp:revision>
  <cp:lastPrinted>2020-08-06T01:39:47Z</cp:lastPrinted>
  <dcterms:created xsi:type="dcterms:W3CDTF">2010-10-20T16:35:23Z</dcterms:created>
  <dcterms:modified xsi:type="dcterms:W3CDTF">2020-10-08T01:29:35Z</dcterms:modified>
  <dc:language>en-US</dc:language>
</cp:coreProperties>
</file>