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jpeg" ContentType="image/jpeg"/>
  <Override PartName="/ppt/media/image11.jpeg" ContentType="image/jpeg"/>
  <Override PartName="/ppt/media/image8.jpeg" ContentType="image/jpeg"/>
  <Override PartName="/ppt/media/image10.jpeg" ContentType="image/jpeg"/>
  <Override PartName="/ppt/media/image17.wmf" ContentType="image/x-wmf"/>
  <Override PartName="/ppt/media/image16.png" ContentType="image/png"/>
  <Override PartName="/ppt/media/image14.png" ContentType="image/png"/>
  <Override PartName="/ppt/media/image1.jpeg" ContentType="image/jpeg"/>
  <Override PartName="/ppt/media/image2.jpeg" ContentType="image/jpeg"/>
  <Override PartName="/ppt/media/image5.jpeg" ContentType="image/jpeg"/>
  <Override PartName="/ppt/media/image15.png" ContentType="image/png"/>
  <Override PartName="/ppt/media/image3.jpeg" ContentType="image/jpeg"/>
  <Override PartName="/ppt/media/image4.tif" ContentType="image/tiff"/>
  <Override PartName="/ppt/media/image6.jpeg" ContentType="image/jpeg"/>
  <Override PartName="/ppt/media/image7.jpeg" ContentType="image/jpeg"/>
  <Override PartName="/ppt/media/image13.png" ContentType="image/png"/>
  <Override PartName="/ppt/media/image12.jpeg" ContentType="image/jpe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0077450" cy="75628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339280"/>
            <a:ext cx="1828440" cy="525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4476b">
              <a:alpha val="15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458200" y="529200"/>
            <a:ext cx="1828440" cy="2282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flipV="1">
            <a:off x="0" y="-2160"/>
            <a:ext cx="5028840" cy="233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4476b">
              <a:alpha val="15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</a:t>
            </a:r>
            <a:r>
              <a:rPr b="0" lang="en-US" sz="4400" spc="-1" strike="noStrike">
                <a:latin typeface="Arial"/>
              </a:rPr>
              <a:t>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</a:t>
            </a:r>
            <a:r>
              <a:rPr b="0" lang="en-US" sz="4400" spc="-1" strike="noStrike">
                <a:latin typeface="Arial"/>
              </a:rPr>
              <a:t>it </a:t>
            </a:r>
            <a:r>
              <a:rPr b="0" lang="en-US" sz="4400" spc="-1" strike="noStrike">
                <a:latin typeface="Arial"/>
              </a:rPr>
              <a:t>th</a:t>
            </a:r>
            <a:r>
              <a:rPr b="0" lang="en-US" sz="4400" spc="-1" strike="noStrike">
                <a:latin typeface="Arial"/>
              </a:rPr>
              <a:t>e </a:t>
            </a:r>
            <a:r>
              <a:rPr b="0" lang="en-US" sz="4400" spc="-1" strike="noStrike">
                <a:latin typeface="Arial"/>
              </a:rPr>
              <a:t>titl</a:t>
            </a:r>
            <a:r>
              <a:rPr b="0" lang="en-US" sz="4400" spc="-1" strike="noStrike">
                <a:latin typeface="Arial"/>
              </a:rPr>
              <a:t>e </a:t>
            </a:r>
            <a:r>
              <a:rPr b="0" lang="en-US" sz="4400" spc="-1" strike="noStrike">
                <a:latin typeface="Arial"/>
              </a:rPr>
              <a:t>te</a:t>
            </a:r>
            <a:r>
              <a:rPr b="0" lang="en-US" sz="4400" spc="-1" strike="noStrike">
                <a:latin typeface="Arial"/>
              </a:rPr>
              <a:t>xt </a:t>
            </a:r>
            <a:r>
              <a:rPr b="0" lang="en-US" sz="4400" spc="-1" strike="noStrike">
                <a:latin typeface="Arial"/>
              </a:rPr>
              <a:t>for</a:t>
            </a:r>
            <a:r>
              <a:rPr b="0" lang="en-US" sz="4400" spc="-1" strike="noStrike">
                <a:latin typeface="Arial"/>
              </a:rPr>
              <a:t>m</a:t>
            </a:r>
            <a:r>
              <a:rPr b="0" lang="en-US" sz="4400" spc="-1" strike="noStrike">
                <a:latin typeface="Arial"/>
              </a:rPr>
              <a:t>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</a:t>
            </a:r>
            <a:r>
              <a:rPr b="0" lang="en-US" sz="3200" spc="-1" strike="noStrike">
                <a:latin typeface="Arial"/>
              </a:rPr>
              <a:t>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</a:t>
            </a:r>
            <a:r>
              <a:rPr b="0" lang="en-US" sz="2000" spc="-1" strike="noStrike">
                <a:latin typeface="Arial"/>
              </a:rPr>
              <a:t>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" name="TextShape 6"/>
          <p:cNvSpPr txBox="1"/>
          <p:nvPr/>
        </p:nvSpPr>
        <p:spPr>
          <a:xfrm>
            <a:off x="91440" y="7132320"/>
            <a:ext cx="402336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Arial"/>
              </a:rPr>
              <a:t>SoLID Collaboration Meeting, </a:t>
            </a:r>
            <a:r>
              <a:rPr b="0" lang="en-US" sz="1400" spc="-1" strike="noStrike">
                <a:latin typeface="Arial"/>
              </a:rPr>
              <a:t>Jan. 7-8, 2021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" name="TextShape 7"/>
          <p:cNvSpPr txBox="1"/>
          <p:nvPr/>
        </p:nvSpPr>
        <p:spPr>
          <a:xfrm>
            <a:off x="9326880" y="7223760"/>
            <a:ext cx="5486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fld id="{78BF600E-2C4A-49A7-8CC1-246949CBCB4D}" type="slidenum">
              <a:rPr b="0" lang="en-US" sz="1800" spc="-1" strike="noStrike">
                <a:latin typeface="Arial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2339280"/>
            <a:ext cx="1828440" cy="525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4476b">
              <a:alpha val="15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8458200" y="529200"/>
            <a:ext cx="1828440" cy="2282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 flipV="1">
            <a:off x="0" y="-2160"/>
            <a:ext cx="5028840" cy="233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4476b">
              <a:alpha val="15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</a:t>
            </a:r>
            <a:r>
              <a:rPr b="0" lang="en-US" sz="4400" spc="-1" strike="noStrike">
                <a:latin typeface="Arial"/>
              </a:rPr>
              <a:t>edit the </a:t>
            </a:r>
            <a:r>
              <a:rPr b="0" lang="en-US" sz="4400" spc="-1" strike="noStrike">
                <a:latin typeface="Arial"/>
              </a:rPr>
              <a:t>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tif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35880" y="1427040"/>
            <a:ext cx="9407880" cy="1087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2a6099"/>
                </a:solidFill>
                <a:latin typeface="Arial"/>
              </a:rPr>
              <a:t>EC </a:t>
            </a:r>
            <a:r>
              <a:rPr b="1" lang="en-US" sz="3600" spc="-1" strike="noStrike">
                <a:solidFill>
                  <a:srgbClr val="2a6099"/>
                </a:solidFill>
                <a:latin typeface="Arial"/>
              </a:rPr>
              <a:t>and </a:t>
            </a:r>
            <a:r>
              <a:rPr b="1" lang="en-US" sz="3600" spc="-1" strike="noStrike">
                <a:solidFill>
                  <a:srgbClr val="2a6099"/>
                </a:solidFill>
                <a:latin typeface="Arial"/>
              </a:rPr>
              <a:t>SPD </a:t>
            </a:r>
            <a:r>
              <a:rPr b="1" lang="en-US" sz="3600" spc="-1" strike="noStrike">
                <a:solidFill>
                  <a:srgbClr val="2a6099"/>
                </a:solidFill>
                <a:latin typeface="Arial"/>
              </a:rPr>
              <a:t>Updat</a:t>
            </a:r>
            <a:r>
              <a:rPr b="1" lang="en-US" sz="3600" spc="-1" strike="noStrike">
                <a:solidFill>
                  <a:srgbClr val="2a6099"/>
                </a:solidFill>
                <a:latin typeface="Arial"/>
              </a:rPr>
              <a:t>es</a:t>
            </a:r>
            <a:endParaRPr b="1" lang="en-US" sz="3600" spc="-1" strike="noStrike">
              <a:solidFill>
                <a:srgbClr val="2a6099"/>
              </a:solidFill>
              <a:latin typeface="Arial"/>
            </a:endParaRPr>
          </a:p>
        </p:txBody>
      </p:sp>
      <p:pic>
        <p:nvPicPr>
          <p:cNvPr id="85" name="Picture 3" descr=""/>
          <p:cNvPicPr/>
          <p:nvPr/>
        </p:nvPicPr>
        <p:blipFill>
          <a:blip r:embed="rId1"/>
          <a:stretch/>
        </p:blipFill>
        <p:spPr>
          <a:xfrm>
            <a:off x="2514960" y="360"/>
            <a:ext cx="5028840" cy="91368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503280" y="2286000"/>
            <a:ext cx="9043920" cy="342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The SoLID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EC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Working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Group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7030a0"/>
                </a:solidFill>
                <a:latin typeface="Arial"/>
              </a:rPr>
              <a:t>SoLID </a:t>
            </a:r>
            <a:r>
              <a:rPr b="1" lang="en-US" sz="2200" spc="-1" strike="noStrike">
                <a:solidFill>
                  <a:srgbClr val="7030a0"/>
                </a:solidFill>
                <a:latin typeface="Arial"/>
              </a:rPr>
              <a:t>Collaborat</a:t>
            </a:r>
            <a:r>
              <a:rPr b="1" lang="en-US" sz="2200" spc="-1" strike="noStrike">
                <a:solidFill>
                  <a:srgbClr val="7030a0"/>
                </a:solidFill>
                <a:latin typeface="Arial"/>
              </a:rPr>
              <a:t>ion </a:t>
            </a:r>
            <a:r>
              <a:rPr b="1" lang="en-US" sz="2200" spc="-1" strike="noStrike">
                <a:solidFill>
                  <a:srgbClr val="7030a0"/>
                </a:solidFill>
                <a:latin typeface="Arial"/>
              </a:rPr>
              <a:t>Meeting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800000"/>
                </a:solidFill>
                <a:latin typeface="Arial"/>
              </a:rPr>
              <a:t>Jan. 7-8, </a:t>
            </a:r>
            <a:r>
              <a:rPr b="0" lang="en-US" sz="2200" spc="-1" strike="noStrike">
                <a:solidFill>
                  <a:srgbClr val="800000"/>
                </a:solidFill>
                <a:latin typeface="Arial"/>
              </a:rPr>
              <a:t>2021</a:t>
            </a:r>
            <a:endParaRPr b="0" lang="en-US" sz="2200" spc="-1" strike="noStrike">
              <a:latin typeface="Arial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080" y="120600"/>
            <a:ext cx="91429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Testing at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Fermilab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Test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Beam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Facility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91440" y="731520"/>
            <a:ext cx="3108960" cy="264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UV</a:t>
            </a:r>
            <a:r>
              <a:rPr b="0" lang="en-US" sz="2000" spc="-1" strike="noStrike">
                <a:latin typeface="Arial"/>
              </a:rPr>
              <a:t>A </a:t>
            </a:r>
            <a:r>
              <a:rPr b="0" lang="en-US" sz="2000" spc="-1" strike="noStrike">
                <a:latin typeface="Arial"/>
              </a:rPr>
              <a:t>tea</a:t>
            </a:r>
            <a:r>
              <a:rPr b="0" lang="en-US" sz="2000" spc="-1" strike="noStrike">
                <a:latin typeface="Arial"/>
              </a:rPr>
              <a:t>m </a:t>
            </a:r>
            <a:r>
              <a:rPr b="0" lang="en-US" sz="2000" spc="-1" strike="noStrike">
                <a:latin typeface="Arial"/>
              </a:rPr>
              <a:t>arri</a:t>
            </a:r>
            <a:r>
              <a:rPr b="0" lang="en-US" sz="2000" spc="-1" strike="noStrike">
                <a:latin typeface="Arial"/>
              </a:rPr>
              <a:t>ved </a:t>
            </a:r>
            <a:r>
              <a:rPr b="0" lang="en-US" sz="2000" spc="-1" strike="noStrike">
                <a:latin typeface="Arial"/>
              </a:rPr>
              <a:t>at </a:t>
            </a:r>
            <a:r>
              <a:rPr b="0" lang="en-US" sz="2000" spc="-1" strike="noStrike">
                <a:latin typeface="Arial"/>
              </a:rPr>
              <a:t>FTB</a:t>
            </a:r>
            <a:r>
              <a:rPr b="0" lang="en-US" sz="2000" spc="-1" strike="noStrike">
                <a:latin typeface="Arial"/>
              </a:rPr>
              <a:t>F </a:t>
            </a:r>
            <a:r>
              <a:rPr b="0" lang="en-US" sz="2000" spc="-1" strike="noStrike">
                <a:latin typeface="Arial"/>
              </a:rPr>
              <a:t>on </a:t>
            </a:r>
            <a:r>
              <a:rPr b="0" lang="en-US" sz="2000" spc="-1" strike="noStrike">
                <a:latin typeface="Arial"/>
              </a:rPr>
              <a:t>We</a:t>
            </a:r>
            <a:r>
              <a:rPr b="0" lang="en-US" sz="2000" spc="-1" strike="noStrike">
                <a:latin typeface="Arial"/>
              </a:rPr>
              <a:t>d. </a:t>
            </a:r>
            <a:r>
              <a:rPr b="0" lang="en-US" sz="2000" spc="-1" strike="noStrike">
                <a:latin typeface="Arial"/>
              </a:rPr>
              <a:t>Jan</a:t>
            </a:r>
            <a:r>
              <a:rPr b="0" lang="en-US" sz="2000" spc="-1" strike="noStrike">
                <a:latin typeface="Arial"/>
              </a:rPr>
              <a:t>.6th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gett</a:t>
            </a:r>
            <a:r>
              <a:rPr b="0" lang="en-US" sz="2000" spc="-1" strike="noStrike">
                <a:latin typeface="Arial"/>
              </a:rPr>
              <a:t>ing </a:t>
            </a:r>
            <a:r>
              <a:rPr b="0" lang="en-US" sz="2000" spc="-1" strike="noStrike">
                <a:latin typeface="Arial"/>
              </a:rPr>
              <a:t>bad</a:t>
            </a:r>
            <a:r>
              <a:rPr b="0" lang="en-US" sz="2000" spc="-1" strike="noStrike">
                <a:latin typeface="Arial"/>
              </a:rPr>
              <a:t>ge, </a:t>
            </a:r>
            <a:r>
              <a:rPr b="0" lang="en-US" sz="2000" spc="-1" strike="noStrike">
                <a:latin typeface="Arial"/>
              </a:rPr>
              <a:t>trai</a:t>
            </a:r>
            <a:r>
              <a:rPr b="0" lang="en-US" sz="2000" spc="-1" strike="noStrike">
                <a:latin typeface="Arial"/>
              </a:rPr>
              <a:t>ning</a:t>
            </a:r>
            <a:r>
              <a:rPr b="0" lang="en-US" sz="2000" spc="-1" strike="noStrike">
                <a:latin typeface="Arial"/>
              </a:rPr>
              <a:t>, </a:t>
            </a:r>
            <a:r>
              <a:rPr b="0" lang="en-US" sz="2000" spc="-1" strike="noStrike">
                <a:latin typeface="Arial"/>
              </a:rPr>
              <a:t>haz</a:t>
            </a:r>
            <a:r>
              <a:rPr b="0" lang="en-US" sz="2000" spc="-1" strike="noStrike">
                <a:latin typeface="Arial"/>
              </a:rPr>
              <a:t>ard </a:t>
            </a:r>
            <a:r>
              <a:rPr b="0" lang="en-US" sz="2000" spc="-1" strike="noStrike">
                <a:latin typeface="Arial"/>
              </a:rPr>
              <a:t>anal</a:t>
            </a:r>
            <a:r>
              <a:rPr b="0" lang="en-US" sz="2000" spc="-1" strike="noStrike">
                <a:latin typeface="Arial"/>
              </a:rPr>
              <a:t>ysis</a:t>
            </a:r>
            <a:r>
              <a:rPr b="0" lang="en-US" sz="2000" spc="-1" strike="noStrike">
                <a:latin typeface="Arial"/>
              </a:rPr>
              <a:t>, </a:t>
            </a:r>
            <a:r>
              <a:rPr b="0" lang="en-US" sz="2000" spc="-1" strike="noStrike">
                <a:latin typeface="Arial"/>
              </a:rPr>
              <a:t>shift </a:t>
            </a:r>
            <a:r>
              <a:rPr b="0" lang="en-US" sz="2000" spc="-1" strike="noStrike">
                <a:latin typeface="Arial"/>
              </a:rPr>
              <a:t>pre</a:t>
            </a:r>
            <a:r>
              <a:rPr b="0" lang="en-US" sz="2000" spc="-1" strike="noStrike">
                <a:latin typeface="Arial"/>
              </a:rPr>
              <a:t>p (2 </a:t>
            </a:r>
            <a:r>
              <a:rPr b="0" lang="en-US" sz="2000" spc="-1" strike="noStrike">
                <a:latin typeface="Arial"/>
              </a:rPr>
              <a:t>in-</a:t>
            </a:r>
            <a:r>
              <a:rPr b="0" lang="en-US" sz="2000" spc="-1" strike="noStrike">
                <a:latin typeface="Arial"/>
              </a:rPr>
              <a:t>per</a:t>
            </a:r>
            <a:r>
              <a:rPr b="0" lang="en-US" sz="2000" spc="-1" strike="noStrike">
                <a:latin typeface="Arial"/>
              </a:rPr>
              <a:t>son</a:t>
            </a:r>
            <a:r>
              <a:rPr b="0" lang="en-US" sz="2000" spc="-1" strike="noStrike">
                <a:latin typeface="Arial"/>
              </a:rPr>
              <a:t>, 1 </a:t>
            </a:r>
            <a:r>
              <a:rPr b="0" lang="en-US" sz="2000" spc="-1" strike="noStrike">
                <a:latin typeface="Arial"/>
              </a:rPr>
              <a:t>rem</a:t>
            </a:r>
            <a:r>
              <a:rPr b="0" lang="en-US" sz="2000" spc="-1" strike="noStrike">
                <a:latin typeface="Arial"/>
              </a:rPr>
              <a:t>ote, </a:t>
            </a:r>
            <a:r>
              <a:rPr b="0" lang="en-US" sz="2000" spc="-1" strike="noStrike">
                <a:latin typeface="Arial"/>
              </a:rPr>
              <a:t>6-hr </a:t>
            </a:r>
            <a:r>
              <a:rPr b="0" lang="en-US" sz="2000" spc="-1" strike="noStrike">
                <a:latin typeface="Arial"/>
              </a:rPr>
              <a:t>rota</a:t>
            </a:r>
            <a:r>
              <a:rPr b="0" lang="en-US" sz="2000" spc="-1" strike="noStrike">
                <a:latin typeface="Arial"/>
              </a:rPr>
              <a:t>tion</a:t>
            </a:r>
            <a:r>
              <a:rPr b="0" lang="en-US" sz="2000" spc="-1" strike="noStrike">
                <a:latin typeface="Arial"/>
              </a:rPr>
              <a:t>), </a:t>
            </a:r>
            <a:r>
              <a:rPr b="0" lang="en-US" sz="2000" spc="-1" strike="noStrike">
                <a:latin typeface="Arial"/>
              </a:rPr>
              <a:t>inst</a:t>
            </a:r>
            <a:r>
              <a:rPr b="0" lang="en-US" sz="2000" spc="-1" strike="noStrike">
                <a:latin typeface="Arial"/>
              </a:rPr>
              <a:t>allat</a:t>
            </a:r>
            <a:r>
              <a:rPr b="0" lang="en-US" sz="2000" spc="-1" strike="noStrike">
                <a:latin typeface="Arial"/>
              </a:rPr>
              <a:t>ion </a:t>
            </a:r>
            <a:r>
              <a:rPr b="0" lang="en-US" sz="2000" spc="-1" strike="noStrike">
                <a:latin typeface="Arial"/>
              </a:rPr>
              <a:t>und</a:t>
            </a:r>
            <a:r>
              <a:rPr b="0" lang="en-US" sz="2000" spc="-1" strike="noStrike">
                <a:latin typeface="Arial"/>
              </a:rPr>
              <a:t>erw</a:t>
            </a:r>
            <a:r>
              <a:rPr b="0" lang="en-US" sz="2000" spc="-1" strike="noStrike">
                <a:latin typeface="Arial"/>
              </a:rPr>
              <a:t>ay.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6786360" y="3200400"/>
            <a:ext cx="3089160" cy="411912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3377160" y="3131280"/>
            <a:ext cx="3206520" cy="427536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>
            <a:off x="45720" y="3108960"/>
            <a:ext cx="3154680" cy="4206240"/>
          </a:xfrm>
          <a:prstGeom prst="rect">
            <a:avLst/>
          </a:prstGeom>
          <a:ln>
            <a:noFill/>
          </a:ln>
        </p:spPr>
      </p:pic>
      <p:sp>
        <p:nvSpPr>
          <p:cNvPr id="125" name="TextShape 3"/>
          <p:cNvSpPr txBox="1"/>
          <p:nvPr/>
        </p:nvSpPr>
        <p:spPr>
          <a:xfrm>
            <a:off x="91440" y="3017520"/>
            <a:ext cx="1920240" cy="365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FTBF </a:t>
            </a:r>
            <a:r>
              <a:rPr b="0" lang="en-US" sz="1800" spc="-1" strike="noStrike">
                <a:latin typeface="Arial"/>
              </a:rPr>
              <a:t>picture</a:t>
            </a:r>
            <a:r>
              <a:rPr b="0" lang="en-US" sz="1800" spc="-1" strike="noStrike">
                <a:latin typeface="Arial"/>
              </a:rPr>
              <a:t>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4"/>
          <a:stretch/>
        </p:blipFill>
        <p:spPr>
          <a:xfrm>
            <a:off x="7808400" y="346680"/>
            <a:ext cx="2086200" cy="278172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5"/>
          <a:stretch/>
        </p:blipFill>
        <p:spPr>
          <a:xfrm>
            <a:off x="3291840" y="731520"/>
            <a:ext cx="4173120" cy="243972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080" y="120600"/>
            <a:ext cx="10076400" cy="83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FTBF Beam Intensity and Composition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29" name="particle-pct.pdf" descr="particle-pct.pdf"/>
          <p:cNvPicPr/>
          <p:nvPr/>
        </p:nvPicPr>
        <p:blipFill>
          <a:blip r:embed="rId1"/>
          <a:srcRect l="3843" t="0" r="8736" b="0"/>
          <a:stretch/>
        </p:blipFill>
        <p:spPr>
          <a:xfrm>
            <a:off x="4937760" y="2082240"/>
            <a:ext cx="5078880" cy="4867200"/>
          </a:xfrm>
          <a:prstGeom prst="rect">
            <a:avLst/>
          </a:prstGeom>
          <a:ln w="12600"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5358960" y="822960"/>
            <a:ext cx="460800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2000" spc="-1" strike="noStrike">
                <a:latin typeface="Arial"/>
              </a:rPr>
              <a:t>Will use FTBF Cherenkov for PID, and MWPC for positioning info.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274320" y="5986800"/>
            <a:ext cx="4572000" cy="962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>
            <a:noAutofit/>
          </a:bodyPr>
          <a:p>
            <a:pPr marL="254160" indent="-253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Note: Beam intensity = particles/spill</a:t>
            </a:r>
            <a:endParaRPr b="0" lang="en-US" sz="2000" spc="-1" strike="noStrike">
              <a:latin typeface="Arial"/>
            </a:endParaRPr>
          </a:p>
          <a:p>
            <a:pPr marL="254160" indent="-253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Length of spill = 4.2 sec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32" name="Screen Shot 2020-12-15 at 7.57.22 PM.png" descr="Screen Shot 2020-12-15 at 7.57.22 PM.png"/>
          <p:cNvPicPr/>
          <p:nvPr/>
        </p:nvPicPr>
        <p:blipFill>
          <a:blip r:embed="rId2"/>
          <a:stretch/>
        </p:blipFill>
        <p:spPr>
          <a:xfrm>
            <a:off x="339120" y="1280160"/>
            <a:ext cx="4507200" cy="4406760"/>
          </a:xfrm>
          <a:prstGeom prst="rect">
            <a:avLst/>
          </a:prstGeom>
          <a:ln w="12600">
            <a:noFill/>
          </a:ln>
        </p:spPr>
      </p:pic>
      <p:sp>
        <p:nvSpPr>
          <p:cNvPr id="133" name="TextShape 4"/>
          <p:cNvSpPr txBox="1"/>
          <p:nvPr/>
        </p:nvSpPr>
        <p:spPr>
          <a:xfrm>
            <a:off x="365760" y="822960"/>
            <a:ext cx="1920240" cy="365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From </a:t>
            </a:r>
            <a:r>
              <a:rPr b="0" lang="en-US" sz="1800" spc="-1" strike="noStrike">
                <a:latin typeface="Arial"/>
              </a:rPr>
              <a:t>FTBF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49640" y="27360"/>
            <a:ext cx="11285640" cy="7005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Re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vis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ed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Ru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n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Pla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n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for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12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Shi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fts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—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Ele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ctr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s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Onl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49640" y="832680"/>
            <a:ext cx="9425880" cy="6868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>
            <a:noAutofit/>
          </a:bodyPr>
          <a:p>
            <a:pPr marL="177840" indent="-17748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Rates now account for duty factor f =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(spill = 4.2 sec)/(rep time = 60 sec) =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0.07 </a:t>
            </a:r>
            <a:endParaRPr b="0" lang="en-US" sz="2000" spc="-1" strike="noStrike">
              <a:latin typeface="Arial"/>
            </a:endParaRPr>
          </a:p>
          <a:p>
            <a:pPr marL="177840" indent="-177480">
              <a:lnSpc>
                <a:spcPct val="90000"/>
              </a:lnSpc>
              <a:spcBef>
                <a:spcPts val="700"/>
              </a:spcBef>
              <a:buClr>
                <a:srgbClr val="be1d1d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be1d1d"/>
                </a:solidFill>
                <a:latin typeface="Arial"/>
                <a:ea typeface="Arial"/>
              </a:rPr>
              <a:t>NOTE: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This is for e</a:t>
            </a:r>
            <a:r>
              <a:rPr b="0" lang="en-US" sz="2000" spc="-1" strike="noStrike" baseline="3100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 only!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6" name="TextShape 3"/>
          <p:cNvSpPr txBox="1"/>
          <p:nvPr/>
        </p:nvSpPr>
        <p:spPr>
          <a:xfrm>
            <a:off x="399960" y="6459480"/>
            <a:ext cx="209880" cy="319680"/>
          </a:xfrm>
          <a:prstGeom prst="rect">
            <a:avLst/>
          </a:prstGeom>
          <a:noFill/>
          <a:ln w="12600">
            <a:noFill/>
          </a:ln>
        </p:spPr>
      </p:sp>
      <p:graphicFrame>
        <p:nvGraphicFramePr>
          <p:cNvPr id="137" name="Table 4"/>
          <p:cNvGraphicFramePr/>
          <p:nvPr/>
        </p:nvGraphicFramePr>
        <p:xfrm>
          <a:off x="951840" y="2145600"/>
          <a:ext cx="8335080" cy="4409640"/>
        </p:xfrm>
        <a:graphic>
          <a:graphicData uri="http://schemas.openxmlformats.org/drawingml/2006/table">
            <a:tbl>
              <a:tblPr/>
              <a:tblGrid>
                <a:gridCol w="1389240"/>
                <a:gridCol w="1389240"/>
                <a:gridCol w="1389240"/>
                <a:gridCol w="1389240"/>
                <a:gridCol w="1389240"/>
                <a:gridCol w="1389240"/>
              </a:tblGrid>
              <a:tr h="64800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E (GeV)   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Particle Rate (kHz)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Weight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(~ 1/rate)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Time (hrs)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Number of Shifts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(1 shift = 12 hrs)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Number of Particles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</a:tr>
              <a:tr h="397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1.0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5.3E+08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97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5.3E+08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7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4.0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5.3E+08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97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6.0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15.8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5.3E+08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7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8.0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7.9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5.3E+08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97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10.0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7.2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5.3E+08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7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12.0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22.7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5.3E+08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97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16.0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0.20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29.3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5.3E+08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4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TOTAL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27a629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—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72df7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72df7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144.0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72df7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72df7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4.2E+09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72df74"/>
                    </a:solidFill>
                  </a:tcPr>
                </a:tc>
              </a:tr>
            </a:tbl>
          </a:graphicData>
        </a:graphic>
      </p:graphicFrame>
      <p:grpSp>
        <p:nvGrpSpPr>
          <p:cNvPr id="138" name="Group 5"/>
          <p:cNvGrpSpPr/>
          <p:nvPr/>
        </p:nvGrpSpPr>
        <p:grpSpPr>
          <a:xfrm>
            <a:off x="6308640" y="1371600"/>
            <a:ext cx="2926800" cy="548640"/>
            <a:chOff x="6308640" y="1371600"/>
            <a:chExt cx="2926800" cy="548640"/>
          </a:xfrm>
        </p:grpSpPr>
        <p:sp>
          <p:nvSpPr>
            <p:cNvPr id="139" name="CustomShape 6"/>
            <p:cNvSpPr/>
            <p:nvPr/>
          </p:nvSpPr>
          <p:spPr>
            <a:xfrm>
              <a:off x="6308640" y="1371600"/>
              <a:ext cx="2926800" cy="54864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be1d1d"/>
              </a:solidFill>
              <a:miter/>
            </a:ln>
            <a:effectLst>
              <a:outerShdw dist="63209" dir="21009729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7"/>
            <p:cNvSpPr/>
            <p:nvPr/>
          </p:nvSpPr>
          <p:spPr>
            <a:xfrm>
              <a:off x="6321240" y="1404360"/>
              <a:ext cx="2901600" cy="4834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rmAutofit fontScale="97000"/>
            </a:bodyPr>
            <a:p>
              <a:pPr>
                <a:lnSpc>
                  <a:spcPct val="90000"/>
                </a:lnSpc>
                <a:spcBef>
                  <a:spcPts val="700"/>
                </a:spcBef>
                <a:tabLst>
                  <a:tab algn="l" pos="0"/>
                </a:tabLst>
              </a:pPr>
              <a:r>
                <a:rPr b="1" lang="en-US" sz="1750" spc="-1" strike="noStrike">
                  <a:solidFill>
                    <a:srgbClr val="be1d1d"/>
                  </a:solidFill>
                  <a:latin typeface="Arial"/>
                  <a:ea typeface="Arial"/>
                </a:rPr>
                <a:t>NOTE:</a:t>
              </a:r>
              <a:r>
                <a:rPr b="0" lang="en-US" sz="1750" spc="-1" strike="noStrike">
                  <a:solidFill>
                    <a:srgbClr val="000000"/>
                  </a:solidFill>
                  <a:latin typeface="Arial"/>
                  <a:ea typeface="Arial"/>
                </a:rPr>
                <a:t> Still need to account for DAQ dead time</a:t>
              </a:r>
              <a:endParaRPr b="0" lang="en-US" sz="1750" spc="-1" strike="noStrike">
                <a:latin typeface="Arial"/>
              </a:endParaRPr>
            </a:p>
          </p:txBody>
        </p:sp>
      </p:grpSp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49640" y="27360"/>
            <a:ext cx="9334440" cy="7005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Re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vis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ed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Ru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n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Pla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n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for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12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Shi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fts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—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All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ticl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510120" y="959040"/>
            <a:ext cx="9365400" cy="6868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>
            <a:noAutofit/>
          </a:bodyPr>
          <a:p>
            <a:pPr marL="177840" indent="-17748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Rat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now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acc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ount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for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duty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fact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or f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=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(spil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l =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4.2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sec)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/(re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p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time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= 60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sec)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=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0.07 </a:t>
            </a:r>
            <a:endParaRPr b="0" lang="en-US" sz="2000" spc="-1" strike="noStrike">
              <a:latin typeface="Arial"/>
            </a:endParaRPr>
          </a:p>
          <a:p>
            <a:pPr marL="177840" indent="-177480">
              <a:lnSpc>
                <a:spcPct val="90000"/>
              </a:lnSpc>
              <a:spcBef>
                <a:spcPts val="700"/>
              </a:spcBef>
              <a:buClr>
                <a:srgbClr val="be1d1d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be1d1d"/>
                </a:solidFill>
                <a:latin typeface="Arial"/>
                <a:ea typeface="Arial"/>
              </a:rPr>
              <a:t>NO</a:t>
            </a:r>
            <a:r>
              <a:rPr b="1" lang="en-US" sz="2000" spc="-1" strike="noStrike">
                <a:solidFill>
                  <a:srgbClr val="be1d1d"/>
                </a:solidFill>
                <a:latin typeface="Arial"/>
                <a:ea typeface="Arial"/>
              </a:rPr>
              <a:t>TE: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This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incl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ude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s e</a:t>
            </a:r>
            <a:r>
              <a:rPr b="0" lang="en-US" sz="2000" spc="-1" strike="noStrike" baseline="3100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π</a:t>
            </a:r>
            <a:r>
              <a:rPr b="0" lang="en-US" sz="2000" spc="-1" strike="noStrike" baseline="3100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p</a:t>
            </a:r>
            <a:r>
              <a:rPr b="0" lang="en-US" sz="2000" spc="-1" strike="noStrike" baseline="3100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and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K</a:t>
            </a:r>
            <a:r>
              <a:rPr b="0" lang="en-US" sz="2000" spc="-1" strike="noStrike" baseline="31000">
                <a:solidFill>
                  <a:srgbClr val="000000"/>
                </a:solidFill>
                <a:latin typeface="Arial"/>
                <a:ea typeface="Arial"/>
              </a:rPr>
              <a:t>-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399960" y="6459480"/>
            <a:ext cx="209880" cy="319680"/>
          </a:xfrm>
          <a:prstGeom prst="rect">
            <a:avLst/>
          </a:prstGeom>
          <a:noFill/>
          <a:ln w="12600">
            <a:noFill/>
          </a:ln>
        </p:spPr>
      </p:sp>
      <p:graphicFrame>
        <p:nvGraphicFramePr>
          <p:cNvPr id="144" name="Table 4"/>
          <p:cNvGraphicFramePr/>
          <p:nvPr/>
        </p:nvGraphicFramePr>
        <p:xfrm>
          <a:off x="636480" y="2237040"/>
          <a:ext cx="9066960" cy="4348080"/>
        </p:xfrm>
        <a:graphic>
          <a:graphicData uri="http://schemas.openxmlformats.org/drawingml/2006/table">
            <a:tbl>
              <a:tblPr/>
              <a:tblGrid>
                <a:gridCol w="1511280"/>
                <a:gridCol w="1511280"/>
                <a:gridCol w="1511280"/>
                <a:gridCol w="1511280"/>
                <a:gridCol w="1511280"/>
                <a:gridCol w="1510560"/>
              </a:tblGrid>
              <a:tr h="66744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E (GeV)   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Particle Rate (kHz)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Weight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(~ 1/rate)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Time (hrs)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Number of Shifts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(1 shift = 12 hrs)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Number of Particles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50400">
                      <a:solidFill>
                        <a:srgbClr val="1a3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</a:tr>
              <a:tr h="40896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1.0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8.6E+08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0896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8.6E+08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896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4.0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19.0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8.6E+08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0896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6.0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19.3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8.6E+08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896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8.0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19.6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8.6E+08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0896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10.0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17.9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8.6E+08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896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12.0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16.6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8.6E+08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0896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16.0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1d56e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16.7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0.10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8.6E+08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1a308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93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TOTAL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50400">
                      <a:solidFill>
                        <a:srgbClr val="1a3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27a629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—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72df7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72df7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144.0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72df7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72df7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6.9E+09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50400">
                      <a:solidFill>
                        <a:srgbClr val="1a3080"/>
                      </a:solidFill>
                    </a:lnR>
                    <a:lnT w="12240">
                      <a:solidFill>
                        <a:srgbClr val="1a3080"/>
                      </a:solidFill>
                    </a:lnT>
                    <a:lnB w="50400">
                      <a:solidFill>
                        <a:srgbClr val="1a3080"/>
                      </a:solidFill>
                    </a:lnB>
                    <a:solidFill>
                      <a:srgbClr val="72df74"/>
                    </a:solidFill>
                  </a:tcPr>
                </a:tc>
              </a:tr>
            </a:tbl>
          </a:graphicData>
        </a:graphic>
      </p:graphicFrame>
      <p:grpSp>
        <p:nvGrpSpPr>
          <p:cNvPr id="145" name="Group 5"/>
          <p:cNvGrpSpPr/>
          <p:nvPr/>
        </p:nvGrpSpPr>
        <p:grpSpPr>
          <a:xfrm>
            <a:off x="6687720" y="1520640"/>
            <a:ext cx="2926800" cy="491040"/>
            <a:chOff x="6687720" y="1520640"/>
            <a:chExt cx="2926800" cy="491040"/>
          </a:xfrm>
        </p:grpSpPr>
        <p:sp>
          <p:nvSpPr>
            <p:cNvPr id="146" name="CustomShape 6"/>
            <p:cNvSpPr/>
            <p:nvPr/>
          </p:nvSpPr>
          <p:spPr>
            <a:xfrm>
              <a:off x="6687720" y="1520640"/>
              <a:ext cx="2926800" cy="49104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be1d1d"/>
              </a:solidFill>
              <a:miter/>
            </a:ln>
            <a:effectLst>
              <a:outerShdw dist="63209" dir="21009729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7"/>
            <p:cNvSpPr/>
            <p:nvPr/>
          </p:nvSpPr>
          <p:spPr>
            <a:xfrm>
              <a:off x="6700320" y="1550160"/>
              <a:ext cx="2901600" cy="432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rmAutofit fontScale="77000"/>
            </a:bodyPr>
            <a:p>
              <a:pPr>
                <a:lnSpc>
                  <a:spcPct val="90000"/>
                </a:lnSpc>
                <a:spcBef>
                  <a:spcPts val="700"/>
                </a:spcBef>
                <a:tabLst>
                  <a:tab algn="l" pos="0"/>
                </a:tabLst>
              </a:pPr>
              <a:r>
                <a:rPr b="1" lang="en-US" sz="1750" spc="-1" strike="noStrike">
                  <a:solidFill>
                    <a:srgbClr val="be1d1d"/>
                  </a:solidFill>
                  <a:latin typeface="Arial"/>
                  <a:ea typeface="Arial"/>
                </a:rPr>
                <a:t>NOTE:</a:t>
              </a:r>
              <a:r>
                <a:rPr b="0" lang="en-US" sz="1750" spc="-1" strike="noStrike">
                  <a:solidFill>
                    <a:srgbClr val="000000"/>
                  </a:solidFill>
                  <a:latin typeface="Arial"/>
                  <a:ea typeface="Arial"/>
                </a:rPr>
                <a:t> Still need to account for DAQ dead time</a:t>
              </a:r>
              <a:endParaRPr b="0" lang="en-US" sz="1750" spc="-1" strike="noStrike">
                <a:latin typeface="Arial"/>
              </a:endParaRPr>
            </a:p>
          </p:txBody>
        </p:sp>
      </p:grpSp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3280" y="300960"/>
            <a:ext cx="9043920" cy="57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342720" indent="-34236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Backup Slides</a:t>
            </a:r>
            <a:endParaRPr b="0" lang="en-US" sz="3200" spc="-1" strike="noStrike">
              <a:latin typeface="Arial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20120" y="84240"/>
            <a:ext cx="9155880" cy="60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800080"/>
                </a:solidFill>
                <a:latin typeface="Times New Roman"/>
              </a:rPr>
              <a:t>ECal + SPD cost overview</a:t>
            </a:r>
            <a:endParaRPr b="0" lang="en-US" sz="2800" spc="-1" strike="noStrike">
              <a:latin typeface="Arial"/>
            </a:endParaRPr>
          </a:p>
        </p:txBody>
      </p:sp>
      <p:graphicFrame>
        <p:nvGraphicFramePr>
          <p:cNvPr id="150" name="Table 2"/>
          <p:cNvGraphicFramePr/>
          <p:nvPr/>
        </p:nvGraphicFramePr>
        <p:xfrm>
          <a:off x="247680" y="497520"/>
          <a:ext cx="9609120" cy="7282800"/>
        </p:xfrm>
        <a:graphic>
          <a:graphicData uri="http://schemas.openxmlformats.org/drawingml/2006/table">
            <a:tbl>
              <a:tblPr/>
              <a:tblGrid>
                <a:gridCol w="1833840"/>
                <a:gridCol w="3486600"/>
                <a:gridCol w="4289040"/>
              </a:tblGrid>
              <a:tr h="4086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Item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Note on duration, uncertainties, risks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8946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Shashlyk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SDU: 2,953k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–</a:t>
                      </a:r>
                      <a:r>
                        <a:rPr b="0" lang="en-US" sz="1600" spc="-1" strike="noStrike">
                          <a:solidFill>
                            <a:srgbClr val="ff3333"/>
                          </a:solidFill>
                          <a:latin typeface="Comic Sans MS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ff3333"/>
                          </a:solidFill>
                          <a:latin typeface="Comic Sans MS"/>
                        </a:rPr>
                        <a:t>Minimum 90 weeks construction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, Shower scintillators can be delivered  ~13 months; IHEP possible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42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Preshower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SDU; 395k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–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IHEP, Eljen both possible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ff3333"/>
                          </a:solidFill>
                          <a:latin typeface="Comic Sans MS"/>
                        </a:rPr>
                        <a:t>+ US $40k lead (material only, estimate)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7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SPD (Eljen)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FA: $62.1k (4.5mm grooves)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LA: $39.7k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can deliver within 3 months. Can start deliver in batches in month 2.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HV/CAEN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see DAQ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60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PMT/Hamamatsu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$714.7k (Hamamatsu + JLab in-house design bases)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shipping rate can be 1/12 of full quantity per month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946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Fiber (Saint Gobain)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192km BCF91A-MC at $1.8/m; 520km BCF98-SC at 1.25/m; total $995.6k (March 2017)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ff3333"/>
                          </a:solidFill>
                          <a:latin typeface="Comic Sans MS"/>
                        </a:rPr>
                        <a:t>2019 update to $1.91/m and $1.33/m → $1,056k, may need BCF98-MC → $1,235k </a:t>
                      </a:r>
                      <a:r>
                        <a:rPr b="0" lang="en-US" sz="1600" spc="-1" strike="noStrike">
                          <a:solidFill>
                            <a:srgbClr val="0000cc"/>
                          </a:solidFill>
                          <a:latin typeface="Comic Sans MS"/>
                        </a:rPr>
                        <a:t>delivery will be 12-18 months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7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Fiber (Kuraray)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6800m Y11(200)MC at $4.67/m, total $31.8k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subject to currency exchange rate, awaiting for delivery schedule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303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Fiber connectors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WLS ↔  clear using Fujikura ($220k), Fiber ↔  PMT est $200k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need Fiber ↔ PMT design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303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Supporting frame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$884.5k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very preliminary design for Shower, scaled by area; no design for SPD and Preshower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4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Total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$6.5M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+ 220k (~3.4%)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685800"/>
            <a:ext cx="9143640" cy="60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Anything I may be forgetting?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–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IHEP shashlyk prototyping (~$65-70k estimate in 2014);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–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Lead sheet for Preshower (50k$? I can estimate this using Kolga quote for the lead sheet with holes, scale by mass);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–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need confirm PMT base cost + contingency code;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–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better estimate for fiber ↔ PMT connector? (got drawing from Hall B PCAL);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–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MAPMT shielding?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–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PMT frame?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–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SDU construction manager?? (GlueX BCAL had one)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–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misc: light-tight wrapping???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Table 1"/>
          <p:cNvGraphicFramePr/>
          <p:nvPr/>
        </p:nvGraphicFramePr>
        <p:xfrm>
          <a:off x="320400" y="1539360"/>
          <a:ext cx="9440280" cy="4692240"/>
        </p:xfrm>
        <a:graphic>
          <a:graphicData uri="http://schemas.openxmlformats.org/drawingml/2006/table">
            <a:tbl>
              <a:tblPr/>
              <a:tblGrid>
                <a:gridCol w="887760"/>
                <a:gridCol w="1620360"/>
                <a:gridCol w="857520"/>
                <a:gridCol w="1283760"/>
                <a:gridCol w="1619640"/>
                <a:gridCol w="1728360"/>
                <a:gridCol w="1443240"/>
              </a:tblGrid>
              <a:tr h="660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Tile #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location in Hall A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Before Radiation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Radiation Dose (krad)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With Old Grease “as is”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After replacing grease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After replacing fiber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8016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Kedi 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Right lumis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161-164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9933"/>
                          </a:solidFill>
                          <a:latin typeface="Times New Roman"/>
                        </a:rPr>
                        <a:t>74.4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Times new roman"/>
                        </a:rPr>
                        <a:t>73.3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6348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Kedi 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Upstream of scattering chamber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185-189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57.6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(fiber had a kink)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Times new roman"/>
                        </a:rPr>
                        <a:t>68.0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8016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Kedi 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Beamline grider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31-38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9933"/>
                          </a:solidFill>
                          <a:latin typeface="Times New Roman"/>
                        </a:rPr>
                        <a:t>69.7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Times new roman"/>
                        </a:rPr>
                        <a:t>77.3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6348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Kedi 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Compton chicane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9-17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9933"/>
                          </a:solidFill>
                          <a:latin typeface="Times New Roman"/>
                        </a:rPr>
                        <a:t>55(?)*-74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(fiber broken)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9933"/>
                          </a:solidFill>
                          <a:latin typeface="Times New Roman"/>
                        </a:rPr>
                        <a:t>86.5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8016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CNCS 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left lumis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156-172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56.2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3333"/>
                          </a:solidFill>
                          <a:latin typeface="Times New Roman"/>
                        </a:rPr>
                        <a:t>49.7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Times new roman"/>
                        </a:rPr>
                        <a:t>70.0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371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CNCS 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Right scattering chamber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43-53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61.6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Times new roman"/>
                        </a:rPr>
                        <a:t>74.5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371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CNCS 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Left scattering chamber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81.8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20-24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69.3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8196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CNCS 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Hall A dump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230-286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41.2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47.2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Times new roman"/>
                        </a:rPr>
                        <a:t>54.0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53" name="CustomShape 2"/>
          <p:cNvSpPr/>
          <p:nvPr/>
        </p:nvSpPr>
        <p:spPr>
          <a:xfrm>
            <a:off x="4800960" y="74880"/>
            <a:ext cx="5257440" cy="610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Irr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adia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ted 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Pre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sho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wer 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Res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ults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120960" y="321120"/>
            <a:ext cx="9955800" cy="12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St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ud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ent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s: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Ma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rga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ret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Do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yle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,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Sa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m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Blu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m</a:t>
            </a:r>
            <a:endParaRPr b="0" lang="en-US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Op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tic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al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gre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ase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is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fro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m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20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14,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ex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pir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ed.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We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tes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ted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the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pre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sh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ow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er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“as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is”,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aft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er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rep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laci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ng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gre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ase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,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an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d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aft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er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rep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laci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ng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the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fib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er.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All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NP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low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er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tha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n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be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for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rad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iati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on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but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cou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ld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be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par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tly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du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to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me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cha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nic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al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(no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t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rad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iati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ona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l)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da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ma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ge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to 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fib</a:t>
            </a: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228960" y="6494760"/>
            <a:ext cx="9372240" cy="591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9900"/>
                </a:solidFill>
                <a:latin typeface="Comic Sans MS"/>
              </a:rPr>
              <a:t>Green </a:t>
            </a:r>
            <a:r>
              <a:rPr b="0" lang="en-US" sz="1600" spc="-1" strike="noStrike">
                <a:solidFill>
                  <a:srgbClr val="009900"/>
                </a:solidFill>
                <a:latin typeface="Comic Sans MS"/>
              </a:rPr>
              <a:t>number</a:t>
            </a:r>
            <a:r>
              <a:rPr b="0" lang="en-US" sz="1600" spc="-1" strike="noStrike">
                <a:solidFill>
                  <a:srgbClr val="009900"/>
                </a:solidFill>
                <a:latin typeface="Comic Sans MS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 are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update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d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results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after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replaci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ng a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loose-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wire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PMT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3333"/>
                </a:solidFill>
                <a:latin typeface="Comic Sans MS"/>
              </a:rPr>
              <a:t>Red </a:t>
            </a:r>
            <a:r>
              <a:rPr b="0" lang="en-US" sz="1600" spc="-1" strike="noStrike">
                <a:solidFill>
                  <a:srgbClr val="ff3333"/>
                </a:solidFill>
                <a:latin typeface="Comic Sans MS"/>
              </a:rPr>
              <a:t>number</a:t>
            </a:r>
            <a:r>
              <a:rPr b="0" lang="en-US" sz="1600" spc="-1" strike="noStrike">
                <a:solidFill>
                  <a:srgbClr val="ff3333"/>
                </a:solidFill>
                <a:latin typeface="Comic Sans MS"/>
              </a:rPr>
              <a:t>s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were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perfor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med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with a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PMT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that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behave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d 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inconsi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stently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</a:rPr>
              <a:t>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372960" y="3344400"/>
            <a:ext cx="9372240" cy="456840"/>
          </a:xfrm>
          <a:prstGeom prst="rect">
            <a:avLst/>
          </a:prstGeom>
          <a:noFill/>
          <a:ln w="1836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6"/>
          <p:cNvSpPr/>
          <p:nvPr/>
        </p:nvSpPr>
        <p:spPr>
          <a:xfrm>
            <a:off x="336960" y="5884200"/>
            <a:ext cx="9372240" cy="456840"/>
          </a:xfrm>
          <a:prstGeom prst="rect">
            <a:avLst/>
          </a:prstGeom>
          <a:noFill/>
          <a:ln w="1836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7"/>
          <p:cNvSpPr/>
          <p:nvPr/>
        </p:nvSpPr>
        <p:spPr>
          <a:xfrm>
            <a:off x="96840" y="7207200"/>
            <a:ext cx="9732960" cy="2725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http://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hallaweb.j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lab.org/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experime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nt/PVDIS/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SoLID/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EC/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meetings/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2014-test/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2016-test/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Document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s/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PSH_rad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_tests_02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Jan2017.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pdf</a:t>
            </a:r>
            <a:endParaRPr b="0" lang="en-US" sz="1200" spc="-1" strike="noStrike">
              <a:latin typeface="Arial"/>
            </a:endParaRPr>
          </a:p>
        </p:txBody>
      </p:sp>
    </p:spTree>
  </p:cSld>
  <p:transition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20960" y="914760"/>
            <a:ext cx="9480240" cy="38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Cb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tra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ck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up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(sc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ifi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tra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ck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er)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rte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irr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adi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ati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on 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tes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t 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of 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fib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ers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4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ext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hig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s.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Lig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ht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los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rts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vis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ibl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0.5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kG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50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kra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op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fac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tw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ug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hly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2-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3k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20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0-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30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0kr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ad.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pla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fib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dia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tio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aff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ect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rity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(at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tua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tio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)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sci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ntil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lati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effi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cie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tw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mil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ar.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ex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cte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vis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ibl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lon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fib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fib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diti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al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e/fl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 is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not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ap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pli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ble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Cb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sci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tra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ck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er.</a:t>
            </a:r>
            <a:endParaRPr b="0" lang="en-US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Ra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dia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tio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n 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do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se 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ex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pe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cte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for 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So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LI</a:t>
            </a:r>
            <a:r>
              <a:rPr b="0" lang="en-US" sz="2000" spc="-1" strike="noStrike">
                <a:solidFill>
                  <a:srgbClr val="ff3333"/>
                </a:solidFill>
                <a:latin typeface="Arial"/>
              </a:rPr>
              <a:t>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(se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al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nut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fro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3/2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6/1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4,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yb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dat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),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rati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res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ndi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20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0kr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se: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SP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2kr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ad/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(1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00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s);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10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kra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d/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(P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?,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20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s);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hly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2kr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ad/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(P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?,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10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0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s).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45320" y="75240"/>
            <a:ext cx="9155880" cy="83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Mo</a:t>
            </a: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re </a:t>
            </a: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bac</a:t>
            </a: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kgr</a:t>
            </a: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ou</a:t>
            </a: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nd </a:t>
            </a: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inf</a:t>
            </a: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or</a:t>
            </a: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ma</a:t>
            </a: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tio</a:t>
            </a:r>
            <a:r>
              <a:rPr b="1" lang="en-US" sz="3200" spc="-1" strike="noStrike">
                <a:solidFill>
                  <a:srgbClr val="800080"/>
                </a:solidFill>
                <a:latin typeface="Arial"/>
              </a:rPr>
              <a:t>n</a:t>
            </a:r>
            <a:endParaRPr b="0" lang="en-US" sz="3200" spc="-1" strike="noStrike">
              <a:latin typeface="Arial"/>
            </a:endParaRPr>
          </a:p>
        </p:txBody>
      </p:sp>
    </p:spTree>
  </p:cSld>
  <p:transition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2502360" y="3553200"/>
            <a:ext cx="7543440" cy="372276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80280" y="3429360"/>
            <a:ext cx="2434320" cy="37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Figure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3.3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from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LHCb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Cal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TDR: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Simulat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ion of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energy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lost in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lead by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electro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ns. On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the left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plot the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relative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error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on the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energy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measur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ement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is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shown.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This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should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be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compar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ed with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design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ECAL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module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resoluti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on of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10%/sq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rt(E)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plus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1%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consta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nt. On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right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shown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is with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correcti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on of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prelead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Edep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using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presho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wer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signal.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28960" y="914760"/>
            <a:ext cx="5028840" cy="22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en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tr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se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pa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ra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te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ef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fe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ct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of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inc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id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en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gle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(P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VD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IS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),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2c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m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Al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su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pp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or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be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tw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ee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n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pr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es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ho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we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r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sh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ow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er,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2X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o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of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pr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e-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lea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be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fo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re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pr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es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ho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we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r</a:t>
            </a:r>
            <a:endParaRPr b="0" lang="en-US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In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fa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ct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thi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is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co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nsi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st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en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wi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th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LH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Cb’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st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ud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y:</a:t>
            </a: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164" name="Table 3"/>
          <p:cNvGraphicFramePr/>
          <p:nvPr/>
        </p:nvGraphicFramePr>
        <p:xfrm>
          <a:off x="5483520" y="901080"/>
          <a:ext cx="4377240" cy="2541960"/>
        </p:xfrm>
        <a:graphic>
          <a:graphicData uri="http://schemas.openxmlformats.org/drawingml/2006/table">
            <a:tbl>
              <a:tblPr/>
              <a:tblGrid>
                <a:gridCol w="2650680"/>
                <a:gridCol w="1726920"/>
              </a:tblGrid>
              <a:tr h="3823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Ecal configuration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 GeV e- dE/E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1748 modules, 25 deg, 2cm Al, no pre-lead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4.03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± 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96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1748 modules, 25 deg, 2cm Al, 2Xo pre-lead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6.20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± 0.05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0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1748 modules, 25 deg, no Al, 2Xo pre-lead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5.84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± 0.05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65" name="CustomShape 4"/>
          <p:cNvSpPr/>
          <p:nvPr/>
        </p:nvSpPr>
        <p:spPr>
          <a:xfrm>
            <a:off x="420120" y="214200"/>
            <a:ext cx="9155880" cy="37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Ecal 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Sim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ulat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ion 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(Ye 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Tia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n/S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yra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cus</a:t>
            </a:r>
            <a:r>
              <a:rPr b="1" lang="en-US" sz="2800" spc="-1" strike="noStrike">
                <a:solidFill>
                  <a:srgbClr val="800080"/>
                </a:solidFill>
                <a:latin typeface="Comic Sans MS"/>
              </a:rPr>
              <a:t>e)</a:t>
            </a:r>
            <a:endParaRPr b="0" lang="en-US" sz="2800" spc="-1" strike="noStrike">
              <a:latin typeface="Arial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16360" y="74880"/>
            <a:ext cx="9155880" cy="83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800080"/>
                </a:solidFill>
                <a:latin typeface="Comic Sans MS"/>
              </a:rPr>
              <a:t>Outlin</a:t>
            </a:r>
            <a:r>
              <a:rPr b="1" lang="en-US" sz="3200" spc="-1" strike="noStrike">
                <a:solidFill>
                  <a:srgbClr val="800080"/>
                </a:solidFill>
                <a:latin typeface="Comic Sans MS"/>
              </a:rPr>
              <a:t>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914400" y="914400"/>
            <a:ext cx="8000640" cy="48002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Overvie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w of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Ecal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shashly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prototyp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es</a:t>
            </a:r>
            <a:endParaRPr b="0" lang="en-US" sz="2200" spc="-1" strike="noStrike">
              <a:latin typeface="Arial"/>
            </a:endParaRPr>
          </a:p>
          <a:p>
            <a:pPr marL="343080" indent="-34236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Prototyp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e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constru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ction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status</a:t>
            </a:r>
            <a:endParaRPr b="0" lang="en-US" sz="2200" spc="-1" strike="noStrike">
              <a:latin typeface="Arial"/>
            </a:endParaRPr>
          </a:p>
          <a:p>
            <a:pPr marL="343080" indent="-34236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Fiber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and light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connecti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on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status</a:t>
            </a:r>
            <a:endParaRPr b="0" lang="en-US" sz="2200" spc="-1" strike="noStrike">
              <a:latin typeface="Arial"/>
            </a:endParaRPr>
          </a:p>
          <a:p>
            <a:pPr marL="343080" indent="-34236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Current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status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of light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yield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and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contribu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tion to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energy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resoltuio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b="0" lang="en-US" sz="2200" spc="-1" strike="noStrike">
              <a:latin typeface="Arial"/>
            </a:endParaRPr>
          </a:p>
          <a:p>
            <a:pPr marL="343080" indent="-34236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FTBF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test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status</a:t>
            </a:r>
            <a:endParaRPr b="0" lang="en-US" sz="2200" spc="-1" strike="noStrike">
              <a:latin typeface="Arial"/>
            </a:endParaRPr>
          </a:p>
          <a:p>
            <a:pPr marL="343080" indent="-34236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endParaRPr b="0" lang="en-US" sz="2200" spc="-1" strike="noStrike">
              <a:latin typeface="Arial"/>
            </a:endParaRPr>
          </a:p>
        </p:txBody>
      </p:sp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" descr=""/>
          <p:cNvPicPr/>
          <p:nvPr/>
        </p:nvPicPr>
        <p:blipFill>
          <a:blip r:embed="rId1"/>
          <a:stretch/>
        </p:blipFill>
        <p:spPr>
          <a:xfrm>
            <a:off x="693360" y="653400"/>
            <a:ext cx="8690040" cy="62560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Table 1"/>
          <p:cNvGraphicFramePr/>
          <p:nvPr/>
        </p:nvGraphicFramePr>
        <p:xfrm>
          <a:off x="-4680" y="591840"/>
          <a:ext cx="10063080" cy="6012000"/>
        </p:xfrm>
        <a:graphic>
          <a:graphicData uri="http://schemas.openxmlformats.org/drawingml/2006/table">
            <a:tbl>
              <a:tblPr/>
              <a:tblGrid>
                <a:gridCol w="738000"/>
                <a:gridCol w="843840"/>
                <a:gridCol w="664920"/>
                <a:gridCol w="1240200"/>
                <a:gridCol w="982440"/>
                <a:gridCol w="1210680"/>
                <a:gridCol w="1161000"/>
                <a:gridCol w="982440"/>
                <a:gridCol w="1121040"/>
                <a:gridCol w="1118880"/>
              </a:tblGrid>
              <a:tr h="801360">
                <a:tc>
                  <a:txBody>
                    <a:bodyPr lIns="90000" rIns="90000" tIns="46800" bIns="46800" anchor="ctr">
                      <a:noAutofit/>
                    </a:bodyPr>
                    <a:p>
                      <a:endParaRPr b="0" lang="en-US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1" lang="en-US" sz="1600" spc="-1" strike="noStrike">
                          <a:latin typeface="Times New Roman"/>
                        </a:rPr>
                        <a:t>Proto-type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latin typeface="Times New Roman"/>
                        </a:rPr>
                        <a:t>scintillator</a:t>
                      </a:r>
                      <a:endParaRPr b="1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latin typeface="Times New Roman"/>
                        </a:rPr>
                        <a:t>lead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latin typeface="Times New Roman"/>
                        </a:rPr>
                        <a:t>reflective layer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latin typeface="Times New Roman"/>
                        </a:rPr>
                        <a:t>WLS fiber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latin typeface="Times New Roman"/>
                        </a:rPr>
                        <a:t>WLS fiber end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latin typeface="Times New Roman"/>
                        </a:rPr>
                        <a:t>module side</a:t>
                      </a:r>
                      <a:endParaRPr b="1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latin typeface="Times New Roman"/>
                        </a:rPr>
                        <a:t>cosmic vertical test Npe</a:t>
                      </a:r>
                      <a:endParaRPr b="1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latin typeface="Times New Roman"/>
                        </a:rPr>
                        <a:t>cosmic horizontal test Npe</a:t>
                      </a:r>
                      <a:endParaRPr b="1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latin typeface="Times New Roman"/>
                        </a:rPr>
                        <a:t>PMT gain method</a:t>
                      </a:r>
                      <a:endParaRPr b="1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59364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SDU1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400" spc="-1" strike="noStrike">
                          <a:latin typeface="Times New Roman"/>
                        </a:rPr>
                        <a:t>Kedi original</a:t>
                      </a:r>
                      <a:endParaRPr b="0" lang="en-US" sz="14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US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printer paper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BCF91A (SC)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none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  <a:ea typeface="Noto Sans CJK SC"/>
                        </a:rPr>
                        <a:t>Tyvek→ TiO</a:t>
                      </a:r>
                      <a:r>
                        <a:rPr b="0" lang="en-US" sz="1600" spc="-1" strike="noStrike" baseline="-33000">
                          <a:latin typeface="Times New Roman"/>
                        </a:rPr>
                        <a:t>2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254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48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SPE/SDU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9364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SDU2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400" spc="-1" strike="noStrike">
                          <a:latin typeface="Times New Roman"/>
                        </a:rPr>
                        <a:t>Kedi new</a:t>
                      </a:r>
                      <a:endParaRPr b="0" lang="en-US" sz="14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Chn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printer paper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BCF91A (SC)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Chn silver-plating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  <a:ea typeface="Noto Sans CJK SC"/>
                        </a:rPr>
                        <a:t>Tyvek→ TiO</a:t>
                      </a:r>
                      <a:r>
                        <a:rPr b="0" lang="en-US" sz="1600" spc="-1" strike="noStrike" baseline="-33000">
                          <a:latin typeface="Times New Roman"/>
                        </a:rPr>
                        <a:t>2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383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83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SPE/SDU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9364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SDU3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400" spc="-1" strike="noStrike">
                          <a:latin typeface="Times New Roman"/>
                        </a:rPr>
                        <a:t>Kedi new</a:t>
                      </a:r>
                      <a:endParaRPr b="0" lang="en-US" sz="14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  <a:ea typeface="Noto Sans CJK SC"/>
                        </a:rPr>
                        <a:t>U</a:t>
                      </a:r>
                      <a:r>
                        <a:rPr b="0" lang="en-US" sz="1800" spc="-1" strike="noStrike">
                          <a:latin typeface="Times New Roman"/>
                        </a:rPr>
                        <a:t>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printer paper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Y11(200) (MC)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Chn silver-plating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  <a:ea typeface="Noto Sans CJK SC"/>
                        </a:rPr>
                        <a:t>TiO</a:t>
                      </a:r>
                      <a:r>
                        <a:rPr b="0" lang="en-US" sz="1600" spc="-1" strike="noStrike" baseline="-33000">
                          <a:latin typeface="Times New Roman"/>
                        </a:rPr>
                        <a:t>2</a:t>
                      </a:r>
                      <a:r>
                        <a:rPr b="0" lang="en-US" sz="1600" spc="-1" strike="noStrike">
                          <a:latin typeface="Times new roman"/>
                        </a:rPr>
                        <a:t>+glue (1/1)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450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108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SPE/SDU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9364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SDU4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400" spc="-1" strike="noStrike">
                          <a:latin typeface="Times New Roman"/>
                        </a:rPr>
                        <a:t>Kedi new</a:t>
                      </a:r>
                      <a:endParaRPr b="0" lang="en-US" sz="14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Chn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Powder paint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BCF91A (SC)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ESR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TiO</a:t>
                      </a:r>
                      <a:r>
                        <a:rPr b="0" lang="en-US" sz="1600" spc="-1" strike="noStrike" baseline="-33000">
                          <a:latin typeface="Times New Roman"/>
                        </a:rPr>
                        <a:t>2</a:t>
                      </a:r>
                      <a:r>
                        <a:rPr b="0" lang="en-US" sz="1600" spc="-1" strike="noStrike">
                          <a:latin typeface="Times New Roman"/>
                        </a:rPr>
                        <a:t>+glue+water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562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SPE/SDU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4540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SDU5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400" spc="-1" strike="noStrike">
                          <a:latin typeface="Times New Roman"/>
                        </a:rPr>
                        <a:t>Kedi new</a:t>
                      </a:r>
                      <a:endParaRPr b="0" lang="en-US" sz="14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  <a:ea typeface="Noto Sans CJK SC"/>
                        </a:rPr>
                        <a:t>U</a:t>
                      </a:r>
                      <a:r>
                        <a:rPr b="0" lang="en-US" sz="1800" spc="-1" strike="noStrike">
                          <a:latin typeface="Times New Roman"/>
                        </a:rPr>
                        <a:t>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Tyvek (0.145mm)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BCF91A (SC)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ESR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BCF91A (SC)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398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SPE/SDU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4540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SDU6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400" spc="-1" strike="noStrike">
                          <a:latin typeface="Times New Roman"/>
                        </a:rPr>
                        <a:t>Kedi new</a:t>
                      </a:r>
                      <a:endParaRPr b="0" lang="en-US" sz="14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Chn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ESR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Y11(200)MC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ESR (individual)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latin typeface="Times New Roman"/>
                        </a:rPr>
                        <a:t>TiO</a:t>
                      </a:r>
                      <a:r>
                        <a:rPr b="0" lang="en-US" sz="1600" spc="-1" strike="noStrike" baseline="-33000">
                          <a:latin typeface="Times New Roman"/>
                        </a:rPr>
                        <a:t>2</a:t>
                      </a:r>
                      <a:r>
                        <a:rPr b="0" lang="en-US" sz="1600" spc="-1" strike="noStrike">
                          <a:latin typeface="Times New Roman"/>
                        </a:rPr>
                        <a:t>+glue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813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SPE/SDU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012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THU1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400" spc="-1" strike="noStrike">
                          <a:latin typeface="Times New Roman"/>
                        </a:rPr>
                        <a:t>Kedi original</a:t>
                      </a:r>
                      <a:endParaRPr b="0" lang="en-US" sz="14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Chn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mirror mylar (reflective)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Y11(200)MC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Italian silver shine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TiO2 (Kedi)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430-470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96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not measured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012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THU2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400" spc="-1" strike="noStrike">
                          <a:latin typeface="Times New Roman"/>
                        </a:rPr>
                        <a:t>Kedi new</a:t>
                      </a:r>
                      <a:endParaRPr b="0" lang="en-US" sz="14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Chn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400" spc="-1" strike="noStrike">
                          <a:latin typeface="Times New Roman"/>
                        </a:rPr>
                        <a:t>powder paint (diffusive)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BCF91A-SC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Italian silver shine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Tyvek wrapping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748 → 570*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latin typeface="Times new roman"/>
                        </a:rPr>
                        <a:t>90-103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SPE/IHEP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4540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THU3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Kedi new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Chn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Powder paint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en-US" sz="1600" spc="-1" strike="noStrike">
                          <a:latin typeface="Times New Roman"/>
                        </a:rPr>
                        <a:t>BCF91A-MC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90" name="TextShape 2"/>
          <p:cNvSpPr txBox="1"/>
          <p:nvPr/>
        </p:nvSpPr>
        <p:spPr>
          <a:xfrm>
            <a:off x="1433160" y="91440"/>
            <a:ext cx="7710840" cy="586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Sha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shl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yk 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prot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oty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pe 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and 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ligh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t 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yiel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d 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ove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rvie</a:t>
            </a:r>
            <a:r>
              <a:rPr b="1" lang="en-US" sz="2800" spc="-1" strike="noStrike">
                <a:solidFill>
                  <a:srgbClr val="800080"/>
                </a:solidFill>
                <a:latin typeface="Arial"/>
              </a:rPr>
              <a:t>w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274320" y="6675120"/>
            <a:ext cx="6492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*re-</a:t>
            </a:r>
            <a:r>
              <a:rPr b="0" lang="en-US" sz="1800" spc="-1" strike="noStrike">
                <a:latin typeface="Arial"/>
              </a:rPr>
              <a:t>tested </a:t>
            </a:r>
            <a:r>
              <a:rPr b="0" lang="en-US" sz="1800" spc="-1" strike="noStrike">
                <a:latin typeface="Arial"/>
              </a:rPr>
              <a:t>at </a:t>
            </a:r>
            <a:r>
              <a:rPr b="0" lang="en-US" sz="1800" spc="-1" strike="noStrike">
                <a:latin typeface="Arial"/>
              </a:rPr>
              <a:t>SDU </a:t>
            </a:r>
            <a:r>
              <a:rPr b="0" lang="en-US" sz="1800" spc="-1" strike="noStrike">
                <a:latin typeface="Arial"/>
              </a:rPr>
              <a:t>with </a:t>
            </a:r>
            <a:r>
              <a:rPr b="0" lang="en-US" sz="1800" spc="-1" strike="noStrike">
                <a:latin typeface="Arial"/>
              </a:rPr>
              <a:t>better-</a:t>
            </a:r>
            <a:r>
              <a:rPr b="0" lang="en-US" sz="1800" spc="-1" strike="noStrike">
                <a:latin typeface="Arial"/>
              </a:rPr>
              <a:t>unders</a:t>
            </a:r>
            <a:r>
              <a:rPr b="0" lang="en-US" sz="1800" spc="-1" strike="noStrike">
                <a:latin typeface="Arial"/>
              </a:rPr>
              <a:t>tood </a:t>
            </a:r>
            <a:r>
              <a:rPr b="0" lang="en-US" sz="1800" spc="-1" strike="noStrike">
                <a:latin typeface="Arial"/>
              </a:rPr>
              <a:t>PMT </a:t>
            </a:r>
            <a:r>
              <a:rPr b="0" lang="en-US" sz="1800" spc="-1" strike="noStrike">
                <a:latin typeface="Arial"/>
              </a:rPr>
              <a:t>gain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7040880" y="4353120"/>
            <a:ext cx="548640" cy="2743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5"/>
          <p:cNvSpPr/>
          <p:nvPr/>
        </p:nvSpPr>
        <p:spPr>
          <a:xfrm>
            <a:off x="7040880" y="5757120"/>
            <a:ext cx="548640" cy="2743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86480" y="554400"/>
            <a:ext cx="9891000" cy="136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In August,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met with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Saint-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Gobain to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discuss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WLS and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clear fiber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issues.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faulty”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BCF91A-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MC fiber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has been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replaced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and tested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by SDU,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now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showing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25%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higher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light yield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than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BCF91A-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SC as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expected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(note: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Y11-MC is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46%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higher).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Fiber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diameter is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1.06mm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(vs. 1.00m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of SC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fibers), but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should not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be a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problem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for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assemblin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19760" y="82440"/>
            <a:ext cx="9155880" cy="37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Fiber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Status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6" name="Line 3"/>
          <p:cNvSpPr/>
          <p:nvPr/>
        </p:nvSpPr>
        <p:spPr>
          <a:xfrm>
            <a:off x="72000" y="3429000"/>
            <a:ext cx="9829800" cy="0"/>
          </a:xfrm>
          <a:prstGeom prst="line">
            <a:avLst/>
          </a:prstGeom>
          <a:ln w="1836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97" name="Table 4"/>
          <p:cNvGraphicFramePr/>
          <p:nvPr/>
        </p:nvGraphicFramePr>
        <p:xfrm>
          <a:off x="497160" y="1900440"/>
          <a:ext cx="3641400" cy="1399320"/>
        </p:xfrm>
        <a:graphic>
          <a:graphicData uri="http://schemas.openxmlformats.org/drawingml/2006/table">
            <a:tbl>
              <a:tblPr/>
              <a:tblGrid>
                <a:gridCol w="2138400"/>
                <a:gridCol w="1503360"/>
              </a:tblGrid>
              <a:tr h="34992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Fiber type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600" spc="-1" strike="noStrike">
                          <a:latin typeface="Arial"/>
                        </a:rPr>
                        <a:t>ADC channel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992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BCF91A-SC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2588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168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BCF91A-MC faulty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2577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92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BCF91A-MC new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3219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98" name="图片 1" descr=""/>
          <p:cNvPicPr/>
          <p:nvPr/>
        </p:nvPicPr>
        <p:blipFill>
          <a:blip r:embed="rId1"/>
          <a:srcRect l="5178" t="5036" r="19547" b="45881"/>
          <a:stretch/>
        </p:blipFill>
        <p:spPr>
          <a:xfrm>
            <a:off x="640440" y="4937760"/>
            <a:ext cx="3017160" cy="2011320"/>
          </a:xfrm>
          <a:prstGeom prst="rect">
            <a:avLst/>
          </a:prstGeom>
          <a:ln>
            <a:noFill/>
          </a:ln>
        </p:spPr>
      </p:pic>
      <p:pic>
        <p:nvPicPr>
          <p:cNvPr id="99" name="图片 2_0" descr=""/>
          <p:cNvPicPr/>
          <p:nvPr/>
        </p:nvPicPr>
        <p:blipFill>
          <a:blip r:embed="rId2"/>
          <a:srcRect l="0" t="0" r="24385" b="8006"/>
          <a:stretch/>
        </p:blipFill>
        <p:spPr>
          <a:xfrm>
            <a:off x="6705720" y="3931920"/>
            <a:ext cx="3260880" cy="3017520"/>
          </a:xfrm>
          <a:prstGeom prst="rect">
            <a:avLst/>
          </a:prstGeom>
          <a:ln>
            <a:noFill/>
          </a:ln>
        </p:spPr>
      </p:pic>
      <p:pic>
        <p:nvPicPr>
          <p:cNvPr id="100" name="Picture 6_0" descr=""/>
          <p:cNvPicPr/>
          <p:nvPr/>
        </p:nvPicPr>
        <p:blipFill>
          <a:blip r:embed="rId3"/>
          <a:stretch/>
        </p:blipFill>
        <p:spPr>
          <a:xfrm>
            <a:off x="4389120" y="1920240"/>
            <a:ext cx="4480560" cy="1044000"/>
          </a:xfrm>
          <a:prstGeom prst="rect">
            <a:avLst/>
          </a:prstGeom>
          <a:ln>
            <a:noFill/>
          </a:ln>
        </p:spPr>
      </p:pic>
      <p:sp>
        <p:nvSpPr>
          <p:cNvPr id="101" name="TextShape 5"/>
          <p:cNvSpPr txBox="1"/>
          <p:nvPr/>
        </p:nvSpPr>
        <p:spPr>
          <a:xfrm>
            <a:off x="7650360" y="3657600"/>
            <a:ext cx="2286000" cy="346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Chunh</a:t>
            </a:r>
            <a:r>
              <a:rPr b="0" lang="en-US" sz="1800" spc="-1" strike="noStrike">
                <a:latin typeface="Arial"/>
              </a:rPr>
              <a:t>ui </a:t>
            </a:r>
            <a:r>
              <a:rPr b="0" lang="en-US" sz="1800" spc="-1" strike="noStrike">
                <a:latin typeface="Arial"/>
              </a:rPr>
              <a:t>PMMA </a:t>
            </a:r>
            <a:r>
              <a:rPr b="0" lang="en-US" sz="1800" spc="-1" strike="noStrike">
                <a:latin typeface="Arial"/>
              </a:rPr>
              <a:t>fiber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2" name="TextShape 6"/>
          <p:cNvSpPr txBox="1"/>
          <p:nvPr/>
        </p:nvSpPr>
        <p:spPr>
          <a:xfrm>
            <a:off x="316080" y="3536640"/>
            <a:ext cx="6359040" cy="121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Chu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nhui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PM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MA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fibe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teste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 by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SD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with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atte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nuat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leng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th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~20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m,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but 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radi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atio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n 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har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dne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ss is 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que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stio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nab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le.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DD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K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fibr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con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nect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ors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teste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 by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SD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repe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ated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ly,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~22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%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ligh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loss,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sma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ll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vari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atio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dep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endi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ng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poli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shin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qual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ity.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58480" y="734400"/>
            <a:ext cx="9462960" cy="636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Best light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yield is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SDU6, 800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p.e. with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Y11(200)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MC; scale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to 680 p.e.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for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BCF91A-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MC (so far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SoLID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cost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estimate is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using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BCF91A-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MC);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With 800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p.e. for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cosmic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(~60MeV),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scaling up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to 1 GeV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electron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with 20%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sampling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ratio gives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2666 p.e./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GeV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electron.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Compare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to LHCb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2.6-3.5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p.e./MeV,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4-4.4p.e./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MeV;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Using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BCF91A-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MC we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expect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2265 p.e./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GeV.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Adding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factor of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2-3 for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light loss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to PMT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(fiber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connector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25% and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1.5m=71%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*0.75=0.5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3,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2.5m=57%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*0.75=0.4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3,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3.5m=46%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*0.75=0.3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5 clear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fiber of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type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BCF98,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with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attenuatio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n length </a:t>
            </a:r>
            <a:r>
              <a:rPr b="0" lang="en-US" sz="2000" spc="-1" strike="noStrike">
                <a:solidFill>
                  <a:srgbClr val="ff3333"/>
                </a:solidFill>
                <a:latin typeface="Times New Roman"/>
              </a:rPr>
              <a:t>4.5m)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, we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get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1/sqrt(133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3)=2.7%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1/sqrt(888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)=3.4%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contributio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 to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energy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resolution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due to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photon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statistics.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This is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pushing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the margin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considerin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 the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intrinsic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resolution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is (5-6)%.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Ideally the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effect of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photoelect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statistics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should be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negligible.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–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simulation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needed to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study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impact 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PID/trigge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ring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LHC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collaborati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contacted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me for our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method of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light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readout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under high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radiation...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Ultimately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depends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on the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current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energy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resolution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of the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modules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→ see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FTBF test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?? Would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like to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order 8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IHEP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prototypes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to (1)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measure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their light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yield; (2)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study their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material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and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structure;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but need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funding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($70-80k).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19760" y="82440"/>
            <a:ext cx="9155880" cy="37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Shashlyk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Prototype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Modules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– Light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yield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analysis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and plan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5" name="Line 3"/>
          <p:cNvSpPr/>
          <p:nvPr/>
        </p:nvSpPr>
        <p:spPr>
          <a:xfrm>
            <a:off x="137160" y="4572000"/>
            <a:ext cx="9829800" cy="0"/>
          </a:xfrm>
          <a:prstGeom prst="line">
            <a:avLst/>
          </a:prstGeom>
          <a:ln w="1836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28600" y="914400"/>
            <a:ext cx="9600840" cy="30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2000" spc="-1" strike="noStrike">
                <a:latin typeface="Arial"/>
              </a:rPr>
              <a:t>Suggeste</a:t>
            </a:r>
            <a:r>
              <a:rPr b="0" lang="en-US" sz="2000" spc="-1" strike="noStrike">
                <a:latin typeface="Arial"/>
              </a:rPr>
              <a:t>d using </a:t>
            </a:r>
            <a:r>
              <a:rPr b="0" lang="en-US" sz="2000" spc="-1" strike="noStrike">
                <a:latin typeface="Arial"/>
              </a:rPr>
              <a:t>liquid light </a:t>
            </a:r>
            <a:r>
              <a:rPr b="0" lang="en-US" sz="2000" spc="-1" strike="noStrike">
                <a:latin typeface="Arial"/>
              </a:rPr>
              <a:t>guide. </a:t>
            </a:r>
            <a:r>
              <a:rPr b="0" lang="en-US" sz="2000" spc="-1" strike="noStrike">
                <a:latin typeface="Arial"/>
              </a:rPr>
              <a:t>Large </a:t>
            </a:r>
            <a:r>
              <a:rPr b="0" lang="en-US" sz="2000" spc="-1" strike="noStrike">
                <a:latin typeface="Arial"/>
              </a:rPr>
              <a:t>ones </a:t>
            </a:r>
            <a:r>
              <a:rPr b="0" lang="en-US" sz="2000" spc="-1" strike="noStrike">
                <a:latin typeface="Arial"/>
              </a:rPr>
              <a:t>(11mm in </a:t>
            </a:r>
            <a:r>
              <a:rPr b="0" lang="en-US" sz="2000" spc="-1" strike="noStrike">
                <a:latin typeface="Arial"/>
              </a:rPr>
              <a:t>dia) is not </a:t>
            </a:r>
            <a:r>
              <a:rPr b="0" lang="en-US" sz="2000" spc="-1" strike="noStrike">
                <a:latin typeface="Arial"/>
              </a:rPr>
              <a:t>commerci</a:t>
            </a:r>
            <a:r>
              <a:rPr b="0" lang="en-US" sz="2000" spc="-1" strike="noStrike">
                <a:latin typeface="Arial"/>
              </a:rPr>
              <a:t>ally </a:t>
            </a:r>
            <a:r>
              <a:rPr b="0" lang="en-US" sz="2000" spc="-1" strike="noStrike">
                <a:latin typeface="Arial"/>
              </a:rPr>
              <a:t>available </a:t>
            </a:r>
            <a:r>
              <a:rPr b="0" lang="en-US" sz="2000" spc="-1" strike="noStrike">
                <a:latin typeface="Arial"/>
              </a:rPr>
              <a:t>but some </a:t>
            </a:r>
            <a:r>
              <a:rPr b="0" lang="en-US" sz="2000" spc="-1" strike="noStrike">
                <a:latin typeface="Arial"/>
              </a:rPr>
              <a:t>companie</a:t>
            </a:r>
            <a:r>
              <a:rPr b="0" lang="en-US" sz="2000" spc="-1" strike="noStrike">
                <a:latin typeface="Arial"/>
              </a:rPr>
              <a:t>s may be </a:t>
            </a:r>
            <a:r>
              <a:rPr b="0" lang="en-US" sz="2000" spc="-1" strike="noStrike">
                <a:latin typeface="Arial"/>
              </a:rPr>
              <a:t>interested </a:t>
            </a:r>
            <a:r>
              <a:rPr b="0" lang="en-US" sz="2000" spc="-1" strike="noStrike">
                <a:latin typeface="Arial"/>
              </a:rPr>
              <a:t>in </a:t>
            </a:r>
            <a:r>
              <a:rPr b="0" lang="en-US" sz="2000" spc="-1" strike="noStrike">
                <a:latin typeface="Arial"/>
              </a:rPr>
              <a:t>developin</a:t>
            </a:r>
            <a:r>
              <a:rPr b="0" lang="en-US" sz="2000" spc="-1" strike="noStrike">
                <a:latin typeface="Arial"/>
              </a:rPr>
              <a:t>g it → </a:t>
            </a:r>
            <a:r>
              <a:rPr b="0" lang="en-US" sz="2000" spc="-1" strike="noStrike">
                <a:latin typeface="Arial"/>
              </a:rPr>
              <a:t>Chunhui/</a:t>
            </a:r>
            <a:r>
              <a:rPr b="0" lang="en-US" sz="2000" spc="-1" strike="noStrike">
                <a:latin typeface="Arial"/>
              </a:rPr>
              <a:t>SDU, see </a:t>
            </a:r>
            <a:r>
              <a:rPr b="0" lang="en-US" sz="2000" spc="-1" strike="noStrike">
                <a:latin typeface="Arial"/>
              </a:rPr>
              <a:t>next slide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2000" spc="-1" strike="noStrike">
                <a:latin typeface="Arial"/>
              </a:rPr>
              <a:t>Raytum </a:t>
            </a:r>
            <a:r>
              <a:rPr b="0" lang="en-US" sz="2000" spc="-1" strike="noStrike">
                <a:latin typeface="Arial"/>
              </a:rPr>
              <a:t>will get </a:t>
            </a:r>
            <a:r>
              <a:rPr b="0" lang="en-US" sz="2000" spc="-1" strike="noStrike">
                <a:latin typeface="Arial"/>
              </a:rPr>
              <a:t>some </a:t>
            </a:r>
            <a:r>
              <a:rPr b="0" lang="en-US" sz="2000" spc="-1" strike="noStrike">
                <a:latin typeface="Arial"/>
              </a:rPr>
              <a:t>DDK </a:t>
            </a:r>
            <a:r>
              <a:rPr b="0" lang="en-US" sz="2000" spc="-1" strike="noStrike">
                <a:latin typeface="Arial"/>
              </a:rPr>
              <a:t>connector </a:t>
            </a:r>
            <a:r>
              <a:rPr b="0" lang="en-US" sz="2000" spc="-1" strike="noStrike">
                <a:latin typeface="Arial"/>
              </a:rPr>
              <a:t>samples </a:t>
            </a:r>
            <a:r>
              <a:rPr b="0" lang="en-US" sz="2000" spc="-1" strike="noStrike">
                <a:latin typeface="Arial"/>
              </a:rPr>
              <a:t>and study </a:t>
            </a:r>
            <a:r>
              <a:rPr b="0" lang="en-US" sz="2000" spc="-1" strike="noStrike">
                <a:latin typeface="Arial"/>
              </a:rPr>
              <a:t>the </a:t>
            </a:r>
            <a:r>
              <a:rPr b="0" lang="en-US" sz="2000" spc="-1" strike="noStrike">
                <a:latin typeface="Arial"/>
              </a:rPr>
              <a:t>polishing </a:t>
            </a:r>
            <a:r>
              <a:rPr b="0" lang="en-US" sz="2000" spc="-1" strike="noStrike">
                <a:latin typeface="Arial"/>
              </a:rPr>
              <a:t>technique</a:t>
            </a:r>
            <a:r>
              <a:rPr b="0" lang="en-US" sz="2000" spc="-1" strike="noStrike">
                <a:latin typeface="Arial"/>
              </a:rPr>
              <a:t>. </a:t>
            </a:r>
            <a:r>
              <a:rPr b="0" lang="en-US" sz="2000" spc="-1" strike="noStrike">
                <a:latin typeface="Arial"/>
              </a:rPr>
              <a:t>However, </a:t>
            </a:r>
            <a:r>
              <a:rPr b="0" lang="en-US" sz="2000" spc="-1" strike="noStrike">
                <a:latin typeface="Arial"/>
              </a:rPr>
              <a:t>polishing </a:t>
            </a:r>
            <a:r>
              <a:rPr b="0" lang="en-US" sz="2000" spc="-1" strike="noStrike">
                <a:latin typeface="Arial"/>
              </a:rPr>
              <a:t>for SoLID </a:t>
            </a:r>
            <a:r>
              <a:rPr b="0" lang="en-US" sz="2000" spc="-1" strike="noStrike">
                <a:latin typeface="Arial"/>
              </a:rPr>
              <a:t>is </a:t>
            </a:r>
            <a:r>
              <a:rPr b="0" lang="en-US" sz="2000" spc="-1" strike="noStrike">
                <a:latin typeface="Arial"/>
              </a:rPr>
              <a:t>technicall</a:t>
            </a:r>
            <a:r>
              <a:rPr b="0" lang="en-US" sz="2000" spc="-1" strike="noStrike">
                <a:latin typeface="Arial"/>
              </a:rPr>
              <a:t>y tedious </a:t>
            </a:r>
            <a:r>
              <a:rPr b="0" lang="en-US" sz="2000" spc="-1" strike="noStrike">
                <a:latin typeface="Arial"/>
              </a:rPr>
              <a:t>and we </a:t>
            </a:r>
            <a:r>
              <a:rPr b="0" lang="en-US" sz="2000" spc="-1" strike="noStrike">
                <a:latin typeface="Arial"/>
              </a:rPr>
              <a:t>do not </a:t>
            </a:r>
            <a:r>
              <a:rPr b="0" lang="en-US" sz="2000" spc="-1" strike="noStrike">
                <a:latin typeface="Arial"/>
              </a:rPr>
              <a:t>know how </a:t>
            </a:r>
            <a:r>
              <a:rPr b="0" lang="en-US" sz="2000" spc="-1" strike="noStrike">
                <a:latin typeface="Arial"/>
              </a:rPr>
              <a:t>much </a:t>
            </a:r>
            <a:r>
              <a:rPr b="0" lang="en-US" sz="2000" spc="-1" strike="noStrike">
                <a:latin typeface="Arial"/>
              </a:rPr>
              <a:t>they will </a:t>
            </a:r>
            <a:r>
              <a:rPr b="0" lang="en-US" sz="2000" spc="-1" strike="noStrike">
                <a:latin typeface="Arial"/>
              </a:rPr>
              <a:t>charge </a:t>
            </a:r>
            <a:r>
              <a:rPr b="0" lang="en-US" sz="2000" spc="-1" strike="noStrike">
                <a:latin typeface="Arial"/>
              </a:rPr>
              <a:t>us.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080" y="120600"/>
            <a:ext cx="10076400" cy="83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Some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discussio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ns with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Raytum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Photonic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s</a:t>
            </a:r>
            <a:endParaRPr b="0" lang="en-US" sz="2800" spc="-1" strike="noStrike"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28600" y="734400"/>
            <a:ext cx="9600840" cy="164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2000" spc="-1" strike="noStrike">
                <a:latin typeface="Arial"/>
              </a:rPr>
              <a:t>Confirme</a:t>
            </a:r>
            <a:r>
              <a:rPr b="0" lang="en-US" sz="2000" spc="-1" strike="noStrike">
                <a:latin typeface="Arial"/>
              </a:rPr>
              <a:t>d they </a:t>
            </a:r>
            <a:r>
              <a:rPr b="0" lang="en-US" sz="2000" spc="-1" strike="noStrike">
                <a:latin typeface="Arial"/>
              </a:rPr>
              <a:t>also have </a:t>
            </a:r>
            <a:r>
              <a:rPr b="0" lang="en-US" sz="2000" spc="-1" strike="noStrike">
                <a:latin typeface="Arial"/>
              </a:rPr>
              <a:t>two types </a:t>
            </a:r>
            <a:r>
              <a:rPr b="0" lang="en-US" sz="2000" spc="-1" strike="noStrike">
                <a:latin typeface="Arial"/>
              </a:rPr>
              <a:t>of clear </a:t>
            </a:r>
            <a:r>
              <a:rPr b="0" lang="en-US" sz="2000" spc="-1" strike="noStrike">
                <a:latin typeface="Arial"/>
              </a:rPr>
              <a:t>fibers: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latin typeface="Arial"/>
              </a:rPr>
              <a:t>PS-</a:t>
            </a:r>
            <a:r>
              <a:rPr b="0" lang="en-US" sz="2000" spc="-1" strike="noStrike">
                <a:latin typeface="Arial"/>
              </a:rPr>
              <a:t>core: </a:t>
            </a:r>
            <a:r>
              <a:rPr b="0" lang="en-US" sz="2000" spc="-1" strike="noStrike">
                <a:latin typeface="Arial"/>
              </a:rPr>
              <a:t>loss </a:t>
            </a:r>
            <a:r>
              <a:rPr b="0" lang="en-US" sz="2000" spc="-1" strike="noStrike">
                <a:latin typeface="Arial"/>
              </a:rPr>
              <a:t>25%/m, </a:t>
            </a:r>
            <a:r>
              <a:rPr b="0" lang="en-US" sz="2000" spc="-1" strike="noStrike">
                <a:latin typeface="Arial"/>
              </a:rPr>
              <a:t>radiatio</a:t>
            </a:r>
            <a:r>
              <a:rPr b="0" lang="en-US" sz="2000" spc="-1" strike="noStrike">
                <a:latin typeface="Arial"/>
              </a:rPr>
              <a:t>n </a:t>
            </a:r>
            <a:r>
              <a:rPr b="0" lang="en-US" sz="2000" spc="-1" strike="noStrike">
                <a:latin typeface="Arial"/>
              </a:rPr>
              <a:t>hardnes</a:t>
            </a:r>
            <a:r>
              <a:rPr b="0" lang="en-US" sz="2000" spc="-1" strike="noStrike">
                <a:latin typeface="Arial"/>
              </a:rPr>
              <a:t>s is </a:t>
            </a:r>
            <a:r>
              <a:rPr b="0" lang="en-US" sz="2000" spc="-1" strike="noStrike">
                <a:latin typeface="Arial"/>
              </a:rPr>
              <a:t>“good”;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latin typeface="Arial"/>
              </a:rPr>
              <a:t>PMMA-</a:t>
            </a:r>
            <a:r>
              <a:rPr b="0" lang="en-US" sz="2000" spc="-1" strike="noStrike">
                <a:latin typeface="Arial"/>
              </a:rPr>
              <a:t>core: </a:t>
            </a:r>
            <a:r>
              <a:rPr b="0" lang="en-US" sz="2000" spc="-1" strike="noStrike">
                <a:latin typeface="Arial"/>
              </a:rPr>
              <a:t>ligh loss </a:t>
            </a:r>
            <a:r>
              <a:rPr b="0" lang="en-US" sz="2000" spc="-1" strike="noStrike">
                <a:latin typeface="Arial"/>
              </a:rPr>
              <a:t>5%/m, </a:t>
            </a:r>
            <a:r>
              <a:rPr b="0" lang="en-US" sz="2000" spc="-1" strike="noStrike">
                <a:latin typeface="Arial"/>
              </a:rPr>
              <a:t>radiatio</a:t>
            </a:r>
            <a:r>
              <a:rPr b="0" lang="en-US" sz="2000" spc="-1" strike="noStrike">
                <a:latin typeface="Arial"/>
              </a:rPr>
              <a:t>n </a:t>
            </a:r>
            <a:r>
              <a:rPr b="0" lang="en-US" sz="2000" spc="-1" strike="noStrike">
                <a:latin typeface="Arial"/>
              </a:rPr>
              <a:t>hardnes</a:t>
            </a:r>
            <a:r>
              <a:rPr b="0" lang="en-US" sz="2000" spc="-1" strike="noStrike">
                <a:latin typeface="Arial"/>
              </a:rPr>
              <a:t>s is </a:t>
            </a:r>
            <a:r>
              <a:rPr b="0" lang="en-US" sz="2000" spc="-1" strike="noStrike">
                <a:latin typeface="Arial"/>
              </a:rPr>
              <a:t>“normal”</a:t>
            </a:r>
            <a:r>
              <a:rPr b="0" lang="en-US" sz="2000" spc="-1" strike="noStrike">
                <a:latin typeface="Arial"/>
              </a:rPr>
              <a:t>;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latin typeface="Arial"/>
              </a:rPr>
              <a:t>Both </a:t>
            </a:r>
            <a:r>
              <a:rPr b="0" lang="en-US" sz="2000" spc="-1" strike="noStrike">
                <a:latin typeface="Arial"/>
              </a:rPr>
              <a:t>types </a:t>
            </a:r>
            <a:r>
              <a:rPr b="0" lang="en-US" sz="2000" spc="-1" strike="noStrike">
                <a:latin typeface="Arial"/>
              </a:rPr>
              <a:t>are </a:t>
            </a:r>
            <a:r>
              <a:rPr b="0" lang="en-US" sz="2000" spc="-1" strike="noStrike">
                <a:latin typeface="Arial"/>
              </a:rPr>
              <a:t>single-</a:t>
            </a:r>
            <a:r>
              <a:rPr b="0" lang="en-US" sz="2000" spc="-1" strike="noStrike">
                <a:latin typeface="Arial"/>
              </a:rPr>
              <a:t>claddin</a:t>
            </a:r>
            <a:r>
              <a:rPr b="0" lang="en-US" sz="2000" spc="-1" strike="noStrike">
                <a:latin typeface="Arial"/>
              </a:rPr>
              <a:t>g from </a:t>
            </a:r>
            <a:r>
              <a:rPr b="0" lang="en-US" sz="2000" spc="-1" strike="noStrike">
                <a:latin typeface="Arial"/>
              </a:rPr>
              <a:t>Chunhui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080" y="120600"/>
            <a:ext cx="10076400" cy="83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Some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discussio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ns with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Chunhui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(through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SDU)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183240" y="2380320"/>
            <a:ext cx="9600840" cy="164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2000" spc="-1" strike="noStrike">
                <a:latin typeface="Arial"/>
              </a:rPr>
              <a:t>Willing to </a:t>
            </a:r>
            <a:r>
              <a:rPr b="0" lang="en-US" sz="2000" spc="-1" strike="noStrike">
                <a:latin typeface="Arial"/>
              </a:rPr>
              <a:t>develop </a:t>
            </a:r>
            <a:r>
              <a:rPr b="0" lang="en-US" sz="2000" spc="-1" strike="noStrike">
                <a:latin typeface="Arial"/>
              </a:rPr>
              <a:t>two </a:t>
            </a:r>
            <a:r>
              <a:rPr b="0" lang="en-US" sz="2000" spc="-1" strike="noStrike">
                <a:latin typeface="Arial"/>
              </a:rPr>
              <a:t>methods. </a:t>
            </a:r>
            <a:r>
              <a:rPr b="0" lang="en-US" sz="2000" spc="-1" strike="noStrike">
                <a:latin typeface="Arial"/>
              </a:rPr>
              <a:t>The light </a:t>
            </a:r>
            <a:r>
              <a:rPr b="0" lang="en-US" sz="2000" spc="-1" strike="noStrike">
                <a:latin typeface="Arial"/>
              </a:rPr>
              <a:t>loss for </a:t>
            </a:r>
            <a:r>
              <a:rPr b="0" lang="en-US" sz="2000" spc="-1" strike="noStrike">
                <a:latin typeface="Arial"/>
              </a:rPr>
              <a:t>both </a:t>
            </a:r>
            <a:r>
              <a:rPr b="0" lang="en-US" sz="2000" spc="-1" strike="noStrike">
                <a:latin typeface="Arial"/>
              </a:rPr>
              <a:t>plans are </a:t>
            </a:r>
            <a:r>
              <a:rPr b="0" lang="en-US" sz="2000" spc="-1" strike="noStrike">
                <a:latin typeface="Arial"/>
              </a:rPr>
              <a:t>expected </a:t>
            </a:r>
            <a:r>
              <a:rPr b="0" lang="en-US" sz="2000" spc="-1" strike="noStrike">
                <a:latin typeface="Arial"/>
              </a:rPr>
              <a:t>to be </a:t>
            </a:r>
            <a:r>
              <a:rPr b="0" lang="en-US" sz="2000" spc="-1" strike="noStrike">
                <a:latin typeface="Arial"/>
              </a:rPr>
              <a:t>worse </a:t>
            </a:r>
            <a:r>
              <a:rPr b="0" lang="en-US" sz="2000" spc="-1" strike="noStrike">
                <a:latin typeface="Arial"/>
              </a:rPr>
              <a:t>than our </a:t>
            </a:r>
            <a:r>
              <a:rPr b="0" lang="en-US" sz="2000" spc="-1" strike="noStrike">
                <a:latin typeface="Arial"/>
              </a:rPr>
              <a:t>current </a:t>
            </a:r>
            <a:r>
              <a:rPr b="0" lang="en-US" sz="2000" spc="-1" strike="noStrike">
                <a:latin typeface="Arial"/>
              </a:rPr>
              <a:t>DDK </a:t>
            </a:r>
            <a:r>
              <a:rPr b="0" lang="en-US" sz="2000" spc="-1" strike="noStrike">
                <a:latin typeface="Arial"/>
              </a:rPr>
              <a:t>connector </a:t>
            </a:r>
            <a:r>
              <a:rPr b="0" lang="en-US" sz="2000" spc="-1" strike="noStrike">
                <a:latin typeface="Arial"/>
              </a:rPr>
              <a:t>method </a:t>
            </a:r>
            <a:r>
              <a:rPr b="0" lang="en-US" sz="2000" spc="-1" strike="noStrike">
                <a:latin typeface="Arial"/>
              </a:rPr>
              <a:t>(but may </a:t>
            </a:r>
            <a:r>
              <a:rPr b="0" lang="en-US" sz="2000" spc="-1" strike="noStrike">
                <a:latin typeface="Arial"/>
              </a:rPr>
              <a:t>reduce </a:t>
            </a:r>
            <a:r>
              <a:rPr b="0" lang="en-US" sz="2000" spc="-1" strike="noStrike">
                <a:latin typeface="Arial"/>
              </a:rPr>
              <a:t>manpowe</a:t>
            </a:r>
            <a:r>
              <a:rPr b="0" lang="en-US" sz="2000" spc="-1" strike="noStrike">
                <a:latin typeface="Arial"/>
              </a:rPr>
              <a:t>r cost of </a:t>
            </a:r>
            <a:r>
              <a:rPr b="0" lang="en-US" sz="2000" spc="-1" strike="noStrike">
                <a:latin typeface="Arial"/>
              </a:rPr>
              <a:t>polishing </a:t>
            </a:r>
            <a:r>
              <a:rPr b="0" lang="en-US" sz="2000" spc="-1" strike="noStrike">
                <a:latin typeface="Arial"/>
              </a:rPr>
              <a:t>97 fibers)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latin typeface="Arial"/>
              </a:rPr>
              <a:t>All 97 </a:t>
            </a:r>
            <a:r>
              <a:rPr b="0" lang="en-US" sz="2000" spc="-1" strike="noStrike">
                <a:latin typeface="Arial"/>
              </a:rPr>
              <a:t>WLS </a:t>
            </a:r>
            <a:r>
              <a:rPr b="0" lang="en-US" sz="2000" spc="-1" strike="noStrike">
                <a:latin typeface="Arial"/>
              </a:rPr>
              <a:t>fibers </a:t>
            </a:r>
            <a:r>
              <a:rPr b="0" lang="en-US" sz="2000" spc="-1" strike="noStrike">
                <a:latin typeface="Arial"/>
              </a:rPr>
              <a:t>from a </a:t>
            </a:r>
            <a:r>
              <a:rPr b="0" lang="en-US" sz="2000" spc="-1" strike="noStrike">
                <a:latin typeface="Arial"/>
              </a:rPr>
              <a:t>module </a:t>
            </a:r>
            <a:r>
              <a:rPr b="0" lang="en-US" sz="2000" spc="-1" strike="noStrike">
                <a:latin typeface="Arial"/>
              </a:rPr>
              <a:t>to a </a:t>
            </a:r>
            <a:r>
              <a:rPr b="0" lang="en-US" sz="2000" spc="-1" strike="noStrike">
                <a:latin typeface="Arial"/>
              </a:rPr>
              <a:t>lens </a:t>
            </a:r>
            <a:r>
              <a:rPr b="0" lang="en-US" sz="2000" spc="-1" strike="noStrike">
                <a:latin typeface="Arial"/>
              </a:rPr>
              <a:t>then → </a:t>
            </a:r>
            <a:r>
              <a:rPr b="0" lang="en-US" sz="2000" spc="-1" strike="noStrike">
                <a:latin typeface="Arial"/>
              </a:rPr>
              <a:t>2-3mm </a:t>
            </a:r>
            <a:r>
              <a:rPr b="0" lang="en-US" sz="2000" spc="-1" strike="noStrike">
                <a:latin typeface="Arial"/>
              </a:rPr>
              <a:t>diamete</a:t>
            </a:r>
            <a:r>
              <a:rPr b="0" lang="en-US" sz="2000" spc="-1" strike="noStrike">
                <a:latin typeface="Arial"/>
              </a:rPr>
              <a:t>r fiber;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latin typeface="Arial"/>
              </a:rPr>
              <a:t>All 97 </a:t>
            </a:r>
            <a:r>
              <a:rPr b="0" lang="en-US" sz="2000" spc="-1" strike="noStrike">
                <a:latin typeface="Arial"/>
              </a:rPr>
              <a:t>WLS </a:t>
            </a:r>
            <a:r>
              <a:rPr b="0" lang="en-US" sz="2000" spc="-1" strike="noStrike">
                <a:latin typeface="Arial"/>
              </a:rPr>
              <a:t>fibers </a:t>
            </a:r>
            <a:r>
              <a:rPr b="0" lang="en-US" sz="2000" spc="-1" strike="noStrike">
                <a:latin typeface="Arial"/>
              </a:rPr>
              <a:t>from a </a:t>
            </a:r>
            <a:r>
              <a:rPr b="0" lang="en-US" sz="2000" spc="-1" strike="noStrike">
                <a:latin typeface="Arial"/>
              </a:rPr>
              <a:t>module </a:t>
            </a:r>
            <a:r>
              <a:rPr b="0" lang="en-US" sz="2000" spc="-1" strike="noStrike">
                <a:latin typeface="Arial"/>
              </a:rPr>
              <a:t>to a </a:t>
            </a:r>
            <a:r>
              <a:rPr b="0" lang="en-US" sz="2000" spc="-1" strike="noStrike">
                <a:latin typeface="Arial"/>
              </a:rPr>
              <a:t>liquid </a:t>
            </a:r>
            <a:r>
              <a:rPr b="0" lang="en-US" sz="2000" spc="-1" strike="noStrike">
                <a:latin typeface="Arial"/>
              </a:rPr>
              <a:t>light </a:t>
            </a:r>
            <a:r>
              <a:rPr b="0" lang="en-US" sz="2000" spc="-1" strike="noStrike">
                <a:latin typeface="Arial"/>
              </a:rPr>
              <a:t>guide.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080" y="120600"/>
            <a:ext cx="10076400" cy="83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Some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other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remainin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g issues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228600" y="914400"/>
            <a:ext cx="9600840" cy="30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2000" spc="-1" strike="noStrike">
                <a:latin typeface="Arial"/>
              </a:rPr>
              <a:t>Connecto</a:t>
            </a:r>
            <a:r>
              <a:rPr b="0" lang="en-US" sz="2000" spc="-1" strike="noStrike">
                <a:latin typeface="Arial"/>
              </a:rPr>
              <a:t>r of fiber </a:t>
            </a:r>
            <a:r>
              <a:rPr b="0" lang="en-US" sz="2000" spc="-1" strike="noStrike">
                <a:latin typeface="Arial"/>
              </a:rPr>
              <a:t>→ PMTs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2000" spc="-1" strike="noStrike">
                <a:latin typeface="Arial"/>
              </a:rPr>
              <a:t>MAPMT </a:t>
            </a:r>
            <a:r>
              <a:rPr b="0" lang="en-US" sz="2000" spc="-1" strike="noStrike">
                <a:latin typeface="Arial"/>
              </a:rPr>
              <a:t>use for </a:t>
            </a:r>
            <a:r>
              <a:rPr b="0" lang="en-US" sz="2000" spc="-1" strike="noStrike">
                <a:latin typeface="Arial"/>
              </a:rPr>
              <a:t>Preshowe</a:t>
            </a:r>
            <a:r>
              <a:rPr b="0" lang="en-US" sz="2000" spc="-1" strike="noStrike">
                <a:latin typeface="Arial"/>
              </a:rPr>
              <a:t>r and </a:t>
            </a:r>
            <a:r>
              <a:rPr b="0" lang="en-US" sz="2000" spc="-1" strike="noStrike">
                <a:latin typeface="Arial"/>
              </a:rPr>
              <a:t>FASPDs </a:t>
            </a:r>
            <a:r>
              <a:rPr b="0" lang="en-US" sz="2000" spc="-1" strike="noStrike">
                <a:latin typeface="Arial"/>
              </a:rPr>
              <a:t>(purchase</a:t>
            </a:r>
            <a:r>
              <a:rPr b="0" lang="en-US" sz="2000" spc="-1" strike="noStrike">
                <a:latin typeface="Arial"/>
              </a:rPr>
              <a:t>d two </a:t>
            </a:r>
            <a:r>
              <a:rPr b="0" lang="en-US" sz="2000" spc="-1" strike="noStrike">
                <a:latin typeface="Arial"/>
              </a:rPr>
              <a:t>MAPMT </a:t>
            </a:r>
            <a:r>
              <a:rPr b="0" lang="en-US" sz="2000" spc="-1" strike="noStrike">
                <a:latin typeface="Arial"/>
              </a:rPr>
              <a:t>assemblie</a:t>
            </a:r>
            <a:r>
              <a:rPr b="0" lang="en-US" sz="2000" spc="-1" strike="noStrike">
                <a:latin typeface="Arial"/>
              </a:rPr>
              <a:t>s from </a:t>
            </a:r>
            <a:r>
              <a:rPr b="0" lang="en-US" sz="2000" spc="-1" strike="noStrike">
                <a:latin typeface="Arial"/>
              </a:rPr>
              <a:t>Hamamat</a:t>
            </a:r>
            <a:r>
              <a:rPr b="0" lang="en-US" sz="2000" spc="-1" strike="noStrike">
                <a:latin typeface="Arial"/>
              </a:rPr>
              <a:t>su)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2000" spc="-1" strike="noStrike">
                <a:latin typeface="Arial"/>
              </a:rPr>
              <a:t>Support </a:t>
            </a:r>
            <a:r>
              <a:rPr b="0" lang="en-US" sz="2000" spc="-1" strike="noStrike">
                <a:latin typeface="Arial"/>
              </a:rPr>
              <a:t>structure </a:t>
            </a:r>
            <a:r>
              <a:rPr b="0" lang="en-US" sz="2000" spc="-1" strike="noStrike">
                <a:latin typeface="Arial"/>
              </a:rPr>
              <a:t>design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080" y="120600"/>
            <a:ext cx="10076400" cy="83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Testing at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Fermilab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Test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Beam </a:t>
            </a:r>
            <a:r>
              <a:rPr b="0" lang="en-US" sz="2800" spc="-1" strike="noStrike">
                <a:solidFill>
                  <a:srgbClr val="800080"/>
                </a:solidFill>
                <a:latin typeface="Times New Roman"/>
              </a:rPr>
              <a:t>Facility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264600" y="620640"/>
            <a:ext cx="9738360" cy="21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1800" spc="-1" strike="noStrike">
                <a:latin typeface="Arial"/>
              </a:rPr>
              <a:t>Beam </a:t>
            </a:r>
            <a:r>
              <a:rPr b="0" lang="en-US" sz="1800" spc="-1" strike="noStrike">
                <a:latin typeface="Arial"/>
              </a:rPr>
              <a:t>scheduled </a:t>
            </a:r>
            <a:r>
              <a:rPr b="0" lang="en-US" sz="1800" spc="-1" strike="noStrike">
                <a:latin typeface="Arial"/>
              </a:rPr>
              <a:t>for Jan. 13-</a:t>
            </a:r>
            <a:r>
              <a:rPr b="0" lang="en-US" sz="1800" spc="-1" strike="noStrike">
                <a:latin typeface="Arial"/>
              </a:rPr>
              <a:t>27 </a:t>
            </a:r>
            <a:r>
              <a:rPr b="0" lang="en-US" sz="1800" spc="-1" strike="noStrike">
                <a:latin typeface="Arial"/>
              </a:rPr>
              <a:t>(daytime </a:t>
            </a:r>
            <a:r>
              <a:rPr b="0" lang="en-US" sz="1800" spc="-1" strike="noStrike">
                <a:latin typeface="Arial"/>
              </a:rPr>
              <a:t>during 1</a:t>
            </a:r>
            <a:r>
              <a:rPr b="0" lang="en-US" sz="1800" spc="-1" strike="noStrike" baseline="14000000">
                <a:latin typeface="Arial"/>
              </a:rPr>
              <a:t>st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week, night </a:t>
            </a:r>
            <a:r>
              <a:rPr b="0" lang="en-US" sz="1800" spc="-1" strike="noStrike">
                <a:latin typeface="Arial"/>
              </a:rPr>
              <a:t>time 2</a:t>
            </a:r>
            <a:r>
              <a:rPr b="0" lang="en-US" sz="1800" spc="-1" strike="noStrike" baseline="14000000">
                <a:latin typeface="Arial"/>
              </a:rPr>
              <a:t>nd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week);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1800" spc="-1" strike="noStrike">
                <a:latin typeface="Arial"/>
              </a:rPr>
              <a:t>Lead by </a:t>
            </a:r>
            <a:r>
              <a:rPr b="0" lang="en-US" sz="1800" spc="-1" strike="noStrike">
                <a:latin typeface="Arial"/>
              </a:rPr>
              <a:t>Jixie </a:t>
            </a:r>
            <a:r>
              <a:rPr b="0" lang="en-US" sz="1800" spc="-1" strike="noStrike">
                <a:latin typeface="Arial"/>
              </a:rPr>
              <a:t>Zhang, </a:t>
            </a:r>
            <a:r>
              <a:rPr b="0" lang="en-US" sz="1800" spc="-1" strike="noStrike">
                <a:latin typeface="Arial"/>
              </a:rPr>
              <a:t>Xinzhan </a:t>
            </a:r>
            <a:r>
              <a:rPr b="0" lang="en-US" sz="1800" spc="-1" strike="noStrike">
                <a:latin typeface="Arial"/>
              </a:rPr>
              <a:t>Bai (UVA)/ </a:t>
            </a:r>
            <a:r>
              <a:rPr b="0" lang="en-US" sz="1800" spc="-1" strike="noStrike">
                <a:latin typeface="Arial"/>
              </a:rPr>
              <a:t>Alexandre </a:t>
            </a:r>
            <a:r>
              <a:rPr b="0" lang="en-US" sz="1800" spc="-1" strike="noStrike">
                <a:latin typeface="Arial"/>
              </a:rPr>
              <a:t>Camsonne, </a:t>
            </a:r>
            <a:r>
              <a:rPr b="0" lang="en-US" sz="1800" spc="-1" strike="noStrike">
                <a:latin typeface="Arial"/>
              </a:rPr>
              <a:t>David Flay </a:t>
            </a:r>
            <a:r>
              <a:rPr b="0" lang="en-US" sz="1800" spc="-1" strike="noStrike">
                <a:latin typeface="Arial"/>
              </a:rPr>
              <a:t>(JLab)/ with </a:t>
            </a:r>
            <a:r>
              <a:rPr b="0" lang="en-US" sz="1800" spc="-1" strike="noStrike">
                <a:latin typeface="Arial"/>
              </a:rPr>
              <a:t>local help </a:t>
            </a:r>
            <a:r>
              <a:rPr b="0" lang="en-US" sz="1800" spc="-1" strike="noStrike">
                <a:latin typeface="Arial"/>
              </a:rPr>
              <a:t>from Paul </a:t>
            </a:r>
            <a:r>
              <a:rPr b="0" lang="en-US" sz="1800" spc="-1" strike="noStrike">
                <a:latin typeface="Arial"/>
              </a:rPr>
              <a:t>Reimer, </a:t>
            </a:r>
            <a:r>
              <a:rPr b="0" lang="en-US" sz="1800" spc="-1" strike="noStrike">
                <a:latin typeface="Arial"/>
              </a:rPr>
              <a:t>Manoj </a:t>
            </a:r>
            <a:r>
              <a:rPr b="0" lang="en-US" sz="1800" spc="-1" strike="noStrike">
                <a:latin typeface="Arial"/>
              </a:rPr>
              <a:t>Jadhav, </a:t>
            </a:r>
            <a:r>
              <a:rPr b="0" lang="en-US" sz="1800" spc="-1" strike="noStrike">
                <a:latin typeface="Arial"/>
              </a:rPr>
              <a:t>Junqi Xie </a:t>
            </a:r>
            <a:r>
              <a:rPr b="0" lang="en-US" sz="1800" spc="-1" strike="noStrike">
                <a:latin typeface="Arial"/>
              </a:rPr>
              <a:t>(ANL)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ff"/>
              </a:buClr>
              <a:buFont typeface="Symbol" charset="2"/>
              <a:buChar char=""/>
            </a:pPr>
            <a:r>
              <a:rPr b="0" lang="en-US" sz="1800" spc="-1" strike="noStrike">
                <a:latin typeface="Arial"/>
              </a:rPr>
              <a:t>Using 3 </a:t>
            </a:r>
            <a:r>
              <a:rPr b="0" lang="en-US" sz="1800" spc="-1" strike="noStrike">
                <a:latin typeface="Arial"/>
              </a:rPr>
              <a:t>shashlyks </a:t>
            </a:r>
            <a:r>
              <a:rPr b="0" lang="en-US" sz="1800" spc="-1" strike="noStrike">
                <a:latin typeface="Arial"/>
              </a:rPr>
              <a:t>(SDU4,SD</a:t>
            </a:r>
            <a:r>
              <a:rPr b="0" lang="en-US" sz="1800" spc="-1" strike="noStrike">
                <a:latin typeface="Arial"/>
              </a:rPr>
              <a:t>U5,THU2), </a:t>
            </a:r>
            <a:r>
              <a:rPr b="0" lang="en-US" sz="1800" spc="-1" strike="noStrike">
                <a:latin typeface="Arial"/>
              </a:rPr>
              <a:t>3 </a:t>
            </a:r>
            <a:r>
              <a:rPr b="0" lang="en-US" sz="1800" spc="-1" strike="noStrike">
                <a:latin typeface="Arial"/>
              </a:rPr>
              <a:t>preshowers</a:t>
            </a:r>
            <a:r>
              <a:rPr b="0" lang="en-US" sz="1800" spc="-1" strike="noStrike">
                <a:latin typeface="Arial"/>
              </a:rPr>
              <a:t>, and 2 </a:t>
            </a:r>
            <a:r>
              <a:rPr b="0" lang="en-US" sz="1800" spc="-1" strike="noStrike">
                <a:latin typeface="Arial"/>
              </a:rPr>
              <a:t>scintillators </a:t>
            </a:r>
            <a:r>
              <a:rPr b="0" lang="en-US" sz="1800" spc="-1" strike="noStrike">
                <a:latin typeface="Arial"/>
              </a:rPr>
              <a:t>for </a:t>
            </a:r>
            <a:r>
              <a:rPr b="0" lang="en-US" sz="1800" spc="-1" strike="noStrike">
                <a:latin typeface="Arial"/>
              </a:rPr>
              <a:t>triggering. </a:t>
            </a:r>
            <a:r>
              <a:rPr b="0" lang="en-US" sz="1800" spc="-1" strike="noStrike">
                <a:latin typeface="Arial"/>
              </a:rPr>
              <a:t>2X0 </a:t>
            </a:r>
            <a:r>
              <a:rPr b="0" lang="en-US" sz="1800" spc="-1" strike="noStrike">
                <a:latin typeface="Arial"/>
              </a:rPr>
              <a:t>prelead </a:t>
            </a:r>
            <a:r>
              <a:rPr b="0" lang="en-US" sz="1800" spc="-1" strike="noStrike">
                <a:latin typeface="Arial"/>
              </a:rPr>
              <a:t>and a </a:t>
            </a:r>
            <a:r>
              <a:rPr b="0" lang="en-US" sz="1800" spc="-1" strike="noStrike">
                <a:latin typeface="Arial"/>
              </a:rPr>
              <a:t>1(2?)cm Al </a:t>
            </a:r>
            <a:r>
              <a:rPr b="0" lang="en-US" sz="1800" spc="-1" strike="noStrike">
                <a:latin typeface="Arial"/>
              </a:rPr>
              <a:t>plate are </a:t>
            </a:r>
            <a:r>
              <a:rPr b="0" lang="en-US" sz="1800" spc="-1" strike="noStrike">
                <a:latin typeface="Arial"/>
              </a:rPr>
              <a:t>also in </a:t>
            </a:r>
            <a:r>
              <a:rPr b="0" lang="en-US" sz="1800" spc="-1" strike="noStrike">
                <a:latin typeface="Arial"/>
              </a:rPr>
              <a:t>place. Main </a:t>
            </a:r>
            <a:r>
              <a:rPr b="0" lang="en-US" sz="1800" spc="-1" strike="noStrike">
                <a:latin typeface="Arial"/>
              </a:rPr>
              <a:t>goal is to </a:t>
            </a:r>
            <a:r>
              <a:rPr b="0" lang="en-US" sz="1800" spc="-1" strike="noStrike">
                <a:latin typeface="Arial"/>
              </a:rPr>
              <a:t>characteriz</a:t>
            </a:r>
            <a:r>
              <a:rPr b="0" lang="en-US" sz="1800" spc="-1" strike="noStrike">
                <a:latin typeface="Arial"/>
              </a:rPr>
              <a:t>e energy </a:t>
            </a:r>
            <a:r>
              <a:rPr b="0" lang="en-US" sz="1800" spc="-1" strike="noStrike">
                <a:latin typeface="Arial"/>
              </a:rPr>
              <a:t>resolution </a:t>
            </a:r>
            <a:r>
              <a:rPr b="0" lang="en-US" sz="1800" spc="-1" strike="noStrike">
                <a:latin typeface="Arial"/>
              </a:rPr>
              <a:t>for GeV-</a:t>
            </a:r>
            <a:r>
              <a:rPr b="0" lang="en-US" sz="1800" spc="-1" strike="noStrike">
                <a:latin typeface="Arial"/>
              </a:rPr>
              <a:t>level </a:t>
            </a:r>
            <a:r>
              <a:rPr b="0" lang="en-US" sz="1800" spc="-1" strike="noStrike">
                <a:latin typeface="Arial"/>
              </a:rPr>
              <a:t>electrons.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6348600" y="2468880"/>
            <a:ext cx="3480840" cy="46411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rcRect l="0" t="21697" r="22076" b="26307"/>
          <a:stretch/>
        </p:blipFill>
        <p:spPr>
          <a:xfrm>
            <a:off x="457200" y="4654800"/>
            <a:ext cx="2682000" cy="23860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rcRect l="19185" t="22047" r="14712" b="25097"/>
          <a:stretch/>
        </p:blipFill>
        <p:spPr>
          <a:xfrm>
            <a:off x="3383280" y="4023360"/>
            <a:ext cx="2834640" cy="3022200"/>
          </a:xfrm>
          <a:prstGeom prst="rect">
            <a:avLst/>
          </a:prstGeom>
          <a:ln>
            <a:noFill/>
          </a:ln>
        </p:spPr>
      </p:pic>
      <p:sp>
        <p:nvSpPr>
          <p:cNvPr id="118" name="TextShape 3"/>
          <p:cNvSpPr txBox="1"/>
          <p:nvPr/>
        </p:nvSpPr>
        <p:spPr>
          <a:xfrm>
            <a:off x="3749040" y="3108960"/>
            <a:ext cx="1920240" cy="365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Test </a:t>
            </a:r>
            <a:r>
              <a:rPr b="0" lang="en-US" sz="1800" spc="-1" strike="noStrike">
                <a:latin typeface="Arial"/>
              </a:rPr>
              <a:t>lab </a:t>
            </a:r>
            <a:r>
              <a:rPr b="0" lang="en-US" sz="1800" spc="-1" strike="noStrike">
                <a:latin typeface="Arial"/>
              </a:rPr>
              <a:t>picture</a:t>
            </a:r>
            <a:r>
              <a:rPr b="0" lang="en-US" sz="1800" spc="-1" strike="noStrike">
                <a:latin typeface="Arial"/>
              </a:rPr>
              <a:t>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4"/>
          <a:srcRect l="4675" t="18071" r="9877" b="20260"/>
          <a:stretch/>
        </p:blipFill>
        <p:spPr>
          <a:xfrm>
            <a:off x="457200" y="2720880"/>
            <a:ext cx="1920240" cy="18478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11605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2010-10-20T16:35:23Z</dcterms:created>
  <dc:creator>xz5y </dc:creator>
  <dc:description/>
  <dc:language>en-US</dc:language>
  <cp:lastModifiedBy/>
  <dcterms:modified xsi:type="dcterms:W3CDTF">2021-01-07T19:02:54Z</dcterms:modified>
  <cp:revision>545</cp:revision>
  <dc:subject/>
  <dc:title/>
</cp:coreProperties>
</file>