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329" r:id="rId3"/>
    <p:sldId id="325" r:id="rId4"/>
    <p:sldId id="323" r:id="rId5"/>
    <p:sldId id="324" r:id="rId6"/>
    <p:sldId id="331" r:id="rId7"/>
    <p:sldId id="322" r:id="rId8"/>
    <p:sldId id="328" r:id="rId9"/>
    <p:sldId id="327" r:id="rId10"/>
    <p:sldId id="337" r:id="rId11"/>
    <p:sldId id="334" r:id="rId12"/>
    <p:sldId id="335" r:id="rId13"/>
    <p:sldId id="336" r:id="rId14"/>
    <p:sldId id="332" r:id="rId15"/>
    <p:sldId id="338" r:id="rId16"/>
    <p:sldId id="330" r:id="rId17"/>
    <p:sldId id="339" r:id="rId18"/>
    <p:sldId id="340" r:id="rId19"/>
    <p:sldId id="342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660"/>
  </p:normalViewPr>
  <p:slideViewPr>
    <p:cSldViewPr>
      <p:cViewPr varScale="1">
        <p:scale>
          <a:sx n="78" d="100"/>
          <a:sy n="78" d="100"/>
        </p:scale>
        <p:origin x="-82" y="-14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84179-5BEF-4A43-88F1-89DC5DF1C0F7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AAF14-D35F-4A68-AA99-CADFDD5BE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AAFC-F477-468D-8790-AC4E9C106188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35ED-07EB-462B-BB71-A44BFBD4D268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AAD9-B0F2-4D3E-90D4-88656ACD5CF6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82F8-5837-41AF-B770-A470FF3A39FD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BCE0-D828-449C-977E-BAFF1F9103E1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40D9-D01E-4558-A960-3AF942F6B496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6979-DE0F-4118-9388-9E1EFB9C1CE6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269D-E53A-4801-A444-6A0255404A5B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7435-060B-451D-B338-5C291CA0A83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9E50-D090-4A70-9517-23664ED9ADDA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886A-C30E-416A-BA21-58E1AC8A0DB8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93B8-F9BF-45DC-B155-3C9247832F26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PVDIS baffle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2013/10/15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for </a:t>
            </a:r>
            <a:r>
              <a:rPr lang="en-US" dirty="0" err="1" smtClean="0"/>
              <a:t>eDIS</a:t>
            </a:r>
            <a:r>
              <a:rPr lang="en-US" dirty="0" smtClean="0"/>
              <a:t> 0.55&lt;x&lt;0.8 (instead of  0.35&lt;x&lt;0.8)</a:t>
            </a:r>
          </a:p>
          <a:p>
            <a:r>
              <a:rPr lang="en-US" dirty="0" smtClean="0"/>
              <a:t>Enlarge the opening by 5</a:t>
            </a:r>
            <a:r>
              <a:rPr lang="en-US" baseline="30000" dirty="0" smtClean="0"/>
              <a:t>o</a:t>
            </a:r>
            <a:r>
              <a:rPr lang="en-US" dirty="0" smtClean="0"/>
              <a:t> (instead of 3.5</a:t>
            </a:r>
            <a:r>
              <a:rPr lang="en-US" baseline="30000" dirty="0" smtClean="0"/>
              <a:t>o</a:t>
            </a:r>
            <a:r>
              <a:rPr lang="en-US" dirty="0" smtClean="0"/>
              <a:t>) where positive leaks start to appear, expect 40%=5/12 (instead of 30%)</a:t>
            </a:r>
          </a:p>
          <a:p>
            <a:r>
              <a:rPr lang="en-US" dirty="0" smtClean="0"/>
              <a:t>Keep all other conditions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16764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source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Z(-10,30)cm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R(0,3.536)mm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5x5mm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raster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54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7620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489703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Acceptance,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Baffle 0.55x5deg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C:\Users\owner\Google Drive\baffle\solid_baffle_zwzhao_20131015_plot\0.55x5deg\acceptance_solid_CLEO_PVDIS_negative_0.55x5deg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2051" name="Picture 3" descr="C:\Users\owner\Google Drive\baffle\solid_baffle_zwzhao_20131015_plot\0.55x5deg\acceptance_solid_CLEO_PVDIS_neutral_0.55x5deg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pic>
        <p:nvPicPr>
          <p:cNvPr id="2052" name="Picture 4" descr="C:\Users\owner\Google Drive\baffle\solid_baffle_zwzhao_20131015_plot\0.55x5deg\acceptance_solid_CLEO_PVDIS_positive_0.55x5deg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828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Further block photons by adding more material</a:t>
            </a:r>
          </a:p>
          <a:p>
            <a:pPr lvl="1"/>
            <a:r>
              <a:rPr lang="en-US" dirty="0" smtClean="0"/>
              <a:t>At the last (11</a:t>
            </a:r>
            <a:r>
              <a:rPr lang="en-US" baseline="30000" dirty="0" smtClean="0"/>
              <a:t>th</a:t>
            </a:r>
            <a:r>
              <a:rPr lang="en-US" dirty="0" smtClean="0"/>
              <a:t>) baffle, negative and neutral mixes with each other at low phi where high x and high P events are. Block photon here will harm </a:t>
            </a:r>
            <a:r>
              <a:rPr lang="en-US" dirty="0" err="1" smtClean="0"/>
              <a:t>eDIS</a:t>
            </a:r>
            <a:r>
              <a:rPr lang="en-US" dirty="0" smtClean="0"/>
              <a:t> acceptance at high x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At EC, negative and neutral split well from each other due to the additional flight path. Photon block at EC works better. I name this </a:t>
            </a:r>
            <a:r>
              <a:rPr lang="en-US" dirty="0" smtClean="0">
                <a:solidFill>
                  <a:srgbClr val="FF0000"/>
                </a:solidFill>
              </a:rPr>
              <a:t>“baffle 0.55x5degblock”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C:\Users\owner\Google Drive\baffle\solid_baffle_zwzhao_20131015_plot\compare_hit_bafflelast_0.55x5d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718873" cy="3657600"/>
          </a:xfrm>
          <a:prstGeom prst="rect">
            <a:avLst/>
          </a:prstGeom>
          <a:noFill/>
        </p:spPr>
      </p:pic>
      <p:pic>
        <p:nvPicPr>
          <p:cNvPr id="4099" name="Picture 3" descr="C:\Users\owner\Google Drive\baffle\solid_baffle_zwzhao_20131015_plot\compare_hit_ec_0.55x5d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127" y="3200400"/>
            <a:ext cx="4718873" cy="36576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16764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source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Z(-10,30)cm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R(0,3.536)mm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5x5mm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raster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54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7620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95457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Acceptance,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Baffle 0.55x5degblock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3657600"/>
            <a:ext cx="2133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 module R(110,265)cm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 photon block (</a:t>
            </a:r>
            <a:r>
              <a:rPr lang="en-US" sz="1000" dirty="0" smtClean="0">
                <a:solidFill>
                  <a:srgbClr val="FF0000"/>
                </a:solidFill>
              </a:rPr>
              <a:t>“baffle 3.5degblock”)</a:t>
            </a:r>
            <a:endParaRPr lang="en-US" sz="10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/>
              <a:t>  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of them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/>
              <a:t>  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R(105-205)cm</a:t>
            </a:r>
            <a:endParaRPr lang="en-US" sz="1000" dirty="0" smtClean="0"/>
          </a:p>
          <a:p>
            <a:pPr marL="342900" indent="-342900">
              <a:spcBef>
                <a:spcPct val="20000"/>
              </a:spcBef>
            </a:pP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from 2.8 degree and width 4 degree.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/>
              <a:t>   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5cm(8*X</a:t>
            </a:r>
            <a:r>
              <a:rPr kumimoji="0" lang="en-US" sz="1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thick lead, hope to reduce photon energy by 1 order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owner\Google Drive\baffle\solid_baffle_zwzhao_20131015_plot\0.55x5degblock\acceptance_solid_CLEO_PVDIS_negative_0.55x5degblock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3075" name="Picture 3" descr="C:\Users\owner\Google Drive\baffle\solid_baffle_zwzhao_20131015_plot\0.55x5degblock\acceptance_solid_CLEO_PVDIS_neutral_0.55x5degblock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pic>
        <p:nvPicPr>
          <p:cNvPr id="3076" name="Picture 4" descr="C:\Users\owner\Google Drive\baffle\solid_baffle_zwzhao_20131015_plot\0.55x5degblock\acceptance_solid_CLEO_PVDIS_positive_0.55x5degblock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eDIS</a:t>
            </a:r>
            <a:r>
              <a:rPr lang="en-US" dirty="0" smtClean="0"/>
              <a:t> acceptance </a:t>
            </a:r>
            <a:r>
              <a:rPr lang="en-US" dirty="0" smtClean="0"/>
              <a:t>comparison at 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99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“0.55x 5deg” and “0.55x 5deg block” has best acceptance at high 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8" name="Picture 4" descr="C:\Users\owner\Google Drive\baffle\solid_baffle_zwzhao_20131015_plot\acceptance_eDIS_1D_comp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47497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eDIS</a:t>
            </a:r>
            <a:r>
              <a:rPr lang="en-US" dirty="0" smtClean="0"/>
              <a:t> </a:t>
            </a:r>
            <a:r>
              <a:rPr lang="en-US" dirty="0" smtClean="0"/>
              <a:t>rate comparison at 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owner\Google Drive\baffle\talk\solid_baffle_zwzhao_20131015_plot\rate_acc_eDIS_1D_comp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474978" cy="41148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“0.55x 5deg” and “0.55x 5deg block” has </a:t>
            </a:r>
            <a:r>
              <a:rPr lang="en-US" dirty="0" smtClean="0"/>
              <a:t>no low mom leak which could leads to high trig rate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Err_Apv</a:t>
            </a:r>
            <a:r>
              <a:rPr lang="en-US" dirty="0" smtClean="0"/>
              <a:t>(%)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763000" cy="524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44722"/>
                <a:gridCol w="907878"/>
                <a:gridCol w="876300"/>
                <a:gridCol w="876300"/>
                <a:gridCol w="876300"/>
                <a:gridCol w="876300"/>
                <a:gridCol w="876300"/>
              </a:tblGrid>
              <a:tr h="45246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0.20-0.30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0.30-0.35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0.35-0.40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0.40-0.45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0.45-0.50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0.50-0.55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0.55-0.60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0.60-0.67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0.67-0.80</a:t>
                      </a:r>
                      <a:endParaRPr lang="en-US" sz="1800" dirty="0"/>
                    </a:p>
                  </a:txBody>
                  <a:tcPr/>
                </a:tc>
              </a:tr>
              <a:tr h="4524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effectLst/>
                          <a:latin typeface="+mn-lt"/>
                        </a:rPr>
                        <a:t>BaBar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 more1 block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0.641</a:t>
                      </a:r>
                    </a:p>
                  </a:txBody>
                  <a:tcPr marL="9525" marR="9525" marT="9525" marB="0" anchor="ctr"/>
                </a:tc>
              </a:tr>
              <a:tr h="4524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</a:rPr>
                        <a:t>0.35x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</a:rPr>
                        <a:t>3.5deg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0.470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0.645</a:t>
                      </a:r>
                    </a:p>
                  </a:txBody>
                  <a:tcPr marL="9525" marR="9525" marT="9525" marB="0" anchor="ctr"/>
                </a:tc>
              </a:tr>
              <a:tr h="452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0.35x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3.5deg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0.315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0.440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0.646</a:t>
                      </a:r>
                    </a:p>
                  </a:txBody>
                  <a:tcPr marL="9525" marR="9525" marT="9525" marB="0" anchor="ctr"/>
                </a:tc>
              </a:tr>
              <a:tr h="780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</a:rPr>
                        <a:t>3.5deg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</a:rPr>
                        <a:t>Last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0.281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0.789</a:t>
                      </a:r>
                    </a:p>
                  </a:txBody>
                  <a:tcPr marL="9525" marR="9525" marT="9525" marB="0" anchor="ctr"/>
                </a:tc>
              </a:tr>
              <a:tr h="7809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</a:rPr>
                        <a:t>0.55x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  <a:latin typeface="+mn-lt"/>
                        </a:rPr>
                        <a:t>5deg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0.573</a:t>
                      </a:r>
                    </a:p>
                  </a:txBody>
                  <a:tcPr marL="7620" marR="7620" marT="7620" marB="0" anchor="ctr"/>
                </a:tc>
              </a:tr>
              <a:tr h="780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0.55x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5deg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0.311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0.310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0.291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0.289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0.309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0.344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0.398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0.426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0.578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2284" y="0"/>
            <a:ext cx="3164008" cy="3231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EC  R(110,250)cm nominal acceptance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159374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Assume 50uA, 40cm LD2</a:t>
            </a:r>
          </a:p>
          <a:p>
            <a:r>
              <a:rPr lang="en-US" sz="1500" dirty="0" err="1" smtClean="0"/>
              <a:t>Pol_beam</a:t>
            </a:r>
            <a:r>
              <a:rPr lang="en-US" sz="1500" dirty="0" smtClean="0"/>
              <a:t> 85%, 120 days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7848600" y="533400"/>
            <a:ext cx="1008609" cy="3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No trig cut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eDIS</a:t>
            </a:r>
            <a:r>
              <a:rPr lang="en-US" dirty="0" smtClean="0"/>
              <a:t> x&gt;0.8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eDIS</a:t>
            </a:r>
            <a:r>
              <a:rPr lang="en-US" dirty="0" smtClean="0"/>
              <a:t> with cut W&gt;2GeV, events with x&gt;0.8 only happen for large angle</a:t>
            </a:r>
          </a:p>
          <a:p>
            <a:r>
              <a:rPr lang="en-US" dirty="0" smtClean="0"/>
              <a:t>The acceptance shown has cut 22&lt;theta&lt;35deg</a:t>
            </a:r>
          </a:p>
          <a:p>
            <a:r>
              <a:rPr lang="en-US" dirty="0" smtClean="0"/>
              <a:t>There are some acceptance for 35&lt;theta&lt;40deg from the downstream part of the target, but its x only extends to 0.81 (see next slide)</a:t>
            </a:r>
          </a:p>
          <a:p>
            <a:r>
              <a:rPr lang="en-US" dirty="0" smtClean="0"/>
              <a:t>The largest x output by the generator with cut W&gt;2GeV is at 0.84 (see slide after next)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03217"/>
            <a:ext cx="4086915" cy="55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eDIS</a:t>
            </a:r>
            <a:r>
              <a:rPr lang="en-US" dirty="0" smtClean="0"/>
              <a:t> rate comparison from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theta </a:t>
            </a:r>
            <a:r>
              <a:rPr lang="en-US" sz="3200" dirty="0" smtClean="0"/>
              <a:t>22-35 deg, blue with theta 22-40 deg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C:\Users\owner\Google Drive\baffle\talk\solid_baffle_zwzhao_20131015_plot\rate_gen_eDIS_1D_compare_22-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47497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eDIS</a:t>
            </a:r>
            <a:r>
              <a:rPr lang="en-US" dirty="0" smtClean="0"/>
              <a:t> rate comparison from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theta </a:t>
            </a:r>
            <a:r>
              <a:rPr lang="en-US" sz="3200" dirty="0" smtClean="0"/>
              <a:t>22-35 deg, blue with theta 0-180 deg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owner\Google Drive\baffle\talk\solid_baffle_zwzhao_20131015_plot\rate_gen_eDIS_1D_compare_0-1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47497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Previously,  I couldn’t obtain an ideal baffle with the code (makebaf5.C)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writeup</a:t>
            </a:r>
            <a:r>
              <a:rPr lang="en-US" dirty="0" smtClean="0"/>
              <a:t>, we used “</a:t>
            </a:r>
            <a:r>
              <a:rPr lang="en-US" dirty="0" err="1" smtClean="0"/>
              <a:t>BaBar</a:t>
            </a:r>
            <a:r>
              <a:rPr lang="en-US" dirty="0" smtClean="0"/>
              <a:t> more1 block” which is based on Eugene’s </a:t>
            </a:r>
            <a:r>
              <a:rPr lang="en-US" dirty="0" err="1" smtClean="0"/>
              <a:t>BaBar</a:t>
            </a:r>
            <a:r>
              <a:rPr lang="en-US" dirty="0" smtClean="0"/>
              <a:t> baffle with 5 additional plates and 1 more degree in phi and photon blocks before EC</a:t>
            </a:r>
          </a:p>
          <a:p>
            <a:r>
              <a:rPr lang="en-US" dirty="0" smtClean="0"/>
              <a:t>Now I take a look at baffle design again and try to develop a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it’s done,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9530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Use CLEO v8 field map</a:t>
            </a:r>
          </a:p>
          <a:p>
            <a:r>
              <a:rPr lang="en-US" dirty="0" err="1" smtClean="0"/>
              <a:t>eDIS</a:t>
            </a:r>
            <a:r>
              <a:rPr lang="en-US" dirty="0" smtClean="0"/>
              <a:t> (W&gt;2) </a:t>
            </a:r>
            <a:r>
              <a:rPr lang="en-US" dirty="0" smtClean="0"/>
              <a:t>of 40cm long LD2 target, from code </a:t>
            </a:r>
            <a:r>
              <a:rPr lang="en-US" dirty="0" err="1" smtClean="0"/>
              <a:t>eicRate</a:t>
            </a:r>
            <a:endParaRPr lang="en-US" dirty="0" smtClean="0"/>
          </a:p>
          <a:p>
            <a:r>
              <a:rPr lang="en-US" dirty="0" smtClean="0"/>
              <a:t>11 baffle plates from Z=40cm – 180cm, 30 slits in 1 plate, 20 blocks in 1 slit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baffle min radius at 5cm (&gt;5.2</a:t>
            </a:r>
            <a:r>
              <a:rPr lang="en-US" baseline="30000" dirty="0" smtClean="0"/>
              <a:t>o</a:t>
            </a:r>
            <a:r>
              <a:rPr lang="en-US" dirty="0" smtClean="0"/>
              <a:t>, to avoid </a:t>
            </a:r>
            <a:r>
              <a:rPr lang="en-US" dirty="0" err="1" smtClean="0"/>
              <a:t>Moller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en-US" baseline="30000" dirty="0" smtClean="0"/>
          </a:p>
          <a:p>
            <a:r>
              <a:rPr lang="en-US" dirty="0" smtClean="0"/>
              <a:t>Study phi change from these </a:t>
            </a:r>
            <a:r>
              <a:rPr lang="en-US" dirty="0" err="1" smtClean="0"/>
              <a:t>eDIS</a:t>
            </a:r>
            <a:r>
              <a:rPr lang="en-US" dirty="0" smtClean="0"/>
              <a:t> events at  every baffle plate front face. Allow 96%(from 2% to 98% of phi change) of rate weighted events with 0.35&lt;x&lt;0.8 and p&gt;1.5GeV to pass through. This define the opening for a very narrow phi slice of </a:t>
            </a:r>
            <a:r>
              <a:rPr lang="en-US" dirty="0" err="1" smtClean="0"/>
              <a:t>eDIS</a:t>
            </a:r>
            <a:r>
              <a:rPr lang="en-US" dirty="0" smtClean="0"/>
              <a:t> events from the target</a:t>
            </a:r>
          </a:p>
          <a:p>
            <a:r>
              <a:rPr lang="en-US" dirty="0" smtClean="0"/>
              <a:t>Enlarge this opening by 3.5</a:t>
            </a:r>
            <a:r>
              <a:rPr lang="en-US" baseline="30000" dirty="0" smtClean="0"/>
              <a:t>o</a:t>
            </a:r>
            <a:r>
              <a:rPr lang="en-US" dirty="0" smtClean="0"/>
              <a:t> where positive leaks start to appear, expect 30%=3.5/12 acceptance for </a:t>
            </a:r>
            <a:r>
              <a:rPr lang="en-US" dirty="0" err="1" smtClean="0"/>
              <a:t>eDIS</a:t>
            </a:r>
            <a:r>
              <a:rPr lang="en-US" dirty="0" smtClean="0"/>
              <a:t> events with 0.35&lt;x&lt;0.8 and p&gt;1.5GeV. I name this </a:t>
            </a:r>
            <a:r>
              <a:rPr lang="en-US" dirty="0" smtClean="0">
                <a:solidFill>
                  <a:srgbClr val="FF0000"/>
                </a:solidFill>
              </a:rPr>
              <a:t>“baffle 0.35x3.5deg”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03217"/>
            <a:ext cx="4086915" cy="55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VS Phi turning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20 blocks at 1</a:t>
            </a:r>
            <a:r>
              <a:rPr lang="en-US" baseline="30000" dirty="0" smtClean="0"/>
              <a:t>st</a:t>
            </a:r>
            <a:r>
              <a:rPr lang="en-US" dirty="0" smtClean="0"/>
              <a:t> baffle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D:\Google Drive\baffle\solid_baffle_zwzhao_20131009_plot\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84370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VS Phi turning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20 blocks at 11th baffle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D:\Google Drive\baffle\solid_baffle_zwzhao_20131009_plot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843706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“Baffle 0.35x3.5deg”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looks similar to “</a:t>
            </a:r>
            <a:r>
              <a:rPr lang="en-US" dirty="0" err="1" smtClean="0"/>
              <a:t>BaBar</a:t>
            </a:r>
            <a:r>
              <a:rPr lang="en-US" dirty="0" smtClean="0"/>
              <a:t> more1”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D:\Google Drive\baffle\solid_baffle_zwzhao_20131009_plot\baffle_plot_3.5d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48470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16764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source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Z(-10,30)cm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R(0,3.536)mm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5x5mm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raster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54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7620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635576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Acceptance,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Baffle 0.35x3.5deg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D:\Google Drive\baffle\solid_baffle_zwzhao_20131009_plot\acceptance_solid_CLEO_PVDIS_negative_3.5deg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3077" name="Picture 5" descr="D:\Google Drive\baffle\solid_baffle_zwzhao_20131009_plot\acceptance_solid_CLEO_PVDIS_neutral_3.5deg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pic>
        <p:nvPicPr>
          <p:cNvPr id="3078" name="Picture 6" descr="D:\Google Drive\baffle\solid_baffle_zwzhao_20131009_plot\acceptance_solid_CLEO_PVDIS_positive_3.5deg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it’s done,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828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Further block photons by adding more material</a:t>
            </a:r>
          </a:p>
          <a:p>
            <a:pPr lvl="1"/>
            <a:r>
              <a:rPr lang="en-US" dirty="0" smtClean="0"/>
              <a:t>At the last (11</a:t>
            </a:r>
            <a:r>
              <a:rPr lang="en-US" baseline="30000" dirty="0" smtClean="0"/>
              <a:t>th</a:t>
            </a:r>
            <a:r>
              <a:rPr lang="en-US" dirty="0" smtClean="0"/>
              <a:t>) baffle, negative and neutral mixes with each other at low phi where high x and high P events are. Block photon here will harm </a:t>
            </a:r>
            <a:r>
              <a:rPr lang="en-US" dirty="0" err="1" smtClean="0"/>
              <a:t>eDIS</a:t>
            </a:r>
            <a:r>
              <a:rPr lang="en-US" dirty="0" smtClean="0"/>
              <a:t> acceptance at high x. I name this </a:t>
            </a:r>
            <a:r>
              <a:rPr lang="en-US" dirty="0" smtClean="0">
                <a:solidFill>
                  <a:srgbClr val="FF0000"/>
                </a:solidFill>
              </a:rPr>
              <a:t>“baffle 0.35x3.5deglast”</a:t>
            </a:r>
          </a:p>
          <a:p>
            <a:pPr lvl="1"/>
            <a:r>
              <a:rPr lang="en-US" dirty="0" smtClean="0"/>
              <a:t>At EC, negative and neutral split well from each other due to the additional flight path. Photon block at EC works better. I name this </a:t>
            </a:r>
            <a:r>
              <a:rPr lang="en-US" dirty="0" smtClean="0">
                <a:solidFill>
                  <a:srgbClr val="FF0000"/>
                </a:solidFill>
              </a:rPr>
              <a:t>“baffle 0.35x3.5degblock”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1" name="Picture 3" descr="D:\Google Drive\baffle\solid_baffle_zwzhao_20131009_plot\compare_hit_bafflelast_3.5d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718873" cy="3657600"/>
          </a:xfrm>
          <a:prstGeom prst="rect">
            <a:avLst/>
          </a:prstGeom>
          <a:noFill/>
        </p:spPr>
      </p:pic>
      <p:pic>
        <p:nvPicPr>
          <p:cNvPr id="2052" name="Picture 4" descr="D:\Google Drive\baffle\solid_baffle_zwzhao_20131009_plot\compare_hit_ec_3.5d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127" y="3048000"/>
            <a:ext cx="471887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16764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source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Z(-10,30)cm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R(0,3.536)mm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5x5mm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raster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5406" y="3276600"/>
            <a:ext cx="8595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762000"/>
            <a:ext cx="9823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562600"/>
            <a:ext cx="9182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52357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Acceptance, 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Baffle 0.35x3.5degblock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2" descr="D:\Google Drive\baffle\solid_baffle_zwzhao_20131009_plot\3.5degblock\acceptance_solid_CLEO_PVDIS_negative_3.5degblock_a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953" y="0"/>
            <a:ext cx="7083047" cy="4572000"/>
          </a:xfrm>
          <a:prstGeom prst="rect">
            <a:avLst/>
          </a:prstGeom>
          <a:noFill/>
        </p:spPr>
      </p:pic>
      <p:pic>
        <p:nvPicPr>
          <p:cNvPr id="5" name="Picture 3" descr="D:\Google Drive\baffle\solid_baffle_zwzhao_20131009_plot\3.5degblock\acceptance_solid_CLEO_PVDIS_neutral_3.5degblock_a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953" y="2286000"/>
            <a:ext cx="7083047" cy="4572000"/>
          </a:xfrm>
          <a:prstGeom prst="rect">
            <a:avLst/>
          </a:prstGeom>
          <a:noFill/>
        </p:spPr>
      </p:pic>
      <p:pic>
        <p:nvPicPr>
          <p:cNvPr id="6" name="Picture 4" descr="D:\Google Drive\baffle\solid_baffle_zwzhao_20131009_plot\3.5degblock\acceptance_solid_CLEO_PVDIS_positive_3.5degblock_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953" y="4572000"/>
            <a:ext cx="7083047" cy="4572000"/>
          </a:xfrm>
          <a:prstGeom prst="rect">
            <a:avLst/>
          </a:prstGeom>
          <a:noFill/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3657600"/>
            <a:ext cx="2133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 module R(110,265)cm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 photon block (</a:t>
            </a:r>
            <a:r>
              <a:rPr lang="en-US" sz="1000" dirty="0" smtClean="0">
                <a:solidFill>
                  <a:srgbClr val="FF0000"/>
                </a:solidFill>
              </a:rPr>
              <a:t>“baffle 3.5degblock”)</a:t>
            </a:r>
            <a:endParaRPr lang="en-US" sz="10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/>
              <a:t>  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of them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/>
              <a:t>  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R(105-200)cm</a:t>
            </a:r>
            <a:endParaRPr lang="en-US" sz="1000" dirty="0" smtClean="0"/>
          </a:p>
          <a:p>
            <a:pPr marL="342900" indent="-342900">
              <a:spcBef>
                <a:spcPct val="20000"/>
              </a:spcBef>
            </a:pP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from 3 degree and width 4 degree. (They can be further optimized)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000" dirty="0" smtClean="0"/>
              <a:t>     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5cm(8*X</a:t>
            </a:r>
            <a:r>
              <a:rPr kumimoji="0" lang="en-US" sz="1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thick lead, hope to reduce photon energy by 1 order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39137</TotalTime>
  <Words>861</Words>
  <Application>Microsoft Office PowerPoint</Application>
  <PresentationFormat>On-screen Show (4:3)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PVDIS baffle</vt:lpstr>
      <vt:lpstr>Intro</vt:lpstr>
      <vt:lpstr>How it’s done, Step 1</vt:lpstr>
      <vt:lpstr>Rate VS Phi turning</vt:lpstr>
      <vt:lpstr>Rate VS Phi turning</vt:lpstr>
      <vt:lpstr>“Baffle 0.35x3.5deg”</vt:lpstr>
      <vt:lpstr>Slide 7</vt:lpstr>
      <vt:lpstr>How it’s done, Step 2</vt:lpstr>
      <vt:lpstr>Slide 9</vt:lpstr>
      <vt:lpstr>Another adjustment</vt:lpstr>
      <vt:lpstr>Slide 11</vt:lpstr>
      <vt:lpstr>Slide 12</vt:lpstr>
      <vt:lpstr>Slide 13</vt:lpstr>
      <vt:lpstr>eDIS acceptance comparison at EC</vt:lpstr>
      <vt:lpstr>eDIS rate comparison at EC</vt:lpstr>
      <vt:lpstr>Err_Apv(%)</vt:lpstr>
      <vt:lpstr>For eDIS x&gt;0.8 </vt:lpstr>
      <vt:lpstr>eDIS rate comparison from generator</vt:lpstr>
      <vt:lpstr>eDIS rate comparison from generator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Baffle update</dc:title>
  <dc:creator>owner</dc:creator>
  <cp:lastModifiedBy>owner</cp:lastModifiedBy>
  <cp:revision>2086</cp:revision>
  <dcterms:created xsi:type="dcterms:W3CDTF">2006-08-16T00:00:00Z</dcterms:created>
  <dcterms:modified xsi:type="dcterms:W3CDTF">2013-10-30T14:20:55Z</dcterms:modified>
</cp:coreProperties>
</file>