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34" r:id="rId3"/>
    <p:sldId id="335" r:id="rId4"/>
    <p:sldId id="337" r:id="rId5"/>
    <p:sldId id="338" r:id="rId6"/>
    <p:sldId id="341" r:id="rId7"/>
    <p:sldId id="343" r:id="rId8"/>
    <p:sldId id="344" r:id="rId9"/>
    <p:sldId id="342" r:id="rId10"/>
    <p:sldId id="346" r:id="rId11"/>
    <p:sldId id="345" r:id="rId12"/>
    <p:sldId id="350" r:id="rId13"/>
    <p:sldId id="347" r:id="rId14"/>
    <p:sldId id="349" r:id="rId15"/>
    <p:sldId id="351" r:id="rId16"/>
    <p:sldId id="348" r:id="rId17"/>
    <p:sldId id="352" r:id="rId18"/>
    <p:sldId id="340" r:id="rId19"/>
    <p:sldId id="355" r:id="rId20"/>
    <p:sldId id="357" r:id="rId21"/>
    <p:sldId id="353" r:id="rId22"/>
    <p:sldId id="354" r:id="rId23"/>
    <p:sldId id="356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3333CC"/>
    <a:srgbClr val="FE4A02"/>
    <a:srgbClr val="33CC33"/>
    <a:srgbClr val="CC3399"/>
    <a:srgbClr val="0101FF"/>
    <a:srgbClr val="FA7406"/>
    <a:srgbClr val="D67000"/>
    <a:srgbClr val="683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9" autoAdjust="0"/>
    <p:restoredTop sz="91683" autoAdjust="0"/>
  </p:normalViewPr>
  <p:slideViewPr>
    <p:cSldViewPr>
      <p:cViewPr varScale="1">
        <p:scale>
          <a:sx n="119" d="100"/>
          <a:sy n="119" d="100"/>
        </p:scale>
        <p:origin x="-13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56" y="-90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2513354344396791E-2"/>
          <c:y val="3.5551077768822256E-2"/>
          <c:w val="0.88524414239615123"/>
          <c:h val="0.85663194659722663"/>
        </c:manualLayout>
      </c:layout>
      <c:scatterChart>
        <c:scatterStyle val="smoothMarker"/>
        <c:ser>
          <c:idx val="0"/>
          <c:order val="0"/>
          <c:tx>
            <c:strRef>
              <c:f>Sheet2!$C$1</c:f>
              <c:strCache>
                <c:ptCount val="1"/>
                <c:pt idx="0">
                  <c:v>Resolution. (cm)</c:v>
                </c:pt>
              </c:strCache>
            </c:strRef>
          </c:tx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Sheet2!$C$2:$C$7</c:f>
              <c:numCache>
                <c:formatCode>General</c:formatCode>
                <c:ptCount val="6"/>
                <c:pt idx="0">
                  <c:v>0.70420000000000005</c:v>
                </c:pt>
                <c:pt idx="1">
                  <c:v>0.70130000000000003</c:v>
                </c:pt>
                <c:pt idx="2">
                  <c:v>0.83730000000000004</c:v>
                </c:pt>
                <c:pt idx="3">
                  <c:v>1.0289999999999992</c:v>
                </c:pt>
                <c:pt idx="4">
                  <c:v>2.0449999999999999</c:v>
                </c:pt>
                <c:pt idx="5">
                  <c:v>2.9899999999999998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Sheet2!$F$1</c:f>
              <c:strCache>
                <c:ptCount val="1"/>
                <c:pt idx="0">
                  <c:v>Back Ground (%)</c:v>
                </c:pt>
              </c:strCache>
            </c:strRef>
          </c:tx>
          <c:dLbls>
            <c:dLbl>
              <c:idx val="4"/>
              <c:layout>
                <c:manualLayout>
                  <c:x val="5.7129560239129193E-3"/>
                  <c:y val="1.0498687664041988E-2"/>
                </c:manualLayout>
              </c:layout>
              <c:showVal val="1"/>
            </c:dLbl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Sheet2!$F$2:$F$7</c:f>
              <c:numCache>
                <c:formatCode>0.0</c:formatCode>
                <c:ptCount val="6"/>
                <c:pt idx="0">
                  <c:v>0.36000000000000021</c:v>
                </c:pt>
                <c:pt idx="1">
                  <c:v>0.64000000000000035</c:v>
                </c:pt>
                <c:pt idx="2">
                  <c:v>0.64000000000000035</c:v>
                </c:pt>
                <c:pt idx="3">
                  <c:v>1</c:v>
                </c:pt>
                <c:pt idx="4">
                  <c:v>2.56</c:v>
                </c:pt>
                <c:pt idx="5">
                  <c:v>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Sheet2!$I$1</c:f>
              <c:strCache>
                <c:ptCount val="1"/>
                <c:pt idx="0">
                  <c:v>Cost (M$)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x"/>
            <c:size val="10"/>
            <c:spPr>
              <a:ln>
                <a:solidFill>
                  <a:srgbClr val="7030A0"/>
                </a:solidFill>
              </a:ln>
            </c:spPr>
          </c:marker>
          <c:dLbls>
            <c:showVal val="1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Sheet2!$I$2:$I$7</c:f>
              <c:numCache>
                <c:formatCode>0.0</c:formatCode>
                <c:ptCount val="6"/>
                <c:pt idx="0">
                  <c:v>32.15</c:v>
                </c:pt>
                <c:pt idx="1">
                  <c:v>8.3250000000000028</c:v>
                </c:pt>
                <c:pt idx="2">
                  <c:v>2.4</c:v>
                </c:pt>
                <c:pt idx="3">
                  <c:v>1.6700000000000006</c:v>
                </c:pt>
                <c:pt idx="4">
                  <c:v>0.85312500000000036</c:v>
                </c:pt>
                <c:pt idx="5">
                  <c:v>0.6800000000000006</c:v>
                </c:pt>
              </c:numCache>
            </c:numRef>
          </c:yVal>
          <c:smooth val="1"/>
        </c:ser>
        <c:axId val="146370944"/>
        <c:axId val="146372480"/>
      </c:scatterChart>
      <c:valAx>
        <c:axId val="146370944"/>
        <c:scaling>
          <c:orientation val="minMax"/>
        </c:scaling>
        <c:axPos val="b"/>
        <c:numFmt formatCode="General" sourceLinked="1"/>
        <c:tickLblPos val="nextTo"/>
        <c:crossAx val="146372480"/>
        <c:crosses val="autoZero"/>
        <c:crossBetween val="midCat"/>
      </c:valAx>
      <c:valAx>
        <c:axId val="146372480"/>
        <c:scaling>
          <c:orientation val="minMax"/>
          <c:max val="4"/>
        </c:scaling>
        <c:axPos val="l"/>
        <c:majorGridlines/>
        <c:numFmt formatCode="General" sourceLinked="1"/>
        <c:tickLblPos val="nextTo"/>
        <c:crossAx val="146370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21289005540979"/>
          <c:y val="0.36185279505219037"/>
          <c:w val="0.25913779830638922"/>
          <c:h val="0.2556552617984863"/>
        </c:manualLayout>
      </c:layout>
      <c:spPr>
        <a:solidFill>
          <a:schemeClr val="bg1"/>
        </a:solidFill>
        <a:ln w="9525" cmpd="sng"/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EF162-ABEB-4D55-A70D-90BD4ABAE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CE592-423B-4AC1-9B4E-EF5077ADDCCF}">
      <dgm:prSet/>
      <dgm:spPr/>
      <dgm:t>
        <a:bodyPr/>
        <a:lstStyle/>
        <a:p>
          <a:r>
            <a:rPr lang="en-US" dirty="0" smtClean="0"/>
            <a:t>Concept</a:t>
          </a:r>
          <a:endParaRPr lang="en-US" dirty="0"/>
        </a:p>
      </dgm:t>
    </dgm:pt>
    <dgm:pt modelId="{46C04251-8296-4397-B607-DB317A926CF3}" type="parTrans" cxnId="{1324F7C6-46AC-4A32-8E85-3BEEA766BAC2}">
      <dgm:prSet/>
      <dgm:spPr/>
      <dgm:t>
        <a:bodyPr/>
        <a:lstStyle/>
        <a:p>
          <a:endParaRPr lang="en-US"/>
        </a:p>
      </dgm:t>
    </dgm:pt>
    <dgm:pt modelId="{098E3830-81BE-48BD-8EE3-C85CCBD3D292}" type="sibTrans" cxnId="{1324F7C6-46AC-4A32-8E85-3BEEA766BAC2}">
      <dgm:prSet/>
      <dgm:spPr/>
      <dgm:t>
        <a:bodyPr/>
        <a:lstStyle/>
        <a:p>
          <a:endParaRPr lang="en-US"/>
        </a:p>
      </dgm:t>
    </dgm:pt>
    <dgm:pt modelId="{D6E8046B-06D3-45E5-A4D5-BE9A40FF6D1D}">
      <dgm:prSet/>
      <dgm:spPr/>
      <dgm:t>
        <a:bodyPr/>
        <a:lstStyle/>
        <a:p>
          <a:r>
            <a:rPr lang="en-US" dirty="0" smtClean="0"/>
            <a:t>Choice of Calorimeter</a:t>
          </a:r>
          <a:endParaRPr lang="en-US" dirty="0"/>
        </a:p>
      </dgm:t>
    </dgm:pt>
    <dgm:pt modelId="{1941E618-A670-47A5-BBD3-AD44EA1D8CCC}" type="parTrans" cxnId="{16E07B2D-A226-4DC7-8E5E-AB7F7A58EF3F}">
      <dgm:prSet/>
      <dgm:spPr/>
      <dgm:t>
        <a:bodyPr/>
        <a:lstStyle/>
        <a:p>
          <a:endParaRPr lang="en-US"/>
        </a:p>
      </dgm:t>
    </dgm:pt>
    <dgm:pt modelId="{DBE631E5-FF6E-4E98-BE3B-BE90B3D9BCF1}" type="sibTrans" cxnId="{16E07B2D-A226-4DC7-8E5E-AB7F7A58EF3F}">
      <dgm:prSet/>
      <dgm:spPr/>
      <dgm:t>
        <a:bodyPr/>
        <a:lstStyle/>
        <a:p>
          <a:endParaRPr lang="en-US"/>
        </a:p>
      </dgm:t>
    </dgm:pt>
    <dgm:pt modelId="{62702300-AD4D-40CC-B6A7-6F248D542CFE}">
      <dgm:prSet/>
      <dgm:spPr/>
      <dgm:t>
        <a:bodyPr/>
        <a:lstStyle/>
        <a:p>
          <a:r>
            <a:rPr lang="en-US" dirty="0" smtClean="0"/>
            <a:t>Choices of Light Read Out</a:t>
          </a:r>
          <a:endParaRPr lang="en-US" dirty="0"/>
        </a:p>
      </dgm:t>
    </dgm:pt>
    <dgm:pt modelId="{57656DD7-8B9B-498A-B747-EE36E50106A9}" type="parTrans" cxnId="{DCA073DF-C946-4194-924C-8673B77F2989}">
      <dgm:prSet/>
      <dgm:spPr/>
      <dgm:t>
        <a:bodyPr/>
        <a:lstStyle/>
        <a:p>
          <a:endParaRPr lang="en-US"/>
        </a:p>
      </dgm:t>
    </dgm:pt>
    <dgm:pt modelId="{D2AE49D0-9A86-4D8E-A459-D96A95B84D4E}" type="sibTrans" cxnId="{DCA073DF-C946-4194-924C-8673B77F2989}">
      <dgm:prSet/>
      <dgm:spPr/>
      <dgm:t>
        <a:bodyPr/>
        <a:lstStyle/>
        <a:p>
          <a:endParaRPr lang="en-US"/>
        </a:p>
      </dgm:t>
    </dgm:pt>
    <dgm:pt modelId="{460122D1-0F41-4C3C-9685-9F9104EFF9F1}">
      <dgm:prSet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314845C1-4974-436E-8343-9D0D01D264E7}" type="parTrans" cxnId="{F3A25042-B69A-4237-8FA7-3136EB24EF9C}">
      <dgm:prSet/>
      <dgm:spPr/>
      <dgm:t>
        <a:bodyPr/>
        <a:lstStyle/>
        <a:p>
          <a:endParaRPr lang="en-US"/>
        </a:p>
      </dgm:t>
    </dgm:pt>
    <dgm:pt modelId="{865C9BE6-14F2-43F9-8788-36CC9C6F8813}" type="sibTrans" cxnId="{F3A25042-B69A-4237-8FA7-3136EB24EF9C}">
      <dgm:prSet/>
      <dgm:spPr/>
      <dgm:t>
        <a:bodyPr/>
        <a:lstStyle/>
        <a:p>
          <a:endParaRPr lang="en-US"/>
        </a:p>
      </dgm:t>
    </dgm:pt>
    <dgm:pt modelId="{EBBD63F2-2946-4193-889E-96F3FE28302B}">
      <dgm:prSet/>
      <dgm:spPr/>
      <dgm:t>
        <a:bodyPr/>
        <a:lstStyle/>
        <a:p>
          <a:r>
            <a:rPr lang="en-US" dirty="0" smtClean="0"/>
            <a:t>General Features</a:t>
          </a:r>
          <a:endParaRPr lang="en-US" dirty="0"/>
        </a:p>
      </dgm:t>
    </dgm:pt>
    <dgm:pt modelId="{0BD84F0E-86FF-4EE0-A7D4-EE6FDA242262}" type="parTrans" cxnId="{A3A6204F-67D8-4D23-95B8-30C93EC81EAF}">
      <dgm:prSet/>
      <dgm:spPr/>
      <dgm:t>
        <a:bodyPr/>
        <a:lstStyle/>
        <a:p>
          <a:endParaRPr lang="en-US"/>
        </a:p>
      </dgm:t>
    </dgm:pt>
    <dgm:pt modelId="{8BE7E91A-23A4-4319-8E09-04BC45396903}" type="sibTrans" cxnId="{A3A6204F-67D8-4D23-95B8-30C93EC81EAF}">
      <dgm:prSet/>
      <dgm:spPr/>
      <dgm:t>
        <a:bodyPr/>
        <a:lstStyle/>
        <a:p>
          <a:endParaRPr lang="en-US"/>
        </a:p>
      </dgm:t>
    </dgm:pt>
    <dgm:pt modelId="{85926D4E-D211-44CD-BBAA-D8360D708158}">
      <dgm:prSet/>
      <dgm:spPr/>
      <dgm:t>
        <a:bodyPr/>
        <a:lstStyle/>
        <a:p>
          <a:r>
            <a:rPr lang="en-US" dirty="0" err="1" smtClean="0"/>
            <a:t>SciFi</a:t>
          </a:r>
          <a:r>
            <a:rPr lang="en-US" dirty="0" smtClean="0"/>
            <a:t> Cal. (W based/</a:t>
          </a:r>
          <a:r>
            <a:rPr lang="en-US" dirty="0" err="1" smtClean="0"/>
            <a:t>Pb</a:t>
          </a:r>
          <a:r>
            <a:rPr lang="en-US" dirty="0" smtClean="0"/>
            <a:t> Based)</a:t>
          </a:r>
          <a:endParaRPr lang="en-US" dirty="0"/>
        </a:p>
      </dgm:t>
    </dgm:pt>
    <dgm:pt modelId="{99B879F1-C0D5-43A1-9A84-254308F33391}" type="parTrans" cxnId="{663C15FE-5383-478C-B5A5-1F29DC395CD4}">
      <dgm:prSet/>
      <dgm:spPr/>
      <dgm:t>
        <a:bodyPr/>
        <a:lstStyle/>
        <a:p>
          <a:endParaRPr lang="en-US"/>
        </a:p>
      </dgm:t>
    </dgm:pt>
    <dgm:pt modelId="{E068F977-898C-499E-950D-16AA14E8498E}" type="sibTrans" cxnId="{663C15FE-5383-478C-B5A5-1F29DC395CD4}">
      <dgm:prSet/>
      <dgm:spPr/>
      <dgm:t>
        <a:bodyPr/>
        <a:lstStyle/>
        <a:p>
          <a:endParaRPr lang="en-US"/>
        </a:p>
      </dgm:t>
    </dgm:pt>
    <dgm:pt modelId="{DC912134-CD9F-4263-8A5F-11F34279F265}">
      <dgm:prSet/>
      <dgm:spPr/>
      <dgm:t>
        <a:bodyPr/>
        <a:lstStyle/>
        <a:p>
          <a:r>
            <a:rPr lang="en-US" dirty="0" err="1" smtClean="0"/>
            <a:t>Shashlyk</a:t>
          </a:r>
          <a:r>
            <a:rPr lang="en-US" dirty="0" smtClean="0"/>
            <a:t> Calorimeter</a:t>
          </a:r>
          <a:endParaRPr lang="en-US" dirty="0"/>
        </a:p>
      </dgm:t>
    </dgm:pt>
    <dgm:pt modelId="{9C2DCD41-2D17-4ED2-AAE9-4593E77ADBCC}" type="parTrans" cxnId="{47F32ABB-4987-4FFD-AB7E-17165CECDCB4}">
      <dgm:prSet/>
      <dgm:spPr/>
      <dgm:t>
        <a:bodyPr/>
        <a:lstStyle/>
        <a:p>
          <a:endParaRPr lang="en-US"/>
        </a:p>
      </dgm:t>
    </dgm:pt>
    <dgm:pt modelId="{9ACAB28D-105E-4BFE-92D4-E1100DEF70CD}" type="sibTrans" cxnId="{47F32ABB-4987-4FFD-AB7E-17165CECDCB4}">
      <dgm:prSet/>
      <dgm:spPr/>
      <dgm:t>
        <a:bodyPr/>
        <a:lstStyle/>
        <a:p>
          <a:endParaRPr lang="en-US"/>
        </a:p>
      </dgm:t>
    </dgm:pt>
    <dgm:pt modelId="{4BFFAF7A-3CED-4B50-A6C3-3628D2D68062}">
      <dgm:prSet/>
      <dgm:spPr/>
      <dgm:t>
        <a:bodyPr/>
        <a:lstStyle/>
        <a:p>
          <a:r>
            <a:rPr lang="en-US" dirty="0" smtClean="0"/>
            <a:t>Discussions</a:t>
          </a:r>
          <a:endParaRPr lang="en-US" dirty="0"/>
        </a:p>
      </dgm:t>
    </dgm:pt>
    <dgm:pt modelId="{BD079614-71C8-48E2-85B0-21A18BB89A58}" type="parTrans" cxnId="{3AFE4080-FDD1-4B6D-BDBA-B89F76C6CD05}">
      <dgm:prSet/>
      <dgm:spPr/>
      <dgm:t>
        <a:bodyPr/>
        <a:lstStyle/>
        <a:p>
          <a:endParaRPr lang="en-US"/>
        </a:p>
      </dgm:t>
    </dgm:pt>
    <dgm:pt modelId="{50A8025D-4F44-4CF5-B572-2CEC6457294F}" type="sibTrans" cxnId="{3AFE4080-FDD1-4B6D-BDBA-B89F76C6CD05}">
      <dgm:prSet/>
      <dgm:spPr/>
      <dgm:t>
        <a:bodyPr/>
        <a:lstStyle/>
        <a:p>
          <a:endParaRPr lang="en-US"/>
        </a:p>
      </dgm:t>
    </dgm:pt>
    <dgm:pt modelId="{1513FDB9-F786-468D-B329-57748BA986E4}">
      <dgm:prSet/>
      <dgm:spPr/>
      <dgm:t>
        <a:bodyPr/>
        <a:lstStyle/>
        <a:p>
          <a:r>
            <a:rPr lang="en-US" dirty="0" err="1" smtClean="0"/>
            <a:t>Shashlyk</a:t>
          </a:r>
          <a:r>
            <a:rPr lang="en-US" dirty="0" smtClean="0"/>
            <a:t> Tuning</a:t>
          </a:r>
          <a:endParaRPr lang="en-US" dirty="0"/>
        </a:p>
      </dgm:t>
    </dgm:pt>
    <dgm:pt modelId="{BBE498E9-9C95-4AD4-88DE-1BE3821E7E81}" type="parTrans" cxnId="{2F6BD421-0FC4-4A45-959F-7CDDDC0AA854}">
      <dgm:prSet/>
      <dgm:spPr/>
      <dgm:t>
        <a:bodyPr/>
        <a:lstStyle/>
        <a:p>
          <a:endParaRPr lang="en-US"/>
        </a:p>
      </dgm:t>
    </dgm:pt>
    <dgm:pt modelId="{1721332F-B8F0-458C-B505-3C85488B051E}" type="sibTrans" cxnId="{2F6BD421-0FC4-4A45-959F-7CDDDC0AA854}">
      <dgm:prSet/>
      <dgm:spPr/>
      <dgm:t>
        <a:bodyPr/>
        <a:lstStyle/>
        <a:p>
          <a:endParaRPr lang="en-US"/>
        </a:p>
      </dgm:t>
    </dgm:pt>
    <dgm:pt modelId="{5BC3A33C-351E-4C3B-9E91-F14C713EB473}">
      <dgm:prSet/>
      <dgm:spPr/>
      <dgm:t>
        <a:bodyPr/>
        <a:lstStyle/>
        <a:p>
          <a:r>
            <a:rPr lang="en-US" dirty="0" smtClean="0"/>
            <a:t>General Performance</a:t>
          </a:r>
          <a:endParaRPr lang="en-US" dirty="0"/>
        </a:p>
      </dgm:t>
    </dgm:pt>
    <dgm:pt modelId="{7A1875E1-B36A-481F-AE15-8F3CC91B66B8}" type="parTrans" cxnId="{19BEF0DE-074C-4FF7-812E-B61BB3D64B5C}">
      <dgm:prSet/>
      <dgm:spPr/>
      <dgm:t>
        <a:bodyPr/>
        <a:lstStyle/>
        <a:p>
          <a:endParaRPr lang="en-US"/>
        </a:p>
      </dgm:t>
    </dgm:pt>
    <dgm:pt modelId="{AB28DBF8-1AA3-47D7-AADE-02F0BBA36970}" type="sibTrans" cxnId="{19BEF0DE-074C-4FF7-812E-B61BB3D64B5C}">
      <dgm:prSet/>
      <dgm:spPr/>
      <dgm:t>
        <a:bodyPr/>
        <a:lstStyle/>
        <a:p>
          <a:endParaRPr lang="en-US"/>
        </a:p>
      </dgm:t>
    </dgm:pt>
    <dgm:pt modelId="{AA5F7480-B813-4488-9E98-B4B494E2450B}">
      <dgm:prSet/>
      <dgm:spPr/>
      <dgm:t>
        <a:bodyPr/>
        <a:lstStyle/>
        <a:p>
          <a:r>
            <a:rPr lang="en-US" dirty="0" smtClean="0"/>
            <a:t>Total Shower Thickness</a:t>
          </a:r>
          <a:endParaRPr lang="en-US" dirty="0"/>
        </a:p>
      </dgm:t>
    </dgm:pt>
    <dgm:pt modelId="{5493EB6D-3992-45E3-9E26-2F1AC67A8BEA}" type="parTrans" cxnId="{DA73E9BA-B5EA-4EB0-95F1-8A44B02DF60F}">
      <dgm:prSet/>
      <dgm:spPr/>
      <dgm:t>
        <a:bodyPr/>
        <a:lstStyle/>
        <a:p>
          <a:endParaRPr lang="en-US"/>
        </a:p>
      </dgm:t>
    </dgm:pt>
    <dgm:pt modelId="{0AB04790-0A0B-4D4B-9AD0-770BE3362B8F}" type="sibTrans" cxnId="{DA73E9BA-B5EA-4EB0-95F1-8A44B02DF60F}">
      <dgm:prSet/>
      <dgm:spPr/>
      <dgm:t>
        <a:bodyPr/>
        <a:lstStyle/>
        <a:p>
          <a:endParaRPr lang="en-US"/>
        </a:p>
      </dgm:t>
    </dgm:pt>
    <dgm:pt modelId="{5BE2A64E-7E6F-49E0-8AC4-27D9728ABA8D}">
      <dgm:prSet/>
      <dgm:spPr/>
      <dgm:t>
        <a:bodyPr/>
        <a:lstStyle/>
        <a:p>
          <a:r>
            <a:rPr lang="en-US" dirty="0" err="1" smtClean="0"/>
            <a:t>Preshower</a:t>
          </a:r>
          <a:r>
            <a:rPr lang="en-US" dirty="0" smtClean="0"/>
            <a:t> Thickness</a:t>
          </a:r>
          <a:endParaRPr lang="en-US" dirty="0"/>
        </a:p>
      </dgm:t>
    </dgm:pt>
    <dgm:pt modelId="{10E42870-9BFF-43F9-AC87-A6BCA7690E53}" type="parTrans" cxnId="{DB687EBE-7BD0-4F09-AB1F-CC8F63586D7B}">
      <dgm:prSet/>
      <dgm:spPr/>
      <dgm:t>
        <a:bodyPr/>
        <a:lstStyle/>
        <a:p>
          <a:endParaRPr lang="en-US"/>
        </a:p>
      </dgm:t>
    </dgm:pt>
    <dgm:pt modelId="{D824417F-44B3-4811-9F31-7ADABF837005}" type="sibTrans" cxnId="{DB687EBE-7BD0-4F09-AB1F-CC8F63586D7B}">
      <dgm:prSet/>
      <dgm:spPr/>
      <dgm:t>
        <a:bodyPr/>
        <a:lstStyle/>
        <a:p>
          <a:endParaRPr lang="en-US"/>
        </a:p>
      </dgm:t>
    </dgm:pt>
    <dgm:pt modelId="{7C78B579-0B4F-4BF2-AFBE-158E4A78679E}">
      <dgm:prSet/>
      <dgm:spPr/>
      <dgm:t>
        <a:bodyPr/>
        <a:lstStyle/>
        <a:p>
          <a:r>
            <a:rPr lang="en-US" dirty="0" smtClean="0"/>
            <a:t>Transverse Size</a:t>
          </a:r>
          <a:endParaRPr lang="en-US" dirty="0"/>
        </a:p>
      </dgm:t>
    </dgm:pt>
    <dgm:pt modelId="{83CDEE68-1630-4328-BE22-1369F650B522}" type="parTrans" cxnId="{40792482-556C-48C8-91D5-C39AF60F0893}">
      <dgm:prSet/>
      <dgm:spPr/>
      <dgm:t>
        <a:bodyPr/>
        <a:lstStyle/>
        <a:p>
          <a:endParaRPr lang="en-US"/>
        </a:p>
      </dgm:t>
    </dgm:pt>
    <dgm:pt modelId="{4DE87A21-55B1-47A9-AD0C-99A3DC3D360E}" type="sibTrans" cxnId="{40792482-556C-48C8-91D5-C39AF60F0893}">
      <dgm:prSet/>
      <dgm:spPr/>
      <dgm:t>
        <a:bodyPr/>
        <a:lstStyle/>
        <a:p>
          <a:endParaRPr lang="en-US"/>
        </a:p>
      </dgm:t>
    </dgm:pt>
    <dgm:pt modelId="{89E717DB-87C6-4777-95D7-1DBC4D3F7A8A}">
      <dgm:prSet/>
      <dgm:spPr/>
      <dgm:t>
        <a:bodyPr/>
        <a:lstStyle/>
        <a:p>
          <a:r>
            <a:rPr lang="en-US" dirty="0" smtClean="0"/>
            <a:t>Outside Readout</a:t>
          </a:r>
          <a:endParaRPr lang="en-US" dirty="0"/>
        </a:p>
      </dgm:t>
    </dgm:pt>
    <dgm:pt modelId="{3A5147DA-424E-4DE9-8B5B-2497DB7E257C}" type="parTrans" cxnId="{BA656892-61B3-42BB-ADA2-D18ADC2A2E36}">
      <dgm:prSet/>
      <dgm:spPr/>
      <dgm:t>
        <a:bodyPr/>
        <a:lstStyle/>
        <a:p>
          <a:endParaRPr lang="en-US"/>
        </a:p>
      </dgm:t>
    </dgm:pt>
    <dgm:pt modelId="{A443A4BC-56F3-481B-83D6-036BB0A88112}" type="sibTrans" cxnId="{BA656892-61B3-42BB-ADA2-D18ADC2A2E36}">
      <dgm:prSet/>
      <dgm:spPr/>
      <dgm:t>
        <a:bodyPr/>
        <a:lstStyle/>
        <a:p>
          <a:endParaRPr lang="en-US"/>
        </a:p>
      </dgm:t>
    </dgm:pt>
    <dgm:pt modelId="{D380F2B2-59E1-4B3A-8827-F91DD36D9829}">
      <dgm:prSet/>
      <dgm:spPr/>
      <dgm:t>
        <a:bodyPr/>
        <a:lstStyle/>
        <a:p>
          <a:r>
            <a:rPr lang="en-US" dirty="0" smtClean="0"/>
            <a:t>APD</a:t>
          </a:r>
          <a:endParaRPr lang="en-US" dirty="0"/>
        </a:p>
      </dgm:t>
    </dgm:pt>
    <dgm:pt modelId="{E73E09C1-0176-4E3B-A67C-688B244E9CAB}" type="parTrans" cxnId="{7F5D0598-5FAD-4E06-8734-5323BF79E175}">
      <dgm:prSet/>
      <dgm:spPr/>
      <dgm:t>
        <a:bodyPr/>
        <a:lstStyle/>
        <a:p>
          <a:endParaRPr lang="en-US"/>
        </a:p>
      </dgm:t>
    </dgm:pt>
    <dgm:pt modelId="{7BBD1329-7AAE-4500-A313-98070CF3ED6D}" type="sibTrans" cxnId="{7F5D0598-5FAD-4E06-8734-5323BF79E175}">
      <dgm:prSet/>
      <dgm:spPr/>
      <dgm:t>
        <a:bodyPr/>
        <a:lstStyle/>
        <a:p>
          <a:endParaRPr lang="en-US"/>
        </a:p>
      </dgm:t>
    </dgm:pt>
    <dgm:pt modelId="{453D4D94-5DB9-42B1-AF56-CF41985E322B}">
      <dgm:prSet/>
      <dgm:spPr/>
      <dgm:t>
        <a:bodyPr/>
        <a:lstStyle/>
        <a:p>
          <a:r>
            <a:rPr lang="en-US" dirty="0" smtClean="0"/>
            <a:t>Rough cost </a:t>
          </a:r>
          <a:r>
            <a:rPr lang="en-US" dirty="0" err="1" smtClean="0"/>
            <a:t>esitmation</a:t>
          </a:r>
          <a:endParaRPr lang="en-US" dirty="0"/>
        </a:p>
      </dgm:t>
    </dgm:pt>
    <dgm:pt modelId="{F2AD4419-02E7-4272-A37D-BE55522725BE}" type="parTrans" cxnId="{DB9674E9-536C-41E8-AE0E-F0CEAD541914}">
      <dgm:prSet/>
      <dgm:spPr/>
      <dgm:t>
        <a:bodyPr/>
        <a:lstStyle/>
        <a:p>
          <a:endParaRPr lang="en-US"/>
        </a:p>
      </dgm:t>
    </dgm:pt>
    <dgm:pt modelId="{E7799F38-AB57-4340-BA1A-93E6BFF116D8}" type="sibTrans" cxnId="{DB9674E9-536C-41E8-AE0E-F0CEAD541914}">
      <dgm:prSet/>
      <dgm:spPr/>
      <dgm:t>
        <a:bodyPr/>
        <a:lstStyle/>
        <a:p>
          <a:endParaRPr lang="en-US"/>
        </a:p>
      </dgm:t>
    </dgm:pt>
    <dgm:pt modelId="{738DF130-5EF1-4957-B552-93BA6D6571B1}">
      <dgm:prSet/>
      <dgm:spPr/>
      <dgm:t>
        <a:bodyPr/>
        <a:lstStyle/>
        <a:p>
          <a:r>
            <a:rPr lang="en-US" dirty="0" err="1" smtClean="0"/>
            <a:t>Pb</a:t>
          </a:r>
          <a:r>
            <a:rPr lang="en-US" dirty="0" smtClean="0"/>
            <a:t> thickness/layer</a:t>
          </a:r>
          <a:endParaRPr lang="en-US" dirty="0"/>
        </a:p>
      </dgm:t>
    </dgm:pt>
    <dgm:pt modelId="{25E64C9C-565D-45F2-906A-3B00727481CA}" type="parTrans" cxnId="{2645C86B-ED05-4F6C-9902-AA932A1EE39C}">
      <dgm:prSet/>
      <dgm:spPr/>
    </dgm:pt>
    <dgm:pt modelId="{0C5BB680-8EE1-4E0A-AF53-D30A59179F0A}" type="sibTrans" cxnId="{2645C86B-ED05-4F6C-9902-AA932A1EE39C}">
      <dgm:prSet/>
      <dgm:spPr/>
    </dgm:pt>
    <dgm:pt modelId="{53DC3E45-D1E8-4021-96C4-3C009C34F991}" type="pres">
      <dgm:prSet presAssocID="{72EEF162-ABEB-4D55-A70D-90BD4ABAE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54CFCC-E852-4686-B858-0243977DB076}" type="pres">
      <dgm:prSet presAssocID="{7E9CE592-423B-4AC1-9B4E-EF5077ADDC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C3304-7823-4425-8E7F-41619F8CA454}" type="pres">
      <dgm:prSet presAssocID="{7E9CE592-423B-4AC1-9B4E-EF5077ADDCC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CF4FA-6559-4F12-9710-FA2976333F3E}" type="pres">
      <dgm:prSet presAssocID="{D6E8046B-06D3-45E5-A4D5-BE9A40FF6D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EB71B-410F-44C0-9BC9-947624EC33BE}" type="pres">
      <dgm:prSet presAssocID="{D6E8046B-06D3-45E5-A4D5-BE9A40FF6D1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ACB20-02E4-4241-9470-B9FF9760EED8}" type="pres">
      <dgm:prSet presAssocID="{1513FDB9-F786-468D-B329-57748BA986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D87F9-C8DC-436B-8F8F-96009F704D5B}" type="pres">
      <dgm:prSet presAssocID="{1513FDB9-F786-468D-B329-57748BA986E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F8FEA-2DE2-402D-B50C-8D3AD51B094F}" type="pres">
      <dgm:prSet presAssocID="{62702300-AD4D-40CC-B6A7-6F248D542CF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C41D3-7740-443B-A727-73CECAC2F72B}" type="pres">
      <dgm:prSet presAssocID="{62702300-AD4D-40CC-B6A7-6F248D542CF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083B-A961-4BBB-8934-48C08DC5FDF5}" type="pres">
      <dgm:prSet presAssocID="{4BFFAF7A-3CED-4B50-A6C3-3628D2D680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E07B2D-A226-4DC7-8E5E-AB7F7A58EF3F}" srcId="{72EEF162-ABEB-4D55-A70D-90BD4ABAEA6D}" destId="{D6E8046B-06D3-45E5-A4D5-BE9A40FF6D1D}" srcOrd="1" destOrd="0" parTransId="{1941E618-A670-47A5-BBD3-AD44EA1D8CCC}" sibTransId="{DBE631E5-FF6E-4E98-BE3B-BE90B3D9BCF1}"/>
    <dgm:cxn modelId="{36BB0544-F595-45BF-BCD9-51F423D906F5}" type="presOf" srcId="{5BC3A33C-351E-4C3B-9E91-F14C713EB473}" destId="{9F1D87F9-C8DC-436B-8F8F-96009F704D5B}" srcOrd="0" destOrd="0" presId="urn:microsoft.com/office/officeart/2005/8/layout/vList2"/>
    <dgm:cxn modelId="{40792482-556C-48C8-91D5-C39AF60F0893}" srcId="{1513FDB9-F786-468D-B329-57748BA986E4}" destId="{7C78B579-0B4F-4BF2-AFBE-158E4A78679E}" srcOrd="4" destOrd="0" parTransId="{83CDEE68-1630-4328-BE22-1369F650B522}" sibTransId="{4DE87A21-55B1-47A9-AD0C-99A3DC3D360E}"/>
    <dgm:cxn modelId="{F3A25042-B69A-4237-8FA7-3136EB24EF9C}" srcId="{7E9CE592-423B-4AC1-9B4E-EF5077ADDCCF}" destId="{460122D1-0F41-4C3C-9685-9F9104EFF9F1}" srcOrd="0" destOrd="0" parTransId="{314845C1-4974-436E-8343-9D0D01D264E7}" sibTransId="{865C9BE6-14F2-43F9-8788-36CC9C6F8813}"/>
    <dgm:cxn modelId="{19BEF0DE-074C-4FF7-812E-B61BB3D64B5C}" srcId="{1513FDB9-F786-468D-B329-57748BA986E4}" destId="{5BC3A33C-351E-4C3B-9E91-F14C713EB473}" srcOrd="0" destOrd="0" parTransId="{7A1875E1-B36A-481F-AE15-8F3CC91B66B8}" sibTransId="{AB28DBF8-1AA3-47D7-AADE-02F0BBA36970}"/>
    <dgm:cxn modelId="{E5BC5687-25FF-431F-99E4-BD68DD8C6D4A}" type="presOf" srcId="{89E717DB-87C6-4777-95D7-1DBC4D3F7A8A}" destId="{D42C41D3-7740-443B-A727-73CECAC2F72B}" srcOrd="0" destOrd="0" presId="urn:microsoft.com/office/officeart/2005/8/layout/vList2"/>
    <dgm:cxn modelId="{47F32ABB-4987-4FFD-AB7E-17165CECDCB4}" srcId="{D6E8046B-06D3-45E5-A4D5-BE9A40FF6D1D}" destId="{DC912134-CD9F-4263-8A5F-11F34279F265}" srcOrd="1" destOrd="0" parTransId="{9C2DCD41-2D17-4ED2-AAE9-4593E77ADBCC}" sibTransId="{9ACAB28D-105E-4BFE-92D4-E1100DEF70CD}"/>
    <dgm:cxn modelId="{C5ADFBD3-8307-40A2-8DDE-3BAD4236AC49}" type="presOf" srcId="{85926D4E-D211-44CD-BBAA-D8360D708158}" destId="{650EB71B-410F-44C0-9BC9-947624EC33BE}" srcOrd="0" destOrd="0" presId="urn:microsoft.com/office/officeart/2005/8/layout/vList2"/>
    <dgm:cxn modelId="{A3A6204F-67D8-4D23-95B8-30C93EC81EAF}" srcId="{7E9CE592-423B-4AC1-9B4E-EF5077ADDCCF}" destId="{EBBD63F2-2946-4193-889E-96F3FE28302B}" srcOrd="1" destOrd="0" parTransId="{0BD84F0E-86FF-4EE0-A7D4-EE6FDA242262}" sibTransId="{8BE7E91A-23A4-4319-8E09-04BC45396903}"/>
    <dgm:cxn modelId="{CD981324-8E09-4291-9BCD-C99944551B49}" type="presOf" srcId="{7E9CE592-423B-4AC1-9B4E-EF5077ADDCCF}" destId="{7654CFCC-E852-4686-B858-0243977DB076}" srcOrd="0" destOrd="0" presId="urn:microsoft.com/office/officeart/2005/8/layout/vList2"/>
    <dgm:cxn modelId="{A3C6862B-D8ED-488F-81C8-EED638B68FBD}" type="presOf" srcId="{4BFFAF7A-3CED-4B50-A6C3-3628D2D68062}" destId="{47AB083B-A961-4BBB-8934-48C08DC5FDF5}" srcOrd="0" destOrd="0" presId="urn:microsoft.com/office/officeart/2005/8/layout/vList2"/>
    <dgm:cxn modelId="{DB9674E9-536C-41E8-AE0E-F0CEAD541914}" srcId="{DC912134-CD9F-4263-8A5F-11F34279F265}" destId="{453D4D94-5DB9-42B1-AF56-CF41985E322B}" srcOrd="0" destOrd="0" parTransId="{F2AD4419-02E7-4272-A37D-BE55522725BE}" sibTransId="{E7799F38-AB57-4340-BA1A-93E6BFF116D8}"/>
    <dgm:cxn modelId="{1324F7C6-46AC-4A32-8E85-3BEEA766BAC2}" srcId="{72EEF162-ABEB-4D55-A70D-90BD4ABAEA6D}" destId="{7E9CE592-423B-4AC1-9B4E-EF5077ADDCCF}" srcOrd="0" destOrd="0" parTransId="{46C04251-8296-4397-B607-DB317A926CF3}" sibTransId="{098E3830-81BE-48BD-8EE3-C85CCBD3D292}"/>
    <dgm:cxn modelId="{7F5D0598-5FAD-4E06-8734-5323BF79E175}" srcId="{62702300-AD4D-40CC-B6A7-6F248D542CFE}" destId="{D380F2B2-59E1-4B3A-8827-F91DD36D9829}" srcOrd="1" destOrd="0" parTransId="{E73E09C1-0176-4E3B-A67C-688B244E9CAB}" sibTransId="{7BBD1329-7AAE-4500-A313-98070CF3ED6D}"/>
    <dgm:cxn modelId="{DDBFB00D-424C-452D-B025-BC1022BEDCB0}" type="presOf" srcId="{EBBD63F2-2946-4193-889E-96F3FE28302B}" destId="{DA7C3304-7823-4425-8E7F-41619F8CA454}" srcOrd="0" destOrd="1" presId="urn:microsoft.com/office/officeart/2005/8/layout/vList2"/>
    <dgm:cxn modelId="{EEEDE6B1-39D9-4498-8954-77931765F7F8}" type="presOf" srcId="{7C78B579-0B4F-4BF2-AFBE-158E4A78679E}" destId="{9F1D87F9-C8DC-436B-8F8F-96009F704D5B}" srcOrd="0" destOrd="4" presId="urn:microsoft.com/office/officeart/2005/8/layout/vList2"/>
    <dgm:cxn modelId="{0FCA4369-648C-4DE3-9845-63D8702D3289}" type="presOf" srcId="{738DF130-5EF1-4957-B552-93BA6D6571B1}" destId="{9F1D87F9-C8DC-436B-8F8F-96009F704D5B}" srcOrd="0" destOrd="1" presId="urn:microsoft.com/office/officeart/2005/8/layout/vList2"/>
    <dgm:cxn modelId="{663C15FE-5383-478C-B5A5-1F29DC395CD4}" srcId="{D6E8046B-06D3-45E5-A4D5-BE9A40FF6D1D}" destId="{85926D4E-D211-44CD-BBAA-D8360D708158}" srcOrd="0" destOrd="0" parTransId="{99B879F1-C0D5-43A1-9A84-254308F33391}" sibTransId="{E068F977-898C-499E-950D-16AA14E8498E}"/>
    <dgm:cxn modelId="{DB687EBE-7BD0-4F09-AB1F-CC8F63586D7B}" srcId="{1513FDB9-F786-468D-B329-57748BA986E4}" destId="{5BE2A64E-7E6F-49E0-8AC4-27D9728ABA8D}" srcOrd="3" destOrd="0" parTransId="{10E42870-9BFF-43F9-AC87-A6BCA7690E53}" sibTransId="{D824417F-44B3-4811-9F31-7ADABF837005}"/>
    <dgm:cxn modelId="{91D3EBCC-25E3-487A-BEA2-FF08FFE2B8D8}" type="presOf" srcId="{AA5F7480-B813-4488-9E98-B4B494E2450B}" destId="{9F1D87F9-C8DC-436B-8F8F-96009F704D5B}" srcOrd="0" destOrd="2" presId="urn:microsoft.com/office/officeart/2005/8/layout/vList2"/>
    <dgm:cxn modelId="{2645C86B-ED05-4F6C-9902-AA932A1EE39C}" srcId="{1513FDB9-F786-468D-B329-57748BA986E4}" destId="{738DF130-5EF1-4957-B552-93BA6D6571B1}" srcOrd="1" destOrd="0" parTransId="{25E64C9C-565D-45F2-906A-3B00727481CA}" sibTransId="{0C5BB680-8EE1-4E0A-AF53-D30A59179F0A}"/>
    <dgm:cxn modelId="{CDCD9130-6AE2-4DC7-9B2E-863B3013DFB6}" type="presOf" srcId="{1513FDB9-F786-468D-B329-57748BA986E4}" destId="{F17ACB20-02E4-4241-9470-B9FF9760EED8}" srcOrd="0" destOrd="0" presId="urn:microsoft.com/office/officeart/2005/8/layout/vList2"/>
    <dgm:cxn modelId="{95A095F0-227C-4ECE-8BC6-E2AEC134F4AA}" type="presOf" srcId="{D6E8046B-06D3-45E5-A4D5-BE9A40FF6D1D}" destId="{BEBCF4FA-6559-4F12-9710-FA2976333F3E}" srcOrd="0" destOrd="0" presId="urn:microsoft.com/office/officeart/2005/8/layout/vList2"/>
    <dgm:cxn modelId="{DCA073DF-C946-4194-924C-8673B77F2989}" srcId="{72EEF162-ABEB-4D55-A70D-90BD4ABAEA6D}" destId="{62702300-AD4D-40CC-B6A7-6F248D542CFE}" srcOrd="3" destOrd="0" parTransId="{57656DD7-8B9B-498A-B747-EE36E50106A9}" sibTransId="{D2AE49D0-9A86-4D8E-A459-D96A95B84D4E}"/>
    <dgm:cxn modelId="{14F26482-9ACA-41A3-BC51-A795D3A8D826}" type="presOf" srcId="{453D4D94-5DB9-42B1-AF56-CF41985E322B}" destId="{650EB71B-410F-44C0-9BC9-947624EC33BE}" srcOrd="0" destOrd="2" presId="urn:microsoft.com/office/officeart/2005/8/layout/vList2"/>
    <dgm:cxn modelId="{A7F935DE-A954-40B6-8C6B-D4F79C342AF8}" type="presOf" srcId="{D380F2B2-59E1-4B3A-8827-F91DD36D9829}" destId="{D42C41D3-7740-443B-A727-73CECAC2F72B}" srcOrd="0" destOrd="1" presId="urn:microsoft.com/office/officeart/2005/8/layout/vList2"/>
    <dgm:cxn modelId="{2F6BD421-0FC4-4A45-959F-7CDDDC0AA854}" srcId="{72EEF162-ABEB-4D55-A70D-90BD4ABAEA6D}" destId="{1513FDB9-F786-468D-B329-57748BA986E4}" srcOrd="2" destOrd="0" parTransId="{BBE498E9-9C95-4AD4-88DE-1BE3821E7E81}" sibTransId="{1721332F-B8F0-458C-B505-3C85488B051E}"/>
    <dgm:cxn modelId="{AF255D6B-78B4-4CAA-9001-DE014DB19AA7}" type="presOf" srcId="{62702300-AD4D-40CC-B6A7-6F248D542CFE}" destId="{AD5F8FEA-2DE2-402D-B50C-8D3AD51B094F}" srcOrd="0" destOrd="0" presId="urn:microsoft.com/office/officeart/2005/8/layout/vList2"/>
    <dgm:cxn modelId="{323292EC-82BB-453E-A472-B6B6FCC8D6DA}" type="presOf" srcId="{72EEF162-ABEB-4D55-A70D-90BD4ABAEA6D}" destId="{53DC3E45-D1E8-4021-96C4-3C009C34F991}" srcOrd="0" destOrd="0" presId="urn:microsoft.com/office/officeart/2005/8/layout/vList2"/>
    <dgm:cxn modelId="{6DC7909D-39F5-464D-BB43-BB4514A4F69A}" type="presOf" srcId="{DC912134-CD9F-4263-8A5F-11F34279F265}" destId="{650EB71B-410F-44C0-9BC9-947624EC33BE}" srcOrd="0" destOrd="1" presId="urn:microsoft.com/office/officeart/2005/8/layout/vList2"/>
    <dgm:cxn modelId="{BA656892-61B3-42BB-ADA2-D18ADC2A2E36}" srcId="{62702300-AD4D-40CC-B6A7-6F248D542CFE}" destId="{89E717DB-87C6-4777-95D7-1DBC4D3F7A8A}" srcOrd="0" destOrd="0" parTransId="{3A5147DA-424E-4DE9-8B5B-2497DB7E257C}" sibTransId="{A443A4BC-56F3-481B-83D6-036BB0A88112}"/>
    <dgm:cxn modelId="{3AFE4080-FDD1-4B6D-BDBA-B89F76C6CD05}" srcId="{72EEF162-ABEB-4D55-A70D-90BD4ABAEA6D}" destId="{4BFFAF7A-3CED-4B50-A6C3-3628D2D68062}" srcOrd="4" destOrd="0" parTransId="{BD079614-71C8-48E2-85B0-21A18BB89A58}" sibTransId="{50A8025D-4F44-4CF5-B572-2CEC6457294F}"/>
    <dgm:cxn modelId="{6C6013CC-76EE-4DF9-BD9F-D17472330A42}" type="presOf" srcId="{5BE2A64E-7E6F-49E0-8AC4-27D9728ABA8D}" destId="{9F1D87F9-C8DC-436B-8F8F-96009F704D5B}" srcOrd="0" destOrd="3" presId="urn:microsoft.com/office/officeart/2005/8/layout/vList2"/>
    <dgm:cxn modelId="{877C8442-1602-449A-9D6A-564947399060}" type="presOf" srcId="{460122D1-0F41-4C3C-9685-9F9104EFF9F1}" destId="{DA7C3304-7823-4425-8E7F-41619F8CA454}" srcOrd="0" destOrd="0" presId="urn:microsoft.com/office/officeart/2005/8/layout/vList2"/>
    <dgm:cxn modelId="{DA73E9BA-B5EA-4EB0-95F1-8A44B02DF60F}" srcId="{1513FDB9-F786-468D-B329-57748BA986E4}" destId="{AA5F7480-B813-4488-9E98-B4B494E2450B}" srcOrd="2" destOrd="0" parTransId="{5493EB6D-3992-45E3-9E26-2F1AC67A8BEA}" sibTransId="{0AB04790-0A0B-4D4B-9AD0-770BE3362B8F}"/>
    <dgm:cxn modelId="{29403955-DECF-4D6A-BF00-78737F26F7E3}" type="presParOf" srcId="{53DC3E45-D1E8-4021-96C4-3C009C34F991}" destId="{7654CFCC-E852-4686-B858-0243977DB076}" srcOrd="0" destOrd="0" presId="urn:microsoft.com/office/officeart/2005/8/layout/vList2"/>
    <dgm:cxn modelId="{A612E9D8-45CC-4E7B-AE4A-B19D3F014A24}" type="presParOf" srcId="{53DC3E45-D1E8-4021-96C4-3C009C34F991}" destId="{DA7C3304-7823-4425-8E7F-41619F8CA454}" srcOrd="1" destOrd="0" presId="urn:microsoft.com/office/officeart/2005/8/layout/vList2"/>
    <dgm:cxn modelId="{79904682-C41E-495C-885F-BCFF12ACE43B}" type="presParOf" srcId="{53DC3E45-D1E8-4021-96C4-3C009C34F991}" destId="{BEBCF4FA-6559-4F12-9710-FA2976333F3E}" srcOrd="2" destOrd="0" presId="urn:microsoft.com/office/officeart/2005/8/layout/vList2"/>
    <dgm:cxn modelId="{11D4D6A4-2819-4FC6-A8BD-7F6B27E96546}" type="presParOf" srcId="{53DC3E45-D1E8-4021-96C4-3C009C34F991}" destId="{650EB71B-410F-44C0-9BC9-947624EC33BE}" srcOrd="3" destOrd="0" presId="urn:microsoft.com/office/officeart/2005/8/layout/vList2"/>
    <dgm:cxn modelId="{3FE51535-0C7A-4F25-83C5-930A8B95B3A0}" type="presParOf" srcId="{53DC3E45-D1E8-4021-96C4-3C009C34F991}" destId="{F17ACB20-02E4-4241-9470-B9FF9760EED8}" srcOrd="4" destOrd="0" presId="urn:microsoft.com/office/officeart/2005/8/layout/vList2"/>
    <dgm:cxn modelId="{26DE08E4-9196-4CB4-B41A-165E337678FF}" type="presParOf" srcId="{53DC3E45-D1E8-4021-96C4-3C009C34F991}" destId="{9F1D87F9-C8DC-436B-8F8F-96009F704D5B}" srcOrd="5" destOrd="0" presId="urn:microsoft.com/office/officeart/2005/8/layout/vList2"/>
    <dgm:cxn modelId="{F6694390-DDB4-4D3E-8FEA-6EE95D0E58A2}" type="presParOf" srcId="{53DC3E45-D1E8-4021-96C4-3C009C34F991}" destId="{AD5F8FEA-2DE2-402D-B50C-8D3AD51B094F}" srcOrd="6" destOrd="0" presId="urn:microsoft.com/office/officeart/2005/8/layout/vList2"/>
    <dgm:cxn modelId="{1C1719DC-A880-4EEA-8039-CD5580CB72A4}" type="presParOf" srcId="{53DC3E45-D1E8-4021-96C4-3C009C34F991}" destId="{D42C41D3-7740-443B-A727-73CECAC2F72B}" srcOrd="7" destOrd="0" presId="urn:microsoft.com/office/officeart/2005/8/layout/vList2"/>
    <dgm:cxn modelId="{2BAA3FA0-7890-4050-99CD-A188A0CE2994}" type="presParOf" srcId="{53DC3E45-D1E8-4021-96C4-3C009C34F991}" destId="{47AB083B-A961-4BBB-8934-48C08DC5FD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4CFCC-E852-4686-B858-0243977DB076}">
      <dsp:nvSpPr>
        <dsp:cNvPr id="0" name=""/>
        <dsp:cNvSpPr/>
      </dsp:nvSpPr>
      <dsp:spPr>
        <a:xfrm>
          <a:off x="0" y="54433"/>
          <a:ext cx="4724399" cy="49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Concept</a:t>
          </a:r>
          <a:endParaRPr lang="en-US" sz="1700" kern="1200" dirty="0"/>
        </a:p>
      </dsp:txBody>
      <dsp:txXfrm>
        <a:off x="0" y="54433"/>
        <a:ext cx="4724399" cy="492277"/>
      </dsp:txXfrm>
    </dsp:sp>
    <dsp:sp modelId="{DA7C3304-7823-4425-8E7F-41619F8CA454}">
      <dsp:nvSpPr>
        <dsp:cNvPr id="0" name=""/>
        <dsp:cNvSpPr/>
      </dsp:nvSpPr>
      <dsp:spPr>
        <a:xfrm>
          <a:off x="0" y="546711"/>
          <a:ext cx="472439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Goal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General Features</a:t>
          </a:r>
          <a:endParaRPr lang="en-US" sz="1300" kern="1200" dirty="0"/>
        </a:p>
      </dsp:txBody>
      <dsp:txXfrm>
        <a:off x="0" y="546711"/>
        <a:ext cx="4724399" cy="554242"/>
      </dsp:txXfrm>
    </dsp:sp>
    <dsp:sp modelId="{BEBCF4FA-6559-4F12-9710-FA2976333F3E}">
      <dsp:nvSpPr>
        <dsp:cNvPr id="0" name=""/>
        <dsp:cNvSpPr/>
      </dsp:nvSpPr>
      <dsp:spPr>
        <a:xfrm>
          <a:off x="0" y="1100953"/>
          <a:ext cx="4724399" cy="49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Choice of Calorimeter</a:t>
          </a:r>
          <a:endParaRPr lang="en-US" sz="1700" kern="1200" dirty="0"/>
        </a:p>
      </dsp:txBody>
      <dsp:txXfrm>
        <a:off x="0" y="1100953"/>
        <a:ext cx="4724399" cy="492277"/>
      </dsp:txXfrm>
    </dsp:sp>
    <dsp:sp modelId="{650EB71B-410F-44C0-9BC9-947624EC33BE}">
      <dsp:nvSpPr>
        <dsp:cNvPr id="0" name=""/>
        <dsp:cNvSpPr/>
      </dsp:nvSpPr>
      <dsp:spPr>
        <a:xfrm>
          <a:off x="0" y="1593231"/>
          <a:ext cx="4724399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SciFi</a:t>
          </a:r>
          <a:r>
            <a:rPr lang="en-US" sz="1300" kern="1200" dirty="0" smtClean="0"/>
            <a:t> Cal. (W based/</a:t>
          </a:r>
          <a:r>
            <a:rPr lang="en-US" sz="1300" kern="1200" dirty="0" err="1" smtClean="0"/>
            <a:t>Pb</a:t>
          </a:r>
          <a:r>
            <a:rPr lang="en-US" sz="1300" kern="1200" dirty="0" smtClean="0"/>
            <a:t> Based)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Shashlyk</a:t>
          </a:r>
          <a:r>
            <a:rPr lang="en-US" sz="1300" kern="1200" dirty="0" smtClean="0"/>
            <a:t> Calorimeter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Rough cost </a:t>
          </a:r>
          <a:r>
            <a:rPr lang="en-US" sz="1300" kern="1200" dirty="0" err="1" smtClean="0"/>
            <a:t>esitmation</a:t>
          </a:r>
          <a:endParaRPr lang="en-US" sz="1300" kern="1200" dirty="0"/>
        </a:p>
      </dsp:txBody>
      <dsp:txXfrm>
        <a:off x="0" y="1593231"/>
        <a:ext cx="4724399" cy="844560"/>
      </dsp:txXfrm>
    </dsp:sp>
    <dsp:sp modelId="{F17ACB20-02E4-4241-9470-B9FF9760EED8}">
      <dsp:nvSpPr>
        <dsp:cNvPr id="0" name=""/>
        <dsp:cNvSpPr/>
      </dsp:nvSpPr>
      <dsp:spPr>
        <a:xfrm>
          <a:off x="0" y="2437791"/>
          <a:ext cx="4724399" cy="49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Shashlyk</a:t>
          </a:r>
          <a:r>
            <a:rPr lang="en-US" sz="1700" kern="1200" dirty="0" smtClean="0"/>
            <a:t> Tuning</a:t>
          </a:r>
          <a:endParaRPr lang="en-US" sz="1700" kern="1200" dirty="0"/>
        </a:p>
      </dsp:txBody>
      <dsp:txXfrm>
        <a:off x="0" y="2437791"/>
        <a:ext cx="4724399" cy="492277"/>
      </dsp:txXfrm>
    </dsp:sp>
    <dsp:sp modelId="{9F1D87F9-C8DC-436B-8F8F-96009F704D5B}">
      <dsp:nvSpPr>
        <dsp:cNvPr id="0" name=""/>
        <dsp:cNvSpPr/>
      </dsp:nvSpPr>
      <dsp:spPr>
        <a:xfrm>
          <a:off x="0" y="2930068"/>
          <a:ext cx="4724399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General Performance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Pb</a:t>
          </a:r>
          <a:r>
            <a:rPr lang="en-US" sz="1300" kern="1200" dirty="0" smtClean="0"/>
            <a:t> thickness/layer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Total Shower Thickness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err="1" smtClean="0"/>
            <a:t>Preshower</a:t>
          </a:r>
          <a:r>
            <a:rPr lang="en-US" sz="1300" kern="1200" dirty="0" smtClean="0"/>
            <a:t> Thickness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Transverse Size</a:t>
          </a:r>
          <a:endParaRPr lang="en-US" sz="1300" kern="1200" dirty="0"/>
        </a:p>
      </dsp:txBody>
      <dsp:txXfrm>
        <a:off x="0" y="2930068"/>
        <a:ext cx="4724399" cy="1407600"/>
      </dsp:txXfrm>
    </dsp:sp>
    <dsp:sp modelId="{AD5F8FEA-2DE2-402D-B50C-8D3AD51B094F}">
      <dsp:nvSpPr>
        <dsp:cNvPr id="0" name=""/>
        <dsp:cNvSpPr/>
      </dsp:nvSpPr>
      <dsp:spPr>
        <a:xfrm>
          <a:off x="0" y="4337668"/>
          <a:ext cx="4724399" cy="49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Choices of Light Read Out</a:t>
          </a:r>
          <a:endParaRPr lang="en-US" sz="1700" kern="1200" dirty="0"/>
        </a:p>
      </dsp:txBody>
      <dsp:txXfrm>
        <a:off x="0" y="4337668"/>
        <a:ext cx="4724399" cy="492277"/>
      </dsp:txXfrm>
    </dsp:sp>
    <dsp:sp modelId="{D42C41D3-7740-443B-A727-73CECAC2F72B}">
      <dsp:nvSpPr>
        <dsp:cNvPr id="0" name=""/>
        <dsp:cNvSpPr/>
      </dsp:nvSpPr>
      <dsp:spPr>
        <a:xfrm>
          <a:off x="0" y="4829946"/>
          <a:ext cx="4724399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Outside Readout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dirty="0" smtClean="0"/>
            <a:t>APD</a:t>
          </a:r>
          <a:endParaRPr lang="en-US" sz="1300" kern="1200" dirty="0"/>
        </a:p>
      </dsp:txBody>
      <dsp:txXfrm>
        <a:off x="0" y="4829946"/>
        <a:ext cx="4724399" cy="554242"/>
      </dsp:txXfrm>
    </dsp:sp>
    <dsp:sp modelId="{47AB083B-A961-4BBB-8934-48C08DC5FDF5}">
      <dsp:nvSpPr>
        <dsp:cNvPr id="0" name=""/>
        <dsp:cNvSpPr/>
      </dsp:nvSpPr>
      <dsp:spPr>
        <a:xfrm>
          <a:off x="0" y="5384188"/>
          <a:ext cx="4724399" cy="4922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Discussions</a:t>
          </a:r>
          <a:endParaRPr lang="en-US" sz="1700" kern="1200" dirty="0"/>
        </a:p>
      </dsp:txBody>
      <dsp:txXfrm>
        <a:off x="0" y="5384188"/>
        <a:ext cx="4724399" cy="492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4" descr="e:\My Documents\my file\MIT\DOC\MIT\Logo\MIT LOGO.gif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7299" y="1181099"/>
            <a:ext cx="3086101" cy="308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400800"/>
            <a:ext cx="698500" cy="381000"/>
          </a:xfrm>
          <a:prstGeom prst="rect">
            <a:avLst/>
          </a:prstGeom>
          <a:noFill/>
        </p:spPr>
      </p:pic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378453"/>
            <a:ext cx="1600200" cy="40334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dirty="0" smtClean="0"/>
              <a:t>Jin Huang &lt;jinhuang@mit.edu&gt;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532419"/>
            <a:ext cx="457200" cy="249381"/>
          </a:xfrm>
          <a:prstGeom prst="rect">
            <a:avLst/>
          </a:prstGeom>
          <a:noFill/>
        </p:spPr>
      </p:pic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532419"/>
            <a:ext cx="457200" cy="249381"/>
          </a:xfrm>
          <a:prstGeom prst="rect">
            <a:avLst/>
          </a:prstGeom>
          <a:noFill/>
        </p:spPr>
      </p:pic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4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72200"/>
            <a:ext cx="457200" cy="249381"/>
          </a:xfrm>
          <a:prstGeom prst="rect">
            <a:avLst/>
          </a:prstGeom>
          <a:noFill/>
        </p:spPr>
      </p:pic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e:\My Documents\my file\MIT\DOC\MIT\Logo\mit-blackred-large3.gi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457200" cy="249381"/>
          </a:xfrm>
          <a:prstGeom prst="rect">
            <a:avLst/>
          </a:prstGeom>
          <a:noFill/>
        </p:spPr>
      </p:pic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493067"/>
            <a:ext cx="1447800" cy="36493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52400" y="990600"/>
            <a:ext cx="8458200" cy="1676399"/>
          </a:xfrm>
          <a:prstGeom prst="rect">
            <a:avLst/>
          </a:prstGeom>
        </p:spPr>
        <p:txBody>
          <a:bodyPr vert="horz" anchor="b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n-US" altLang="zh-CN" sz="54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Large Angle Calorimeter</a:t>
            </a:r>
          </a:p>
          <a:p>
            <a:pPr lvl="0" algn="r">
              <a:spcBef>
                <a:spcPct val="0"/>
              </a:spcBef>
              <a:defRPr/>
            </a:pPr>
            <a:r>
              <a:rPr lang="en-US" altLang="zh-CN" sz="54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Followup</a:t>
            </a:r>
            <a:r>
              <a:rPr lang="en-US" altLang="zh-CN" sz="5400" b="1" noProof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study on </a:t>
            </a:r>
            <a:r>
              <a:rPr lang="en-US" altLang="zh-CN" sz="5400" b="1" noProof="0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Shashlik</a:t>
            </a:r>
            <a:r>
              <a:rPr lang="en-US" altLang="zh-CN" sz="5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EC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副标题 2"/>
          <p:cNvSpPr txBox="1">
            <a:spLocks/>
          </p:cNvSpPr>
          <p:nvPr/>
        </p:nvSpPr>
        <p:spPr>
          <a:xfrm>
            <a:off x="685800" y="3276600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Jin Huang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MIT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SoLID Collaboration Meeting</a:t>
            </a:r>
          </a:p>
          <a:p>
            <a:pPr marR="64008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700" dirty="0" smtClean="0">
                <a:solidFill>
                  <a:schemeClr val="tx2"/>
                </a:solidFill>
              </a:rPr>
              <a:t>June 03, 2011, Jefferson Lab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3400" y="1219200"/>
            <a:ext cx="2667000" cy="4525963"/>
          </a:xfrm>
        </p:spPr>
        <p:txBody>
          <a:bodyPr>
            <a:norm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en-US" sz="1600" dirty="0" smtClean="0"/>
              <a:t>Make cut on normalized </a:t>
            </a:r>
            <a:r>
              <a:rPr lang="en-US" sz="1600" dirty="0" err="1" smtClean="0"/>
              <a:t>preshower</a:t>
            </a:r>
            <a:r>
              <a:rPr lang="en-US" sz="1600" dirty="0" smtClean="0"/>
              <a:t> &amp; E/p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600" dirty="0" smtClean="0"/>
              <a:t>Fix electron </a:t>
            </a:r>
            <a:r>
              <a:rPr lang="en-US" sz="1600" dirty="0" err="1" smtClean="0"/>
              <a:t>effciency</a:t>
            </a:r>
            <a:r>
              <a:rPr lang="en-US" sz="1600" dirty="0" smtClean="0"/>
              <a:t> ~ 97%, look for pion rejection </a:t>
            </a:r>
          </a:p>
          <a:p>
            <a:pPr marL="452628" indent="-342900">
              <a:buFont typeface="+mj-lt"/>
              <a:buAutoNum type="arabicPeriod"/>
            </a:pPr>
            <a:r>
              <a:rPr lang="en-US" sz="1600" dirty="0" smtClean="0"/>
              <a:t>Average </a:t>
            </a:r>
            <a:br>
              <a:rPr lang="en-US" sz="1600" dirty="0" smtClean="0"/>
            </a:br>
            <a:r>
              <a:rPr lang="en-US" sz="1600" dirty="0" smtClean="0"/>
              <a:t>Pion rejection</a:t>
            </a:r>
            <a:br>
              <a:rPr lang="en-US" sz="1600" dirty="0" smtClean="0"/>
            </a:br>
            <a:r>
              <a:rPr lang="en-US" sz="1600" dirty="0" smtClean="0"/>
              <a:t>in acceptance </a:t>
            </a:r>
            <a:br>
              <a:rPr lang="en-US" sz="1600" dirty="0" smtClean="0"/>
            </a:br>
            <a:r>
              <a:rPr lang="en-US" sz="1600" dirty="0" smtClean="0"/>
              <a:t>-&gt; FOM</a:t>
            </a:r>
            <a:endParaRPr lang="en-US" sz="1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Get Figure of Merit (FOM)</a:t>
            </a:r>
            <a:endParaRPr lang="en-US" dirty="0"/>
          </a:p>
        </p:txBody>
      </p:sp>
      <p:pic>
        <p:nvPicPr>
          <p:cNvPr id="4098" name="Picture 2" descr="C:\Users\Huang Jin\AppData\Local\Temp\PlotEoverP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9025" y="1272761"/>
            <a:ext cx="5438775" cy="2738858"/>
          </a:xfrm>
          <a:prstGeom prst="rect">
            <a:avLst/>
          </a:prstGeom>
          <a:noFill/>
        </p:spPr>
      </p:pic>
      <p:pic>
        <p:nvPicPr>
          <p:cNvPr id="4099" name="Picture 3" descr="C:\Users\Huang Jin\AppData\Local\Temp\PlotPScu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/>
          <a:stretch>
            <a:fillRect/>
          </a:stretch>
        </p:blipFill>
        <p:spPr bwMode="auto">
          <a:xfrm>
            <a:off x="3629025" y="3787361"/>
            <a:ext cx="5410200" cy="2842039"/>
          </a:xfrm>
          <a:prstGeom prst="rect">
            <a:avLst/>
          </a:prstGeom>
          <a:noFill/>
        </p:spPr>
      </p:pic>
      <p:cxnSp>
        <p:nvCxnSpPr>
          <p:cNvPr id="10" name="直接连接符 9"/>
          <p:cNvCxnSpPr>
            <a:stCxn id="4098" idx="1"/>
          </p:cNvCxnSpPr>
          <p:nvPr/>
        </p:nvCxnSpPr>
        <p:spPr>
          <a:xfrm rot="10800000" flipH="1" flipV="1">
            <a:off x="3629024" y="2642190"/>
            <a:ext cx="5514975" cy="2481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 flipH="1" flipV="1">
            <a:off x="3629025" y="5943600"/>
            <a:ext cx="5514975" cy="2481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886200" y="25908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~3</a:t>
            </a:r>
            <a:r>
              <a:rPr lang="el-GR" dirty="0" smtClean="0">
                <a:solidFill>
                  <a:schemeClr val="accent6"/>
                </a:solidFill>
              </a:rPr>
              <a:t>σ</a:t>
            </a:r>
            <a:r>
              <a:rPr lang="en-US" dirty="0" smtClean="0">
                <a:solidFill>
                  <a:schemeClr val="accent6"/>
                </a:solidFill>
              </a:rPr>
              <a:t> Cut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563880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~2</a:t>
            </a:r>
            <a:r>
              <a:rPr lang="el-GR" dirty="0" smtClean="0">
                <a:solidFill>
                  <a:schemeClr val="accent6"/>
                </a:solidFill>
              </a:rPr>
              <a:t>σ</a:t>
            </a:r>
            <a:r>
              <a:rPr lang="en-US" dirty="0" smtClean="0">
                <a:solidFill>
                  <a:schemeClr val="accent6"/>
                </a:solidFill>
              </a:rPr>
              <a:t> Cut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3581400" y="37338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4419600" y="1066800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</a:t>
            </a:r>
            <a:endParaRPr lang="en-US" dirty="0"/>
          </a:p>
        </p:txBody>
      </p:sp>
      <p:sp>
        <p:nvSpPr>
          <p:cNvPr id="23" name="矩形 22"/>
          <p:cNvSpPr/>
          <p:nvPr/>
        </p:nvSpPr>
        <p:spPr>
          <a:xfrm>
            <a:off x="7467600" y="1066800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Pion</a:t>
            </a:r>
            <a:endParaRPr lang="en-US" dirty="0"/>
          </a:p>
        </p:txBody>
      </p:sp>
      <p:sp>
        <p:nvSpPr>
          <p:cNvPr id="24" name="矩形 23"/>
          <p:cNvSpPr/>
          <p:nvPr/>
        </p:nvSpPr>
        <p:spPr>
          <a:xfrm rot="16200000">
            <a:off x="3324965" y="1628035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E/p</a:t>
            </a:r>
            <a:endParaRPr lang="en-US" dirty="0"/>
          </a:p>
        </p:txBody>
      </p:sp>
      <p:sp>
        <p:nvSpPr>
          <p:cNvPr id="25" name="矩形 24"/>
          <p:cNvSpPr/>
          <p:nvPr/>
        </p:nvSpPr>
        <p:spPr>
          <a:xfrm rot="16200000">
            <a:off x="2254160" y="4856627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Normalized </a:t>
            </a:r>
            <a:r>
              <a:rPr lang="en-US" dirty="0" err="1" smtClean="0"/>
              <a:t>preshower</a:t>
            </a:r>
            <a:endParaRPr lang="en-US" dirty="0"/>
          </a:p>
        </p:txBody>
      </p:sp>
      <p:sp>
        <p:nvSpPr>
          <p:cNvPr id="26" name="矩形 25"/>
          <p:cNvSpPr/>
          <p:nvPr/>
        </p:nvSpPr>
        <p:spPr>
          <a:xfrm>
            <a:off x="5486400" y="3609201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 (GeV)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05800" y="3609201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 (GeV)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86400" y="6248400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 (GeV)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53400" y="6248400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 (GeV)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Thinner </a:t>
            </a:r>
            <a:r>
              <a:rPr lang="en-US" sz="2000" dirty="0" err="1" smtClean="0"/>
              <a:t>Pb</a:t>
            </a:r>
            <a:r>
              <a:rPr lang="en-US" sz="2000" dirty="0" smtClean="0"/>
              <a:t> layer: </a:t>
            </a:r>
          </a:p>
          <a:p>
            <a:pPr lvl="1"/>
            <a:r>
              <a:rPr lang="en-US" sz="1800" dirty="0" smtClean="0"/>
              <a:t>more sampling fraction &amp; better energy resolution</a:t>
            </a:r>
          </a:p>
          <a:p>
            <a:pPr lvl="1"/>
            <a:r>
              <a:rPr lang="en-US" sz="1800" dirty="0" smtClean="0"/>
              <a:t>Thicker module for same </a:t>
            </a:r>
            <a:r>
              <a:rPr lang="en-US" sz="1800" dirty="0" err="1" smtClean="0"/>
              <a:t>rad</a:t>
            </a:r>
            <a:r>
              <a:rPr lang="en-US" sz="1800" dirty="0" smtClean="0"/>
              <a:t> length</a:t>
            </a:r>
          </a:p>
          <a:p>
            <a:pPr lvl="1"/>
            <a:r>
              <a:rPr lang="en-US" sz="1800" dirty="0" smtClean="0"/>
              <a:t>More costly</a:t>
            </a:r>
          </a:p>
          <a:p>
            <a:endParaRPr lang="en-US" sz="2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Thickness of </a:t>
            </a:r>
            <a:r>
              <a:rPr lang="en-US" dirty="0" err="1" smtClean="0"/>
              <a:t>Pb</a:t>
            </a:r>
            <a:r>
              <a:rPr lang="en-US" dirty="0" smtClean="0"/>
              <a:t> layer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5943600" y="3321921"/>
            <a:ext cx="2895423" cy="3218283"/>
            <a:chOff x="381001" y="2706267"/>
            <a:chExt cx="2895423" cy="3218283"/>
          </a:xfrm>
        </p:grpSpPr>
        <p:pic>
          <p:nvPicPr>
            <p:cNvPr id="3074" name="Picture 2" descr="C:\Users\Huang Jin\AppData\Local\Temp\electron_BaBar.track.RunTestGetEnergyRe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167"/>
            <a:stretch>
              <a:fillRect/>
            </a:stretch>
          </p:blipFill>
          <p:spPr bwMode="auto">
            <a:xfrm>
              <a:off x="381001" y="3200400"/>
              <a:ext cx="2895423" cy="2724150"/>
            </a:xfrm>
            <a:prstGeom prst="rect">
              <a:avLst/>
            </a:prstGeom>
            <a:noFill/>
          </p:spPr>
        </p:pic>
        <p:sp>
          <p:nvSpPr>
            <p:cNvPr id="9" name="矩形 8"/>
            <p:cNvSpPr/>
            <p:nvPr/>
          </p:nvSpPr>
          <p:spPr>
            <a:xfrm>
              <a:off x="914400" y="2706267"/>
              <a:ext cx="17892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0.6mm </a:t>
              </a:r>
              <a:r>
                <a:rPr lang="en-US" sz="1600" dirty="0" err="1" smtClean="0"/>
                <a:t>Pb</a:t>
              </a:r>
              <a:r>
                <a:rPr lang="en-US" sz="1600" dirty="0" smtClean="0"/>
                <a:t>/layer</a:t>
              </a:r>
              <a:br>
                <a:rPr lang="en-US" sz="1600" dirty="0" smtClean="0"/>
              </a:br>
              <a:r>
                <a:rPr lang="el-GR" sz="1600" dirty="0" smtClean="0"/>
                <a:t>Δ</a:t>
              </a:r>
              <a:r>
                <a:rPr lang="en-US" sz="1600" dirty="0" smtClean="0"/>
                <a:t>E~4%/</a:t>
              </a:r>
              <a:r>
                <a:rPr lang="en-US" sz="1600" dirty="0" err="1" smtClean="0"/>
                <a:t>sqrt</a:t>
              </a:r>
              <a:r>
                <a:rPr lang="en-US" sz="1600" dirty="0" smtClean="0"/>
                <a:t>(E)</a:t>
              </a:r>
              <a:endParaRPr lang="en-US" sz="16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76676" y="3307479"/>
            <a:ext cx="2895423" cy="3232725"/>
            <a:chOff x="3276600" y="3377625"/>
            <a:chExt cx="2895423" cy="3232725"/>
          </a:xfrm>
        </p:grpSpPr>
        <p:pic>
          <p:nvPicPr>
            <p:cNvPr id="3075" name="Picture 3" descr="C:\Users\Huang Jin\AppData\Local\Temp\electron_BaBar.track.RunTestGetEnergyRes_1.png"/>
            <p:cNvPicPr>
              <a:picLocks noChangeAspect="1" noChangeArrowheads="1"/>
            </p:cNvPicPr>
            <p:nvPr/>
          </p:nvPicPr>
          <p:blipFill>
            <a:blip r:embed="rId3" cstate="print"/>
            <a:srcRect l="49167"/>
            <a:stretch>
              <a:fillRect/>
            </a:stretch>
          </p:blipFill>
          <p:spPr bwMode="auto">
            <a:xfrm>
              <a:off x="3276600" y="3886200"/>
              <a:ext cx="2895423" cy="2724150"/>
            </a:xfrm>
            <a:prstGeom prst="rect">
              <a:avLst/>
            </a:prstGeom>
            <a:noFill/>
          </p:spPr>
        </p:pic>
        <p:sp>
          <p:nvSpPr>
            <p:cNvPr id="13" name="矩形 12"/>
            <p:cNvSpPr/>
            <p:nvPr/>
          </p:nvSpPr>
          <p:spPr>
            <a:xfrm>
              <a:off x="3810000" y="3377625"/>
              <a:ext cx="17892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0.8mm </a:t>
              </a:r>
              <a:r>
                <a:rPr lang="en-US" sz="1600" dirty="0" err="1" smtClean="0"/>
                <a:t>Pb</a:t>
              </a:r>
              <a:r>
                <a:rPr lang="en-US" sz="1600" dirty="0" smtClean="0"/>
                <a:t>/layer</a:t>
              </a:r>
              <a:br>
                <a:rPr lang="en-US" sz="1600" dirty="0" smtClean="0"/>
              </a:br>
              <a:r>
                <a:rPr lang="el-GR" sz="1600" dirty="0" smtClean="0"/>
                <a:t>Δ</a:t>
              </a:r>
              <a:r>
                <a:rPr lang="en-US" sz="1600" dirty="0" smtClean="0"/>
                <a:t>E~5%/</a:t>
              </a:r>
              <a:r>
                <a:rPr lang="en-US" sz="1600" dirty="0" err="1" smtClean="0"/>
                <a:t>sqrt</a:t>
              </a:r>
              <a:r>
                <a:rPr lang="en-US" sz="1600" dirty="0" smtClean="0"/>
                <a:t>(E)</a:t>
              </a:r>
              <a:endParaRPr lang="en-US" sz="16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7200" y="3358854"/>
            <a:ext cx="2847975" cy="3181350"/>
            <a:chOff x="5943601" y="2971800"/>
            <a:chExt cx="2847975" cy="3181350"/>
          </a:xfrm>
        </p:grpSpPr>
        <p:pic>
          <p:nvPicPr>
            <p:cNvPr id="3076" name="Picture 4" descr="C:\Users\Huang Jin\AppData\Local\Temp\electron_BaBar.track.RunTestGetEnergyRes_2.png"/>
            <p:cNvPicPr>
              <a:picLocks noChangeAspect="1" noChangeArrowheads="1"/>
            </p:cNvPicPr>
            <p:nvPr/>
          </p:nvPicPr>
          <p:blipFill>
            <a:blip r:embed="rId4" cstate="print"/>
            <a:srcRect l="50000"/>
            <a:stretch>
              <a:fillRect/>
            </a:stretch>
          </p:blipFill>
          <p:spPr bwMode="auto">
            <a:xfrm>
              <a:off x="5943601" y="3429000"/>
              <a:ext cx="2847975" cy="2724150"/>
            </a:xfrm>
            <a:prstGeom prst="rect">
              <a:avLst/>
            </a:prstGeom>
            <a:noFill/>
          </p:spPr>
        </p:pic>
        <p:sp>
          <p:nvSpPr>
            <p:cNvPr id="15" name="矩形 14"/>
            <p:cNvSpPr/>
            <p:nvPr/>
          </p:nvSpPr>
          <p:spPr>
            <a:xfrm>
              <a:off x="6450804" y="2971800"/>
              <a:ext cx="18549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1.0 mm </a:t>
              </a:r>
              <a:r>
                <a:rPr lang="en-US" sz="1600" dirty="0" err="1" smtClean="0"/>
                <a:t>Pb</a:t>
              </a:r>
              <a:r>
                <a:rPr lang="en-US" sz="1600" dirty="0" smtClean="0"/>
                <a:t>/layer</a:t>
              </a:r>
              <a:br>
                <a:rPr lang="en-US" sz="1600" dirty="0" smtClean="0"/>
              </a:br>
              <a:r>
                <a:rPr lang="el-GR" sz="1600" dirty="0" smtClean="0"/>
                <a:t>Δ</a:t>
              </a:r>
              <a:r>
                <a:rPr lang="en-US" sz="1600" dirty="0" smtClean="0"/>
                <a:t>E~6%/</a:t>
              </a:r>
              <a:r>
                <a:rPr lang="en-US" sz="1600" dirty="0" err="1" smtClean="0"/>
                <a:t>sqrt</a:t>
              </a:r>
              <a:r>
                <a:rPr lang="en-US" sz="1600" dirty="0" smtClean="0"/>
                <a:t>(E)</a:t>
              </a:r>
              <a:endParaRPr lang="en-US" sz="1600" dirty="0"/>
            </a:p>
          </p:txBody>
        </p:sp>
      </p:grpSp>
      <p:sp>
        <p:nvSpPr>
          <p:cNvPr id="19" name="右箭头 18"/>
          <p:cNvSpPr/>
          <p:nvPr/>
        </p:nvSpPr>
        <p:spPr>
          <a:xfrm>
            <a:off x="228600" y="2667000"/>
            <a:ext cx="8686800" cy="762000"/>
          </a:xfrm>
          <a:prstGeom prst="rightArrow">
            <a:avLst>
              <a:gd name="adj1" fmla="val 50000"/>
              <a:gd name="adj2" fmla="val 9421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Thinner </a:t>
            </a:r>
            <a:r>
              <a:rPr lang="en-US" dirty="0" err="1" smtClean="0"/>
              <a:t>Pb</a:t>
            </a:r>
            <a:r>
              <a:rPr lang="en-US" dirty="0" smtClean="0"/>
              <a:t>, better sampling, better resolution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/>
              <a:t>Reach 100:1 pion rejection w/ </a:t>
            </a:r>
            <a:r>
              <a:rPr lang="en-US" sz="2400" dirty="0" err="1" smtClean="0"/>
              <a:t>Pb</a:t>
            </a:r>
            <a:r>
              <a:rPr lang="en-US" sz="2400" dirty="0" smtClean="0"/>
              <a:t> =0.6mm/Layer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Single point source simulated</a:t>
            </a:r>
          </a:p>
          <a:p>
            <a:endParaRPr lang="en-US" sz="3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Pion Rejections</a:t>
            </a:r>
            <a:endParaRPr lang="en-US" dirty="0"/>
          </a:p>
        </p:txBody>
      </p:sp>
      <p:pic>
        <p:nvPicPr>
          <p:cNvPr id="7170" name="Picture 2" descr="C:\Users\Huang Jin\AppData\Local\Temp\c1_n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14599"/>
            <a:ext cx="4572000" cy="3100551"/>
          </a:xfrm>
          <a:prstGeom prst="rect">
            <a:avLst/>
          </a:prstGeom>
          <a:noFill/>
        </p:spPr>
      </p:pic>
      <p:pic>
        <p:nvPicPr>
          <p:cNvPr id="7171" name="Picture 3" descr="C:\Users\Huang Jin\AppData\Local\Temp\c1_n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382146" cy="29718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3124200" y="52578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(GeV)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7391400" y="52578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 (GeV)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066800" y="2362200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 Efficiency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5790882" y="236220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1/(Pion rejection)</a:t>
            </a:r>
            <a:endParaRPr 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533400" y="3429000"/>
            <a:ext cx="3657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76800" y="4724400"/>
            <a:ext cx="36576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76600" y="342900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97%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77000" y="43434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1/100 Rejection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1676400" y="5486400"/>
            <a:ext cx="1219200" cy="685800"/>
          </a:xfrm>
          <a:prstGeom prst="rightArrow">
            <a:avLst>
              <a:gd name="adj1" fmla="val 100000"/>
              <a:gd name="adj2" fmla="val 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Active:</a:t>
            </a:r>
          </a:p>
          <a:p>
            <a:pPr algn="ctr"/>
            <a:r>
              <a:rPr lang="en-US" dirty="0" smtClean="0"/>
              <a:t>3~7 GeV</a:t>
            </a:r>
            <a:endParaRPr lang="en-US" dirty="0"/>
          </a:p>
        </p:txBody>
      </p:sp>
      <p:cxnSp>
        <p:nvCxnSpPr>
          <p:cNvPr id="20" name="直接连接符 19"/>
          <p:cNvCxnSpPr/>
          <p:nvPr/>
        </p:nvCxnSpPr>
        <p:spPr>
          <a:xfrm rot="5400000">
            <a:off x="-38100" y="4000500"/>
            <a:ext cx="2971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1524000" y="403860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447800" y="5334000"/>
            <a:ext cx="15240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4305300" y="4000500"/>
            <a:ext cx="2971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5867400" y="4038600"/>
            <a:ext cx="28956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791200" y="5334000"/>
            <a:ext cx="15240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Scan for best total shower thickness</a:t>
            </a:r>
            <a:endParaRPr lang="en-US" sz="3600" dirty="0"/>
          </a:p>
        </p:txBody>
      </p:sp>
      <p:pic>
        <p:nvPicPr>
          <p:cNvPr id="5122" name="Picture 2" descr="C:\Users\Huang Jin\AppData\Local\Temp\electron_BaBar.track.RunTestShowerSca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886200" y="717199"/>
            <a:ext cx="5257800" cy="5759801"/>
          </a:xfrm>
          <a:prstGeom prst="rect">
            <a:avLst/>
          </a:prstGeom>
          <a:noFill/>
        </p:spPr>
      </p:pic>
      <p:sp>
        <p:nvSpPr>
          <p:cNvPr id="9" name="右箭头 8"/>
          <p:cNvSpPr/>
          <p:nvPr/>
        </p:nvSpPr>
        <p:spPr>
          <a:xfrm>
            <a:off x="1219200" y="4374800"/>
            <a:ext cx="2514600" cy="1340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 (Pi rejection)</a:t>
            </a:r>
          </a:p>
          <a:p>
            <a:pPr algn="ctr"/>
            <a:r>
              <a:rPr lang="en-US" dirty="0" smtClean="0"/>
              <a:t>Minimal is best </a:t>
            </a:r>
          </a:p>
        </p:txBody>
      </p:sp>
      <p:sp>
        <p:nvSpPr>
          <p:cNvPr id="10" name="右箭头 9"/>
          <p:cNvSpPr/>
          <p:nvPr/>
        </p:nvSpPr>
        <p:spPr>
          <a:xfrm>
            <a:off x="1219200" y="1479200"/>
            <a:ext cx="25146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791200" y="4146200"/>
            <a:ext cx="2209800" cy="914400"/>
          </a:xfrm>
          <a:prstGeom prst="wedgeRoundRectCallout">
            <a:avLst>
              <a:gd name="adj1" fmla="val -17929"/>
              <a:gd name="adj2" fmla="val 1125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 Best rejection @ ~20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6629400" y="3231800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628967" y="6172200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457200" y="1066800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Tested w/ </a:t>
            </a:r>
            <a:r>
              <a:rPr lang="en-US" dirty="0" err="1" smtClean="0"/>
              <a:t>Pb</a:t>
            </a:r>
            <a:r>
              <a:rPr lang="en-US" dirty="0" smtClean="0"/>
              <a:t> = 0.8mm/Layer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609600" y="3048000"/>
            <a:ext cx="3220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0.6mmPb w/ 20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</a:p>
          <a:p>
            <a:r>
              <a:rPr lang="en-US" dirty="0" smtClean="0"/>
              <a:t>-&gt; 180Layer 420cm</a:t>
            </a:r>
          </a:p>
          <a:p>
            <a:r>
              <a:rPr lang="en-US" dirty="0" smtClean="0"/>
              <a:t>Default depth~ 0.5m</a:t>
            </a:r>
            <a:endParaRPr lang="en-US" dirty="0"/>
          </a:p>
        </p:txBody>
      </p:sp>
      <p:cxnSp>
        <p:nvCxnSpPr>
          <p:cNvPr id="17" name="直接箭头连接符 16"/>
          <p:cNvCxnSpPr/>
          <p:nvPr/>
        </p:nvCxnSpPr>
        <p:spPr>
          <a:xfrm rot="10800000">
            <a:off x="4038600" y="4495800"/>
            <a:ext cx="2133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858000" y="5105400"/>
            <a:ext cx="2133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2140630">
            <a:off x="3206848" y="5168707"/>
            <a:ext cx="3233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Can not contain EM shower</a:t>
            </a:r>
            <a:endParaRPr lang="en-US" dirty="0"/>
          </a:p>
        </p:txBody>
      </p:sp>
      <p:sp>
        <p:nvSpPr>
          <p:cNvPr id="21" name="矩形 20"/>
          <p:cNvSpPr/>
          <p:nvPr/>
        </p:nvSpPr>
        <p:spPr>
          <a:xfrm rot="20330704">
            <a:off x="6840695" y="5518153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More hadron shower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ang Jin\AppData\Local\Temp\electron_BaBar.track.RunTestPreshowerS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097" y="762000"/>
            <a:ext cx="5216903" cy="5715000"/>
          </a:xfrm>
          <a:prstGeom prst="rect">
            <a:avLst/>
          </a:prstGeom>
          <a:noFill/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Scan for best </a:t>
            </a:r>
            <a:r>
              <a:rPr lang="en-US" sz="2800" dirty="0" err="1" smtClean="0"/>
              <a:t>preshwoer</a:t>
            </a:r>
            <a:r>
              <a:rPr lang="en-US" sz="2800" dirty="0" smtClean="0"/>
              <a:t> shower thickness</a:t>
            </a:r>
            <a:endParaRPr lang="en-US" sz="2800" dirty="0"/>
          </a:p>
        </p:txBody>
      </p:sp>
      <p:sp>
        <p:nvSpPr>
          <p:cNvPr id="9" name="右箭头 8"/>
          <p:cNvSpPr/>
          <p:nvPr/>
        </p:nvSpPr>
        <p:spPr>
          <a:xfrm>
            <a:off x="1219200" y="4374800"/>
            <a:ext cx="2514600" cy="1340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1/ (Pi rejection)</a:t>
            </a:r>
          </a:p>
          <a:p>
            <a:pPr algn="ctr"/>
            <a:r>
              <a:rPr lang="en-US" dirty="0" smtClean="0"/>
              <a:t>Minimal is best </a:t>
            </a:r>
          </a:p>
        </p:txBody>
      </p:sp>
      <p:sp>
        <p:nvSpPr>
          <p:cNvPr id="10" name="右箭头 9"/>
          <p:cNvSpPr/>
          <p:nvPr/>
        </p:nvSpPr>
        <p:spPr>
          <a:xfrm>
            <a:off x="1219200" y="1524000"/>
            <a:ext cx="25146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5486400" y="4038600"/>
            <a:ext cx="2209800" cy="914400"/>
          </a:xfrm>
          <a:prstGeom prst="wedgeRoundRectCallout">
            <a:avLst>
              <a:gd name="adj1" fmla="val -17929"/>
              <a:gd name="adj2" fmla="val 112500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 Best rejection @ 3~5rad length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6629400" y="3231800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6628967" y="6096000"/>
            <a:ext cx="1981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rad</a:t>
            </a:r>
            <a:r>
              <a:rPr lang="en-US" dirty="0" smtClean="0"/>
              <a:t> length</a:t>
            </a:r>
            <a:endParaRPr lang="en-US" dirty="0"/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2438400" y="3505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495800" y="990600"/>
            <a:ext cx="457200" cy="5029200"/>
          </a:xfrm>
          <a:prstGeom prst="rect">
            <a:avLst/>
          </a:prstGeom>
          <a:blipFill dpi="0" rotWithShape="1">
            <a:blip r:embed="rId3" cstate="print">
              <a:alphaModFix amt="40000"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矩形 17"/>
          <p:cNvSpPr/>
          <p:nvPr/>
        </p:nvSpPr>
        <p:spPr>
          <a:xfrm rot="16200000">
            <a:off x="3260103" y="3293099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preshower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19" name="矩形 18"/>
          <p:cNvSpPr/>
          <p:nvPr/>
        </p:nvSpPr>
        <p:spPr>
          <a:xfrm>
            <a:off x="457200" y="1066800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Tested w/ </a:t>
            </a:r>
            <a:r>
              <a:rPr lang="en-US" dirty="0" err="1" smtClean="0"/>
              <a:t>Pb</a:t>
            </a:r>
            <a:r>
              <a:rPr lang="en-US" dirty="0" smtClean="0"/>
              <a:t> = 0.6mm/Layer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More difficult to arrange wavelength shifting fiber (WSF) for </a:t>
            </a:r>
            <a:r>
              <a:rPr lang="en-US" sz="1800" dirty="0" err="1" smtClean="0"/>
              <a:t>preshower</a:t>
            </a:r>
            <a:endParaRPr lang="en-US" sz="1800" dirty="0" smtClean="0"/>
          </a:p>
          <a:p>
            <a:r>
              <a:rPr lang="en-US" sz="1800" dirty="0" smtClean="0"/>
              <a:t>Options</a:t>
            </a:r>
          </a:p>
          <a:p>
            <a:pPr lvl="1"/>
            <a:r>
              <a:rPr lang="en-US" sz="1600" dirty="0" smtClean="0"/>
              <a:t>Curve fiber from front, example (ZEUS) below</a:t>
            </a:r>
          </a:p>
          <a:p>
            <a:pPr lvl="1"/>
            <a:r>
              <a:rPr lang="en-US" sz="1600" dirty="0" smtClean="0"/>
              <a:t>Run fiber through shower part within light-protected tube</a:t>
            </a:r>
          </a:p>
          <a:p>
            <a:pPr lvl="2"/>
            <a:r>
              <a:rPr lang="en-US" sz="1600" dirty="0" smtClean="0"/>
              <a:t>R &amp; D needed</a:t>
            </a:r>
          </a:p>
          <a:p>
            <a:pPr lvl="1"/>
            <a:r>
              <a:rPr lang="en-US" sz="1800" dirty="0" smtClean="0"/>
              <a:t>Run </a:t>
            </a:r>
            <a:r>
              <a:rPr lang="en-US" sz="1800" dirty="0" err="1" smtClean="0"/>
              <a:t>preshower</a:t>
            </a:r>
            <a:r>
              <a:rPr lang="en-US" sz="1800" dirty="0" smtClean="0"/>
              <a:t> fiber (separately) to outside magnetic field</a:t>
            </a:r>
          </a:p>
          <a:p>
            <a:pPr lvl="1"/>
            <a:endParaRPr lang="en-US" sz="1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Preshower</a:t>
            </a:r>
            <a:r>
              <a:rPr lang="en-US" dirty="0" smtClean="0"/>
              <a:t> – Readout options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85800" y="4067175"/>
            <a:ext cx="7924800" cy="2562225"/>
            <a:chOff x="1219200" y="3200400"/>
            <a:chExt cx="7924800" cy="25622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3200400"/>
              <a:ext cx="57150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1219200" y="3657600"/>
              <a:ext cx="217880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ZEUS forward Cal.</a:t>
              </a:r>
            </a:p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Bamberger, NIM, 2000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Larger Transverse Size means</a:t>
            </a:r>
          </a:p>
          <a:p>
            <a:pPr lvl="1"/>
            <a:r>
              <a:rPr lang="en-US" sz="1600" dirty="0" smtClean="0"/>
              <a:t>Less position resolution, position become discrete </a:t>
            </a:r>
          </a:p>
          <a:p>
            <a:pPr lvl="1"/>
            <a:r>
              <a:rPr lang="en-US" sz="1600" dirty="0" smtClean="0"/>
              <a:t>More background</a:t>
            </a:r>
          </a:p>
          <a:p>
            <a:pPr lvl="1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Less Cost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Transverse Size</a:t>
            </a:r>
            <a:endParaRPr lang="en-US" dirty="0"/>
          </a:p>
        </p:txBody>
      </p:sp>
      <p:pic>
        <p:nvPicPr>
          <p:cNvPr id="8194" name="Picture 2" descr="C:\Users\Huang Jin\AppData\Local\Temp\electron_BaBar.track.RunTestPosRes_Size2c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7696200" cy="368079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81400" y="1972270"/>
            <a:ext cx="52196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Illustration w/ 2x2cm model (intrinsic res.)</a:t>
            </a:r>
          </a:p>
          <a:p>
            <a:r>
              <a:rPr lang="en-US" dirty="0" smtClean="0"/>
              <a:t>Energy deposition weighted position average</a:t>
            </a:r>
          </a:p>
          <a:p>
            <a:r>
              <a:rPr lang="en-US" dirty="0" smtClean="0"/>
              <a:t>Integrated over working momentum range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895600" y="6019800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 (cm)-1(cm)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6019800" y="601980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R (cm)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1705795" y="5105400"/>
            <a:ext cx="218040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Electron Track Projection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rgbClr val="000000"/>
                </a:solidFill>
              </a:rPr>
              <a:t> Reconstructed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9400" y="3657600"/>
            <a:ext cx="243047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Reconstructed </a:t>
            </a:r>
          </a:p>
          <a:p>
            <a:r>
              <a:rPr lang="en-US" dirty="0" smtClean="0"/>
              <a:t>– (Track projection) </a:t>
            </a:r>
          </a:p>
          <a:p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 smtClean="0"/>
              <a:t>R)~0.7cm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Huang Jin\AppData\Local\Temp\electron_BaBar.track.RunTestPosRes_Size20cm.png"/>
          <p:cNvPicPr>
            <a:picLocks noChangeAspect="1" noChangeArrowheads="1"/>
          </p:cNvPicPr>
          <p:nvPr/>
        </p:nvPicPr>
        <p:blipFill>
          <a:blip r:embed="rId2" cstate="print"/>
          <a:srcRect t="7067"/>
          <a:stretch>
            <a:fillRect/>
          </a:stretch>
        </p:blipFill>
        <p:spPr bwMode="auto">
          <a:xfrm>
            <a:off x="3048000" y="3850105"/>
            <a:ext cx="5695950" cy="2531645"/>
          </a:xfrm>
          <a:prstGeom prst="rect">
            <a:avLst/>
          </a:prstGeom>
          <a:noFill/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218" name="Picture 2" descr="C:\Users\Huang Jin\AppData\Local\Temp\electron_BaBar.track.RunTestPosRes_Size10cm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604"/>
          <a:stretch>
            <a:fillRect/>
          </a:stretch>
        </p:blipFill>
        <p:spPr bwMode="auto">
          <a:xfrm>
            <a:off x="2895600" y="762000"/>
            <a:ext cx="5686496" cy="2567229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200400" y="4527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Electron Track Projection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rgbClr val="000000"/>
                </a:solidFill>
              </a:rPr>
              <a:t> Reconstructed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19800" y="45720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Difference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3657600" y="2971800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R (cm)-1(cm)</a:t>
            </a:r>
            <a:endParaRPr 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6781800" y="2971800"/>
            <a:ext cx="957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Δ</a:t>
            </a:r>
            <a:r>
              <a:rPr lang="en-US" sz="1600" dirty="0" smtClean="0"/>
              <a:t>R (cm)</a:t>
            </a:r>
            <a:endParaRPr 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3200400" y="3500735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Electron Track Projection</a:t>
            </a:r>
          </a:p>
          <a:p>
            <a:pPr>
              <a:buFontTx/>
              <a:buChar char="-"/>
            </a:pPr>
            <a:r>
              <a:rPr lang="en-US" sz="1200" dirty="0" smtClean="0">
                <a:solidFill>
                  <a:srgbClr val="000000"/>
                </a:solidFill>
              </a:rPr>
              <a:t> Reconstructed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9800" y="3505200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Difference</a:t>
            </a:r>
            <a:endParaRPr lang="en-US" dirty="0"/>
          </a:p>
        </p:txBody>
      </p:sp>
      <p:sp>
        <p:nvSpPr>
          <p:cNvPr id="15" name="矩形 14"/>
          <p:cNvSpPr/>
          <p:nvPr/>
        </p:nvSpPr>
        <p:spPr>
          <a:xfrm>
            <a:off x="3657600" y="6019800"/>
            <a:ext cx="149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R (cm)-1(cm)</a:t>
            </a:r>
            <a:endParaRPr 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6781800" y="6019800"/>
            <a:ext cx="957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Δ</a:t>
            </a:r>
            <a:r>
              <a:rPr lang="en-US" sz="1600" dirty="0" smtClean="0"/>
              <a:t>R (cm)</a:t>
            </a:r>
            <a:endParaRPr lang="en-US" sz="1600" dirty="0"/>
          </a:p>
        </p:txBody>
      </p:sp>
      <p:sp>
        <p:nvSpPr>
          <p:cNvPr id="17" name="右箭头 16"/>
          <p:cNvSpPr/>
          <p:nvPr/>
        </p:nvSpPr>
        <p:spPr>
          <a:xfrm>
            <a:off x="0" y="685800"/>
            <a:ext cx="3048000" cy="1981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10x10 cm block size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Noticeably discrete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σ</a:t>
            </a:r>
            <a:r>
              <a:rPr lang="en-US" sz="1400" dirty="0" smtClean="0"/>
              <a:t>(</a:t>
            </a:r>
            <a:r>
              <a:rPr lang="el-GR" sz="1400" dirty="0" smtClean="0"/>
              <a:t>Δ</a:t>
            </a:r>
            <a:r>
              <a:rPr lang="en-US" sz="1400" dirty="0" smtClean="0"/>
              <a:t>R)~1.0cm </a:t>
            </a:r>
          </a:p>
        </p:txBody>
      </p:sp>
      <p:sp>
        <p:nvSpPr>
          <p:cNvPr id="18" name="右箭头 17"/>
          <p:cNvSpPr/>
          <p:nvPr/>
        </p:nvSpPr>
        <p:spPr>
          <a:xfrm>
            <a:off x="0" y="4038600"/>
            <a:ext cx="3048000" cy="19812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20x20 cm block size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Discrete effect dominant</a:t>
            </a:r>
          </a:p>
          <a:p>
            <a:pPr>
              <a:buFont typeface="Arial" pitchFamily="34" charset="0"/>
              <a:buChar char="•"/>
            </a:pPr>
            <a:r>
              <a:rPr lang="el-GR" sz="1400" dirty="0" smtClean="0"/>
              <a:t>σ</a:t>
            </a:r>
            <a:r>
              <a:rPr lang="en-US" sz="1400" dirty="0" smtClean="0"/>
              <a:t>(</a:t>
            </a:r>
            <a:r>
              <a:rPr lang="el-GR" sz="1400" dirty="0" smtClean="0"/>
              <a:t>Δ</a:t>
            </a:r>
            <a:r>
              <a:rPr lang="en-US" sz="1400" dirty="0" smtClean="0"/>
              <a:t>R)~3.0cm </a:t>
            </a:r>
          </a:p>
        </p:txBody>
      </p:sp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More consideration on transverse </a:t>
            </a:r>
            <a:r>
              <a:rPr lang="en-US" sz="3200" dirty="0" smtClean="0"/>
              <a:t>size</a:t>
            </a:r>
            <a:br>
              <a:rPr lang="en-US" sz="3200" dirty="0" smtClean="0"/>
            </a:br>
            <a:r>
              <a:rPr lang="en-US" sz="3200" dirty="0" smtClean="0"/>
              <a:t>Rough numbers only</a:t>
            </a:r>
            <a:endParaRPr 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4038600" y="59436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block Size (cm)</a:t>
            </a:r>
            <a:endParaRPr lang="en-US" dirty="0"/>
          </a:p>
        </p:txBody>
      </p:sp>
      <p:sp>
        <p:nvSpPr>
          <p:cNvPr id="12" name="矩形 11"/>
          <p:cNvSpPr/>
          <p:nvPr/>
        </p:nvSpPr>
        <p:spPr>
          <a:xfrm>
            <a:off x="1143000" y="1295400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w/ 50ns ADC gate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Pattern: Square shape or Hexagon shape </a:t>
            </a:r>
            <a:r>
              <a:rPr lang="en-US" sz="1800" dirty="0" smtClean="0"/>
              <a:t>(below)</a:t>
            </a:r>
            <a:endParaRPr lang="en-US" dirty="0" smtClean="0"/>
          </a:p>
          <a:p>
            <a:r>
              <a:rPr lang="en-US" dirty="0" smtClean="0"/>
              <a:t>In sectors: need more molds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blocks together</a:t>
            </a:r>
            <a:endParaRPr lang="en-US" dirty="0"/>
          </a:p>
        </p:txBody>
      </p:sp>
      <p:pic>
        <p:nvPicPr>
          <p:cNvPr id="1026" name="Picture 2" descr="E:\My Documents\Desktop\HoneyCo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05517"/>
            <a:ext cx="5110163" cy="38698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3733800" y="469900"/>
          <a:ext cx="4724400" cy="593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487362" y="381000"/>
            <a:ext cx="3840162" cy="1143000"/>
          </a:xfrm>
        </p:spPr>
        <p:txBody>
          <a:bodyPr>
            <a:normAutofit/>
          </a:bodyPr>
          <a:lstStyle/>
          <a:p>
            <a:pPr algn="r"/>
            <a:r>
              <a:rPr lang="en-US" sz="6000" u="sng" cap="small" dirty="0" smtClean="0"/>
              <a:t>Outline</a:t>
            </a:r>
            <a:endParaRPr lang="en-US" sz="6000" u="sng" cap="small" dirty="0"/>
          </a:p>
        </p:txBody>
      </p:sp>
    </p:spTree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field (1.5T) readout</a:t>
            </a:r>
          </a:p>
          <a:p>
            <a:pPr lvl="1"/>
            <a:r>
              <a:rPr lang="en-US" sz="1800" dirty="0" smtClean="0"/>
              <a:t>Avalanche Photo Diode (APD)</a:t>
            </a:r>
          </a:p>
          <a:p>
            <a:pPr lvl="1"/>
            <a:r>
              <a:rPr lang="en-US" sz="1800" dirty="0" smtClean="0"/>
              <a:t>used by KIPIO with </a:t>
            </a:r>
            <a:r>
              <a:rPr lang="en-US" sz="1800" dirty="0" err="1" smtClean="0"/>
              <a:t>Shashlik</a:t>
            </a:r>
            <a:endParaRPr lang="en-US" sz="1600" dirty="0" smtClean="0"/>
          </a:p>
          <a:p>
            <a:pPr lvl="1"/>
            <a:r>
              <a:rPr lang="en-US" sz="1800" dirty="0" smtClean="0"/>
              <a:t>More </a:t>
            </a:r>
            <a:r>
              <a:rPr lang="en-US" sz="1800" dirty="0" err="1" smtClean="0"/>
              <a:t>rad</a:t>
            </a:r>
            <a:r>
              <a:rPr lang="en-US" sz="1800" dirty="0" smtClean="0"/>
              <a:t> resistant than </a:t>
            </a:r>
            <a:r>
              <a:rPr lang="en-US" sz="1800" dirty="0" err="1" smtClean="0"/>
              <a:t>SciPM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But test needed</a:t>
            </a:r>
          </a:p>
          <a:p>
            <a:pPr lvl="1"/>
            <a:r>
              <a:rPr lang="en-US" sz="1800" dirty="0" smtClean="0"/>
              <a:t>GEMs read out?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Out field readout</a:t>
            </a:r>
          </a:p>
          <a:p>
            <a:pPr lvl="1"/>
            <a:r>
              <a:rPr lang="en-US" sz="1800" dirty="0" smtClean="0"/>
              <a:t>Next two slides</a:t>
            </a:r>
            <a:endParaRPr lang="en-US" sz="1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Light Read Out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553200" y="990600"/>
            <a:ext cx="4020295" cy="5468334"/>
            <a:chOff x="5029200" y="1066800"/>
            <a:chExt cx="3962400" cy="53895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1066800"/>
              <a:ext cx="3962400" cy="538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椭圆 7"/>
            <p:cNvSpPr/>
            <p:nvPr/>
          </p:nvSpPr>
          <p:spPr>
            <a:xfrm>
              <a:off x="5715000" y="1524000"/>
              <a:ext cx="914400" cy="60960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66642"/>
            <a:ext cx="6248400" cy="1814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r>
              <a:rPr lang="en-US" dirty="0" smtClean="0"/>
              <a:t>No field, use PMT</a:t>
            </a:r>
          </a:p>
          <a:p>
            <a:r>
              <a:rPr lang="en-US" dirty="0" smtClean="0"/>
              <a:t>Fiber/light guild read out: 3m in CDF design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Choice of Light Read Out</a:t>
            </a:r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95400" y="1905000"/>
            <a:ext cx="6629400" cy="4743449"/>
            <a:chOff x="0" y="1524000"/>
            <a:chExt cx="6629400" cy="4743449"/>
          </a:xfrm>
        </p:grpSpPr>
        <p:sp>
          <p:nvSpPr>
            <p:cNvPr id="8" name="矩形 7"/>
            <p:cNvSpPr/>
            <p:nvPr/>
          </p:nvSpPr>
          <p:spPr>
            <a:xfrm>
              <a:off x="76200" y="3276600"/>
              <a:ext cx="6858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r>
                <a:rPr lang="en-US" altLang="zh-CN" sz="2800" b="1" cap="none" spc="0" baseline="3000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</a:t>
              </a:r>
              <a:endParaRPr lang="zh-CN" altLang="en-US" sz="2800" b="1" cap="none" spc="0" baseline="300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35" r="5333"/>
            <a:stretch>
              <a:fillRect/>
            </a:stretch>
          </p:blipFill>
          <p:spPr bwMode="auto">
            <a:xfrm>
              <a:off x="152400" y="1524000"/>
              <a:ext cx="6477000" cy="474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>
              <a:off x="0" y="3733800"/>
              <a:ext cx="838200" cy="1588"/>
            </a:xfrm>
            <a:prstGeom prst="straightConnector1">
              <a:avLst/>
            </a:prstGeom>
            <a:ln w="13970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08685" y="3151909"/>
              <a:ext cx="473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→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24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360109" y="4495800"/>
              <a:ext cx="22712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986088" y="4362451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988469" y="4598195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8469" y="3017044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22º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981325" y="2755107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13º</a:t>
              </a:r>
              <a:endParaRPr lang="en-US" sz="900" dirty="0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590800" y="3124200"/>
            <a:ext cx="1676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90800" y="5105400"/>
            <a:ext cx="1676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209800" y="30480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/>
          <p:cNvSpPr/>
          <p:nvPr/>
        </p:nvSpPr>
        <p:spPr>
          <a:xfrm>
            <a:off x="2209800" y="50292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左箭头 24"/>
          <p:cNvSpPr/>
          <p:nvPr/>
        </p:nvSpPr>
        <p:spPr>
          <a:xfrm rot="1343013" flipH="1">
            <a:off x="323395" y="2240197"/>
            <a:ext cx="1974392" cy="1066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PMT Read out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r>
              <a:rPr lang="en-US" dirty="0" smtClean="0"/>
              <a:t>small field, use gap in </a:t>
            </a:r>
          </a:p>
          <a:p>
            <a:r>
              <a:rPr lang="en-US" dirty="0" smtClean="0"/>
              <a:t>Fiber/light guild read out: 1m in CDF design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Choice of Light Read Out</a:t>
            </a:r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295400" y="1905000"/>
            <a:ext cx="6629400" cy="4743449"/>
            <a:chOff x="0" y="1524000"/>
            <a:chExt cx="6629400" cy="4743449"/>
          </a:xfrm>
        </p:grpSpPr>
        <p:sp>
          <p:nvSpPr>
            <p:cNvPr id="8" name="矩形 7"/>
            <p:cNvSpPr/>
            <p:nvPr/>
          </p:nvSpPr>
          <p:spPr>
            <a:xfrm>
              <a:off x="76200" y="3276600"/>
              <a:ext cx="6858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r>
                <a:rPr lang="en-US" altLang="zh-CN" sz="2800" b="1" cap="none" spc="0" baseline="3000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</a:t>
              </a:r>
              <a:endParaRPr lang="zh-CN" altLang="en-US" sz="2800" b="1" cap="none" spc="0" baseline="300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35" r="5333"/>
            <a:stretch>
              <a:fillRect/>
            </a:stretch>
          </p:blipFill>
          <p:spPr bwMode="auto">
            <a:xfrm>
              <a:off x="152400" y="1524000"/>
              <a:ext cx="6477000" cy="474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直接箭头连接符 9"/>
            <p:cNvCxnSpPr/>
            <p:nvPr/>
          </p:nvCxnSpPr>
          <p:spPr>
            <a:xfrm>
              <a:off x="0" y="3733800"/>
              <a:ext cx="838200" cy="1588"/>
            </a:xfrm>
            <a:prstGeom prst="straightConnector1">
              <a:avLst/>
            </a:prstGeom>
            <a:ln w="13970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08685" y="3151909"/>
              <a:ext cx="473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→</a:t>
              </a:r>
              <a:endParaRPr 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24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360109" y="4495800"/>
              <a:ext cx="22712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986088" y="4362451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988469" y="4598195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88469" y="3017044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22º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2981325" y="2755107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13º</a:t>
              </a:r>
              <a:endParaRPr lang="en-US" sz="900" dirty="0"/>
            </a:p>
          </p:txBody>
        </p:sp>
      </p:grpSp>
      <p:cxnSp>
        <p:nvCxnSpPr>
          <p:cNvPr id="18" name="直接连接符 17"/>
          <p:cNvCxnSpPr/>
          <p:nvPr/>
        </p:nvCxnSpPr>
        <p:spPr>
          <a:xfrm rot="5400000">
            <a:off x="3924300" y="3162300"/>
            <a:ext cx="685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 flipH="1" flipV="1">
            <a:off x="3924300" y="5067300"/>
            <a:ext cx="685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 rot="5400000">
            <a:off x="4076700" y="25527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 23"/>
          <p:cNvSpPr/>
          <p:nvPr/>
        </p:nvSpPr>
        <p:spPr>
          <a:xfrm rot="16200000">
            <a:off x="4076700" y="5524500"/>
            <a:ext cx="381000" cy="152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左箭头 24"/>
          <p:cNvSpPr/>
          <p:nvPr/>
        </p:nvSpPr>
        <p:spPr>
          <a:xfrm flipH="1">
            <a:off x="2209800" y="1981200"/>
            <a:ext cx="1974392" cy="10668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PMT Read out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Shashlik</a:t>
            </a:r>
            <a:r>
              <a:rPr lang="en-US" sz="2400" dirty="0" smtClean="0"/>
              <a:t> calorimeter is appealing </a:t>
            </a:r>
          </a:p>
          <a:p>
            <a:pPr lvl="1"/>
            <a:r>
              <a:rPr lang="en-US" sz="2000" dirty="0" smtClean="0"/>
              <a:t>Less area to readout light</a:t>
            </a:r>
          </a:p>
          <a:p>
            <a:pPr lvl="1"/>
            <a:r>
              <a:rPr lang="en-US" sz="2000" dirty="0" smtClean="0"/>
              <a:t>Established technology</a:t>
            </a:r>
          </a:p>
          <a:p>
            <a:pPr lvl="1"/>
            <a:r>
              <a:rPr lang="en-US" sz="2000" dirty="0" smtClean="0"/>
              <a:t>Need further study to finalize setup</a:t>
            </a:r>
          </a:p>
          <a:p>
            <a:pPr lvl="1"/>
            <a:r>
              <a:rPr lang="en-US" sz="2000" dirty="0" smtClean="0"/>
              <a:t>Looks good:</a:t>
            </a:r>
            <a:br>
              <a:rPr lang="en-US" sz="2000" dirty="0" smtClean="0"/>
            </a:br>
            <a:r>
              <a:rPr lang="en-US" sz="2000" dirty="0" smtClean="0"/>
              <a:t>0.6mm </a:t>
            </a:r>
            <a:r>
              <a:rPr lang="en-US" sz="2000" dirty="0" err="1" smtClean="0"/>
              <a:t>Pb</a:t>
            </a:r>
            <a:r>
              <a:rPr lang="en-US" sz="2000" dirty="0" smtClean="0"/>
              <a:t>/layer, 20X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</a:t>
            </a:r>
            <a:r>
              <a:rPr lang="en-US" sz="2000" dirty="0" err="1" smtClean="0"/>
              <a:t>Totoal</a:t>
            </a:r>
            <a:r>
              <a:rPr lang="en-US" sz="2000" dirty="0" smtClean="0"/>
              <a:t> Shower)/4X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</a:t>
            </a:r>
            <a:r>
              <a:rPr lang="en-US" sz="2000" dirty="0" err="1" smtClean="0"/>
              <a:t>preshower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Readout technique is still challenging</a:t>
            </a:r>
          </a:p>
          <a:p>
            <a:pPr lvl="1"/>
            <a:r>
              <a:rPr lang="en-US" sz="2000" dirty="0" smtClean="0"/>
              <a:t>Need test on APD, exploring out-field readouts</a:t>
            </a:r>
          </a:p>
          <a:p>
            <a:r>
              <a:rPr lang="en-US" sz="2400" dirty="0" smtClean="0"/>
              <a:t>Total cost ~ a few M$</a:t>
            </a:r>
          </a:p>
          <a:p>
            <a:pPr lvl="1"/>
            <a:r>
              <a:rPr lang="en-US" sz="2000" dirty="0" smtClean="0"/>
              <a:t>Dominated by readout detector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 l="1875" t="5998" r="1875" b="4770"/>
          <a:stretch>
            <a:fillRect/>
          </a:stretch>
        </p:blipFill>
        <p:spPr bwMode="auto">
          <a:xfrm>
            <a:off x="152400" y="-533400"/>
            <a:ext cx="8382000" cy="793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781800" y="6019800"/>
            <a:ext cx="1476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tx2"/>
                </a:solidFill>
              </a:rPr>
              <a:t>Plot by Z.W. Zhao</a:t>
            </a:r>
            <a:endParaRPr lang="en-US" sz="1200" dirty="0"/>
          </a:p>
        </p:txBody>
      </p:sp>
      <p:sp>
        <p:nvSpPr>
          <p:cNvPr id="9" name="左箭头 8"/>
          <p:cNvSpPr/>
          <p:nvPr/>
        </p:nvSpPr>
        <p:spPr>
          <a:xfrm rot="19908022">
            <a:off x="3923572" y="1097621"/>
            <a:ext cx="2333457" cy="1066800"/>
          </a:xfrm>
          <a:prstGeom prst="leftArrow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Angle Cal.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4572000" y="1295400"/>
            <a:ext cx="6587230" cy="4743449"/>
            <a:chOff x="0" y="1524000"/>
            <a:chExt cx="6587230" cy="4743449"/>
          </a:xfrm>
        </p:grpSpPr>
        <p:sp>
          <p:nvSpPr>
            <p:cNvPr id="16" name="矩形 15"/>
            <p:cNvSpPr/>
            <p:nvPr/>
          </p:nvSpPr>
          <p:spPr>
            <a:xfrm>
              <a:off x="76200" y="3276600"/>
              <a:ext cx="6858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800" b="1" cap="none" spc="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</a:t>
              </a:r>
              <a:r>
                <a:rPr lang="en-US" altLang="zh-CN" sz="2800" b="1" cap="none" spc="0" baseline="30000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-</a:t>
              </a:r>
              <a:endParaRPr lang="zh-CN" altLang="en-US" sz="2800" b="1" cap="none" spc="0" baseline="3000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7435" r="42321"/>
            <a:stretch>
              <a:fillRect/>
            </a:stretch>
          </p:blipFill>
          <p:spPr bwMode="auto">
            <a:xfrm>
              <a:off x="152400" y="1524000"/>
              <a:ext cx="3946323" cy="474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直接箭头连接符 17"/>
            <p:cNvCxnSpPr/>
            <p:nvPr/>
          </p:nvCxnSpPr>
          <p:spPr>
            <a:xfrm>
              <a:off x="0" y="3733800"/>
              <a:ext cx="838200" cy="1588"/>
            </a:xfrm>
            <a:prstGeom prst="straightConnector1">
              <a:avLst/>
            </a:prstGeom>
            <a:ln w="13970">
              <a:solidFill>
                <a:srgbClr val="0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108685" y="3151909"/>
              <a:ext cx="473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→</a:t>
              </a:r>
              <a:endParaRPr lang="en-US" sz="20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6324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360109" y="4495800"/>
              <a:ext cx="22712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986088" y="4362451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988469" y="4598195"/>
              <a:ext cx="240506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88469" y="3017044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22º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981325" y="2755107"/>
              <a:ext cx="235307" cy="1166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900" dirty="0" smtClean="0"/>
                <a:t>13º</a:t>
              </a:r>
              <a:endParaRPr lang="en-US" sz="900" dirty="0"/>
            </a:p>
          </p:txBody>
        </p:sp>
      </p:grpSp>
      <p:sp>
        <p:nvSpPr>
          <p:cNvPr id="29" name="内容占位符 1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Provide trigger</a:t>
            </a:r>
          </a:p>
          <a:p>
            <a:pPr lvl="1"/>
            <a:r>
              <a:rPr lang="en-US" dirty="0" smtClean="0"/>
              <a:t>e/</a:t>
            </a:r>
            <a:r>
              <a:rPr lang="el-GR" dirty="0" smtClean="0"/>
              <a:t> π</a:t>
            </a:r>
            <a:r>
              <a:rPr lang="en-US" dirty="0" smtClean="0"/>
              <a:t> separation</a:t>
            </a:r>
          </a:p>
          <a:p>
            <a:pPr lvl="2"/>
            <a:r>
              <a:rPr lang="el-GR" dirty="0" smtClean="0"/>
              <a:t>π</a:t>
            </a:r>
            <a:r>
              <a:rPr lang="en-US" dirty="0" smtClean="0"/>
              <a:t>:e &lt;1.5 </a:t>
            </a:r>
          </a:p>
          <a:p>
            <a:r>
              <a:rPr lang="en-US" dirty="0" smtClean="0"/>
              <a:t> General features</a:t>
            </a:r>
          </a:p>
          <a:p>
            <a:pPr lvl="1"/>
            <a:r>
              <a:rPr lang="en-US" dirty="0" smtClean="0"/>
              <a:t>Coverage</a:t>
            </a:r>
          </a:p>
          <a:p>
            <a:pPr lvl="2"/>
            <a:r>
              <a:rPr lang="en-US" dirty="0" smtClean="0"/>
              <a:t>13~22 degree </a:t>
            </a:r>
          </a:p>
          <a:p>
            <a:pPr lvl="2"/>
            <a:r>
              <a:rPr lang="en-US" dirty="0" smtClean="0"/>
              <a:t>~4m</a:t>
            </a:r>
            <a:r>
              <a:rPr lang="en-US" sz="1800" baseline="30000" dirty="0" smtClean="0"/>
              <a:t>2</a:t>
            </a:r>
            <a:r>
              <a:rPr lang="en-US" dirty="0" smtClean="0"/>
              <a:t> coverage</a:t>
            </a:r>
          </a:p>
          <a:p>
            <a:pPr lvl="2"/>
            <a:r>
              <a:rPr lang="en-US" dirty="0" smtClean="0"/>
              <a:t>3~7GeV</a:t>
            </a:r>
          </a:p>
          <a:p>
            <a:pPr lvl="1"/>
            <a:r>
              <a:rPr lang="en-US" dirty="0" smtClean="0"/>
              <a:t>120kHz (high p)/11kHz (e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~1.5T field</a:t>
            </a:r>
          </a:p>
          <a:p>
            <a:pPr lvl="2"/>
            <a:r>
              <a:rPr lang="en-US" dirty="0" smtClean="0"/>
              <a:t>Mostly along track</a:t>
            </a:r>
          </a:p>
          <a:p>
            <a:pPr lvl="1"/>
            <a:r>
              <a:rPr lang="en-US" dirty="0" smtClean="0"/>
              <a:t>Radiation hard </a:t>
            </a:r>
          </a:p>
          <a:p>
            <a:pPr lvl="2"/>
            <a:r>
              <a:rPr lang="en-US" dirty="0" smtClean="0"/>
              <a:t>~10Gy for high p part</a:t>
            </a:r>
            <a:endParaRPr lang="en-US" dirty="0"/>
          </a:p>
        </p:txBody>
      </p:sp>
      <p:sp>
        <p:nvSpPr>
          <p:cNvPr id="30" name="左箭头 29"/>
          <p:cNvSpPr/>
          <p:nvPr/>
        </p:nvSpPr>
        <p:spPr>
          <a:xfrm rot="1691978" flipH="1">
            <a:off x="5218973" y="1478622"/>
            <a:ext cx="2333457" cy="1066800"/>
          </a:xfrm>
          <a:prstGeom prst="leftArrow">
            <a:avLst/>
          </a:prstGeom>
          <a:effectLst>
            <a:glow rad="101600">
              <a:schemeClr val="bg1">
                <a:alpha val="6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 Angle Cal.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Two main choices</a:t>
            </a:r>
          </a:p>
          <a:p>
            <a:pPr lvl="1"/>
            <a:r>
              <a:rPr lang="en-US" sz="1600" dirty="0" smtClean="0"/>
              <a:t>High resolution, radiation hardness, 100ps timing</a:t>
            </a:r>
          </a:p>
          <a:p>
            <a:r>
              <a:rPr lang="en-US" sz="1800" dirty="0" err="1" smtClean="0"/>
              <a:t>SciFi</a:t>
            </a:r>
            <a:r>
              <a:rPr lang="en-US" sz="1800" dirty="0" smtClean="0"/>
              <a:t> </a:t>
            </a:r>
            <a:r>
              <a:rPr lang="en-US" sz="1800" dirty="0" err="1" smtClean="0"/>
              <a:t>ECal</a:t>
            </a:r>
            <a:endParaRPr lang="en-US" sz="1800" dirty="0" smtClean="0"/>
          </a:p>
          <a:p>
            <a:pPr lvl="1"/>
            <a:r>
              <a:rPr lang="en-US" sz="1600" dirty="0" smtClean="0"/>
              <a:t>Simulation shown in last meeting</a:t>
            </a:r>
          </a:p>
          <a:p>
            <a:pPr lvl="2"/>
            <a:r>
              <a:rPr lang="en-US" sz="1400" dirty="0" smtClean="0"/>
              <a:t>W-</a:t>
            </a:r>
            <a:r>
              <a:rPr lang="en-US" sz="1400" dirty="0" err="1" smtClean="0"/>
              <a:t>Ecal</a:t>
            </a:r>
            <a:r>
              <a:rPr lang="en-US" sz="1400" dirty="0" smtClean="0"/>
              <a:t> resolution is not enough</a:t>
            </a:r>
          </a:p>
          <a:p>
            <a:pPr lvl="2"/>
            <a:r>
              <a:rPr lang="en-US" sz="1400" dirty="0" err="1" smtClean="0"/>
              <a:t>Pb-Ecal</a:t>
            </a:r>
            <a:r>
              <a:rPr lang="en-US" sz="1400" dirty="0" smtClean="0"/>
              <a:t> (with &gt;50% </a:t>
            </a:r>
            <a:r>
              <a:rPr lang="en-US" sz="1400" dirty="0" err="1" smtClean="0"/>
              <a:t>SciFi</a:t>
            </a:r>
            <a:r>
              <a:rPr lang="en-US" sz="1400" dirty="0" smtClean="0"/>
              <a:t> ratio) works</a:t>
            </a:r>
          </a:p>
          <a:p>
            <a:pPr lvl="1"/>
            <a:r>
              <a:rPr lang="en-US" sz="1600" dirty="0" smtClean="0"/>
              <a:t>Require large area light readout</a:t>
            </a:r>
          </a:p>
          <a:p>
            <a:pPr lvl="1"/>
            <a:r>
              <a:rPr lang="en-US" sz="1600" dirty="0" smtClean="0"/>
              <a:t>Not cheap (See </a:t>
            </a:r>
            <a:r>
              <a:rPr lang="en-US" sz="1600" dirty="0" err="1" smtClean="0"/>
              <a:t>Zhiwen’s</a:t>
            </a:r>
            <a:r>
              <a:rPr lang="en-US" sz="1600" dirty="0" smtClean="0"/>
              <a:t> talk)</a:t>
            </a:r>
          </a:p>
          <a:p>
            <a:r>
              <a:rPr lang="en-US" sz="1800" dirty="0" err="1" smtClean="0"/>
              <a:t>Shashlik</a:t>
            </a:r>
            <a:r>
              <a:rPr lang="en-US" sz="1800" dirty="0" smtClean="0"/>
              <a:t> Type</a:t>
            </a:r>
          </a:p>
          <a:p>
            <a:pPr lvl="1"/>
            <a:r>
              <a:rPr lang="en-US" sz="1400" dirty="0" smtClean="0"/>
              <a:t>Pickup/Readout photon with wave-length shifting fiber, small light read out area</a:t>
            </a:r>
          </a:p>
          <a:p>
            <a:pPr lvl="1"/>
            <a:r>
              <a:rPr lang="en-US" sz="1400" dirty="0" smtClean="0"/>
              <a:t>More simulation this talk</a:t>
            </a:r>
            <a:endParaRPr lang="en-US" sz="1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Choice of Calorimeter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5710634" y="762000"/>
            <a:ext cx="3433366" cy="2667000"/>
            <a:chOff x="5638800" y="1066800"/>
            <a:chExt cx="3433366" cy="2667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1143000"/>
              <a:ext cx="343336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6405166" y="1066800"/>
              <a:ext cx="17107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Typical </a:t>
              </a:r>
              <a:r>
                <a:rPr lang="en-US" sz="1600" dirty="0" err="1" smtClean="0"/>
                <a:t>Pb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SciFi</a:t>
              </a:r>
              <a:endParaRPr lang="en-US" sz="1600" dirty="0" smtClean="0"/>
            </a:p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Hertzog, NIM, 1990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67000" y="4724400"/>
            <a:ext cx="6064250" cy="1611705"/>
            <a:chOff x="2667000" y="4724400"/>
            <a:chExt cx="6064250" cy="1611705"/>
          </a:xfrm>
        </p:grpSpPr>
        <p:pic>
          <p:nvPicPr>
            <p:cNvPr id="11" name="Picture 12" descr="Mod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4724400"/>
              <a:ext cx="6064250" cy="161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2667000" y="4724400"/>
              <a:ext cx="23134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Typical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Shashlik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Polyakov</a:t>
              </a:r>
              <a:r>
                <a:rPr lang="en-US" sz="1100" dirty="0" smtClean="0">
                  <a:solidFill>
                    <a:schemeClr val="bg1"/>
                  </a:solidFill>
                </a:rPr>
                <a:t>, COMPASS Talk, 2010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381000" y="1524001"/>
          <a:ext cx="8077200" cy="333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1676400"/>
                <a:gridCol w="1752600"/>
              </a:tblGrid>
              <a:tr h="454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COMPASS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PANDA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KIPIO</a:t>
                      </a:r>
                    </a:p>
                  </a:txBody>
                  <a:tcPr/>
                </a:tc>
              </a:tr>
              <a:tr h="26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Pb</a:t>
                      </a:r>
                      <a:r>
                        <a:rPr lang="en-US" sz="1400" baseline="0" dirty="0" smtClean="0"/>
                        <a:t> Thick/ Layer  (mm)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0.28</a:t>
                      </a:r>
                      <a:endParaRPr lang="en-US" sz="1400" dirty="0"/>
                    </a:p>
                  </a:txBody>
                  <a:tcPr/>
                </a:tc>
              </a:tr>
              <a:tr h="26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Sci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Thick/ Layer  (mm)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Res.    a/</a:t>
                      </a:r>
                      <a:r>
                        <a:rPr lang="en-US" sz="1400" dirty="0" err="1" smtClean="0"/>
                        <a:t>sqrt</a:t>
                      </a:r>
                      <a:r>
                        <a:rPr lang="en-US" sz="1400" dirty="0" smtClean="0"/>
                        <a:t>(E)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~3%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Rad. Length,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X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baseline="0" dirty="0" smtClean="0"/>
                        <a:t> (mm)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Total Rad. Length (X</a:t>
                      </a:r>
                      <a:r>
                        <a:rPr lang="en-US" sz="1400" baseline="-25000" dirty="0" smtClean="0"/>
                        <a:t>0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Moliere 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Typical Detecting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</a:t>
                      </a:r>
                      <a:r>
                        <a:rPr lang="en-US" sz="1400" baseline="0" dirty="0" smtClean="0"/>
                        <a:t>~</a:t>
                      </a: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dirty="0" smtClean="0"/>
                        <a:t>GeV?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&lt;10GeV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&lt;1GeV</a:t>
                      </a:r>
                      <a:endParaRPr lang="en-US" sz="1400" dirty="0"/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Trans.</a:t>
                      </a:r>
                      <a:r>
                        <a:rPr lang="en-US" sz="1400" baseline="0" dirty="0" smtClean="0"/>
                        <a:t> Size (cm)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~4x4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11x11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11x11</a:t>
                      </a: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depth(cm)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</a:t>
            </a:r>
            <a:r>
              <a:rPr lang="en-US" dirty="0" err="1" smtClean="0"/>
              <a:t>Shashlik</a:t>
            </a:r>
            <a:r>
              <a:rPr lang="en-US" dirty="0" smtClean="0"/>
              <a:t> Detectors</a:t>
            </a:r>
            <a:br>
              <a:rPr lang="en-US" dirty="0" smtClean="0"/>
            </a:br>
            <a:r>
              <a:rPr lang="en-US" sz="2000" dirty="0" smtClean="0"/>
              <a:t>Collaborated with IHEP (Russia)</a:t>
            </a:r>
            <a:endParaRPr lang="en-US" dirty="0"/>
          </a:p>
        </p:txBody>
      </p:sp>
      <p:sp>
        <p:nvSpPr>
          <p:cNvPr id="9" name="圆角矩形标注 8"/>
          <p:cNvSpPr/>
          <p:nvPr/>
        </p:nvSpPr>
        <p:spPr>
          <a:xfrm>
            <a:off x="3429000" y="4953000"/>
            <a:ext cx="2667000" cy="990600"/>
          </a:xfrm>
          <a:prstGeom prst="wedgeRoundRectCallout">
            <a:avLst>
              <a:gd name="adj1" fmla="val -26548"/>
              <a:gd name="adj2" fmla="val -60577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W/ new spiral technique to improve uniformity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not crucial for us (with large indenting angle)</a:t>
            </a:r>
            <a:endParaRPr lang="en-US" sz="1400" dirty="0"/>
          </a:p>
        </p:txBody>
      </p:sp>
      <p:sp>
        <p:nvSpPr>
          <p:cNvPr id="10" name="圆角矩形标注 9"/>
          <p:cNvSpPr/>
          <p:nvPr/>
        </p:nvSpPr>
        <p:spPr>
          <a:xfrm>
            <a:off x="6096000" y="4953000"/>
            <a:ext cx="2667000" cy="990600"/>
          </a:xfrm>
          <a:prstGeom prst="wedgeRoundRectCallout">
            <a:avLst>
              <a:gd name="adj1" fmla="val -57525"/>
              <a:gd name="adj2" fmla="val -6138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Similar in energy range as ours</a:t>
            </a:r>
            <a:endParaRPr 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381000" y="4876800"/>
            <a:ext cx="289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chemeClr val="accent6"/>
                </a:solidFill>
              </a:rPr>
              <a:t>For us: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What’s best </a:t>
            </a:r>
            <a:r>
              <a:rPr lang="en-US" sz="1400" dirty="0" err="1" smtClean="0">
                <a:solidFill>
                  <a:schemeClr val="accent6"/>
                </a:solidFill>
              </a:rPr>
              <a:t>Pb</a:t>
            </a:r>
            <a:r>
              <a:rPr lang="en-US" sz="1400" dirty="0" smtClean="0">
                <a:solidFill>
                  <a:schemeClr val="accent6"/>
                </a:solidFill>
              </a:rPr>
              <a:t> thickness?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What’s best </a:t>
            </a:r>
            <a:r>
              <a:rPr lang="en-US" sz="1400" dirty="0" err="1" smtClean="0">
                <a:solidFill>
                  <a:schemeClr val="accent6"/>
                </a:solidFill>
              </a:rPr>
              <a:t>rad</a:t>
            </a:r>
            <a:r>
              <a:rPr lang="en-US" sz="1400" dirty="0" smtClean="0">
                <a:solidFill>
                  <a:schemeClr val="accent6"/>
                </a:solidFill>
              </a:rPr>
              <a:t> length?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How to setup </a:t>
            </a:r>
            <a:r>
              <a:rPr lang="en-US" sz="1400" dirty="0" err="1" smtClean="0">
                <a:solidFill>
                  <a:schemeClr val="accent6"/>
                </a:solidFill>
              </a:rPr>
              <a:t>preshower</a:t>
            </a:r>
            <a:r>
              <a:rPr lang="en-US" sz="1400" dirty="0" smtClean="0">
                <a:solidFill>
                  <a:schemeClr val="accent6"/>
                </a:solidFill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/>
                </a:solidFill>
              </a:rPr>
              <a:t>What’s the Trans. size 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276600" y="4191000"/>
            <a:ext cx="4724400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276600" y="3505200"/>
            <a:ext cx="4724400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276600" y="2286000"/>
            <a:ext cx="4724400" cy="158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1600" dirty="0" smtClean="0"/>
              <a:t>If PVDIS </a:t>
            </a:r>
            <a:r>
              <a:rPr lang="en-US" sz="1600" dirty="0" err="1" smtClean="0"/>
              <a:t>calo</a:t>
            </a:r>
            <a:r>
              <a:rPr lang="en-US" sz="1600" dirty="0" smtClean="0"/>
              <a:t>. is not full-backplane coverage (likely), then there will not be enough PVDIS modules to be reconfigured for both calorimeters of SIDIS.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1"/>
                </a:solidFill>
              </a:rPr>
              <a:t>Need to order new module for large angle cal.</a:t>
            </a:r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1800" dirty="0" smtClean="0"/>
              <a:t>Detector</a:t>
            </a:r>
          </a:p>
          <a:p>
            <a:pPr lvl="1"/>
            <a:r>
              <a:rPr lang="en-US" sz="1600" dirty="0" smtClean="0"/>
              <a:t>Assuming </a:t>
            </a:r>
            <a:r>
              <a:rPr lang="en-US" sz="1600" dirty="0" err="1" smtClean="0"/>
              <a:t>Shashlik</a:t>
            </a:r>
            <a:r>
              <a:rPr lang="en-US" sz="1600" dirty="0" smtClean="0"/>
              <a:t> calorimeter, 8x8cm modules</a:t>
            </a:r>
          </a:p>
          <a:p>
            <a:pPr lvl="1"/>
            <a:r>
              <a:rPr lang="en-US" sz="1600" dirty="0" smtClean="0"/>
              <a:t>Cost </a:t>
            </a:r>
            <a:r>
              <a:rPr lang="en-US" sz="1600" dirty="0" smtClean="0">
                <a:solidFill>
                  <a:schemeClr val="accent1"/>
                </a:solidFill>
              </a:rPr>
              <a:t>~</a:t>
            </a:r>
            <a:r>
              <a:rPr lang="en-US" sz="1600" dirty="0" smtClean="0"/>
              <a:t> ($0.7k/modules ) x (600 modules) + $50kUSD (1 set mold)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1"/>
                </a:solidFill>
              </a:rPr>
              <a:t>        ~ $500k</a:t>
            </a:r>
          </a:p>
          <a:p>
            <a:r>
              <a:rPr lang="en-US" sz="1800" dirty="0" smtClean="0"/>
              <a:t>Photon detector</a:t>
            </a:r>
          </a:p>
          <a:p>
            <a:pPr lvl="1"/>
            <a:r>
              <a:rPr lang="en-US" sz="1600" dirty="0" smtClean="0"/>
              <a:t>Assuming radiation-hard APD, including cabling/electronics:</a:t>
            </a:r>
          </a:p>
          <a:p>
            <a:pPr lvl="1"/>
            <a:r>
              <a:rPr lang="en-US" sz="1600" dirty="0" smtClean="0"/>
              <a:t>Cost </a:t>
            </a:r>
            <a:r>
              <a:rPr lang="en-US" sz="1600" dirty="0" smtClean="0">
                <a:solidFill>
                  <a:schemeClr val="accent1"/>
                </a:solidFill>
              </a:rPr>
              <a:t>~</a:t>
            </a:r>
            <a:r>
              <a:rPr lang="en-US" sz="1600" dirty="0" smtClean="0"/>
              <a:t> ($1.25k/Chan) x (2 Chan/module [PS/SH]) x (600 modules) </a:t>
            </a:r>
            <a:br>
              <a:rPr lang="en-US" sz="1600" dirty="0" smtClean="0"/>
            </a:br>
            <a:r>
              <a:rPr lang="en-US" sz="1600" dirty="0" smtClean="0"/>
              <a:t>        </a:t>
            </a:r>
            <a:r>
              <a:rPr lang="en-US" sz="1600" dirty="0" smtClean="0">
                <a:solidFill>
                  <a:schemeClr val="accent1"/>
                </a:solidFill>
              </a:rPr>
              <a:t>~ $1.5M</a:t>
            </a:r>
          </a:p>
          <a:p>
            <a:r>
              <a:rPr lang="en-US" sz="1800" dirty="0" smtClean="0"/>
              <a:t>DAQ  - FADC type wave form </a:t>
            </a:r>
            <a:r>
              <a:rPr lang="en-US" sz="1800" dirty="0" err="1" smtClean="0"/>
              <a:t>digitalizer</a:t>
            </a:r>
            <a:endParaRPr lang="en-US" sz="1800" dirty="0" smtClean="0"/>
          </a:p>
          <a:p>
            <a:pPr lvl="1"/>
            <a:r>
              <a:rPr lang="en-US" sz="1600" dirty="0" smtClean="0"/>
              <a:t>Cost </a:t>
            </a:r>
            <a:r>
              <a:rPr lang="en-US" sz="1600" dirty="0" smtClean="0">
                <a:solidFill>
                  <a:schemeClr val="accent1"/>
                </a:solidFill>
              </a:rPr>
              <a:t>~</a:t>
            </a:r>
            <a:r>
              <a:rPr lang="en-US" sz="1600" dirty="0" smtClean="0"/>
              <a:t> ($0.2k/Chan) x (2 Chan/module [PS/SH]) x (600 modules)  </a:t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accent1"/>
                </a:solidFill>
              </a:rPr>
              <a:t>        ~ $240k</a:t>
            </a:r>
          </a:p>
          <a:p>
            <a:r>
              <a:rPr lang="en-US" sz="1800" dirty="0" smtClean="0"/>
              <a:t>Support structure : cost ~ </a:t>
            </a:r>
            <a:r>
              <a:rPr lang="en-US" sz="1800" dirty="0" smtClean="0">
                <a:solidFill>
                  <a:schemeClr val="accent1"/>
                </a:solidFill>
              </a:rPr>
              <a:t>100k</a:t>
            </a:r>
          </a:p>
          <a:p>
            <a:pPr lvl="1"/>
            <a:endParaRPr lang="en-US" sz="14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Cost Estimation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Rough Cost ~ ($3.6k/modules ) x (600 modules) + $150k</a:t>
            </a:r>
            <a:br>
              <a:rPr lang="en-US" sz="2000" dirty="0" smtClean="0"/>
            </a:br>
            <a:r>
              <a:rPr lang="en-US" sz="2000" dirty="0" smtClean="0"/>
              <a:t>                   ~ $2.3M</a:t>
            </a:r>
          </a:p>
          <a:p>
            <a:pPr lvl="1"/>
            <a:r>
              <a:rPr lang="en-US" sz="1600" dirty="0" smtClean="0"/>
              <a:t>Dominated by photon detector costs, </a:t>
            </a:r>
            <a:br>
              <a:rPr lang="en-US" sz="1600" dirty="0" smtClean="0"/>
            </a:br>
            <a:r>
              <a:rPr lang="en-US" sz="1600" dirty="0" smtClean="0"/>
              <a:t>similar cost for choices of FM-PMT (moved to a weaker field location)</a:t>
            </a:r>
          </a:p>
          <a:p>
            <a:pPr lvl="1"/>
            <a:r>
              <a:rPr lang="en-US" sz="1600" dirty="0" smtClean="0"/>
              <a:t>Can look for options of using PMT in an even lower field location, which will pay for light transportation.</a:t>
            </a:r>
          </a:p>
          <a:p>
            <a:r>
              <a:rPr lang="en-US" sz="2000" dirty="0" smtClean="0"/>
              <a:t>Manpower (More rough), assuming </a:t>
            </a:r>
            <a:r>
              <a:rPr lang="en-US" sz="2000" dirty="0" smtClean="0">
                <a:solidFill>
                  <a:schemeClr val="accent1"/>
                </a:solidFill>
              </a:rPr>
              <a:t>purchased</a:t>
            </a:r>
            <a:r>
              <a:rPr lang="en-US" sz="2000" dirty="0" smtClean="0"/>
              <a:t> module</a:t>
            </a:r>
          </a:p>
          <a:p>
            <a:pPr lvl="1"/>
            <a:r>
              <a:rPr lang="en-US" sz="1600" dirty="0" smtClean="0"/>
              <a:t>Engineer</a:t>
            </a:r>
          </a:p>
          <a:p>
            <a:pPr lvl="2"/>
            <a:r>
              <a:rPr lang="en-US" sz="1400" dirty="0" smtClean="0"/>
              <a:t>designing support structure  </a:t>
            </a: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~ 0.5 Man*year?</a:t>
            </a:r>
          </a:p>
          <a:p>
            <a:pPr lvl="1"/>
            <a:r>
              <a:rPr lang="en-US" sz="1600" dirty="0" smtClean="0"/>
              <a:t>Technician</a:t>
            </a:r>
          </a:p>
          <a:p>
            <a:pPr lvl="2"/>
            <a:r>
              <a:rPr lang="en-US" sz="1400" dirty="0" smtClean="0"/>
              <a:t>Assembly and heavy lifting </a:t>
            </a: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~ 1 Man*year?</a:t>
            </a:r>
          </a:p>
          <a:p>
            <a:pPr lvl="1"/>
            <a:r>
              <a:rPr lang="en-US" sz="1600" dirty="0" smtClean="0"/>
              <a:t>PhD Student &amp; Post Doc</a:t>
            </a:r>
          </a:p>
          <a:p>
            <a:pPr lvl="2"/>
            <a:r>
              <a:rPr lang="en-US" sz="1400" dirty="0" smtClean="0"/>
              <a:t>Assembly, Testing and Calibration </a:t>
            </a:r>
          </a:p>
          <a:p>
            <a:pPr lvl="2"/>
            <a:r>
              <a:rPr lang="en-US" sz="1400" dirty="0" smtClean="0">
                <a:solidFill>
                  <a:schemeClr val="accent1"/>
                </a:solidFill>
              </a:rPr>
              <a:t>~ 5 Man*year?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</a:t>
            </a:r>
            <a:r>
              <a:rPr lang="en-US" sz="4400" dirty="0" smtClean="0"/>
              <a:t>cost </a:t>
            </a:r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Tuning</a:t>
            </a:r>
          </a:p>
          <a:p>
            <a:pPr lvl="1"/>
            <a:r>
              <a:rPr lang="en-US" sz="1800" dirty="0" smtClean="0"/>
              <a:t>Thickness for </a:t>
            </a:r>
            <a:r>
              <a:rPr lang="en-US" sz="1800" dirty="0" err="1" smtClean="0"/>
              <a:t>Pb</a:t>
            </a:r>
            <a:r>
              <a:rPr lang="en-US" sz="1800" dirty="0" smtClean="0"/>
              <a:t>/layer</a:t>
            </a:r>
          </a:p>
          <a:p>
            <a:pPr lvl="1"/>
            <a:r>
              <a:rPr lang="en-US" sz="1800" dirty="0" smtClean="0"/>
              <a:t>Total Shower Thickness</a:t>
            </a:r>
          </a:p>
          <a:p>
            <a:pPr lvl="1"/>
            <a:r>
              <a:rPr lang="en-US" sz="1800" dirty="0" smtClean="0"/>
              <a:t>Pre-shower Thickness</a:t>
            </a:r>
          </a:p>
          <a:p>
            <a:pPr lvl="1"/>
            <a:r>
              <a:rPr lang="en-US" sz="1800" dirty="0" smtClean="0"/>
              <a:t>Transverse Size</a:t>
            </a:r>
          </a:p>
          <a:p>
            <a:r>
              <a:rPr lang="en-US" sz="2000" dirty="0" smtClean="0"/>
              <a:t>Tools</a:t>
            </a:r>
          </a:p>
          <a:p>
            <a:pPr lvl="1"/>
            <a:r>
              <a:rPr lang="en-US" sz="1800" dirty="0" smtClean="0"/>
              <a:t>Geant4 code improved from </a:t>
            </a:r>
            <a:r>
              <a:rPr lang="en-US" sz="1800" dirty="0" err="1" smtClean="0"/>
              <a:t>CaloSIM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CaloSIM</a:t>
            </a:r>
            <a:r>
              <a:rPr lang="en-US" sz="1800" dirty="0" smtClean="0"/>
              <a:t> was used in last talk) </a:t>
            </a:r>
          </a:p>
          <a:p>
            <a:pPr lvl="1"/>
            <a:r>
              <a:rPr lang="en-US" sz="1600" dirty="0" smtClean="0"/>
              <a:t>No simulation on photon transportation yet</a:t>
            </a:r>
            <a:endParaRPr lang="en-US" sz="1800" dirty="0" smtClean="0"/>
          </a:p>
          <a:p>
            <a:pPr lvl="1"/>
            <a:r>
              <a:rPr lang="en-US" sz="1800" dirty="0" smtClean="0"/>
              <a:t>Phase space (position, angle)</a:t>
            </a:r>
            <a:br>
              <a:rPr lang="en-US" sz="1800" dirty="0" smtClean="0"/>
            </a:br>
            <a:r>
              <a:rPr lang="en-US" sz="1800" dirty="0" smtClean="0"/>
              <a:t>Generated by Z. Zhao w/SIMC</a:t>
            </a:r>
          </a:p>
          <a:p>
            <a:r>
              <a:rPr lang="en-US" sz="2000" dirty="0" smtClean="0"/>
              <a:t>Figure of Merit</a:t>
            </a:r>
          </a:p>
          <a:p>
            <a:pPr lvl="1"/>
            <a:r>
              <a:rPr lang="en-US" sz="1800" dirty="0" smtClean="0"/>
              <a:t>Pion rejection </a:t>
            </a:r>
            <a:br>
              <a:rPr lang="en-US" sz="1800" dirty="0" smtClean="0"/>
            </a:br>
            <a:r>
              <a:rPr lang="en-US" sz="1800" dirty="0" smtClean="0"/>
              <a:t>with 97% electron eff.</a:t>
            </a:r>
          </a:p>
          <a:p>
            <a:endParaRPr lang="en-US" sz="2400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SoLID Collaboration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&lt;jinhuang@mit.edu&gt;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Tuning of </a:t>
            </a:r>
            <a:r>
              <a:rPr lang="en-US" dirty="0" err="1" smtClean="0"/>
              <a:t>Shashlik</a:t>
            </a:r>
            <a:r>
              <a:rPr lang="en-US" dirty="0" smtClean="0"/>
              <a:t> Parameters for Large angle </a:t>
            </a:r>
            <a:r>
              <a:rPr lang="en-US" dirty="0" err="1" smtClean="0"/>
              <a:t>ECal</a:t>
            </a:r>
            <a:endParaRPr 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893810" y="3048000"/>
            <a:ext cx="4250190" cy="3246585"/>
            <a:chOff x="4498522" y="3048000"/>
            <a:chExt cx="4250190" cy="3246585"/>
          </a:xfrm>
        </p:grpSpPr>
        <p:grpSp>
          <p:nvGrpSpPr>
            <p:cNvPr id="9" name="组合 8"/>
            <p:cNvGrpSpPr/>
            <p:nvPr/>
          </p:nvGrpSpPr>
          <p:grpSpPr>
            <a:xfrm>
              <a:off x="5334000" y="3048000"/>
              <a:ext cx="3414712" cy="3246585"/>
              <a:chOff x="5029200" y="2819400"/>
              <a:chExt cx="3414712" cy="3246585"/>
            </a:xfrm>
          </p:grpSpPr>
          <p:pic>
            <p:nvPicPr>
              <p:cNvPr id="2050" name="Picture 2" descr="E:\My Documents\Desktop\snapshot7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29200" y="2819400"/>
                <a:ext cx="3414712" cy="3246585"/>
              </a:xfrm>
              <a:prstGeom prst="rect">
                <a:avLst/>
              </a:prstGeom>
              <a:noFill/>
            </p:spPr>
          </p:pic>
          <p:sp>
            <p:nvSpPr>
              <p:cNvPr id="8" name="矩形 7"/>
              <p:cNvSpPr/>
              <p:nvPr/>
            </p:nvSpPr>
            <p:spPr>
              <a:xfrm>
                <a:off x="5257800" y="3048000"/>
                <a:ext cx="30011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Example plot w/ 20 layer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右箭头 10"/>
            <p:cNvSpPr/>
            <p:nvPr/>
          </p:nvSpPr>
          <p:spPr>
            <a:xfrm rot="19825016">
              <a:off x="4498522" y="5150802"/>
              <a:ext cx="1371600" cy="9906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electron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13544</TotalTime>
  <Words>1176</Words>
  <Application>Microsoft Office PowerPoint</Application>
  <PresentationFormat>全屏显示(4:3)</PresentationFormat>
  <Paragraphs>360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聚合</vt:lpstr>
      <vt:lpstr>幻灯片 1</vt:lpstr>
      <vt:lpstr>Outline</vt:lpstr>
      <vt:lpstr>幻灯片 3</vt:lpstr>
      <vt:lpstr>Concept</vt:lpstr>
      <vt:lpstr>Choice of Calorimeter</vt:lpstr>
      <vt:lpstr>Examples of Shashlik Detectors Collaborated with IHEP (Russia)</vt:lpstr>
      <vt:lpstr>Rough Cost Estimation</vt:lpstr>
      <vt:lpstr>Rough cost summary</vt:lpstr>
      <vt:lpstr>Tuning of Shashlik Parameters for Large angle ECal</vt:lpstr>
      <vt:lpstr>Get Figure of Merit (FOM)</vt:lpstr>
      <vt:lpstr>Thickness of Pb layer</vt:lpstr>
      <vt:lpstr>Pion Rejections</vt:lpstr>
      <vt:lpstr>Scan for best total shower thickness</vt:lpstr>
      <vt:lpstr>Scan for best preshwoer shower thickness</vt:lpstr>
      <vt:lpstr>Preshower – Readout options</vt:lpstr>
      <vt:lpstr>Transverse Size</vt:lpstr>
      <vt:lpstr>幻灯片 17</vt:lpstr>
      <vt:lpstr>More consideration on transverse size Rough numbers only</vt:lpstr>
      <vt:lpstr>Put blocks together</vt:lpstr>
      <vt:lpstr>Choice of Light Read Out</vt:lpstr>
      <vt:lpstr>Choice of Light Read Out</vt:lpstr>
      <vt:lpstr>Choice of Light Read Out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Jin Huang</cp:lastModifiedBy>
  <cp:revision>1367</cp:revision>
  <dcterms:created xsi:type="dcterms:W3CDTF">2009-04-16T15:29:42Z</dcterms:created>
  <dcterms:modified xsi:type="dcterms:W3CDTF">2011-06-03T20:35:21Z</dcterms:modified>
</cp:coreProperties>
</file>