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371" r:id="rId2"/>
    <p:sldId id="372" r:id="rId3"/>
    <p:sldId id="373" r:id="rId4"/>
    <p:sldId id="376" r:id="rId5"/>
    <p:sldId id="377" r:id="rId6"/>
    <p:sldId id="375" r:id="rId7"/>
    <p:sldId id="387" r:id="rId8"/>
    <p:sldId id="388" r:id="rId9"/>
    <p:sldId id="389" r:id="rId10"/>
    <p:sldId id="378" r:id="rId11"/>
    <p:sldId id="379" r:id="rId12"/>
    <p:sldId id="380" r:id="rId13"/>
    <p:sldId id="381" r:id="rId14"/>
    <p:sldId id="382" r:id="rId15"/>
    <p:sldId id="384" r:id="rId16"/>
    <p:sldId id="383" r:id="rId17"/>
    <p:sldId id="386" r:id="rId18"/>
    <p:sldId id="385" r:id="rId19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00"/>
    <a:srgbClr val="0101FF"/>
    <a:srgbClr val="CC3399"/>
    <a:srgbClr val="CC9900"/>
    <a:srgbClr val="3333CC"/>
    <a:srgbClr val="33CC33"/>
    <a:srgbClr val="FA7406"/>
    <a:srgbClr val="FE4A02"/>
    <a:srgbClr val="D67000"/>
    <a:srgbClr val="683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9" autoAdjust="0"/>
    <p:restoredTop sz="84645" autoAdjust="0"/>
  </p:normalViewPr>
  <p:slideViewPr>
    <p:cSldViewPr>
      <p:cViewPr varScale="1">
        <p:scale>
          <a:sx n="102" d="100"/>
          <a:sy n="102" d="100"/>
        </p:scale>
        <p:origin x="-18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-3480" y="-78"/>
      </p:cViewPr>
      <p:guideLst>
        <p:guide orient="horz" pos="2904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0" tIns="46150" rIns="92300" bIns="4615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0" tIns="46150" rIns="92300" bIns="46150" rtlCol="0"/>
          <a:lstStyle>
            <a:lvl1pPr algn="r">
              <a:defRPr sz="1300"/>
            </a:lvl1pPr>
          </a:lstStyle>
          <a:p>
            <a:fld id="{76DED6FA-3620-42DE-A214-F363622CAC83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0" tIns="46150" rIns="92300" bIns="4615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93420" y="4379596"/>
            <a:ext cx="5547360" cy="4149090"/>
          </a:xfrm>
          <a:prstGeom prst="rect">
            <a:avLst/>
          </a:prstGeom>
        </p:spPr>
        <p:txBody>
          <a:bodyPr vert="horz" lIns="92300" tIns="46150" rIns="92300" bIns="4615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757591"/>
            <a:ext cx="3004820" cy="461010"/>
          </a:xfrm>
          <a:prstGeom prst="rect">
            <a:avLst/>
          </a:prstGeom>
        </p:spPr>
        <p:txBody>
          <a:bodyPr vert="horz" lIns="92300" tIns="46150" rIns="92300" bIns="4615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27775" y="8757591"/>
            <a:ext cx="3004820" cy="461010"/>
          </a:xfrm>
          <a:prstGeom prst="rect">
            <a:avLst/>
          </a:prstGeom>
        </p:spPr>
        <p:txBody>
          <a:bodyPr vert="horz" lIns="92300" tIns="46150" rIns="92300" bIns="46150" rtlCol="0" anchor="b"/>
          <a:lstStyle>
            <a:lvl1pPr algn="r">
              <a:defRPr sz="1300"/>
            </a:lvl1pPr>
          </a:lstStyle>
          <a:p>
            <a:fld id="{81D27BB4-7507-496B-A596-4501E7841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 cstate="print">
            <a:alphaModFix amt="25000"/>
            <a:lum/>
          </a:blip>
          <a:srcRect/>
          <a:stretch>
            <a:fillRect l="13000" t="1000" r="15000" b="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任意多边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altLang="zh-CN" smtClean="0"/>
              <a:t>Calorimeter Group Communication</a:t>
            </a:r>
            <a:endParaRPr lang="en-US" dirty="0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Jin Huang &lt;jinhuang@jlab.org&gt;</a:t>
            </a:r>
            <a:endParaRPr 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5" descr="E:\My Documents\my file\JLab\Document\Logo\JLab_logo_white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03856" y="6400800"/>
            <a:ext cx="1511543" cy="3810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zh-CN" smtClean="0"/>
              <a:t>Calorimeter Group Communication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Jin Huang &lt;jinhuang@jlab.org&gt;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zh-CN" smtClean="0"/>
              <a:t>Calorimeter Group Communication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Jin Huang &lt;jinhuang@jlab.org&gt;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553200" y="6407944"/>
            <a:ext cx="2094072" cy="365760"/>
          </a:xfrm>
        </p:spPr>
        <p:txBody>
          <a:bodyPr/>
          <a:lstStyle>
            <a:lvl1pPr>
              <a:defRPr sz="900"/>
            </a:lvl1pPr>
            <a:extLst/>
          </a:lstStyle>
          <a:p>
            <a:r>
              <a:rPr lang="en-US" altLang="zh-CN" smtClean="0"/>
              <a:t>Calorimeter Group Communication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495801" y="6407944"/>
            <a:ext cx="2057400" cy="365125"/>
          </a:xfrm>
        </p:spPr>
        <p:txBody>
          <a:bodyPr/>
          <a:lstStyle>
            <a:lvl1pPr>
              <a:defRPr sz="900"/>
            </a:lvl1pPr>
            <a:extLst/>
          </a:lstStyle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altLang="zh-CN" smtClean="0"/>
              <a:t>Calorimeter Group Communication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燕尾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燕尾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altLang="zh-CN" smtClean="0"/>
              <a:t>Calorimeter Group Communication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Jin Huang &lt;jinhuang@jlab.org&gt;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zh-CN" smtClean="0"/>
              <a:t>Calorimeter Group Communication</a:t>
            </a:r>
            <a:endParaRPr 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Jin Huang &lt;jinhuang@jlab.org&gt;</a:t>
            </a:r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5" descr="E:\My Documents\my file\JLab\Document\Logo\JLab_logo_whit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477000"/>
            <a:ext cx="1447800" cy="364933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altLang="zh-CN" smtClean="0"/>
              <a:t>Calorimeter Group Communication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Jin Huang &lt;jinhuang@jlab.org&gt;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zh-CN" smtClean="0"/>
              <a:t>Calorimeter Group Communication</a:t>
            </a:r>
            <a:endParaRPr 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Jin Huang &lt;jinhuang@jlab.org&gt;</a:t>
            </a: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altLang="zh-CN" smtClean="0"/>
              <a:t>Calorimeter Group Communication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Jin Huang &lt;jinhuang@jlab.org&gt;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5" descr="E:\My Documents\my file\JLab\Document\Logo\JLab_logo_whit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400800"/>
            <a:ext cx="1292909" cy="325891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altLang="zh-CN" smtClean="0"/>
              <a:t>Calorimeter Group Communication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Jin Huang &lt;jinhuang@jlab.org&gt;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燕尾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pic>
        <p:nvPicPr>
          <p:cNvPr id="15" name="Picture 5" descr="E:\My Documents\my file\JLab\Document\Logo\JLab_logo_white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00800"/>
            <a:ext cx="1292909" cy="325891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0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lang="en-US" altLang="zh-CN" smtClean="0"/>
              <a:t>Calorimeter Group Communication</a:t>
            </a:r>
            <a:endParaRPr lang="en-US" dirty="0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495800" y="6407944"/>
            <a:ext cx="2234953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0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5" descr="E:\My Documents\my file\JLab\Document\Logo\JLab_logo_white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6400800"/>
            <a:ext cx="1292909" cy="32589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trips dir="ru"/>
  </p:transition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066800"/>
            <a:ext cx="8610600" cy="2286961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Testing New Ideas for Calorimeters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3840207"/>
            <a:ext cx="7772400" cy="1199704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sz="3400" dirty="0" smtClean="0"/>
              <a:t>Jin </a:t>
            </a:r>
            <a:r>
              <a:rPr lang="en-US" sz="3400" dirty="0" smtClean="0"/>
              <a:t>Huang</a:t>
            </a:r>
            <a:endParaRPr lang="en-US" sz="3400" dirty="0" smtClean="0"/>
          </a:p>
          <a:p>
            <a:pPr algn="ctr"/>
            <a:r>
              <a:rPr lang="en-US" dirty="0" smtClean="0"/>
              <a:t>Los Alamos National </a:t>
            </a:r>
            <a:r>
              <a:rPr lang="en-US" dirty="0" smtClean="0"/>
              <a:t>Lab</a:t>
            </a:r>
          </a:p>
          <a:p>
            <a:pPr algn="ctr"/>
            <a:endParaRPr lang="en-US" dirty="0" smtClean="0"/>
          </a:p>
          <a:p>
            <a:pPr algn="ctr"/>
            <a:r>
              <a:rPr lang="en-US" sz="3200" dirty="0" smtClean="0"/>
              <a:t>for the calorimeter working group</a:t>
            </a:r>
            <a:endParaRPr lang="en-US" sz="32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2: Hadron detector at end of calorimeter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Calorimeter Group Communication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18567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2 cm of scintillator at the end of 20 X0 Shashlyk detector</a:t>
            </a:r>
          </a:p>
          <a:p>
            <a:r>
              <a:rPr lang="en-US" dirty="0" smtClean="0"/>
              <a:t>Expect hadronic shower leak to this scintillator , while EM shower is fully absorbed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Calorimeter Group Communication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Setup </a:t>
            </a:r>
            <a:br>
              <a:rPr lang="en-US" dirty="0" smtClean="0"/>
            </a:br>
            <a:r>
              <a:rPr lang="en-US" dirty="0" smtClean="0"/>
              <a:t> indenting angle of 22</a:t>
            </a:r>
            <a:r>
              <a:rPr lang="en-US" dirty="0" smtClean="0">
                <a:latin typeface="Arial"/>
                <a:cs typeface="Arial"/>
              </a:rPr>
              <a:t>º</a:t>
            </a:r>
            <a:r>
              <a:rPr lang="en-US" dirty="0" smtClean="0"/>
              <a:t>-27</a:t>
            </a:r>
            <a:r>
              <a:rPr lang="en-US" dirty="0" smtClean="0">
                <a:latin typeface="Arial"/>
                <a:cs typeface="Arial"/>
              </a:rPr>
              <a:t>º</a:t>
            </a:r>
            <a:r>
              <a:rPr lang="en-US" dirty="0" smtClean="0"/>
              <a:t> simulated</a:t>
            </a: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590800"/>
            <a:ext cx="5034915" cy="3585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ounded Rectangular Callout 9"/>
          <p:cNvSpPr/>
          <p:nvPr/>
        </p:nvSpPr>
        <p:spPr>
          <a:xfrm>
            <a:off x="5791200" y="5486400"/>
            <a:ext cx="2743200" cy="762000"/>
          </a:xfrm>
          <a:prstGeom prst="wedgeRoundRectCallout">
            <a:avLst>
              <a:gd name="adj1" fmla="val -66230"/>
              <a:gd name="adj2" fmla="val -43265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2 cm scintillator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100x Muon events shown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382000" cy="1719071"/>
          </a:xfrm>
        </p:spPr>
        <p:txBody>
          <a:bodyPr/>
          <a:lstStyle/>
          <a:p>
            <a:r>
              <a:rPr lang="en-US" dirty="0" smtClean="0"/>
              <a:t>1/3 lower energy pions do not reach this layer</a:t>
            </a:r>
          </a:p>
          <a:p>
            <a:pPr lvl="1"/>
            <a:r>
              <a:rPr lang="en-US" dirty="0" smtClean="0"/>
              <a:t>Absorbed or track significantly deflected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Calorimeter Group Communication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Turn out that low energy pion can not punch trough too …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2133600" y="2743200"/>
            <a:ext cx="4848225" cy="3645932"/>
            <a:chOff x="3962400" y="2590800"/>
            <a:chExt cx="4848225" cy="3645932"/>
          </a:xfrm>
        </p:grpSpPr>
        <p:pic>
          <p:nvPicPr>
            <p:cNvPr id="22530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3F3F3"/>
                </a:clrFrom>
                <a:clrTo>
                  <a:srgbClr val="F3F3F3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62400" y="2590800"/>
              <a:ext cx="4848225" cy="3267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>
              <a:off x="5486400" y="5867400"/>
              <a:ext cx="282641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Log 10 of energy deposition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297420" y="3429000"/>
              <a:ext cx="88036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&lt;- MIP </a:t>
              </a:r>
              <a:br>
                <a:rPr lang="en-US" dirty="0" smtClean="0"/>
              </a:br>
              <a:r>
                <a:rPr lang="en-US" dirty="0" smtClean="0"/>
                <a:t>     peak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00600" y="4343400"/>
              <a:ext cx="251703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No Deposition Energy -&gt;</a:t>
              </a:r>
              <a:endParaRPr lang="en-US" dirty="0"/>
            </a:p>
          </p:txBody>
        </p:sp>
      </p:grp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552178"/>
            <a:ext cx="4572000" cy="4305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109472"/>
          </a:xfrm>
        </p:spPr>
        <p:txBody>
          <a:bodyPr/>
          <a:lstStyle/>
          <a:p>
            <a:r>
              <a:rPr lang="en-US" dirty="0" smtClean="0"/>
              <a:t>Can help reject some low energy hadron but left with ~80% electron efficiency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Calorimeter Group Communication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24578" name="AutoShape 2" descr="https://p25ext.lanl.gov/elog/JinResearchLog/120824_160804/BackendScint.5mmPb.TestFile4_RunElectron_GetEfficiencie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18012"/>
            <a:ext cx="4679169" cy="433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6858000" y="2514600"/>
            <a:ext cx="6142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Pion</a:t>
            </a:r>
            <a:endParaRPr lang="en-US" dirty="0"/>
          </a:p>
        </p:txBody>
      </p:sp>
      <p:sp>
        <p:nvSpPr>
          <p:cNvPr id="24581" name="AutoShape 5" descr="https://p25ext.lanl.gov/elog/JinResearchLog/120824_160926/BackendScint.5mmPb.TestFile4_RunElectron_GetEfficiencies.png?lb=JinResearchLo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133600" y="2438400"/>
            <a:ext cx="982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Electron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609600" y="2895600"/>
            <a:ext cx="1524000" cy="3352800"/>
            <a:chOff x="609600" y="2895600"/>
            <a:chExt cx="1524000" cy="33528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2133600" y="2895600"/>
              <a:ext cx="0" cy="33528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Left Arrow 14"/>
            <p:cNvSpPr/>
            <p:nvPr/>
          </p:nvSpPr>
          <p:spPr>
            <a:xfrm>
              <a:off x="609600" y="3124200"/>
              <a:ext cx="1524000" cy="7620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With cut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562600" y="2895600"/>
            <a:ext cx="1219200" cy="3352800"/>
            <a:chOff x="914400" y="2895600"/>
            <a:chExt cx="1219200" cy="3352800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2133600" y="2895600"/>
              <a:ext cx="0" cy="33528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Left Arrow 20"/>
            <p:cNvSpPr/>
            <p:nvPr/>
          </p:nvSpPr>
          <p:spPr>
            <a:xfrm>
              <a:off x="914400" y="3124200"/>
              <a:ext cx="1219200" cy="7620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With cut</a:t>
              </a:r>
              <a:endParaRPr lang="en-US" dirty="0"/>
            </a:p>
          </p:txBody>
        </p:sp>
      </p:grp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3: Lower efficiency to trade for rejection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Calorimeter Group Communication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Sacrifice efficiency to trade for pion rejection</a:t>
            </a:r>
          </a:p>
          <a:p>
            <a:pPr lvl="1"/>
            <a:r>
              <a:rPr lang="en-US" dirty="0" smtClean="0"/>
              <a:t>The idea came from Ed</a:t>
            </a:r>
          </a:p>
          <a:p>
            <a:pPr lvl="1"/>
            <a:r>
              <a:rPr lang="en-US" dirty="0" smtClean="0"/>
              <a:t>He concern that we quote too high efficiency which might degrade due to practical reasons (noise, background, …) and push us to the corner to archive high pion rejection too</a:t>
            </a:r>
          </a:p>
          <a:p>
            <a:pPr lvl="1"/>
            <a:r>
              <a:rPr lang="en-US" dirty="0" smtClean="0"/>
              <a:t>He suggest that we lower efficiency to ~80%, which may be more realistic and make rejection easier</a:t>
            </a:r>
          </a:p>
          <a:p>
            <a:r>
              <a:rPr lang="en-US" dirty="0" smtClean="0"/>
              <a:t>We probably want to do so for low-P region</a:t>
            </a:r>
          </a:p>
          <a:p>
            <a:pPr lvl="1"/>
            <a:r>
              <a:rPr lang="en-US" dirty="0" smtClean="0"/>
              <a:t>Low-P region have larger cross section which can sacrifice some efficiency</a:t>
            </a:r>
          </a:p>
          <a:p>
            <a:pPr lvl="1"/>
            <a:r>
              <a:rPr lang="en-US" dirty="0" smtClean="0"/>
              <a:t>Low-P region have larger pion/e ratio</a:t>
            </a:r>
          </a:p>
          <a:p>
            <a:pPr lvl="1"/>
            <a:r>
              <a:rPr lang="en-US" dirty="0" smtClean="0"/>
              <a:t>Low-P region have smaller pion rejection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Calorimeter Group Communication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idea</a:t>
            </a:r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Calorimeter Group Communication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It is an effective way to enhance rejection</a:t>
            </a:r>
            <a:endParaRPr lang="en-US" dirty="0"/>
          </a:p>
        </p:txBody>
      </p:sp>
      <p:sp>
        <p:nvSpPr>
          <p:cNvPr id="26626" name="AutoShape 2" descr="https://p25ext.lanl.gov/elog/JinResearchLog/120824_154055/FullSimu2.PVDIS_5mm.PVDIS_RunElectron_GetEfficiencies.png?lb=JinResearchLo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0068" y="1143000"/>
            <a:ext cx="6173932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30235" y="3886200"/>
            <a:ext cx="621376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ight Arrow 11"/>
          <p:cNvSpPr/>
          <p:nvPr/>
        </p:nvSpPr>
        <p:spPr>
          <a:xfrm>
            <a:off x="914400" y="2133600"/>
            <a:ext cx="2057400" cy="12954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Electron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914400" y="4724400"/>
            <a:ext cx="2057400" cy="12954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Pion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414407" y="5314950"/>
            <a:ext cx="2362200" cy="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400800" y="2307771"/>
            <a:ext cx="2362200" cy="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4: Try new Physics List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Calorimeter Group Communication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Calorimeter Group Communication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Physics List QGSP_BERT -&gt; FTFP_BERT  </a:t>
            </a:r>
            <a:endParaRPr lang="en-US" dirty="0"/>
          </a:p>
        </p:txBody>
      </p:sp>
      <p:pic>
        <p:nvPicPr>
          <p:cNvPr id="7" name="Picture 2" descr="C:\Users\Huang Jin\AppData\Local\Temp\FullSimu2.SIDIS_Forward_5mm.SIDIS_Forward_RunElectron_GetEfficiencies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9351"/>
          <a:stretch>
            <a:fillRect/>
          </a:stretch>
        </p:blipFill>
        <p:spPr bwMode="auto">
          <a:xfrm>
            <a:off x="762000" y="1143000"/>
            <a:ext cx="2971800" cy="2806147"/>
          </a:xfrm>
          <a:prstGeom prst="rect">
            <a:avLst/>
          </a:prstGeom>
          <a:noFill/>
        </p:spPr>
      </p:pic>
      <p:pic>
        <p:nvPicPr>
          <p:cNvPr id="8" name="Picture 3" descr="C:\Users\Huang Jin\AppData\Local\Temp\FullSimu2.SIDIS_Forward_5mm.SIDIS_Forward_RunPion_GetEfficiencies.png"/>
          <p:cNvPicPr>
            <a:picLocks noChangeAspect="1" noChangeArrowheads="1"/>
          </p:cNvPicPr>
          <p:nvPr/>
        </p:nvPicPr>
        <p:blipFill>
          <a:blip r:embed="rId3" cstate="print"/>
          <a:srcRect l="48684"/>
          <a:stretch>
            <a:fillRect/>
          </a:stretch>
        </p:blipFill>
        <p:spPr bwMode="auto">
          <a:xfrm>
            <a:off x="762001" y="3810000"/>
            <a:ext cx="2971799" cy="2769704"/>
          </a:xfrm>
          <a:prstGeom prst="rect">
            <a:avLst/>
          </a:prstGeom>
          <a:noFill/>
        </p:spPr>
      </p:pic>
      <p:sp>
        <p:nvSpPr>
          <p:cNvPr id="9" name="Right Arrow 8"/>
          <p:cNvSpPr/>
          <p:nvPr/>
        </p:nvSpPr>
        <p:spPr>
          <a:xfrm>
            <a:off x="3962400" y="3048000"/>
            <a:ext cx="1752600" cy="152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C:\Users\Huang Jin\AppData\Local\Temp\FullSimu2.SIDIS_Forward_5mm.SIDIS_Forward_RunElectron_GetEfficiencies.png"/>
          <p:cNvPicPr>
            <a:picLocks noChangeAspect="1" noChangeArrowheads="1"/>
          </p:cNvPicPr>
          <p:nvPr/>
        </p:nvPicPr>
        <p:blipFill>
          <a:blip r:embed="rId4" cstate="print"/>
          <a:srcRect l="48718"/>
          <a:stretch>
            <a:fillRect/>
          </a:stretch>
        </p:blipFill>
        <p:spPr bwMode="auto">
          <a:xfrm>
            <a:off x="5867400" y="1161222"/>
            <a:ext cx="3037837" cy="2833116"/>
          </a:xfrm>
          <a:prstGeom prst="rect">
            <a:avLst/>
          </a:prstGeom>
          <a:noFill/>
        </p:spPr>
      </p:pic>
      <p:pic>
        <p:nvPicPr>
          <p:cNvPr id="11" name="Picture 3" descr="C:\Users\Huang Jin\AppData\Local\Temp\FullSimu2.SIDIS_Forward_5mm.SIDIS_Forward_RunPion_GetEfficiencies.png"/>
          <p:cNvPicPr>
            <a:picLocks noChangeAspect="1" noChangeArrowheads="1"/>
          </p:cNvPicPr>
          <p:nvPr/>
        </p:nvPicPr>
        <p:blipFill>
          <a:blip r:embed="rId5" cstate="print"/>
          <a:srcRect l="48718"/>
          <a:stretch>
            <a:fillRect/>
          </a:stretch>
        </p:blipFill>
        <p:spPr bwMode="auto">
          <a:xfrm>
            <a:off x="5867400" y="3810000"/>
            <a:ext cx="3037837" cy="2833116"/>
          </a:xfrm>
          <a:prstGeom prst="rect">
            <a:avLst/>
          </a:prstGeom>
          <a:noFill/>
        </p:spPr>
      </p:pic>
      <p:cxnSp>
        <p:nvCxnSpPr>
          <p:cNvPr id="13" name="Straight Connector 12"/>
          <p:cNvCxnSpPr/>
          <p:nvPr/>
        </p:nvCxnSpPr>
        <p:spPr>
          <a:xfrm>
            <a:off x="1143000" y="4800600"/>
            <a:ext cx="22860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248400" y="4724400"/>
            <a:ext cx="22860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066800" y="2514600"/>
            <a:ext cx="22860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248400" y="2514600"/>
            <a:ext cx="22860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057400" y="1066800"/>
            <a:ext cx="14061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QGSP_BERT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315200" y="1066800"/>
            <a:ext cx="1317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FTFP_BERT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219200" y="1447800"/>
            <a:ext cx="1303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Electron </a:t>
            </a:r>
            <a:r>
              <a:rPr lang="en-US" dirty="0" err="1" smtClean="0"/>
              <a:t>Eff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400800" y="1447800"/>
            <a:ext cx="1303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Electron </a:t>
            </a:r>
            <a:r>
              <a:rPr lang="en-US" dirty="0" err="1" smtClean="0"/>
              <a:t>Eff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219200" y="5715000"/>
            <a:ext cx="119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1/Pion </a:t>
            </a:r>
            <a:r>
              <a:rPr lang="en-US" dirty="0" err="1" smtClean="0"/>
              <a:t>Rej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400800" y="5715000"/>
            <a:ext cx="119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/>
              <a:t>1/Pion </a:t>
            </a:r>
            <a:r>
              <a:rPr lang="en-US" dirty="0" err="1" smtClean="0"/>
              <a:t>Rej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strips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1: HERMES – LHC-b type of preshower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Calorimeter Group Communication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171907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 2-radiation length thick </a:t>
            </a:r>
            <a:r>
              <a:rPr lang="en-US" dirty="0" err="1" smtClean="0"/>
              <a:t>Pb</a:t>
            </a:r>
            <a:r>
              <a:rPr lang="en-US" dirty="0" smtClean="0"/>
              <a:t> plate and 2 cm thick scintillator plate was added to the default </a:t>
            </a:r>
            <a:r>
              <a:rPr lang="en-US" dirty="0" err="1" smtClean="0"/>
              <a:t>Shashlik</a:t>
            </a:r>
            <a:r>
              <a:rPr lang="en-US" dirty="0" smtClean="0"/>
              <a:t> calorimeter (1.5 mm </a:t>
            </a:r>
            <a:r>
              <a:rPr lang="en-US" dirty="0" err="1" smtClean="0"/>
              <a:t>scint</a:t>
            </a:r>
            <a:r>
              <a:rPr lang="en-US" dirty="0" smtClean="0"/>
              <a:t> + 0.5 mm </a:t>
            </a:r>
            <a:r>
              <a:rPr lang="en-US" dirty="0" err="1" smtClean="0"/>
              <a:t>Pb</a:t>
            </a:r>
            <a:r>
              <a:rPr lang="en-US" dirty="0" smtClean="0"/>
              <a:t> per layer)</a:t>
            </a:r>
          </a:p>
          <a:p>
            <a:r>
              <a:rPr lang="en-US" dirty="0" err="1" smtClean="0"/>
              <a:t>Shashlik</a:t>
            </a:r>
            <a:r>
              <a:rPr lang="en-US" dirty="0" smtClean="0"/>
              <a:t> calorimeter have a single readout, serve as shower detector</a:t>
            </a:r>
          </a:p>
          <a:p>
            <a:r>
              <a:rPr lang="en-US" dirty="0" smtClean="0"/>
              <a:t>Shower length = 18 X0 with 1.5mm </a:t>
            </a:r>
            <a:r>
              <a:rPr lang="en-US" dirty="0" err="1" smtClean="0"/>
              <a:t>Scint</a:t>
            </a:r>
            <a:r>
              <a:rPr lang="en-US" dirty="0" smtClean="0"/>
              <a:t> – 0.5mm </a:t>
            </a:r>
            <a:r>
              <a:rPr lang="en-US" dirty="0" err="1" smtClean="0"/>
              <a:t>Pb</a:t>
            </a:r>
            <a:r>
              <a:rPr lang="en-US" dirty="0" smtClean="0"/>
              <a:t> sandwiches</a:t>
            </a:r>
            <a:br>
              <a:rPr lang="en-US" dirty="0" smtClean="0"/>
            </a:br>
            <a:r>
              <a:rPr lang="en-US" dirty="0" smtClean="0"/>
              <a:t>1/</a:t>
            </a:r>
            <a:r>
              <a:rPr lang="en-US" dirty="0" err="1" smtClean="0"/>
              <a:t>Sqrt</a:t>
            </a:r>
            <a:r>
              <a:rPr lang="en-US" dirty="0" smtClean="0"/>
              <a:t>(E) energy resolution : </a:t>
            </a:r>
            <a:r>
              <a:rPr lang="el-GR" dirty="0" smtClean="0"/>
              <a:t>Δ</a:t>
            </a:r>
            <a:r>
              <a:rPr lang="en-US" dirty="0" smtClean="0"/>
              <a:t>E/E ~5%/√ (E)</a:t>
            </a:r>
            <a:br>
              <a:rPr lang="en-US" dirty="0" smtClean="0"/>
            </a:br>
            <a:r>
              <a:rPr lang="en-US" dirty="0" smtClean="0"/>
              <a:t>compared with pure </a:t>
            </a:r>
            <a:r>
              <a:rPr lang="en-US" dirty="0" err="1" smtClean="0"/>
              <a:t>shashlik</a:t>
            </a:r>
            <a:r>
              <a:rPr lang="en-US" dirty="0" smtClean="0"/>
              <a:t> conf. with 4%/√ (E)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Calorimeter Group Communication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Setup – PVDIS configuration simulated</a:t>
            </a:r>
            <a:endParaRPr lang="en-US" dirty="0"/>
          </a:p>
        </p:txBody>
      </p:sp>
      <p:sp>
        <p:nvSpPr>
          <p:cNvPr id="3074" name="AutoShape 2" descr="https://p25ext.lanl.gov/elog/JinResearchLog/120828_015213/PVDIS_Electron.png.png?lb=JinResearchLo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162300"/>
            <a:ext cx="3905385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ounded Rectangular Callout 10"/>
          <p:cNvSpPr/>
          <p:nvPr/>
        </p:nvSpPr>
        <p:spPr>
          <a:xfrm>
            <a:off x="304800" y="5334000"/>
            <a:ext cx="2362200" cy="571500"/>
          </a:xfrm>
          <a:prstGeom prst="wedgeRoundRectCallout">
            <a:avLst>
              <a:gd name="adj1" fmla="val 78480"/>
              <a:gd name="adj2" fmla="val -17857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101FF"/>
                </a:solidFill>
              </a:rPr>
              <a:t> 2 X0 Lead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 2 cm scintillator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6477000" y="3124200"/>
            <a:ext cx="2514600" cy="571500"/>
          </a:xfrm>
          <a:prstGeom prst="wedgeRoundRectCallout">
            <a:avLst>
              <a:gd name="adj1" fmla="val 38733"/>
              <a:gd name="adj2" fmla="val -10714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Electron Events  Shown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953000" cy="156667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Preshower alone, cut eff.</a:t>
            </a:r>
            <a:br>
              <a:rPr lang="en-US" dirty="0" smtClean="0"/>
            </a:br>
            <a:r>
              <a:rPr lang="en-US" dirty="0" smtClean="0"/>
              <a:t>~15%  (pion) VS ~95% (electron)</a:t>
            </a:r>
          </a:p>
          <a:p>
            <a:r>
              <a:rPr lang="en-US" dirty="0" smtClean="0"/>
              <a:t>Similar performance for </a:t>
            </a:r>
            <a:r>
              <a:rPr lang="en-US" dirty="0" err="1" smtClean="0"/>
              <a:t>Shashlik</a:t>
            </a:r>
            <a:r>
              <a:rPr lang="en-US" dirty="0" smtClean="0"/>
              <a:t> preshower</a:t>
            </a:r>
          </a:p>
          <a:p>
            <a:r>
              <a:rPr lang="en-US" dirty="0" smtClean="0"/>
              <a:t>Legend : </a:t>
            </a:r>
            <a:r>
              <a:rPr lang="en-US" u="sng" dirty="0" smtClean="0">
                <a:solidFill>
                  <a:srgbClr val="FF0000"/>
                </a:solidFill>
              </a:rPr>
              <a:t>Electron</a:t>
            </a:r>
            <a:r>
              <a:rPr lang="en-US" u="sng" dirty="0" smtClean="0"/>
              <a:t>; </a:t>
            </a:r>
            <a:r>
              <a:rPr lang="en-US" u="sng" dirty="0" smtClean="0">
                <a:solidFill>
                  <a:srgbClr val="0101FF"/>
                </a:solidFill>
              </a:rPr>
              <a:t>Pion</a:t>
            </a:r>
            <a:r>
              <a:rPr lang="en-US" u="sng" dirty="0" smtClean="0"/>
              <a:t>; </a:t>
            </a:r>
            <a:r>
              <a:rPr lang="en-US" u="sng" dirty="0" smtClean="0">
                <a:solidFill>
                  <a:srgbClr val="000000"/>
                </a:solidFill>
              </a:rPr>
              <a:t>Muon</a:t>
            </a:r>
            <a:endParaRPr lang="en-US" u="sng" dirty="0">
              <a:solidFill>
                <a:srgbClr val="0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Calorimeter Group Communication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Preshower response</a:t>
            </a:r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200400"/>
            <a:ext cx="7848600" cy="3063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52400"/>
            <a:ext cx="3659986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6019800" y="685800"/>
            <a:ext cx="2012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HERMES NIM 1996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467600" y="2438400"/>
            <a:ext cx="838200" cy="2590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7086600" y="609600"/>
            <a:ext cx="914400" cy="3200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620000" y="1219200"/>
            <a:ext cx="160011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"/>
                <a:cs typeface="Arial"/>
              </a:rPr>
              <a:t>●</a:t>
            </a:r>
            <a:r>
              <a:rPr lang="en-US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Electron </a:t>
            </a:r>
          </a:p>
          <a:p>
            <a:r>
              <a:rPr lang="en-US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"/>
                <a:cs typeface="Arial"/>
              </a:rPr>
              <a:t>○</a:t>
            </a:r>
            <a:r>
              <a:rPr lang="en-US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Pion</a:t>
            </a:r>
          </a:p>
          <a:p>
            <a:r>
              <a:rPr lang="en-US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*Pion/Electron</a:t>
            </a:r>
            <a:endParaRPr lang="en-US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153400" y="2971800"/>
            <a:ext cx="845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E/p cut</a:t>
            </a:r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Calorimeter Group Communication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Momentum dependent cuts and eff.</a:t>
            </a:r>
            <a:br>
              <a:rPr lang="en-US" dirty="0" smtClean="0"/>
            </a:br>
            <a:r>
              <a:rPr lang="en-US" dirty="0" smtClean="0"/>
              <a:t>Preshower cut only</a:t>
            </a:r>
            <a:endParaRPr lang="en-US" dirty="0"/>
          </a:p>
        </p:txBody>
      </p:sp>
      <p:pic>
        <p:nvPicPr>
          <p:cNvPr id="20483" name="Picture 3" descr="F:\tmp\VMShare\LeadingPbScint.5mmPb.TestFile4_RunElectron_GetEfficiencies.png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304800" y="2537485"/>
            <a:ext cx="2987386" cy="2857500"/>
          </a:xfrm>
          <a:prstGeom prst="rect">
            <a:avLst/>
          </a:prstGeom>
          <a:noFill/>
        </p:spPr>
      </p:pic>
      <p:pic>
        <p:nvPicPr>
          <p:cNvPr id="20484" name="Picture 4" descr="F:\tmp\VMShare\LeadingPbScint.5mmPb.TestFile4_RunMuon_GetEfficiencies.png"/>
          <p:cNvPicPr>
            <a:picLocks noChangeAspect="1" noChangeArrowheads="1"/>
          </p:cNvPicPr>
          <p:nvPr/>
        </p:nvPicPr>
        <p:blipFill>
          <a:blip r:embed="rId3" cstate="print"/>
          <a:srcRect l="49331"/>
          <a:stretch>
            <a:fillRect/>
          </a:stretch>
        </p:blipFill>
        <p:spPr bwMode="auto">
          <a:xfrm>
            <a:off x="6019800" y="2537485"/>
            <a:ext cx="3124200" cy="2948915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219200" y="2080285"/>
            <a:ext cx="982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Electron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267200" y="2080285"/>
            <a:ext cx="6142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Pion</a:t>
            </a:r>
            <a:endParaRPr lang="en-US" dirty="0"/>
          </a:p>
        </p:txBody>
      </p:sp>
      <p:pic>
        <p:nvPicPr>
          <p:cNvPr id="20482" name="Picture 2" descr="F:\tmp\VMShare\LeadingPbScint.5mmPb.TestFile4_RunPion_GetEfficiencies.pn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 l="48148"/>
          <a:stretch>
            <a:fillRect/>
          </a:stretch>
        </p:blipFill>
        <p:spPr bwMode="auto">
          <a:xfrm>
            <a:off x="3048000" y="2537485"/>
            <a:ext cx="3110602" cy="2869096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7239000" y="2080285"/>
            <a:ext cx="7393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Muon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33400" y="1600200"/>
            <a:ext cx="8117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Shown in last meeting, which is consistent level compared with Shashlyk preshower</a:t>
            </a:r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Calorimeter Group Communication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Preshower + shower rejection</a:t>
            </a:r>
            <a:br>
              <a:rPr lang="en-US" dirty="0" smtClean="0"/>
            </a:br>
            <a:r>
              <a:rPr lang="en-US" dirty="0" smtClean="0"/>
              <a:t>- not better than full </a:t>
            </a:r>
            <a:r>
              <a:rPr lang="en-US" dirty="0" err="1" smtClean="0"/>
              <a:t>Shashlik</a:t>
            </a:r>
            <a:r>
              <a:rPr lang="en-US" dirty="0" smtClean="0"/>
              <a:t> design</a:t>
            </a:r>
            <a:endParaRPr lang="en-US" dirty="0"/>
          </a:p>
        </p:txBody>
      </p:sp>
      <p:pic>
        <p:nvPicPr>
          <p:cNvPr id="204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08218" y="1447800"/>
            <a:ext cx="5735782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AutoShape 3" descr="https://p25ext.lanl.gov/elog/JinResearchLog/120828_124604/PVDIS_LeadingPbScint.5mmPb.TestFile4_RunPion_GetEfficiencies.png?lb=JinResearchLo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9" y="4114800"/>
            <a:ext cx="5735781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ight Arrow 9"/>
          <p:cNvSpPr/>
          <p:nvPr/>
        </p:nvSpPr>
        <p:spPr>
          <a:xfrm>
            <a:off x="914400" y="2133600"/>
            <a:ext cx="2057400" cy="12954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Electron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914400" y="4724400"/>
            <a:ext cx="2057400" cy="12954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Pion</a:t>
            </a:r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ular Callout 26"/>
          <p:cNvSpPr/>
          <p:nvPr/>
        </p:nvSpPr>
        <p:spPr>
          <a:xfrm>
            <a:off x="228600" y="1524000"/>
            <a:ext cx="3733800" cy="381000"/>
          </a:xfrm>
          <a:prstGeom prst="wedgeRoundRectCallout">
            <a:avLst>
              <a:gd name="adj1" fmla="val -45007"/>
              <a:gd name="adj2" fmla="val 13597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Energy deposition in scintillator pad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Calorimeter Group Communication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choice? Radiator </a:t>
            </a:r>
            <a:r>
              <a:rPr lang="en-US" dirty="0" smtClean="0"/>
              <a:t>thickness </a:t>
            </a:r>
            <a:r>
              <a:rPr lang="en-US" dirty="0" smtClean="0"/>
              <a:t>scan</a:t>
            </a:r>
            <a:endParaRPr lang="en-US" dirty="0"/>
          </a:p>
        </p:txBody>
      </p:sp>
      <p:pic>
        <p:nvPicPr>
          <p:cNvPr id="2" name="Picture 2" descr="F:\tmp\VMShare\LeadingPbScan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" y="1981200"/>
            <a:ext cx="9067800" cy="3249863"/>
          </a:xfrm>
          <a:prstGeom prst="rect">
            <a:avLst/>
          </a:prstGeom>
          <a:noFill/>
          <a:effectLst>
            <a:glow rad="101600">
              <a:schemeClr val="bg1">
                <a:alpha val="60000"/>
              </a:schemeClr>
            </a:glow>
          </a:effectLst>
        </p:spPr>
      </p:pic>
      <p:cxnSp>
        <p:nvCxnSpPr>
          <p:cNvPr id="14" name="Straight Connector 13"/>
          <p:cNvCxnSpPr/>
          <p:nvPr/>
        </p:nvCxnSpPr>
        <p:spPr>
          <a:xfrm flipV="1">
            <a:off x="7391400" y="2286000"/>
            <a:ext cx="0" cy="3581400"/>
          </a:xfrm>
          <a:prstGeom prst="line">
            <a:avLst/>
          </a:prstGeom>
          <a:ln w="28575"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848600" y="2264229"/>
            <a:ext cx="7776" cy="2764971"/>
          </a:xfrm>
          <a:prstGeom prst="line">
            <a:avLst/>
          </a:prstGeom>
          <a:ln w="28575"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934200" y="2286000"/>
            <a:ext cx="0" cy="3276600"/>
          </a:xfrm>
          <a:prstGeom prst="line">
            <a:avLst/>
          </a:prstGeom>
          <a:ln w="28575"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eft Arrow 17"/>
          <p:cNvSpPr/>
          <p:nvPr/>
        </p:nvSpPr>
        <p:spPr>
          <a:xfrm>
            <a:off x="5562600" y="4953000"/>
            <a:ext cx="13716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diff.</a:t>
            </a:r>
            <a:endParaRPr lang="en-US" dirty="0"/>
          </a:p>
        </p:txBody>
      </p:sp>
      <p:sp>
        <p:nvSpPr>
          <p:cNvPr id="23" name="Rounded Rectangular Callout 22"/>
          <p:cNvSpPr/>
          <p:nvPr/>
        </p:nvSpPr>
        <p:spPr>
          <a:xfrm>
            <a:off x="6629400" y="6019800"/>
            <a:ext cx="1371600" cy="381000"/>
          </a:xfrm>
          <a:prstGeom prst="wedgeRoundRectCallout">
            <a:avLst>
              <a:gd name="adj1" fmla="val 6378"/>
              <a:gd name="adj2" fmla="val -8688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HERMES</a:t>
            </a:r>
            <a:endParaRPr lang="en-US" dirty="0"/>
          </a:p>
        </p:txBody>
      </p:sp>
      <p:sp>
        <p:nvSpPr>
          <p:cNvPr id="25" name="Rounded Rectangular Callout 24"/>
          <p:cNvSpPr/>
          <p:nvPr/>
        </p:nvSpPr>
        <p:spPr>
          <a:xfrm>
            <a:off x="7543800" y="5257800"/>
            <a:ext cx="1524000" cy="533400"/>
          </a:xfrm>
          <a:prstGeom prst="wedgeRoundRectCallout">
            <a:avLst>
              <a:gd name="adj1" fmla="val -30561"/>
              <a:gd name="adj2" fmla="val -1012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Give Another  Try</a:t>
            </a:r>
            <a:endParaRPr lang="en-US" dirty="0"/>
          </a:p>
        </p:txBody>
      </p:sp>
      <p:sp>
        <p:nvSpPr>
          <p:cNvPr id="26" name="Rounded Rectangular Callout 25"/>
          <p:cNvSpPr/>
          <p:nvPr/>
        </p:nvSpPr>
        <p:spPr>
          <a:xfrm>
            <a:off x="1371600" y="5410200"/>
            <a:ext cx="3124200" cy="381000"/>
          </a:xfrm>
          <a:prstGeom prst="wedgeRoundRectCallout">
            <a:avLst>
              <a:gd name="adj1" fmla="val -8870"/>
              <a:gd name="adj2" fmla="val -14811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Thickness of passive radiator</a:t>
            </a:r>
            <a:endParaRPr lang="en-US" dirty="0"/>
          </a:p>
        </p:txBody>
      </p:sp>
    </p:spTree>
  </p:cSld>
  <p:clrMapOvr>
    <a:masterClrMapping/>
  </p:clrMapOvr>
  <p:transition>
    <p:strips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Resolution is significantly degraded with 3X</a:t>
            </a:r>
            <a:r>
              <a:rPr lang="en-US" baseline="-25000" dirty="0" smtClean="0"/>
              <a:t>0</a:t>
            </a:r>
            <a:r>
              <a:rPr lang="en-US" dirty="0" smtClean="0"/>
              <a:t> passive radiator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Calorimeter Group Communication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Give another try: radiator = 3 X</a:t>
            </a:r>
            <a:r>
              <a:rPr lang="en-US" baseline="-25000" dirty="0" smtClean="0"/>
              <a:t>0 </a:t>
            </a:r>
            <a:r>
              <a:rPr lang="en-US" dirty="0" smtClean="0"/>
              <a:t>Lead </a:t>
            </a:r>
            <a:endParaRPr lang="en-US" baseline="-25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286000"/>
            <a:ext cx="421005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ounded Rectangular Callout 8"/>
          <p:cNvSpPr/>
          <p:nvPr/>
        </p:nvSpPr>
        <p:spPr>
          <a:xfrm>
            <a:off x="381000" y="3581400"/>
            <a:ext cx="2209800" cy="1295400"/>
          </a:xfrm>
          <a:prstGeom prst="wedgeRoundRectCallout">
            <a:avLst>
              <a:gd name="adj1" fmla="val 77548"/>
              <a:gd name="adj2" fmla="val -505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Significant contribution of 1/E term (~10%/E)</a:t>
            </a:r>
            <a:endParaRPr lang="en-US" dirty="0"/>
          </a:p>
        </p:txBody>
      </p:sp>
    </p:spTree>
  </p:cSld>
  <p:clrMapOvr>
    <a:masterClrMapping/>
  </p:clrMapOvr>
  <p:transition>
    <p:strips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Calorimeter Group Communication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Preshower + shower rejection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smtClean="0"/>
              <a:t>worse than the HERMES design</a:t>
            </a:r>
            <a:endParaRPr lang="en-US" dirty="0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408218" y="1447800"/>
            <a:ext cx="5735781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428999" y="4114800"/>
            <a:ext cx="5735781" cy="2743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ight Arrow 8"/>
          <p:cNvSpPr/>
          <p:nvPr/>
        </p:nvSpPr>
        <p:spPr>
          <a:xfrm>
            <a:off x="914400" y="2133600"/>
            <a:ext cx="2057400" cy="12954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Electron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914400" y="4724400"/>
            <a:ext cx="2057400" cy="12954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Pion</a:t>
            </a:r>
            <a:endParaRPr lang="en-US" dirty="0"/>
          </a:p>
        </p:txBody>
      </p:sp>
      <p:sp>
        <p:nvSpPr>
          <p:cNvPr id="11" name="Left Arrow 10"/>
          <p:cNvSpPr/>
          <p:nvPr/>
        </p:nvSpPr>
        <p:spPr>
          <a:xfrm>
            <a:off x="7467600" y="4495800"/>
            <a:ext cx="16002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Worse than before</a:t>
            </a:r>
            <a:endParaRPr lang="en-US" sz="1200" dirty="0"/>
          </a:p>
        </p:txBody>
      </p:sp>
    </p:spTree>
  </p:cSld>
  <p:clrMapOvr>
    <a:masterClrMapping/>
  </p:clrMapOvr>
  <p:transition>
    <p:strips dir="r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Mine - 3">
      <a:dk1>
        <a:srgbClr val="001C54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FF6600"/>
      </a:accent6>
      <a:hlink>
        <a:srgbClr val="99FF99"/>
      </a:hlink>
      <a:folHlink>
        <a:srgbClr val="B0DFA0"/>
      </a:folHlink>
    </a:clrScheme>
    <a:fontScheme name="模块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23340</TotalTime>
  <Words>595</Words>
  <Application>Microsoft Office PowerPoint</Application>
  <PresentationFormat>On-screen Show (4:3)</PresentationFormat>
  <Paragraphs>133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聚合</vt:lpstr>
      <vt:lpstr>Testing New Ideas for Calorimeters</vt:lpstr>
      <vt:lpstr>Idea 1: HERMES – LHC-b type of preshower</vt:lpstr>
      <vt:lpstr>Setup – PVDIS configuration simulated</vt:lpstr>
      <vt:lpstr>Preshower response</vt:lpstr>
      <vt:lpstr>Momentum dependent cuts and eff. Preshower cut only</vt:lpstr>
      <vt:lpstr>Preshower + shower rejection - not better than full Shashlik design</vt:lpstr>
      <vt:lpstr>Other choice? Radiator thickness scan</vt:lpstr>
      <vt:lpstr>Give another try: radiator = 3 X0 Lead </vt:lpstr>
      <vt:lpstr>Preshower + shower rejection - worse than the HERMES design</vt:lpstr>
      <vt:lpstr>Idea 2: Hadron detector at end of calorimeter</vt:lpstr>
      <vt:lpstr>Setup   indenting angle of 22º-27º simulated</vt:lpstr>
      <vt:lpstr>Turn out that low energy pion can not punch trough too …</vt:lpstr>
      <vt:lpstr>Conclusion</vt:lpstr>
      <vt:lpstr>Idea 3: Lower efficiency to trade for rejection</vt:lpstr>
      <vt:lpstr>The idea</vt:lpstr>
      <vt:lpstr>It is an effective way to enhance rejection</vt:lpstr>
      <vt:lpstr>Idea 4: Try new Physics List</vt:lpstr>
      <vt:lpstr>Physics List QGSP_BERT -&gt; FTFP_BERT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Jin</dc:creator>
  <cp:lastModifiedBy>Huang Jin</cp:lastModifiedBy>
  <cp:revision>1797</cp:revision>
  <dcterms:created xsi:type="dcterms:W3CDTF">2009-04-16T15:29:42Z</dcterms:created>
  <dcterms:modified xsi:type="dcterms:W3CDTF">2012-09-11T18:31:07Z</dcterms:modified>
</cp:coreProperties>
</file>