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371" r:id="rId2"/>
    <p:sldId id="372" r:id="rId3"/>
    <p:sldId id="373" r:id="rId4"/>
    <p:sldId id="376" r:id="rId5"/>
    <p:sldId id="377" r:id="rId6"/>
    <p:sldId id="375" r:id="rId7"/>
    <p:sldId id="387" r:id="rId8"/>
    <p:sldId id="388" r:id="rId9"/>
    <p:sldId id="389" r:id="rId10"/>
    <p:sldId id="378" r:id="rId11"/>
    <p:sldId id="379" r:id="rId12"/>
    <p:sldId id="380" r:id="rId13"/>
    <p:sldId id="381" r:id="rId14"/>
    <p:sldId id="382" r:id="rId15"/>
    <p:sldId id="384" r:id="rId16"/>
    <p:sldId id="383" r:id="rId17"/>
    <p:sldId id="386" r:id="rId18"/>
    <p:sldId id="385" r:id="rId19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00"/>
    <a:srgbClr val="0101FF"/>
    <a:srgbClr val="CC3399"/>
    <a:srgbClr val="CC9900"/>
    <a:srgbClr val="3333CC"/>
    <a:srgbClr val="33CC33"/>
    <a:srgbClr val="FA7406"/>
    <a:srgbClr val="FE4A02"/>
    <a:srgbClr val="D67000"/>
    <a:srgbClr val="683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84645" autoAdjust="0"/>
  </p:normalViewPr>
  <p:slideViewPr>
    <p:cSldViewPr>
      <p:cViewPr varScale="1">
        <p:scale>
          <a:sx n="102" d="100"/>
          <a:sy n="102" d="100"/>
        </p:scale>
        <p:origin x="-18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0"/>
            <a:ext cx="8610600" cy="2286961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Testing New Ideas for Calorimeters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840207"/>
            <a:ext cx="7772400" cy="119970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3400" dirty="0" smtClean="0"/>
              <a:t>Jin </a:t>
            </a:r>
            <a:r>
              <a:rPr lang="en-US" sz="3400" dirty="0" smtClean="0"/>
              <a:t>Huang</a:t>
            </a:r>
            <a:endParaRPr lang="en-US" sz="3400" dirty="0" smtClean="0"/>
          </a:p>
          <a:p>
            <a:pPr algn="ctr"/>
            <a:r>
              <a:rPr lang="en-US" dirty="0" smtClean="0"/>
              <a:t>Los Alamos National </a:t>
            </a:r>
            <a:r>
              <a:rPr lang="en-US" dirty="0" smtClean="0"/>
              <a:t>Lab</a:t>
            </a:r>
          </a:p>
          <a:p>
            <a:pPr algn="ctr"/>
            <a:endParaRPr lang="en-US" dirty="0" smtClean="0"/>
          </a:p>
          <a:p>
            <a:pPr algn="ctr"/>
            <a:r>
              <a:rPr lang="en-US" sz="3200" dirty="0" smtClean="0"/>
              <a:t>for the calorimeter working group</a:t>
            </a:r>
            <a:endParaRPr lang="en-US" sz="32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Hadron detector at end of calorimeter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1856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 cm of scintillator at the end of 20 X0 Shashlyk detector</a:t>
            </a:r>
          </a:p>
          <a:p>
            <a:r>
              <a:rPr lang="en-US" dirty="0" smtClean="0"/>
              <a:t>Expect hadronic shower leak to this scintillator , while EM shower is fully absorbed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Setup </a:t>
            </a:r>
            <a:br>
              <a:rPr lang="en-US" dirty="0" smtClean="0"/>
            </a:br>
            <a:r>
              <a:rPr lang="en-US" dirty="0" smtClean="0"/>
              <a:t> indenting angle of 22</a:t>
            </a:r>
            <a:r>
              <a:rPr lang="en-US" dirty="0" smtClean="0">
                <a:latin typeface="Arial"/>
                <a:cs typeface="Arial"/>
              </a:rPr>
              <a:t>º</a:t>
            </a:r>
            <a:r>
              <a:rPr lang="en-US" dirty="0" smtClean="0"/>
              <a:t>-27</a:t>
            </a:r>
            <a:r>
              <a:rPr lang="en-US" dirty="0" smtClean="0">
                <a:latin typeface="Arial"/>
                <a:cs typeface="Arial"/>
              </a:rPr>
              <a:t>º</a:t>
            </a:r>
            <a:r>
              <a:rPr lang="en-US" dirty="0" smtClean="0"/>
              <a:t> simulated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90800"/>
            <a:ext cx="5034915" cy="358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ular Callout 9"/>
          <p:cNvSpPr/>
          <p:nvPr/>
        </p:nvSpPr>
        <p:spPr>
          <a:xfrm>
            <a:off x="5791200" y="5486400"/>
            <a:ext cx="2743200" cy="762000"/>
          </a:xfrm>
          <a:prstGeom prst="wedgeRoundRectCallout">
            <a:avLst>
              <a:gd name="adj1" fmla="val -66230"/>
              <a:gd name="adj2" fmla="val -43265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2 cm scintillator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100x Muon events shown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382000" cy="1719071"/>
          </a:xfrm>
        </p:spPr>
        <p:txBody>
          <a:bodyPr/>
          <a:lstStyle/>
          <a:p>
            <a:r>
              <a:rPr lang="en-US" dirty="0" smtClean="0"/>
              <a:t>1/3 lower energy pions do not reach this layer</a:t>
            </a:r>
          </a:p>
          <a:p>
            <a:pPr lvl="1"/>
            <a:r>
              <a:rPr lang="en-US" dirty="0" smtClean="0"/>
              <a:t>Absorbed or track significantly deflected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Turn out that low energy pion can not punch trough too …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33600" y="2743200"/>
            <a:ext cx="4848225" cy="3645932"/>
            <a:chOff x="3962400" y="2590800"/>
            <a:chExt cx="4848225" cy="3645932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3F3F3"/>
                </a:clrFrom>
                <a:clrTo>
                  <a:srgbClr val="F3F3F3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62400" y="2590800"/>
              <a:ext cx="4848225" cy="3267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5486400" y="5867400"/>
              <a:ext cx="28264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Log 10 of energy deposition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297420" y="3429000"/>
              <a:ext cx="8803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&lt;- MIP </a:t>
              </a:r>
              <a:br>
                <a:rPr lang="en-US" dirty="0" smtClean="0"/>
              </a:br>
              <a:r>
                <a:rPr lang="en-US" dirty="0" smtClean="0"/>
                <a:t>     peak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00600" y="4343400"/>
              <a:ext cx="25170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No Deposition Energy -&gt;</a:t>
              </a:r>
              <a:endParaRPr lang="en-US" dirty="0"/>
            </a:p>
          </p:txBody>
        </p: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52178"/>
            <a:ext cx="4572000" cy="430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09472"/>
          </a:xfrm>
        </p:spPr>
        <p:txBody>
          <a:bodyPr/>
          <a:lstStyle/>
          <a:p>
            <a:r>
              <a:rPr lang="en-US" dirty="0" smtClean="0"/>
              <a:t>Can help reject some low energy hadron but left with ~80% electron efficiency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4578" name="AutoShape 2" descr="https://p25ext.lanl.gov/elog/JinResearchLog/120824_160804/BackendScint.5mmPb.TestFile4_RunElectron_GetEfficiencie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8012"/>
            <a:ext cx="4679169" cy="43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858000" y="2514600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Pion</a:t>
            </a:r>
            <a:endParaRPr lang="en-US" dirty="0"/>
          </a:p>
        </p:txBody>
      </p:sp>
      <p:sp>
        <p:nvSpPr>
          <p:cNvPr id="24581" name="AutoShape 5" descr="https://p25ext.lanl.gov/elog/JinResearchLog/120824_160926/BackendScint.5mmPb.TestFile4_RunElectron_GetEfficiencies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33600" y="2438400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895600"/>
            <a:ext cx="1524000" cy="3352800"/>
            <a:chOff x="609600" y="2895600"/>
            <a:chExt cx="1524000" cy="33528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133600" y="2895600"/>
              <a:ext cx="0" cy="3352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Left Arrow 14"/>
            <p:cNvSpPr/>
            <p:nvPr/>
          </p:nvSpPr>
          <p:spPr>
            <a:xfrm>
              <a:off x="609600" y="3124200"/>
              <a:ext cx="1524000" cy="7620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With cut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62600" y="2895600"/>
            <a:ext cx="1219200" cy="3352800"/>
            <a:chOff x="914400" y="2895600"/>
            <a:chExt cx="1219200" cy="33528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133600" y="2895600"/>
              <a:ext cx="0" cy="3352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Left Arrow 20"/>
            <p:cNvSpPr/>
            <p:nvPr/>
          </p:nvSpPr>
          <p:spPr>
            <a:xfrm>
              <a:off x="914400" y="3124200"/>
              <a:ext cx="1219200" cy="7620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With cut</a:t>
              </a:r>
              <a:endParaRPr lang="en-US" dirty="0"/>
            </a:p>
          </p:txBody>
        </p: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3: Lower efficiency to trade for rejection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Sacrifice efficiency to trade for pion rejection</a:t>
            </a:r>
          </a:p>
          <a:p>
            <a:pPr lvl="1"/>
            <a:r>
              <a:rPr lang="en-US" dirty="0" smtClean="0"/>
              <a:t>The idea came from Ed</a:t>
            </a:r>
          </a:p>
          <a:p>
            <a:pPr lvl="1"/>
            <a:r>
              <a:rPr lang="en-US" dirty="0" smtClean="0"/>
              <a:t>He concern that we quote too high efficiency which might degrade due to practical reasons (noise, background, …) and push us to the corner to archive high pion rejection too</a:t>
            </a:r>
          </a:p>
          <a:p>
            <a:pPr lvl="1"/>
            <a:r>
              <a:rPr lang="en-US" dirty="0" smtClean="0"/>
              <a:t>He suggest that we lower efficiency to ~80%, which may be more realistic and make rejection easier</a:t>
            </a:r>
          </a:p>
          <a:p>
            <a:r>
              <a:rPr lang="en-US" dirty="0" smtClean="0"/>
              <a:t>We probably want to do so for low-P region</a:t>
            </a:r>
          </a:p>
          <a:p>
            <a:pPr lvl="1"/>
            <a:r>
              <a:rPr lang="en-US" dirty="0" smtClean="0"/>
              <a:t>Low-P region have larger cross section which can sacrifice some efficiency</a:t>
            </a:r>
          </a:p>
          <a:p>
            <a:pPr lvl="1"/>
            <a:r>
              <a:rPr lang="en-US" dirty="0" smtClean="0"/>
              <a:t>Low-P region have larger pion/e ratio</a:t>
            </a:r>
          </a:p>
          <a:p>
            <a:pPr lvl="1"/>
            <a:r>
              <a:rPr lang="en-US" dirty="0" smtClean="0"/>
              <a:t>Low-P region have smaller pion rejection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is an effective way to enhance rejection</a:t>
            </a:r>
            <a:endParaRPr lang="en-US" dirty="0"/>
          </a:p>
        </p:txBody>
      </p:sp>
      <p:sp>
        <p:nvSpPr>
          <p:cNvPr id="26626" name="AutoShape 2" descr="https://p25ext.lanl.gov/elog/JinResearchLog/120824_154055/FullSimu2.PVDIS_5mm.PVDIS_RunElectron_GetEfficiencies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0068" y="1143000"/>
            <a:ext cx="617393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0235" y="3886200"/>
            <a:ext cx="621376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Arrow 11"/>
          <p:cNvSpPr/>
          <p:nvPr/>
        </p:nvSpPr>
        <p:spPr>
          <a:xfrm>
            <a:off x="914400" y="21336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Electron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914400" y="47244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Pion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14407" y="5314950"/>
            <a:ext cx="236220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00800" y="2307771"/>
            <a:ext cx="236220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4: Try new Physics List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Physics List QGSP_BERT -&gt; FTFP_BERT  </a:t>
            </a:r>
            <a:endParaRPr lang="en-US" dirty="0"/>
          </a:p>
        </p:txBody>
      </p:sp>
      <p:pic>
        <p:nvPicPr>
          <p:cNvPr id="7" name="Picture 2" descr="C:\Users\Huang Jin\AppData\Local\Temp\FullSimu2.SIDIS_Forward_5mm.SIDIS_Forward_RunElectron_GetEfficiencie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9351"/>
          <a:stretch>
            <a:fillRect/>
          </a:stretch>
        </p:blipFill>
        <p:spPr bwMode="auto">
          <a:xfrm>
            <a:off x="762000" y="1143000"/>
            <a:ext cx="2971800" cy="2806147"/>
          </a:xfrm>
          <a:prstGeom prst="rect">
            <a:avLst/>
          </a:prstGeom>
          <a:noFill/>
        </p:spPr>
      </p:pic>
      <p:pic>
        <p:nvPicPr>
          <p:cNvPr id="8" name="Picture 3" descr="C:\Users\Huang Jin\AppData\Local\Temp\FullSimu2.SIDIS_Forward_5mm.SIDIS_Forward_RunPion_GetEfficiencies.png"/>
          <p:cNvPicPr>
            <a:picLocks noChangeAspect="1" noChangeArrowheads="1"/>
          </p:cNvPicPr>
          <p:nvPr/>
        </p:nvPicPr>
        <p:blipFill>
          <a:blip r:embed="rId3" cstate="print"/>
          <a:srcRect l="48684"/>
          <a:stretch>
            <a:fillRect/>
          </a:stretch>
        </p:blipFill>
        <p:spPr bwMode="auto">
          <a:xfrm>
            <a:off x="762001" y="3810000"/>
            <a:ext cx="2971799" cy="2769704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>
          <a:xfrm>
            <a:off x="3962400" y="3048000"/>
            <a:ext cx="1752600" cy="152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Users\Huang Jin\AppData\Local\Temp\FullSimu2.SIDIS_Forward_5mm.SIDIS_Forward_RunElectron_GetEfficiencies.png"/>
          <p:cNvPicPr>
            <a:picLocks noChangeAspect="1" noChangeArrowheads="1"/>
          </p:cNvPicPr>
          <p:nvPr/>
        </p:nvPicPr>
        <p:blipFill>
          <a:blip r:embed="rId4" cstate="print"/>
          <a:srcRect l="48718"/>
          <a:stretch>
            <a:fillRect/>
          </a:stretch>
        </p:blipFill>
        <p:spPr bwMode="auto">
          <a:xfrm>
            <a:off x="5867400" y="1161222"/>
            <a:ext cx="3037837" cy="2833116"/>
          </a:xfrm>
          <a:prstGeom prst="rect">
            <a:avLst/>
          </a:prstGeom>
          <a:noFill/>
        </p:spPr>
      </p:pic>
      <p:pic>
        <p:nvPicPr>
          <p:cNvPr id="11" name="Picture 3" descr="C:\Users\Huang Jin\AppData\Local\Temp\FullSimu2.SIDIS_Forward_5mm.SIDIS_Forward_RunPion_GetEfficiencies.png"/>
          <p:cNvPicPr>
            <a:picLocks noChangeAspect="1" noChangeArrowheads="1"/>
          </p:cNvPicPr>
          <p:nvPr/>
        </p:nvPicPr>
        <p:blipFill>
          <a:blip r:embed="rId5" cstate="print"/>
          <a:srcRect l="48718"/>
          <a:stretch>
            <a:fillRect/>
          </a:stretch>
        </p:blipFill>
        <p:spPr bwMode="auto">
          <a:xfrm>
            <a:off x="5867400" y="3810000"/>
            <a:ext cx="3037837" cy="2833116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>
          <a:xfrm>
            <a:off x="1143000" y="4800600"/>
            <a:ext cx="228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48400" y="4724400"/>
            <a:ext cx="228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2514600"/>
            <a:ext cx="228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2514600"/>
            <a:ext cx="228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57400" y="1066800"/>
            <a:ext cx="1406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QGSP_BERT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06680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FTFP_BERT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219200" y="1447800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 </a:t>
            </a:r>
            <a:r>
              <a:rPr lang="en-US" dirty="0" err="1" smtClean="0"/>
              <a:t>Eff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400800" y="1447800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 </a:t>
            </a:r>
            <a:r>
              <a:rPr lang="en-US" dirty="0" err="1" smtClean="0"/>
              <a:t>Eff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219200" y="5715000"/>
            <a:ext cx="119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1/Pion </a:t>
            </a:r>
            <a:r>
              <a:rPr lang="en-US" dirty="0" err="1" smtClean="0"/>
              <a:t>Rej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400800" y="5715000"/>
            <a:ext cx="119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1/Pion </a:t>
            </a:r>
            <a:r>
              <a:rPr lang="en-US" dirty="0" err="1" smtClean="0"/>
              <a:t>Rej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HERMES – LHC-b type of preshower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7190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2-radiation length thick </a:t>
            </a:r>
            <a:r>
              <a:rPr lang="en-US" dirty="0" err="1" smtClean="0"/>
              <a:t>Pb</a:t>
            </a:r>
            <a:r>
              <a:rPr lang="en-US" dirty="0" smtClean="0"/>
              <a:t> plate and 2 cm thick scintillator plate was added to the default </a:t>
            </a:r>
            <a:r>
              <a:rPr lang="en-US" dirty="0" err="1" smtClean="0"/>
              <a:t>Shashlik</a:t>
            </a:r>
            <a:r>
              <a:rPr lang="en-US" dirty="0" smtClean="0"/>
              <a:t> calorimeter (1.5 mm </a:t>
            </a:r>
            <a:r>
              <a:rPr lang="en-US" dirty="0" err="1" smtClean="0"/>
              <a:t>scint</a:t>
            </a:r>
            <a:r>
              <a:rPr lang="en-US" dirty="0" smtClean="0"/>
              <a:t> + 0.5 mm </a:t>
            </a:r>
            <a:r>
              <a:rPr lang="en-US" dirty="0" err="1" smtClean="0"/>
              <a:t>Pb</a:t>
            </a:r>
            <a:r>
              <a:rPr lang="en-US" dirty="0" smtClean="0"/>
              <a:t> per layer)</a:t>
            </a:r>
          </a:p>
          <a:p>
            <a:r>
              <a:rPr lang="en-US" dirty="0" err="1" smtClean="0"/>
              <a:t>Shashlik</a:t>
            </a:r>
            <a:r>
              <a:rPr lang="en-US" dirty="0" smtClean="0"/>
              <a:t> calorimeter have a single readout, serve as shower detector</a:t>
            </a:r>
          </a:p>
          <a:p>
            <a:r>
              <a:rPr lang="en-US" dirty="0" smtClean="0"/>
              <a:t>Shower length = 18 X0 with 1.5mm </a:t>
            </a:r>
            <a:r>
              <a:rPr lang="en-US" dirty="0" err="1" smtClean="0"/>
              <a:t>Scint</a:t>
            </a:r>
            <a:r>
              <a:rPr lang="en-US" dirty="0" smtClean="0"/>
              <a:t> – 0.5mm </a:t>
            </a:r>
            <a:r>
              <a:rPr lang="en-US" dirty="0" err="1" smtClean="0"/>
              <a:t>Pb</a:t>
            </a:r>
            <a:r>
              <a:rPr lang="en-US" dirty="0" smtClean="0"/>
              <a:t> sandwiches</a:t>
            </a:r>
            <a:br>
              <a:rPr lang="en-US" dirty="0" smtClean="0"/>
            </a:br>
            <a:r>
              <a:rPr lang="en-US" dirty="0" smtClean="0"/>
              <a:t>1/</a:t>
            </a:r>
            <a:r>
              <a:rPr lang="en-US" dirty="0" err="1" smtClean="0"/>
              <a:t>Sqrt</a:t>
            </a:r>
            <a:r>
              <a:rPr lang="en-US" dirty="0" smtClean="0"/>
              <a:t>(E) energy resolution : </a:t>
            </a:r>
            <a:r>
              <a:rPr lang="el-GR" dirty="0" smtClean="0"/>
              <a:t>Δ</a:t>
            </a:r>
            <a:r>
              <a:rPr lang="en-US" dirty="0" smtClean="0"/>
              <a:t>E/E ~5%/√ (E)</a:t>
            </a:r>
            <a:br>
              <a:rPr lang="en-US" dirty="0" smtClean="0"/>
            </a:br>
            <a:r>
              <a:rPr lang="en-US" dirty="0" smtClean="0"/>
              <a:t>compared with pure </a:t>
            </a:r>
            <a:r>
              <a:rPr lang="en-US" dirty="0" err="1" smtClean="0"/>
              <a:t>shashlik</a:t>
            </a:r>
            <a:r>
              <a:rPr lang="en-US" dirty="0" smtClean="0"/>
              <a:t> conf. with 4%/√ (E)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Setup – PVDIS configuration simulated</a:t>
            </a:r>
            <a:endParaRPr lang="en-US" dirty="0"/>
          </a:p>
        </p:txBody>
      </p:sp>
      <p:sp>
        <p:nvSpPr>
          <p:cNvPr id="3074" name="AutoShape 2" descr="https://p25ext.lanl.gov/elog/JinResearchLog/120828_015213/PVDIS_Electron.png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162300"/>
            <a:ext cx="390538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ular Callout 10"/>
          <p:cNvSpPr/>
          <p:nvPr/>
        </p:nvSpPr>
        <p:spPr>
          <a:xfrm>
            <a:off x="304800" y="5334000"/>
            <a:ext cx="2362200" cy="571500"/>
          </a:xfrm>
          <a:prstGeom prst="wedgeRoundRectCallout">
            <a:avLst>
              <a:gd name="adj1" fmla="val 78480"/>
              <a:gd name="adj2" fmla="val -1785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101FF"/>
                </a:solidFill>
              </a:rPr>
              <a:t> 2 X0 Lead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 2 cm scintillator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6477000" y="3124200"/>
            <a:ext cx="2514600" cy="571500"/>
          </a:xfrm>
          <a:prstGeom prst="wedgeRoundRectCallout">
            <a:avLst>
              <a:gd name="adj1" fmla="val 38733"/>
              <a:gd name="adj2" fmla="val -10714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Electron Events  Shown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953000" cy="15666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Preshower alone, cut eff.</a:t>
            </a:r>
            <a:br>
              <a:rPr lang="en-US" dirty="0" smtClean="0"/>
            </a:br>
            <a:r>
              <a:rPr lang="en-US" dirty="0" smtClean="0"/>
              <a:t>~15%  (pion) VS ~95% (electron)</a:t>
            </a:r>
          </a:p>
          <a:p>
            <a:r>
              <a:rPr lang="en-US" dirty="0" smtClean="0"/>
              <a:t>Similar performance for </a:t>
            </a:r>
            <a:r>
              <a:rPr lang="en-US" dirty="0" err="1" smtClean="0"/>
              <a:t>Shashlik</a:t>
            </a:r>
            <a:r>
              <a:rPr lang="en-US" dirty="0" smtClean="0"/>
              <a:t> preshower</a:t>
            </a:r>
          </a:p>
          <a:p>
            <a:r>
              <a:rPr lang="en-US" dirty="0" smtClean="0"/>
              <a:t>Legend : </a:t>
            </a:r>
            <a:r>
              <a:rPr lang="en-US" u="sng" dirty="0" smtClean="0">
                <a:solidFill>
                  <a:srgbClr val="FF0000"/>
                </a:solidFill>
              </a:rPr>
              <a:t>Electron</a:t>
            </a:r>
            <a:r>
              <a:rPr lang="en-US" u="sng" dirty="0" smtClean="0"/>
              <a:t>; </a:t>
            </a:r>
            <a:r>
              <a:rPr lang="en-US" u="sng" dirty="0" smtClean="0">
                <a:solidFill>
                  <a:srgbClr val="0101FF"/>
                </a:solidFill>
              </a:rPr>
              <a:t>Pion</a:t>
            </a:r>
            <a:r>
              <a:rPr lang="en-US" u="sng" dirty="0" smtClean="0"/>
              <a:t>; </a:t>
            </a:r>
            <a:r>
              <a:rPr lang="en-US" u="sng" dirty="0" smtClean="0">
                <a:solidFill>
                  <a:srgbClr val="000000"/>
                </a:solidFill>
              </a:rPr>
              <a:t>Muon</a:t>
            </a:r>
            <a:endParaRPr lang="en-US" u="sng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Preshower response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00400"/>
            <a:ext cx="7848600" cy="306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52400"/>
            <a:ext cx="365998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019800" y="685800"/>
            <a:ext cx="2012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HERMES NIM 1996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467600" y="2438400"/>
            <a:ext cx="838200" cy="2590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086600" y="609600"/>
            <a:ext cx="914400" cy="3200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620000" y="1219200"/>
            <a:ext cx="16001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"/>
                <a:cs typeface="Arial"/>
              </a:rPr>
              <a:t>●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Electron </a:t>
            </a:r>
          </a:p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"/>
                <a:cs typeface="Arial"/>
              </a:rPr>
              <a:t>○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Pion</a:t>
            </a:r>
          </a:p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*Pion/Electron</a:t>
            </a:r>
            <a:endParaRPr lang="en-US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53400" y="2971800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E/p cut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Momentum dependent cuts and eff.</a:t>
            </a:r>
            <a:br>
              <a:rPr lang="en-US" dirty="0" smtClean="0"/>
            </a:br>
            <a:r>
              <a:rPr lang="en-US" dirty="0" smtClean="0"/>
              <a:t>Preshower cut only</a:t>
            </a:r>
            <a:endParaRPr lang="en-US" dirty="0"/>
          </a:p>
        </p:txBody>
      </p:sp>
      <p:pic>
        <p:nvPicPr>
          <p:cNvPr id="20483" name="Picture 3" descr="F:\tmp\VMShare\LeadingPbScint.5mmPb.TestFile4_RunElectron_GetEfficiencies.png"/>
          <p:cNvPicPr>
            <a:picLocks noChangeAspect="1" noChangeArrowheads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 bwMode="auto">
          <a:xfrm>
            <a:off x="304800" y="2537485"/>
            <a:ext cx="2987386" cy="2857500"/>
          </a:xfrm>
          <a:prstGeom prst="rect">
            <a:avLst/>
          </a:prstGeom>
          <a:noFill/>
        </p:spPr>
      </p:pic>
      <p:pic>
        <p:nvPicPr>
          <p:cNvPr id="20484" name="Picture 4" descr="F:\tmp\VMShare\LeadingPbScint.5mmPb.TestFile4_RunMuon_GetEfficiencies.png"/>
          <p:cNvPicPr>
            <a:picLocks noChangeAspect="1" noChangeArrowheads="1"/>
          </p:cNvPicPr>
          <p:nvPr/>
        </p:nvPicPr>
        <p:blipFill>
          <a:blip r:embed="rId3" cstate="print"/>
          <a:srcRect l="49331"/>
          <a:stretch>
            <a:fillRect/>
          </a:stretch>
        </p:blipFill>
        <p:spPr bwMode="auto">
          <a:xfrm>
            <a:off x="6019800" y="2537485"/>
            <a:ext cx="3124200" cy="294891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219200" y="2080285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2080285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Pion</a:t>
            </a:r>
            <a:endParaRPr lang="en-US" dirty="0"/>
          </a:p>
        </p:txBody>
      </p:sp>
      <p:pic>
        <p:nvPicPr>
          <p:cNvPr id="20482" name="Picture 2" descr="F:\tmp\VMShare\LeadingPbScint.5mmPb.TestFile4_RunPion_GetEfficiencies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48148"/>
          <a:stretch>
            <a:fillRect/>
          </a:stretch>
        </p:blipFill>
        <p:spPr bwMode="auto">
          <a:xfrm>
            <a:off x="3048000" y="2537485"/>
            <a:ext cx="3110602" cy="286909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239000" y="2080285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" y="1600200"/>
            <a:ext cx="8117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Shown in last meeting, which is consistent level compared with Shashlyk preshower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Preshower + shower rejection</a:t>
            </a:r>
            <a:br>
              <a:rPr lang="en-US" dirty="0" smtClean="0"/>
            </a:br>
            <a:r>
              <a:rPr lang="en-US" dirty="0" smtClean="0"/>
              <a:t>- not better than full </a:t>
            </a:r>
            <a:r>
              <a:rPr lang="en-US" dirty="0" err="1" smtClean="0"/>
              <a:t>Shashlik</a:t>
            </a:r>
            <a:r>
              <a:rPr lang="en-US" dirty="0" smtClean="0"/>
              <a:t> design</a:t>
            </a:r>
            <a:endParaRPr lang="en-US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8218" y="1447800"/>
            <a:ext cx="573578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3" descr="https://p25ext.lanl.gov/elog/JinResearchLog/120828_124604/PVDIS_LeadingPbScint.5mmPb.TestFile4_RunPion_GetEfficiencies.png?lb=JinResearch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9" y="4114800"/>
            <a:ext cx="573578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>
            <a:off x="914400" y="21336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Electron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914400" y="47244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Pion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ular Callout 26"/>
          <p:cNvSpPr/>
          <p:nvPr/>
        </p:nvSpPr>
        <p:spPr>
          <a:xfrm>
            <a:off x="228600" y="1524000"/>
            <a:ext cx="3733800" cy="381000"/>
          </a:xfrm>
          <a:prstGeom prst="wedgeRoundRectCallout">
            <a:avLst>
              <a:gd name="adj1" fmla="val -45007"/>
              <a:gd name="adj2" fmla="val 1359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Energy deposition in scintillator pad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choice? Radiator </a:t>
            </a:r>
            <a:r>
              <a:rPr lang="en-US" dirty="0" smtClean="0"/>
              <a:t>thickness </a:t>
            </a:r>
            <a:r>
              <a:rPr lang="en-US" dirty="0" smtClean="0"/>
              <a:t>scan</a:t>
            </a:r>
            <a:endParaRPr lang="en-US" dirty="0"/>
          </a:p>
        </p:txBody>
      </p:sp>
      <p:pic>
        <p:nvPicPr>
          <p:cNvPr id="2" name="Picture 2" descr="F:\tmp\VMShare\LeadingPbScan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1981200"/>
            <a:ext cx="9067800" cy="324986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</p:spPr>
      </p:pic>
      <p:cxnSp>
        <p:nvCxnSpPr>
          <p:cNvPr id="14" name="Straight Connector 13"/>
          <p:cNvCxnSpPr/>
          <p:nvPr/>
        </p:nvCxnSpPr>
        <p:spPr>
          <a:xfrm flipV="1">
            <a:off x="7391400" y="2286000"/>
            <a:ext cx="0" cy="3581400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48600" y="2264229"/>
            <a:ext cx="7776" cy="2764971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934200" y="2286000"/>
            <a:ext cx="0" cy="3276600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Arrow 17"/>
          <p:cNvSpPr/>
          <p:nvPr/>
        </p:nvSpPr>
        <p:spPr>
          <a:xfrm>
            <a:off x="5562600" y="4953000"/>
            <a:ext cx="13716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diff.</a:t>
            </a:r>
            <a:endParaRPr lang="en-US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6629400" y="6019800"/>
            <a:ext cx="1371600" cy="381000"/>
          </a:xfrm>
          <a:prstGeom prst="wedgeRoundRectCallout">
            <a:avLst>
              <a:gd name="adj1" fmla="val 6378"/>
              <a:gd name="adj2" fmla="val -868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HERMES</a:t>
            </a:r>
            <a:endParaRPr lang="en-US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7543800" y="5257800"/>
            <a:ext cx="1524000" cy="533400"/>
          </a:xfrm>
          <a:prstGeom prst="wedgeRoundRectCallout">
            <a:avLst>
              <a:gd name="adj1" fmla="val -30561"/>
              <a:gd name="adj2" fmla="val -101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Give Another  Try</a:t>
            </a:r>
            <a:endParaRPr lang="en-US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1371600" y="5410200"/>
            <a:ext cx="3124200" cy="381000"/>
          </a:xfrm>
          <a:prstGeom prst="wedgeRoundRectCallout">
            <a:avLst>
              <a:gd name="adj1" fmla="val -8870"/>
              <a:gd name="adj2" fmla="val -1481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Thickness of passive radiator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Resolution is significantly degraded with 3X</a:t>
            </a:r>
            <a:r>
              <a:rPr lang="en-US" baseline="-25000" dirty="0" smtClean="0"/>
              <a:t>0</a:t>
            </a:r>
            <a:r>
              <a:rPr lang="en-US" dirty="0" smtClean="0"/>
              <a:t> passive radiator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Give another try: radiator = 3 X</a:t>
            </a:r>
            <a:r>
              <a:rPr lang="en-US" baseline="-25000" dirty="0" smtClean="0"/>
              <a:t>0 </a:t>
            </a:r>
            <a:r>
              <a:rPr lang="en-US" dirty="0" smtClean="0"/>
              <a:t>Lead </a:t>
            </a:r>
            <a:endParaRPr lang="en-US" baseline="-25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42100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ular Callout 8"/>
          <p:cNvSpPr/>
          <p:nvPr/>
        </p:nvSpPr>
        <p:spPr>
          <a:xfrm>
            <a:off x="381000" y="3581400"/>
            <a:ext cx="2209800" cy="1295400"/>
          </a:xfrm>
          <a:prstGeom prst="wedgeRoundRectCallout">
            <a:avLst>
              <a:gd name="adj1" fmla="val 77548"/>
              <a:gd name="adj2" fmla="val -505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Significant contribution of 1/E term (~10%/E)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Preshower + shower rejection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smtClean="0"/>
              <a:t>worse than the HERMES design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408218" y="1447800"/>
            <a:ext cx="573578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28999" y="4114800"/>
            <a:ext cx="5735781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914400" y="21336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Electron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914400" y="4724400"/>
            <a:ext cx="2057400" cy="1295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Pion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7467600" y="4495800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Worse than before</a:t>
            </a:r>
            <a:endParaRPr lang="en-US" sz="1200" dirty="0"/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23340</TotalTime>
  <Words>595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聚合</vt:lpstr>
      <vt:lpstr>Testing New Ideas for Calorimeters</vt:lpstr>
      <vt:lpstr>Idea 1: HERMES – LHC-b type of preshower</vt:lpstr>
      <vt:lpstr>Setup – PVDIS configuration simulated</vt:lpstr>
      <vt:lpstr>Preshower response</vt:lpstr>
      <vt:lpstr>Momentum dependent cuts and eff. Preshower cut only</vt:lpstr>
      <vt:lpstr>Preshower + shower rejection - not better than full Shashlik design</vt:lpstr>
      <vt:lpstr>Other choice? Radiator thickness scan</vt:lpstr>
      <vt:lpstr>Give another try: radiator = 3 X0 Lead </vt:lpstr>
      <vt:lpstr>Preshower + shower rejection - worse than the HERMES design</vt:lpstr>
      <vt:lpstr>Idea 2: Hadron detector at end of calorimeter</vt:lpstr>
      <vt:lpstr>Setup   indenting angle of 22º-27º simulated</vt:lpstr>
      <vt:lpstr>Turn out that low energy pion can not punch trough too …</vt:lpstr>
      <vt:lpstr>Conclusion</vt:lpstr>
      <vt:lpstr>Idea 3: Lower efficiency to trade for rejection</vt:lpstr>
      <vt:lpstr>The idea</vt:lpstr>
      <vt:lpstr>It is an effective way to enhance rejection</vt:lpstr>
      <vt:lpstr>Idea 4: Try new Physics List</vt:lpstr>
      <vt:lpstr>Physics List QGSP_BERT -&gt; FTFP_BERT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Huang Jin</cp:lastModifiedBy>
  <cp:revision>1797</cp:revision>
  <dcterms:created xsi:type="dcterms:W3CDTF">2009-04-16T15:29:42Z</dcterms:created>
  <dcterms:modified xsi:type="dcterms:W3CDTF">2012-09-11T18:31:07Z</dcterms:modified>
</cp:coreProperties>
</file>