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0"/>
  </p:notesMasterIdLst>
  <p:sldIdLst>
    <p:sldId id="371" r:id="rId2"/>
    <p:sldId id="391" r:id="rId3"/>
    <p:sldId id="431" r:id="rId4"/>
    <p:sldId id="390" r:id="rId5"/>
    <p:sldId id="393" r:id="rId6"/>
    <p:sldId id="394" r:id="rId7"/>
    <p:sldId id="395" r:id="rId8"/>
    <p:sldId id="396" r:id="rId9"/>
    <p:sldId id="412" r:id="rId10"/>
    <p:sldId id="413" r:id="rId11"/>
    <p:sldId id="414" r:id="rId12"/>
    <p:sldId id="397" r:id="rId13"/>
    <p:sldId id="419" r:id="rId14"/>
    <p:sldId id="405" r:id="rId15"/>
    <p:sldId id="406" r:id="rId16"/>
    <p:sldId id="408" r:id="rId17"/>
    <p:sldId id="409" r:id="rId18"/>
    <p:sldId id="410" r:id="rId19"/>
    <p:sldId id="411" r:id="rId20"/>
    <p:sldId id="433" r:id="rId21"/>
    <p:sldId id="399" r:id="rId22"/>
    <p:sldId id="418" r:id="rId23"/>
    <p:sldId id="400" r:id="rId24"/>
    <p:sldId id="423" r:id="rId25"/>
    <p:sldId id="428" r:id="rId26"/>
    <p:sldId id="403" r:id="rId27"/>
    <p:sldId id="430" r:id="rId28"/>
    <p:sldId id="491" r:id="rId29"/>
    <p:sldId id="434" r:id="rId30"/>
    <p:sldId id="492" r:id="rId31"/>
    <p:sldId id="494" r:id="rId32"/>
    <p:sldId id="495" r:id="rId33"/>
    <p:sldId id="496" r:id="rId34"/>
    <p:sldId id="490" r:id="rId35"/>
    <p:sldId id="441" r:id="rId36"/>
    <p:sldId id="442" r:id="rId37"/>
    <p:sldId id="435" r:id="rId38"/>
    <p:sldId id="436" r:id="rId39"/>
    <p:sldId id="437" r:id="rId40"/>
    <p:sldId id="438" r:id="rId41"/>
    <p:sldId id="439" r:id="rId42"/>
    <p:sldId id="440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56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1" r:id="rId81"/>
    <p:sldId id="482" r:id="rId82"/>
    <p:sldId id="483" r:id="rId83"/>
    <p:sldId id="484" r:id="rId84"/>
    <p:sldId id="485" r:id="rId85"/>
    <p:sldId id="486" r:id="rId86"/>
    <p:sldId id="487" r:id="rId87"/>
    <p:sldId id="488" r:id="rId88"/>
    <p:sldId id="489" r:id="rId89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3399"/>
    <a:srgbClr val="3333CC"/>
    <a:srgbClr val="33CC33"/>
    <a:srgbClr val="000000"/>
    <a:srgbClr val="0101FF"/>
    <a:srgbClr val="CC9900"/>
    <a:srgbClr val="FA7406"/>
    <a:srgbClr val="FE4A02"/>
    <a:srgbClr val="D67000"/>
    <a:srgbClr val="683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9" autoAdjust="0"/>
    <p:restoredTop sz="84645" autoAdjust="0"/>
  </p:normalViewPr>
  <p:slideViewPr>
    <p:cSldViewPr>
      <p:cViewPr varScale="1">
        <p:scale>
          <a:sx n="102" d="100"/>
          <a:sy n="102" d="100"/>
        </p:scale>
        <p:origin x="-18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2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9/14/2012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slides on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Pion in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66813" y="700088"/>
            <a:ext cx="4576762" cy="34337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 of </a:t>
            </a:r>
            <a:r>
              <a:rPr lang="en-US" dirty="0" err="1" smtClean="0"/>
              <a:t>Xiaochao’s</a:t>
            </a:r>
            <a:r>
              <a:rPr lang="en-US" dirty="0" smtClean="0"/>
              <a:t> slides </a:t>
            </a:r>
          </a:p>
          <a:p>
            <a:r>
              <a:rPr lang="en-US" dirty="0" smtClean="0"/>
              <a:t>Backup slides for backup readout options</a:t>
            </a:r>
          </a:p>
          <a:p>
            <a:r>
              <a:rPr lang="en-US" dirty="0" smtClean="0"/>
              <a:t>Cones only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slides on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slides on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66813" y="700088"/>
            <a:ext cx="4576762" cy="34337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778" y="4379188"/>
            <a:ext cx="5084647" cy="414901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to budget</a:t>
            </a:r>
            <a:r>
              <a:rPr lang="en-US" baseline="0" dirty="0" smtClean="0"/>
              <a:t>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94063" y="4378439"/>
            <a:ext cx="5524877" cy="4043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alphaModFix amt="25000"/>
            <a:lum/>
          </a:blip>
          <a:srcRect/>
          <a:stretch>
            <a:fillRect l="13000" t="1000" r="15000" b="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3856" y="6400800"/>
            <a:ext cx="1511543" cy="381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477000"/>
            <a:ext cx="1447800" cy="36493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00800"/>
            <a:ext cx="1292909" cy="32589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pic>
        <p:nvPicPr>
          <p:cNvPr id="15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00800"/>
            <a:ext cx="1292909" cy="325891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400800"/>
            <a:ext cx="1292909" cy="3258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6.png"/><Relationship Id="rId4" Type="http://schemas.openxmlformats.org/officeDocument/2006/relationships/image" Target="../media/image4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2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66801"/>
            <a:ext cx="8610600" cy="1600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Update on Calorimeters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839511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Jin Huang (LANL),</a:t>
            </a:r>
          </a:p>
          <a:p>
            <a:pPr algn="ctr"/>
            <a:r>
              <a:rPr lang="nn-NO" sz="2400" dirty="0" smtClean="0"/>
              <a:t>Mehdi Meziane (Duke), Paul Reimer (ANL),</a:t>
            </a:r>
          </a:p>
          <a:p>
            <a:pPr algn="ctr"/>
            <a:r>
              <a:rPr lang="en-US" sz="2400" dirty="0" smtClean="0"/>
              <a:t>Zhiwen Zhao (</a:t>
            </a:r>
            <a:r>
              <a:rPr lang="en-US" sz="2400" dirty="0" err="1" smtClean="0"/>
              <a:t>UVa</a:t>
            </a:r>
            <a:r>
              <a:rPr lang="en-US" sz="2400" dirty="0" smtClean="0"/>
              <a:t>), Xiaochao Zheng (</a:t>
            </a:r>
            <a:r>
              <a:rPr lang="en-US" sz="2400" dirty="0" err="1" smtClean="0"/>
              <a:t>UVa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 smtClean="0"/>
              <a:t>Nuclear Physics Group (</a:t>
            </a:r>
            <a:r>
              <a:rPr lang="en-US" sz="2400" dirty="0" err="1" smtClean="0"/>
              <a:t>William&amp;Mary</a:t>
            </a:r>
            <a:r>
              <a:rPr lang="en-US" sz="2400" dirty="0" smtClean="0"/>
              <a:t>)</a:t>
            </a:r>
            <a:endParaRPr lang="en-US" sz="32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382000" cy="1719071"/>
          </a:xfrm>
        </p:spPr>
        <p:txBody>
          <a:bodyPr/>
          <a:lstStyle/>
          <a:p>
            <a:r>
              <a:rPr lang="en-US" dirty="0" smtClean="0"/>
              <a:t>1/3 lower energy pions do not reach this layer</a:t>
            </a:r>
          </a:p>
          <a:p>
            <a:pPr lvl="1"/>
            <a:r>
              <a:rPr lang="en-US" dirty="0" smtClean="0"/>
              <a:t>Absorbed or track significantly deflected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 out that low energy pion can not punch through too …</a:t>
            </a:r>
            <a:endParaRPr lang="en-US" dirty="0"/>
          </a:p>
        </p:txBody>
      </p:sp>
      <p:grpSp>
        <p:nvGrpSpPr>
          <p:cNvPr id="7" name="Group 10"/>
          <p:cNvGrpSpPr/>
          <p:nvPr/>
        </p:nvGrpSpPr>
        <p:grpSpPr>
          <a:xfrm>
            <a:off x="2133600" y="2743200"/>
            <a:ext cx="4848225" cy="3645932"/>
            <a:chOff x="3962400" y="2590800"/>
            <a:chExt cx="4848225" cy="3645932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2400" y="2590800"/>
              <a:ext cx="4848225" cy="3267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486400" y="5867400"/>
              <a:ext cx="282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Log 10 of energy deposition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297420" y="3429000"/>
              <a:ext cx="8803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&lt;- MIP </a:t>
              </a:r>
              <a:br>
                <a:rPr lang="en-US" dirty="0" smtClean="0"/>
              </a:br>
              <a:r>
                <a:rPr lang="en-US" dirty="0" smtClean="0"/>
                <a:t>     peak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00600" y="4343400"/>
              <a:ext cx="25170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No Deposition Energy -&gt;</a:t>
              </a:r>
              <a:endParaRPr lang="en-US" dirty="0"/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80778"/>
            <a:ext cx="4572000" cy="430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8928"/>
            <a:ext cx="8686800" cy="1490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help reject some low energy hadron but left with ~80% electron efficiency</a:t>
            </a:r>
          </a:p>
          <a:p>
            <a:r>
              <a:rPr lang="en-US" dirty="0" smtClean="0"/>
              <a:t>Similar improvement in pion rejection can be </a:t>
            </a:r>
            <a:r>
              <a:rPr lang="en-US" dirty="0" err="1" smtClean="0"/>
              <a:t>achived</a:t>
            </a:r>
            <a:r>
              <a:rPr lang="en-US" dirty="0" smtClean="0"/>
              <a:t> with lower the threshold, but this </a:t>
            </a:r>
            <a:r>
              <a:rPr lang="en-US" dirty="0" err="1" smtClean="0"/>
              <a:t>mothod</a:t>
            </a:r>
            <a:r>
              <a:rPr lang="en-US" dirty="0" smtClean="0"/>
              <a:t> go through trouble of hardware construction.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Not suitable for SoLID.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Try to use this pad to help pion rejection at lower energy (p &lt; 4 GeV)</a:t>
            </a:r>
            <a:endParaRPr lang="en-US" dirty="0"/>
          </a:p>
        </p:txBody>
      </p:sp>
      <p:sp>
        <p:nvSpPr>
          <p:cNvPr id="24578" name="AutoShape 2" descr="https://p25ext.lanl.gov/elog/JinResearchLog/120824_160804/BackendScint.5mmPb.TestFile4_RunElectron_GetEfficiencie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6612"/>
            <a:ext cx="4679169" cy="43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467600" y="3505200"/>
            <a:ext cx="758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Pion</a:t>
            </a:r>
            <a:endParaRPr lang="en-US" sz="2400" dirty="0"/>
          </a:p>
        </p:txBody>
      </p:sp>
      <p:sp>
        <p:nvSpPr>
          <p:cNvPr id="24581" name="AutoShape 5" descr="https://p25ext.lanl.gov/elog/JinResearchLog/120824_160926/BackendScint.5mmPb.TestFile4_RunElectr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4600" y="5715000"/>
            <a:ext cx="125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Electron</a:t>
            </a:r>
            <a:endParaRPr lang="en-US" sz="2400" dirty="0"/>
          </a:p>
        </p:txBody>
      </p:sp>
      <p:grpSp>
        <p:nvGrpSpPr>
          <p:cNvPr id="7" name="Group 16"/>
          <p:cNvGrpSpPr/>
          <p:nvPr/>
        </p:nvGrpSpPr>
        <p:grpSpPr>
          <a:xfrm>
            <a:off x="609600" y="2895600"/>
            <a:ext cx="1524000" cy="3352800"/>
            <a:chOff x="609600" y="2895600"/>
            <a:chExt cx="1524000" cy="33528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133600" y="2895600"/>
              <a:ext cx="0" cy="3352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Left Arrow 14"/>
            <p:cNvSpPr/>
            <p:nvPr/>
          </p:nvSpPr>
          <p:spPr>
            <a:xfrm>
              <a:off x="609600" y="3124200"/>
              <a:ext cx="1524000" cy="7620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With cut</a:t>
              </a:r>
              <a:endParaRPr lang="en-US" dirty="0"/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5562600" y="2895600"/>
            <a:ext cx="1219200" cy="3352800"/>
            <a:chOff x="914400" y="2895600"/>
            <a:chExt cx="1219200" cy="33528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133600" y="2895600"/>
              <a:ext cx="0" cy="3352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Left Arrow 20"/>
            <p:cNvSpPr/>
            <p:nvPr/>
          </p:nvSpPr>
          <p:spPr>
            <a:xfrm>
              <a:off x="914400" y="3124200"/>
              <a:ext cx="1219200" cy="7620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With cut</a:t>
              </a:r>
              <a:endParaRPr lang="en-US" dirty="0"/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Updates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S. &amp; Zhiwen : passive radiator preshower (HERMES-</a:t>
            </a:r>
            <a:r>
              <a:rPr lang="en-US" dirty="0" err="1" smtClean="0"/>
              <a:t>LHCb</a:t>
            </a:r>
            <a:r>
              <a:rPr lang="en-US" dirty="0" smtClean="0"/>
              <a:t> type)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Testing a new preshower configuration</a:t>
            </a:r>
            <a:br>
              <a:rPr lang="en-US" dirty="0" smtClean="0"/>
            </a:br>
            <a:r>
              <a:rPr lang="en-US" dirty="0" smtClean="0"/>
              <a:t>Passive-radiation and Scintillator-Pad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57200" y="914401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66800" y="2039035"/>
            <a:ext cx="62484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743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895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048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200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352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505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657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810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962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114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267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419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572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24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876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029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181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334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5486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638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791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943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6096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6248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0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530268" y="2057400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6705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6858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7010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7162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2133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286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2438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1676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1828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1981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1219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1371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1524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1066800" y="21914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6" name="Rectangle 125"/>
          <p:cNvSpPr/>
          <p:nvPr/>
        </p:nvSpPr>
        <p:spPr>
          <a:xfrm>
            <a:off x="762000" y="10668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Preshower has 1 layer of 2X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lead as passive radiator and </a:t>
            </a:r>
            <a:br>
              <a:rPr lang="en-US" sz="2000" dirty="0" smtClean="0"/>
            </a:br>
            <a:r>
              <a:rPr lang="en-US" sz="2000" dirty="0" smtClean="0"/>
              <a:t>1 layer of scintillator  with embedded WLS fiber for readout</a:t>
            </a:r>
            <a:endParaRPr lang="en-US" sz="2000" dirty="0"/>
          </a:p>
        </p:txBody>
      </p:sp>
      <p:sp>
        <p:nvSpPr>
          <p:cNvPr id="89" name="Rectangle 88"/>
          <p:cNvSpPr/>
          <p:nvPr/>
        </p:nvSpPr>
        <p:spPr>
          <a:xfrm>
            <a:off x="1371600" y="3886200"/>
            <a:ext cx="370697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Preshower</a:t>
            </a:r>
            <a:r>
              <a:rPr lang="en-US" sz="2000" dirty="0" smtClean="0">
                <a:solidFill>
                  <a:schemeClr val="tx1"/>
                </a:solidFill>
              </a:rPr>
              <a:t> (2X</a:t>
            </a:r>
            <a:r>
              <a:rPr lang="en-US" sz="2000" baseline="-25000" dirty="0" smtClean="0">
                <a:solidFill>
                  <a:schemeClr val="tx1"/>
                </a:solidFill>
              </a:rPr>
              <a:t>0</a:t>
            </a:r>
            <a:r>
              <a:rPr lang="en-US" sz="2000" dirty="0" smtClean="0">
                <a:solidFill>
                  <a:schemeClr val="tx1"/>
                </a:solidFill>
              </a:rPr>
              <a:t> lead + </a:t>
            </a:r>
            <a:r>
              <a:rPr lang="en-US" sz="2000" dirty="0" err="1" smtClean="0">
                <a:solidFill>
                  <a:schemeClr val="tx1"/>
                </a:solidFill>
              </a:rPr>
              <a:t>scintillator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4" name="Content Placeholder 83"/>
          <p:cNvSpPr>
            <a:spLocks noGrp="1"/>
          </p:cNvSpPr>
          <p:nvPr>
            <p:ph idx="1"/>
          </p:nvPr>
        </p:nvSpPr>
        <p:spPr>
          <a:xfrm>
            <a:off x="3581400" y="4572000"/>
            <a:ext cx="5867400" cy="2286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Used by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LHCb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and Hermes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Good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hadron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rejection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Simple design with no change to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Shashlyk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module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prodution</a:t>
            </a: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Preshower work as radiation shielding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Reduce number of fiber significantly for readout in preshower 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-284456" y="2825690"/>
            <a:ext cx="1761478" cy="161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 rot="17509548">
            <a:off x="977346" y="3649793"/>
            <a:ext cx="147414" cy="727873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11465" y="2736909"/>
            <a:ext cx="1761478" cy="3314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2590800" y="2057400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1066800" y="27248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1066800" y="29534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1066800" y="31820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1066800" y="34106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V="1">
            <a:off x="1066800" y="3639235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1066800" y="2438400"/>
            <a:ext cx="6781800" cy="18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838200" y="1962835"/>
            <a:ext cx="6781800" cy="152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838200" y="1981200"/>
            <a:ext cx="0" cy="1676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tangle 87"/>
          <p:cNvSpPr/>
          <p:nvPr/>
        </p:nvSpPr>
        <p:spPr>
          <a:xfrm>
            <a:off x="2743200" y="2667000"/>
            <a:ext cx="281679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Shower, 20-2 </a:t>
            </a:r>
            <a:r>
              <a:rPr lang="en-US" sz="2000" dirty="0" smtClean="0"/>
              <a:t>X</a:t>
            </a:r>
            <a:r>
              <a:rPr lang="en-US" sz="2000" baseline="-25000" dirty="0" smtClean="0"/>
              <a:t>0, </a:t>
            </a:r>
            <a:r>
              <a:rPr lang="en-US" sz="2000" dirty="0" err="1" smtClean="0"/>
              <a:t>Shashlik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503102" y="2743200"/>
            <a:ext cx="1640898" cy="3231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Shower WLS fibers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086600" y="1676400"/>
            <a:ext cx="1888402" cy="3231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500" dirty="0" err="1" smtClean="0">
                <a:solidFill>
                  <a:schemeClr val="tx1"/>
                </a:solidFill>
              </a:rPr>
              <a:t>Preshower</a:t>
            </a:r>
            <a:r>
              <a:rPr lang="en-US" sz="1500" dirty="0" smtClean="0">
                <a:solidFill>
                  <a:schemeClr val="tx1"/>
                </a:solidFill>
              </a:rPr>
              <a:t> WLS fibers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97717"/>
            <a:ext cx="3449003" cy="22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2-radiation length thick </a:t>
            </a:r>
            <a:r>
              <a:rPr lang="en-US" dirty="0" err="1" smtClean="0"/>
              <a:t>Pb</a:t>
            </a:r>
            <a:r>
              <a:rPr lang="en-US" dirty="0" smtClean="0"/>
              <a:t> plate and 2 cm thick scintillator plate were added to the default </a:t>
            </a:r>
            <a:r>
              <a:rPr lang="en-US" dirty="0" err="1" smtClean="0"/>
              <a:t>Shashlik</a:t>
            </a:r>
            <a:r>
              <a:rPr lang="en-US" dirty="0" smtClean="0"/>
              <a:t> calorimeter (1.5 mm </a:t>
            </a:r>
            <a:r>
              <a:rPr lang="en-US" dirty="0" err="1" smtClean="0"/>
              <a:t>scint</a:t>
            </a:r>
            <a:r>
              <a:rPr lang="en-US" dirty="0" smtClean="0"/>
              <a:t> + 0.5 mm </a:t>
            </a:r>
            <a:r>
              <a:rPr lang="en-US" dirty="0" err="1" smtClean="0"/>
              <a:t>Pb</a:t>
            </a:r>
            <a:r>
              <a:rPr lang="en-US" dirty="0" smtClean="0"/>
              <a:t> per layer)</a:t>
            </a:r>
          </a:p>
          <a:p>
            <a:r>
              <a:rPr lang="en-US" dirty="0" err="1" smtClean="0"/>
              <a:t>Shashlik</a:t>
            </a:r>
            <a:r>
              <a:rPr lang="en-US" dirty="0" smtClean="0"/>
              <a:t> calorimeters have a single readout, serve as shower detector</a:t>
            </a:r>
          </a:p>
          <a:p>
            <a:r>
              <a:rPr lang="en-US" dirty="0" smtClean="0"/>
              <a:t>Shower length = (20 – 2) X0 with 1.5mm </a:t>
            </a:r>
            <a:r>
              <a:rPr lang="en-US" dirty="0" err="1" smtClean="0"/>
              <a:t>Scint</a:t>
            </a:r>
            <a:r>
              <a:rPr lang="en-US" dirty="0" smtClean="0"/>
              <a:t> – 0.5mm </a:t>
            </a:r>
            <a:r>
              <a:rPr lang="en-US" dirty="0" err="1" smtClean="0"/>
              <a:t>Pb</a:t>
            </a:r>
            <a:r>
              <a:rPr lang="en-US" dirty="0" smtClean="0"/>
              <a:t> sandwiches</a:t>
            </a:r>
            <a:br>
              <a:rPr lang="en-US" dirty="0" smtClean="0"/>
            </a:br>
            <a:r>
              <a:rPr lang="en-US" dirty="0" smtClean="0"/>
              <a:t>1/</a:t>
            </a:r>
            <a:r>
              <a:rPr lang="en-US" dirty="0" err="1" smtClean="0"/>
              <a:t>Sqrt</a:t>
            </a:r>
            <a:r>
              <a:rPr lang="en-US" dirty="0" smtClean="0"/>
              <a:t>(E) energy resolution : </a:t>
            </a:r>
            <a:r>
              <a:rPr lang="el-GR" dirty="0" smtClean="0"/>
              <a:t>Δ</a:t>
            </a:r>
            <a:r>
              <a:rPr lang="en-US" dirty="0" smtClean="0"/>
              <a:t>E/E ~5%/√ (E)</a:t>
            </a:r>
            <a:br>
              <a:rPr lang="en-US" dirty="0" smtClean="0"/>
            </a:br>
            <a:r>
              <a:rPr lang="en-US" dirty="0" smtClean="0"/>
              <a:t>compared with pure </a:t>
            </a:r>
            <a:r>
              <a:rPr lang="en-US" dirty="0" err="1" smtClean="0"/>
              <a:t>shashlik</a:t>
            </a:r>
            <a:r>
              <a:rPr lang="en-US" dirty="0" smtClean="0"/>
              <a:t> conf. with 4%/√ (E)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 studies</a:t>
            </a:r>
            <a:endParaRPr lang="en-US" dirty="0"/>
          </a:p>
        </p:txBody>
      </p:sp>
      <p:sp>
        <p:nvSpPr>
          <p:cNvPr id="3074" name="AutoShape 2" descr="https://p25ext.lanl.gov/elog/JinResearchLog/120828_015213/PVDIS_Electron.png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1707" b="10309"/>
          <a:stretch>
            <a:fillRect/>
          </a:stretch>
        </p:blipFill>
        <p:spPr bwMode="auto">
          <a:xfrm>
            <a:off x="3048000" y="3162300"/>
            <a:ext cx="344818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ular Callout 10"/>
          <p:cNvSpPr/>
          <p:nvPr/>
        </p:nvSpPr>
        <p:spPr>
          <a:xfrm>
            <a:off x="304800" y="5257800"/>
            <a:ext cx="2362200" cy="876300"/>
          </a:xfrm>
          <a:prstGeom prst="wedgeRoundRectCallout">
            <a:avLst>
              <a:gd name="adj1" fmla="val 78480"/>
              <a:gd name="adj2" fmla="val -17857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2 X0 Lead </a:t>
            </a:r>
            <a:b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(HERMES -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LHCb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2 cm scintillator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7005" y="3200400"/>
            <a:ext cx="1788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Electron Events</a:t>
            </a:r>
            <a:b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on PVDIS EM Cal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953000" cy="156667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Preshower alone, cut eff.</a:t>
            </a:r>
            <a:br>
              <a:rPr lang="en-US" dirty="0" smtClean="0"/>
            </a:br>
            <a:r>
              <a:rPr lang="en-US" dirty="0" smtClean="0"/>
              <a:t>~15%  (pion) VS ~95% (electron)</a:t>
            </a:r>
          </a:p>
          <a:p>
            <a:r>
              <a:rPr lang="en-US" dirty="0" smtClean="0"/>
              <a:t>Similar performance for </a:t>
            </a:r>
            <a:r>
              <a:rPr lang="en-US" dirty="0" err="1" smtClean="0"/>
              <a:t>Shashlik</a:t>
            </a:r>
            <a:r>
              <a:rPr lang="en-US" dirty="0" smtClean="0"/>
              <a:t> preshower</a:t>
            </a:r>
          </a:p>
          <a:p>
            <a:r>
              <a:rPr lang="en-US" dirty="0" smtClean="0"/>
              <a:t>Legend : </a:t>
            </a:r>
            <a:r>
              <a:rPr lang="en-US" u="sng" dirty="0" smtClean="0">
                <a:solidFill>
                  <a:srgbClr val="FF0000"/>
                </a:solidFill>
              </a:rPr>
              <a:t>Electron</a:t>
            </a:r>
            <a:r>
              <a:rPr lang="en-US" u="sng" dirty="0" smtClean="0"/>
              <a:t>; </a:t>
            </a:r>
            <a:r>
              <a:rPr lang="en-US" u="sng" dirty="0" smtClean="0">
                <a:solidFill>
                  <a:srgbClr val="0101FF"/>
                </a:solidFill>
              </a:rPr>
              <a:t>Pion</a:t>
            </a:r>
            <a:r>
              <a:rPr lang="en-US" u="sng" dirty="0" smtClean="0"/>
              <a:t>; </a:t>
            </a:r>
            <a:r>
              <a:rPr lang="en-US" u="sng" dirty="0" smtClean="0">
                <a:solidFill>
                  <a:srgbClr val="000000"/>
                </a:solidFill>
              </a:rPr>
              <a:t>Muon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Preshower response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200400"/>
            <a:ext cx="7848600" cy="30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65998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19800" y="685800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HERMES NIM 1996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67600" y="2438400"/>
            <a:ext cx="838200" cy="2590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86600" y="609600"/>
            <a:ext cx="914400" cy="3200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00" y="1219200"/>
            <a:ext cx="16001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●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Electron 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○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Pion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*Pion/Electron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53400" y="2971800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E/p cut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38800" y="50292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Also: momentum dependent cut shows slightly worse-performance than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Shashlik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preshower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Preshower + shower rejection</a:t>
            </a:r>
            <a:br>
              <a:rPr lang="en-US" dirty="0" smtClean="0"/>
            </a:br>
            <a:r>
              <a:rPr lang="en-US" dirty="0" smtClean="0"/>
              <a:t>- not better but close-to full </a:t>
            </a:r>
            <a:r>
              <a:rPr lang="en-US" dirty="0" err="1" smtClean="0"/>
              <a:t>Shashlik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8218" y="1447800"/>
            <a:ext cx="573578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 descr="https://p25ext.lanl.gov/elog/JinResearchLog/120828_124604/PVDIS_LeadingPbScint.5mmPb.TestFile4_RunPi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9" y="4114800"/>
            <a:ext cx="573578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914400" y="21336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914400" y="47244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Pion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ular Callout 26"/>
          <p:cNvSpPr/>
          <p:nvPr/>
        </p:nvSpPr>
        <p:spPr>
          <a:xfrm>
            <a:off x="228600" y="1524000"/>
            <a:ext cx="3733800" cy="381000"/>
          </a:xfrm>
          <a:prstGeom prst="wedgeRoundRectCallout">
            <a:avLst>
              <a:gd name="adj1" fmla="val -45007"/>
              <a:gd name="adj2" fmla="val 135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Energy deposition in scintillator pad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choice? Radiator thickness scan</a:t>
            </a:r>
            <a:endParaRPr lang="en-US" dirty="0"/>
          </a:p>
        </p:txBody>
      </p:sp>
      <p:pic>
        <p:nvPicPr>
          <p:cNvPr id="2" name="Picture 2" descr="F:\tmp\VMShare\LeadingPbScan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981200"/>
            <a:ext cx="9067800" cy="324986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8" name="Left Arrow 17"/>
          <p:cNvSpPr/>
          <p:nvPr/>
        </p:nvSpPr>
        <p:spPr>
          <a:xfrm>
            <a:off x="4953000" y="4953000"/>
            <a:ext cx="19812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Cut on MIP Peak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6172200" y="6019800"/>
            <a:ext cx="1371600" cy="381000"/>
          </a:xfrm>
          <a:prstGeom prst="wedgeRoundRectCallout">
            <a:avLst>
              <a:gd name="adj1" fmla="val 36991"/>
              <a:gd name="adj2" fmla="val -991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HERMES</a:t>
            </a:r>
            <a:endParaRPr lang="en-US" dirty="0"/>
          </a:p>
        </p:txBody>
      </p:sp>
      <p:sp>
        <p:nvSpPr>
          <p:cNvPr id="25" name="Rounded Rectangular Callout 24"/>
          <p:cNvSpPr/>
          <p:nvPr/>
        </p:nvSpPr>
        <p:spPr>
          <a:xfrm>
            <a:off x="7620000" y="6019800"/>
            <a:ext cx="1524000" cy="533400"/>
          </a:xfrm>
          <a:prstGeom prst="wedgeRoundRectCallout">
            <a:avLst>
              <a:gd name="adj1" fmla="val -33010"/>
              <a:gd name="adj2" fmla="val -1274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 Another  Try</a:t>
            </a:r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1371600" y="5410200"/>
            <a:ext cx="3124200" cy="381000"/>
          </a:xfrm>
          <a:prstGeom prst="wedgeRoundRectCallout">
            <a:avLst>
              <a:gd name="adj1" fmla="val -8870"/>
              <a:gd name="adj2" fmla="val -148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Thickness of passive radiator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1563469"/>
            <a:ext cx="1981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: Pion Eff.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Blue: Electron Eff.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934200" y="4953000"/>
            <a:ext cx="990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95% 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391400" y="2286000"/>
            <a:ext cx="0" cy="3581400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47045" y="2264230"/>
            <a:ext cx="9331" cy="3343468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932645" y="2234682"/>
            <a:ext cx="0" cy="327660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rot="19936339">
            <a:off x="4216015" y="3164970"/>
            <a:ext cx="652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cut</a:t>
            </a:r>
            <a:endParaRPr lang="en-US" sz="2800" dirty="0">
              <a:solidFill>
                <a:srgbClr val="CC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9936339">
            <a:off x="1151042" y="3169809"/>
            <a:ext cx="652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cut</a:t>
            </a:r>
            <a:endParaRPr lang="en-US" sz="2800" dirty="0">
              <a:solidFill>
                <a:srgbClr val="CC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Resolution is significantly degraded with 3X</a:t>
            </a:r>
            <a:r>
              <a:rPr lang="en-US" baseline="-25000" dirty="0" smtClean="0"/>
              <a:t>0</a:t>
            </a:r>
            <a:r>
              <a:rPr lang="en-US" dirty="0" smtClean="0"/>
              <a:t> passive radiator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Give another try: radiator = 3 X</a:t>
            </a:r>
            <a:r>
              <a:rPr lang="en-US" baseline="-25000" dirty="0" smtClean="0"/>
              <a:t>0 </a:t>
            </a:r>
            <a:r>
              <a:rPr lang="en-US" dirty="0" smtClean="0"/>
              <a:t>Lead </a:t>
            </a:r>
            <a:endParaRPr lang="en-US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0"/>
            <a:ext cx="42100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ular Callout 8"/>
          <p:cNvSpPr/>
          <p:nvPr/>
        </p:nvSpPr>
        <p:spPr>
          <a:xfrm>
            <a:off x="381000" y="3581400"/>
            <a:ext cx="2209800" cy="1295400"/>
          </a:xfrm>
          <a:prstGeom prst="wedgeRoundRectCallout">
            <a:avLst>
              <a:gd name="adj1" fmla="val 77548"/>
              <a:gd name="adj2" fmla="val -505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Significant contribution of 1/E term (~10%/E)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Preshower (3X</a:t>
            </a:r>
            <a:r>
              <a:rPr lang="en-US" baseline="-25000" dirty="0" smtClean="0"/>
              <a:t>0</a:t>
            </a:r>
            <a:r>
              <a:rPr lang="en-US" dirty="0" smtClean="0"/>
              <a:t>) + shower rejection</a:t>
            </a:r>
            <a:br>
              <a:rPr lang="en-US" dirty="0" smtClean="0"/>
            </a:br>
            <a:r>
              <a:rPr lang="en-US" dirty="0" smtClean="0"/>
              <a:t>- worse than the HERMES design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08218" y="1447800"/>
            <a:ext cx="573578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8999" y="4114800"/>
            <a:ext cx="5735781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914400" y="21336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914400" y="47244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467600" y="4495800"/>
            <a:ext cx="16002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Worse than before</a:t>
            </a:r>
            <a:endParaRPr lang="en-US" sz="1200" dirty="0"/>
          </a:p>
        </p:txBody>
      </p:sp>
    </p:spTree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4000"/>
            <a:ext cx="40862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1"/>
            <a:ext cx="4095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Calorimeter Overview</a:t>
            </a:r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621505" y="1250259"/>
            <a:ext cx="7544777" cy="1390162"/>
            <a:chOff x="-978748" y="1676547"/>
            <a:chExt cx="10730348" cy="1977119"/>
          </a:xfrm>
        </p:grpSpPr>
        <p:sp>
          <p:nvSpPr>
            <p:cNvPr id="17" name="Down Arrow 16"/>
            <p:cNvSpPr/>
            <p:nvPr/>
          </p:nvSpPr>
          <p:spPr>
            <a:xfrm rot="18745305">
              <a:off x="8999076" y="1851379"/>
              <a:ext cx="381659" cy="112338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12561" y="1676547"/>
              <a:ext cx="2438400" cy="3939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2006BA"/>
                  </a:solidFill>
                </a:rPr>
                <a:t>PVDIS forward angle</a:t>
              </a:r>
              <a:endParaRPr lang="en-US" sz="1200" dirty="0">
                <a:solidFill>
                  <a:srgbClr val="2006BA"/>
                </a:solidFill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2166104">
              <a:off x="3997968" y="2340841"/>
              <a:ext cx="381659" cy="103600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76600" y="1916668"/>
              <a:ext cx="2438400" cy="3939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2006BA"/>
                  </a:solidFill>
                </a:rPr>
                <a:t>SIDIS forward angle</a:t>
              </a:r>
              <a:endParaRPr lang="en-US" sz="1200" dirty="0">
                <a:solidFill>
                  <a:srgbClr val="2006BA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978748" y="2182707"/>
              <a:ext cx="2438400" cy="43772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2006BA"/>
                  </a:solidFill>
                </a:rPr>
                <a:t>SIDIS large angle</a:t>
              </a:r>
              <a:endParaRPr lang="en-US" sz="1400" dirty="0">
                <a:solidFill>
                  <a:srgbClr val="2006BA"/>
                </a:solidFill>
              </a:endParaRPr>
            </a:p>
          </p:txBody>
        </p:sp>
        <p:sp>
          <p:nvSpPr>
            <p:cNvPr id="22" name="Down Arrow 21"/>
            <p:cNvSpPr/>
            <p:nvPr/>
          </p:nvSpPr>
          <p:spPr>
            <a:xfrm rot="20069750">
              <a:off x="263045" y="2754462"/>
              <a:ext cx="381659" cy="89920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</p:nvPr>
        </p:nvGraphicFramePr>
        <p:xfrm>
          <a:off x="304800" y="4495800"/>
          <a:ext cx="85344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524000"/>
                <a:gridCol w="1295400"/>
                <a:gridCol w="1295400"/>
                <a:gridCol w="12954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SoLID</a:t>
                      </a:r>
                      <a:r>
                        <a:rPr lang="en-US" baseline="0" dirty="0" smtClean="0"/>
                        <a:t> EM Calorimeters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Polar Angle (</a:t>
                      </a:r>
                      <a:r>
                        <a:rPr lang="en-US" b="0" dirty="0" smtClean="0">
                          <a:latin typeface="Arial"/>
                          <a:cs typeface="Arial"/>
                        </a:rPr>
                        <a:t>degree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(GeV / 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</a:t>
                      </a:r>
                      <a:r>
                        <a:rPr lang="el-GR" dirty="0" smtClean="0"/>
                        <a:t>π</a:t>
                      </a:r>
                      <a:r>
                        <a:rPr lang="en-US" dirty="0" smtClean="0"/>
                        <a:t> / 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Cerenkov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Area (m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PVDIS Forward-Angle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22 - 35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 –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&lt;3-4 GeV/c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SIDIS</a:t>
                      </a:r>
                      <a:r>
                        <a:rPr lang="en-US" baseline="0" dirty="0" smtClean="0"/>
                        <a:t> Forward</a:t>
                      </a:r>
                      <a:r>
                        <a:rPr lang="en-US" dirty="0" smtClean="0"/>
                        <a:t>-Angle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&lt;4.7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SIDIS Large-Angle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17-24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3 - 6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not provide improved performance than our default design (</a:t>
            </a:r>
            <a:r>
              <a:rPr lang="en-US" dirty="0" err="1" smtClean="0"/>
              <a:t>Shashlik</a:t>
            </a:r>
            <a:r>
              <a:rPr lang="en-US" dirty="0" smtClean="0"/>
              <a:t> calorimeter)</a:t>
            </a:r>
          </a:p>
          <a:p>
            <a:r>
              <a:rPr lang="en-US" dirty="0" smtClean="0"/>
              <a:t>However, considering its advantage in construction and readout, makes this option is attractive</a:t>
            </a:r>
          </a:p>
          <a:p>
            <a:r>
              <a:rPr lang="en-US" dirty="0" smtClean="0"/>
              <a:t>2X</a:t>
            </a:r>
            <a:r>
              <a:rPr lang="en-US" baseline="-25000" dirty="0" smtClean="0"/>
              <a:t>0</a:t>
            </a:r>
            <a:r>
              <a:rPr lang="en-US" dirty="0" smtClean="0"/>
              <a:t> passive radiator as used in HERMES and </a:t>
            </a:r>
            <a:r>
              <a:rPr lang="en-US" dirty="0" err="1" smtClean="0"/>
              <a:t>LHCb</a:t>
            </a:r>
            <a:r>
              <a:rPr lang="en-US" dirty="0" smtClean="0"/>
              <a:t> is still suitable for SoLID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 - passive radiator preshower 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Updates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Ed: explore preshower readout options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Wave length shifting pad readout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Additional fiber group for readout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Pad readout 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57200" y="914401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66800" y="2039035"/>
            <a:ext cx="62484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590800" y="2039035"/>
            <a:ext cx="0" cy="1752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743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895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048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200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352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505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657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810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962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114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267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419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572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24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876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029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181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334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5486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638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791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943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6096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6248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0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553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6705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6858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7010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7162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2133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286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2438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16764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18288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1981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12192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13716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1524000" y="2039035"/>
            <a:ext cx="0" cy="1752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590800" y="21914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590800" y="24962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2590800" y="28010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590800" y="31058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2590800" y="34106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2590800" y="3715435"/>
            <a:ext cx="525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1066800" y="1962835"/>
            <a:ext cx="6781800" cy="152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1066800" y="3852595"/>
            <a:ext cx="6858000" cy="152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6" name="Rectangle 125"/>
          <p:cNvSpPr/>
          <p:nvPr/>
        </p:nvSpPr>
        <p:spPr>
          <a:xfrm>
            <a:off x="762001" y="8382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Preshower</a:t>
            </a:r>
            <a:r>
              <a:rPr lang="en-US" sz="2000" dirty="0" smtClean="0"/>
              <a:t> has thin WLS plate for readout and use embedded clear fibers to  send signal at back. Shower has WLS for readout. </a:t>
            </a:r>
            <a:endParaRPr lang="en-US" sz="2000" dirty="0"/>
          </a:p>
        </p:txBody>
      </p:sp>
      <p:sp>
        <p:nvSpPr>
          <p:cNvPr id="88" name="Rectangle 87"/>
          <p:cNvSpPr/>
          <p:nvPr/>
        </p:nvSpPr>
        <p:spPr>
          <a:xfrm>
            <a:off x="4572000" y="2663875"/>
            <a:ext cx="97007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Shower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143000" y="2663875"/>
            <a:ext cx="13000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Preshower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4" name="Content Placeholder 83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WLS plates are available and have been used in other calorimeters.</a:t>
            </a:r>
          </a:p>
          <a:p>
            <a:r>
              <a:rPr lang="en-US" dirty="0" smtClean="0"/>
              <a:t>Problem, the 1.5mm thickness of scintillation layers won’t allow enough lights to be collected by pad on the side.  </a:t>
            </a:r>
            <a:br>
              <a:rPr lang="en-US" dirty="0" smtClean="0"/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--&gt; Light cannot go beyond ~few cm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7391400" y="2782670"/>
            <a:ext cx="1640898" cy="3231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Shower WLS fibers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086600" y="1600200"/>
            <a:ext cx="1950919" cy="3231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500" dirty="0" err="1" smtClean="0">
                <a:solidFill>
                  <a:schemeClr val="tx1"/>
                </a:solidFill>
              </a:rPr>
              <a:t>Preshower</a:t>
            </a:r>
            <a:r>
              <a:rPr lang="en-US" sz="1500" dirty="0" smtClean="0">
                <a:solidFill>
                  <a:schemeClr val="tx1"/>
                </a:solidFill>
              </a:rPr>
              <a:t> Clear fibers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66800" y="1919705"/>
            <a:ext cx="1524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066800" y="3741313"/>
            <a:ext cx="1524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352800" y="4038600"/>
            <a:ext cx="961482" cy="3231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WLS plate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68" name="Up Arrow 67"/>
          <p:cNvSpPr/>
          <p:nvPr/>
        </p:nvSpPr>
        <p:spPr>
          <a:xfrm rot="17509548">
            <a:off x="2882346" y="3649794"/>
            <a:ext cx="147414" cy="7278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Updates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Ed: evaluate the feasibility of using APD or other field insensitive photon-detector instead of fiber-connector option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Insensitive photon-detector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7010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APD</a:t>
            </a:r>
          </a:p>
          <a:p>
            <a:pPr lvl="1"/>
            <a:r>
              <a:rPr lang="en-US" dirty="0" smtClean="0"/>
              <a:t>Pro: not sensitive to field, large QE</a:t>
            </a:r>
          </a:p>
          <a:p>
            <a:pPr lvl="1"/>
            <a:r>
              <a:rPr lang="en-US" dirty="0" smtClean="0"/>
              <a:t>Con: radiation sensitive, low gain 50-1000, bias V sensitive, noise</a:t>
            </a:r>
          </a:p>
          <a:p>
            <a:r>
              <a:rPr lang="en-US" dirty="0" err="1" smtClean="0">
                <a:solidFill>
                  <a:schemeClr val="accent1"/>
                </a:solidFill>
              </a:rPr>
              <a:t>SiPM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Pro: not sensitive to field</a:t>
            </a:r>
          </a:p>
          <a:p>
            <a:pPr lvl="1"/>
            <a:r>
              <a:rPr lang="en-US" dirty="0" smtClean="0"/>
              <a:t>Con: radiation sensitive </a:t>
            </a:r>
            <a:r>
              <a:rPr lang="en-US" smtClean="0"/>
              <a:t>(much worse </a:t>
            </a:r>
            <a:r>
              <a:rPr lang="en-US" smtClean="0"/>
              <a:t>than </a:t>
            </a:r>
            <a:r>
              <a:rPr lang="en-US" smtClean="0"/>
              <a:t>APD), </a:t>
            </a:r>
            <a:r>
              <a:rPr lang="en-US" dirty="0" smtClean="0"/>
              <a:t>bias V sensitive, noise</a:t>
            </a:r>
          </a:p>
          <a:p>
            <a:pPr lvl="0"/>
            <a:r>
              <a:rPr lang="en-US" dirty="0" smtClean="0">
                <a:solidFill>
                  <a:schemeClr val="accent1"/>
                </a:solidFill>
              </a:rPr>
              <a:t>VPT</a:t>
            </a:r>
            <a:r>
              <a:rPr lang="en-US" dirty="0" smtClean="0"/>
              <a:t> (Vacuum </a:t>
            </a:r>
            <a:r>
              <a:rPr lang="en-US" dirty="0" err="1" smtClean="0"/>
              <a:t>Phototriode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Pro: radiation hard, high rate capability, not very sensitive to field within certain angle</a:t>
            </a:r>
          </a:p>
          <a:p>
            <a:pPr lvl="1"/>
            <a:r>
              <a:rPr lang="en-US" dirty="0" smtClean="0"/>
              <a:t>Con: low gain 10-40</a:t>
            </a:r>
          </a:p>
          <a:p>
            <a:pPr lvl="0"/>
            <a:r>
              <a:rPr lang="en-US" dirty="0" err="1" smtClean="0">
                <a:solidFill>
                  <a:schemeClr val="accent1"/>
                </a:solidFill>
              </a:rPr>
              <a:t>Finemesh</a:t>
            </a:r>
            <a:r>
              <a:rPr lang="en-US" dirty="0" smtClean="0">
                <a:solidFill>
                  <a:schemeClr val="accent1"/>
                </a:solidFill>
              </a:rPr>
              <a:t> PMT</a:t>
            </a:r>
          </a:p>
          <a:p>
            <a:pPr lvl="1"/>
            <a:r>
              <a:rPr lang="en-US" dirty="0" smtClean="0"/>
              <a:t>Pro: not very sensitive to field within certain angle</a:t>
            </a:r>
          </a:p>
          <a:p>
            <a:pPr lvl="1"/>
            <a:r>
              <a:rPr lang="en-US" dirty="0" smtClean="0"/>
              <a:t>Con: expensive ($1600?)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All are being investigated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7" descr="C:\Dokumente und Einstellungen\michaela\Eigene Dateien\Bilder\APD\APD 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343400"/>
            <a:ext cx="2971841" cy="197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772425" y="6248320"/>
            <a:ext cx="1223412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FF00"/>
                </a:solidFill>
              </a:rPr>
              <a:t>5x5mm</a:t>
            </a:r>
            <a:r>
              <a:rPr lang="de-DE" sz="2400" baseline="30000">
                <a:solidFill>
                  <a:srgbClr val="FFFF00"/>
                </a:solidFill>
              </a:rPr>
              <a:t>2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72203" y="6248320"/>
            <a:ext cx="1534394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</a:rPr>
              <a:t>10x10mm</a:t>
            </a:r>
            <a:r>
              <a:rPr lang="de-DE" sz="2400" baseline="30000" dirty="0">
                <a:solidFill>
                  <a:srgbClr val="FFFF00"/>
                </a:solidFill>
              </a:rPr>
              <a:t>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1000" y="4419600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APD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3200" y="5943600"/>
            <a:ext cx="90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PANDA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01000" y="5955268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Study of field Insensitive photon-detector is still ongoing. </a:t>
            </a:r>
          </a:p>
          <a:p>
            <a:pPr lvl="1"/>
            <a:r>
              <a:rPr lang="en-US" dirty="0" smtClean="0"/>
              <a:t>In contact with Hamamatsu</a:t>
            </a:r>
          </a:p>
          <a:p>
            <a:r>
              <a:rPr lang="en-US" dirty="0" smtClean="0"/>
              <a:t>Ongoing study of fiber and connectors</a:t>
            </a:r>
          </a:p>
          <a:p>
            <a:pPr lvl="1"/>
            <a:r>
              <a:rPr lang="en-US" dirty="0" smtClean="0"/>
              <a:t>Waiting for quotes from </a:t>
            </a:r>
            <a:r>
              <a:rPr lang="en-US" dirty="0" err="1" smtClean="0"/>
              <a:t>Moritex</a:t>
            </a:r>
            <a:r>
              <a:rPr lang="en-US" dirty="0" smtClean="0"/>
              <a:t> and </a:t>
            </a:r>
            <a:r>
              <a:rPr lang="en-US" dirty="0" err="1" smtClean="0"/>
              <a:t>Avantes</a:t>
            </a:r>
            <a:r>
              <a:rPr lang="en-US" dirty="0" smtClean="0"/>
              <a:t> for </a:t>
            </a:r>
          </a:p>
          <a:p>
            <a:pPr marL="365760" lvl="1" indent="0">
              <a:buNone/>
            </a:pPr>
            <a:r>
              <a:rPr lang="en-US" dirty="0" smtClean="0"/>
              <a:t>     light concentrating lenses/ optical connectors</a:t>
            </a:r>
          </a:p>
          <a:p>
            <a:pPr lvl="1"/>
            <a:r>
              <a:rPr lang="en-US" dirty="0" smtClean="0"/>
              <a:t>Waiting for quotes from </a:t>
            </a:r>
            <a:r>
              <a:rPr lang="en-US" dirty="0" err="1" smtClean="0"/>
              <a:t>Leoni</a:t>
            </a:r>
            <a:r>
              <a:rPr lang="en-US" dirty="0" smtClean="0"/>
              <a:t> fibers for multi-furcated  fibers option.</a:t>
            </a:r>
          </a:p>
          <a:p>
            <a:pPr lvl="1"/>
            <a:r>
              <a:rPr lang="en-US" dirty="0" smtClean="0"/>
              <a:t>Received quotes from Saint </a:t>
            </a:r>
            <a:r>
              <a:rPr lang="en-US" dirty="0" err="1" smtClean="0"/>
              <a:t>Gobain</a:t>
            </a:r>
            <a:r>
              <a:rPr lang="en-US" dirty="0" smtClean="0"/>
              <a:t> and Kuraray.</a:t>
            </a:r>
          </a:p>
          <a:p>
            <a:r>
              <a:rPr lang="en-US" dirty="0" smtClean="0"/>
              <a:t>Evaluating other ideas from Ed on improving preshower readouts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Improved budget required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 estimate  </a:t>
            </a:r>
            <a:br>
              <a:rPr lang="en-US" dirty="0" smtClean="0"/>
            </a:br>
            <a:r>
              <a:rPr lang="en-US" dirty="0" smtClean="0"/>
              <a:t>- default Shashlyk design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447800" y="2438400"/>
          <a:ext cx="62484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Per-module </a:t>
                      </a:r>
                      <a:r>
                        <a:rPr lang="en-US" sz="1600" baseline="0" dirty="0" smtClean="0"/>
                        <a:t>cost($)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cost($M)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Module</a:t>
                      </a:r>
                      <a:r>
                        <a:rPr lang="en-US" sz="1600" baseline="0" dirty="0" smtClean="0"/>
                        <a:t> 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Module production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Clear fibers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Fiber connector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PMT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600 x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 Tech year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5 Student 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~ 5.9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TOTAL</a:t>
                      </a:r>
                    </a:p>
                    <a:p>
                      <a:pPr algn="ctr"/>
                      <a:r>
                        <a:rPr lang="en-US" sz="1600" b="1" dirty="0" smtClean="0"/>
                        <a:t>+ 30% contingency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~ 7.7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0" y="1437281"/>
            <a:ext cx="708660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Ø"/>
            </a:pPr>
            <a:r>
              <a:rPr lang="en-US" sz="1300" kern="0" dirty="0" smtClean="0">
                <a:solidFill>
                  <a:srgbClr val="0070C0"/>
                </a:solidFill>
              </a:rPr>
              <a:t>cost not included</a:t>
            </a:r>
          </a:p>
          <a:p>
            <a:pPr marL="514350" lvl="1" indent="-28575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</a:pPr>
            <a:r>
              <a:rPr lang="en-US" sz="1300" kern="0" dirty="0" smtClean="0">
                <a:solidFill>
                  <a:prstClr val="black"/>
                </a:solidFill>
              </a:rPr>
              <a:t>Supporting structure  Robin included in magnet budget</a:t>
            </a:r>
          </a:p>
          <a:p>
            <a:pPr marL="514350" lvl="1" indent="-28575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</a:pPr>
            <a:r>
              <a:rPr lang="en-US" sz="1300" kern="0" dirty="0" smtClean="0">
                <a:solidFill>
                  <a:prstClr val="black"/>
                </a:solidFill>
              </a:rPr>
              <a:t>DAQ		    Alex included in DAQ budget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137160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Number of Module:  1700</a:t>
            </a:r>
          </a:p>
          <a:p>
            <a:r>
              <a:rPr lang="en-US" sz="1600" dirty="0" smtClean="0"/>
              <a:t>Number of clear fibers per module: 10</a:t>
            </a:r>
          </a:p>
          <a:p>
            <a:r>
              <a:rPr lang="en-US" sz="1600" dirty="0" smtClean="0"/>
              <a:t>Number of fiber connectors per module: 10</a:t>
            </a:r>
          </a:p>
          <a:p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248400"/>
            <a:ext cx="3114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en-US" sz="1600" b="1" dirty="0" smtClean="0">
                <a:solidFill>
                  <a:srgbClr val="7030A0"/>
                </a:solidFill>
              </a:rPr>
              <a:t>Cost for R&amp;D prototyping : $0.2M </a:t>
            </a:r>
          </a:p>
        </p:txBody>
      </p:sp>
    </p:spTree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reduce the electron efficiency to improve hadron rejection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Very effective to improve rejection 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explore scintillator pad at the end of calorimeter for hadron-rejection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 Pad’s information is correlated with shower, not much help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Paul S. &amp; Zhiwen </a:t>
            </a:r>
            <a:r>
              <a:rPr lang="en-US" dirty="0" smtClean="0"/>
              <a:t>: passive-radiator preshower (HERMES-</a:t>
            </a:r>
            <a:r>
              <a:rPr lang="en-US" dirty="0" err="1" smtClean="0"/>
              <a:t>LHCb</a:t>
            </a:r>
            <a:r>
              <a:rPr lang="en-US" dirty="0" smtClean="0"/>
              <a:t> type)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Useful in simplifying the construction</a:t>
            </a:r>
            <a:endParaRPr lang="en-US" dirty="0" smtClean="0"/>
          </a:p>
          <a:p>
            <a:r>
              <a:rPr lang="en-US" dirty="0" smtClean="0"/>
              <a:t>Readout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explore preshower readout options</a:t>
            </a:r>
          </a:p>
          <a:p>
            <a:pPr lvl="2"/>
            <a:r>
              <a:rPr lang="en-US" dirty="0" smtClean="0"/>
              <a:t>Wave length shifting pad readout   - </a:t>
            </a:r>
            <a:r>
              <a:rPr lang="en-US" dirty="0" smtClean="0">
                <a:solidFill>
                  <a:srgbClr val="C00000"/>
                </a:solidFill>
              </a:rPr>
              <a:t> Do not work for scintillator</a:t>
            </a:r>
            <a:endParaRPr lang="en-US" dirty="0" smtClean="0"/>
          </a:p>
          <a:p>
            <a:pPr lvl="2"/>
            <a:r>
              <a:rPr lang="en-US" dirty="0" smtClean="0"/>
              <a:t> Additional fiber group for readout - </a:t>
            </a:r>
            <a:r>
              <a:rPr lang="en-US" dirty="0" smtClean="0">
                <a:solidFill>
                  <a:srgbClr val="C00000"/>
                </a:solidFill>
              </a:rPr>
              <a:t> May work, under investigation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evaluate the feasibility of using  field insensitive photon-detector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- under investigation</a:t>
            </a:r>
            <a:endParaRPr lang="en-US" dirty="0" smtClean="0"/>
          </a:p>
          <a:p>
            <a:r>
              <a:rPr lang="en-US" dirty="0" smtClean="0"/>
              <a:t>Background –  </a:t>
            </a:r>
            <a:r>
              <a:rPr lang="en-US" dirty="0" smtClean="0">
                <a:solidFill>
                  <a:srgbClr val="C00000"/>
                </a:solidFill>
              </a:rPr>
              <a:t> Solved, see Lorenzo’s talk</a:t>
            </a:r>
          </a:p>
          <a:p>
            <a:r>
              <a:rPr lang="en-US" dirty="0" smtClean="0"/>
              <a:t>Budget - </a:t>
            </a:r>
            <a:r>
              <a:rPr lang="en-US" dirty="0" smtClean="0">
                <a:solidFill>
                  <a:srgbClr val="C00000"/>
                </a:solidFill>
              </a:rPr>
              <a:t>Updated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Conclusion</a:t>
            </a:r>
            <a:endParaRPr lang="en-US" sz="4400" dirty="0"/>
          </a:p>
        </p:txBody>
      </p:sp>
    </p:spTree>
  </p:cSld>
  <p:clrMapOvr>
    <a:masterClrMapping/>
  </p:clrMapOvr>
  <p:transition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Based on COMPASS Shashlyk module design.</a:t>
            </a:r>
          </a:p>
          <a:p>
            <a:r>
              <a:rPr lang="en-US" dirty="0" smtClean="0"/>
              <a:t>0.5 mm </a:t>
            </a:r>
            <a:r>
              <a:rPr lang="en-US" dirty="0" err="1" smtClean="0"/>
              <a:t>Pb</a:t>
            </a:r>
            <a:r>
              <a:rPr lang="en-US" dirty="0" smtClean="0"/>
              <a:t>/1.5 mm scintillator, 240 layers</a:t>
            </a:r>
          </a:p>
          <a:p>
            <a:r>
              <a:rPr lang="en-US" dirty="0" smtClean="0"/>
              <a:t>48cm long (20 X0), 4X0 preshower, 16X0 shower.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 Balance between longitudinal size and pion rejection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 20:1 - 100:1 pion rejection with 95% electron efficiency (depending on momentum)</a:t>
            </a:r>
          </a:p>
          <a:p>
            <a:r>
              <a:rPr lang="en-US" dirty="0" smtClean="0"/>
              <a:t>10x10 cm</a:t>
            </a:r>
            <a:r>
              <a:rPr lang="en-US" baseline="30000" dirty="0" smtClean="0"/>
              <a:t>2</a:t>
            </a:r>
            <a:r>
              <a:rPr lang="en-US" dirty="0" smtClean="0"/>
              <a:t> square shape modules ← </a:t>
            </a:r>
            <a:r>
              <a:rPr lang="en-US" dirty="0" smtClean="0">
                <a:solidFill>
                  <a:schemeClr val="tx2"/>
                </a:solidFill>
              </a:rPr>
              <a:t>balance between cost and position resolution/background</a:t>
            </a:r>
          </a:p>
          <a:p>
            <a:r>
              <a:rPr lang="en-US" dirty="0" smtClean="0"/>
              <a:t>100 WLS fibers per module (1 cm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dirty="0" smtClean="0"/>
              <a:t>Total 1600(SIDIS) ~ 1700(PVDIS) modules</a:t>
            </a:r>
          </a:p>
          <a:p>
            <a:r>
              <a:rPr lang="en-US" dirty="0" smtClean="0"/>
              <a:t>Fiber connection still being studied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design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 on cuts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3-D cuts Electron (~95% eff. cut)</a:t>
            </a:r>
            <a:endParaRPr lang="en-US" dirty="0"/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86255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3-D cuts Pions (~95% electron eff. cut)</a:t>
            </a:r>
            <a:endParaRPr lang="en-US" dirty="0"/>
          </a:p>
        </p:txBody>
      </p:sp>
      <p:sp>
        <p:nvSpPr>
          <p:cNvPr id="152578" name="AutoShape 2" descr="https://p25ext.lanl.gov/elog/JinResearchLog/120914_091222/FullSimu2.PVDIS_5mm.PVDIS_RunPi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2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860411" cy="573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High statistics </a:t>
            </a:r>
            <a:endParaRPr lang="en-US" dirty="0"/>
          </a:p>
        </p:txBody>
      </p:sp>
      <p:sp>
        <p:nvSpPr>
          <p:cNvPr id="26626" name="AutoShape 2" descr="https://p25ext.lanl.gov/elog/JinResearchLog/120824_154055/FullSimu2.PVDIS_5mm.PVDIS_RunElectr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743200" y="914400"/>
            <a:ext cx="6213763" cy="5715000"/>
            <a:chOff x="1" y="990600"/>
            <a:chExt cx="6213763" cy="5715000"/>
          </a:xfrm>
        </p:grpSpPr>
        <p:grpSp>
          <p:nvGrpSpPr>
            <p:cNvPr id="2" name="Group 16"/>
            <p:cNvGrpSpPr/>
            <p:nvPr/>
          </p:nvGrpSpPr>
          <p:grpSpPr>
            <a:xfrm>
              <a:off x="1" y="990600"/>
              <a:ext cx="6213763" cy="5715000"/>
              <a:chOff x="2930236" y="1143000"/>
              <a:chExt cx="6213763" cy="5715000"/>
            </a:xfrm>
          </p:grpSpPr>
          <p:pic>
            <p:nvPicPr>
              <p:cNvPr id="266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2970068" y="1143000"/>
                <a:ext cx="6173931" cy="2952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2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2930236" y="3886200"/>
                <a:ext cx="6213763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6395746" y="5108121"/>
                <a:ext cx="23622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394580" y="2858278"/>
                <a:ext cx="236220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609600" y="4267200"/>
              <a:ext cx="6142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Pion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3400" y="1524000"/>
              <a:ext cx="9829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Electron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8200" y="2819400"/>
              <a:ext cx="9829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Electron</a:t>
              </a:r>
            </a:p>
            <a:p>
              <a:r>
                <a:rPr lang="en-US" dirty="0" smtClean="0"/>
                <a:t>80% cut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9600" y="4343400"/>
              <a:ext cx="6142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Pion</a:t>
              </a:r>
              <a:endParaRPr lang="en-US" dirty="0"/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685800" y="16764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685800" y="42672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Pion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Same cut / What if lower statistics</a:t>
            </a:r>
            <a:endParaRPr lang="en-US" dirty="0"/>
          </a:p>
        </p:txBody>
      </p:sp>
      <p:sp>
        <p:nvSpPr>
          <p:cNvPr id="26626" name="AutoShape 2" descr="https://p25ext.lanl.gov/elog/JinResearchLog/120824_154055/FullSimu2.PVDIS_5mm.PVDIS_RunElectr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68" y="1143000"/>
            <a:ext cx="617393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0235" y="3886200"/>
            <a:ext cx="62137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914400" y="21336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914400" y="4724400"/>
            <a:ext cx="2057400" cy="1295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14407" y="5314950"/>
            <a:ext cx="23622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00800" y="2307771"/>
            <a:ext cx="23622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Momentum dependent cuts and eff.</a:t>
            </a:r>
            <a:br>
              <a:rPr lang="en-US" dirty="0" smtClean="0"/>
            </a:br>
            <a:r>
              <a:rPr lang="en-US" dirty="0" smtClean="0"/>
              <a:t>Preshower cut only</a:t>
            </a:r>
            <a:endParaRPr lang="en-US" dirty="0"/>
          </a:p>
        </p:txBody>
      </p:sp>
      <p:pic>
        <p:nvPicPr>
          <p:cNvPr id="20483" name="Picture 3" descr="F:\tmp\VMShare\LeadingPbScint.5mmPb.TestFile4_RunElectron_GetEfficiencies.png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304800" y="2537485"/>
            <a:ext cx="2987386" cy="2857500"/>
          </a:xfrm>
          <a:prstGeom prst="rect">
            <a:avLst/>
          </a:prstGeom>
          <a:noFill/>
        </p:spPr>
      </p:pic>
      <p:pic>
        <p:nvPicPr>
          <p:cNvPr id="20484" name="Picture 4" descr="F:\tmp\VMShare\LeadingPbScint.5mmPb.TestFile4_RunMuon_GetEfficiencies.png"/>
          <p:cNvPicPr>
            <a:picLocks noChangeAspect="1" noChangeArrowheads="1"/>
          </p:cNvPicPr>
          <p:nvPr/>
        </p:nvPicPr>
        <p:blipFill>
          <a:blip r:embed="rId3" cstate="print"/>
          <a:srcRect l="49331"/>
          <a:stretch>
            <a:fillRect/>
          </a:stretch>
        </p:blipFill>
        <p:spPr bwMode="auto">
          <a:xfrm>
            <a:off x="6019800" y="2537485"/>
            <a:ext cx="3124200" cy="29489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19200" y="2080285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0" y="2080285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Pion</a:t>
            </a:r>
            <a:endParaRPr lang="en-US" dirty="0"/>
          </a:p>
        </p:txBody>
      </p:sp>
      <p:pic>
        <p:nvPicPr>
          <p:cNvPr id="20482" name="Picture 2" descr="F:\tmp\VMShare\LeadingPbScint.5mmPb.TestFile4_RunPion_GetEfficiencies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8148"/>
          <a:stretch>
            <a:fillRect/>
          </a:stretch>
        </p:blipFill>
        <p:spPr bwMode="auto">
          <a:xfrm>
            <a:off x="3048000" y="2537485"/>
            <a:ext cx="3110602" cy="286909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239000" y="2080285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Muon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" y="1600200"/>
            <a:ext cx="8117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Shown in last meeting, which is consistent level compared with Shashlyk preshower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EC cost estimate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300" dirty="0" smtClean="0"/>
              <a:t>Module 	total $2.55M</a:t>
            </a:r>
          </a:p>
          <a:p>
            <a:pPr lvl="1"/>
            <a:r>
              <a:rPr lang="en-US" sz="1300" dirty="0" smtClean="0"/>
              <a:t>Number of module 1700 (</a:t>
            </a:r>
            <a:r>
              <a:rPr lang="en-US" sz="1300" dirty="0" smtClean="0">
                <a:solidFill>
                  <a:schemeClr val="tx1"/>
                </a:solidFill>
              </a:rPr>
              <a:t>SIDIS large angle 450, SIDIS forward  angle 1150, PVDIS forward angle 1700)</a:t>
            </a:r>
            <a:endParaRPr lang="en-US" sz="1300" dirty="0" smtClean="0"/>
          </a:p>
          <a:p>
            <a:pPr lvl="1"/>
            <a:r>
              <a:rPr lang="en-US" sz="1300" dirty="0" smtClean="0"/>
              <a:t>Module cost $1500 (30% material, 70% production)</a:t>
            </a:r>
          </a:p>
          <a:p>
            <a:r>
              <a:rPr lang="en-US" sz="1300" dirty="0" smtClean="0"/>
              <a:t>Readout option 1 (clear fiber and common PMT)    total $2.31M ???</a:t>
            </a:r>
          </a:p>
          <a:p>
            <a:pPr lvl="1"/>
            <a:r>
              <a:rPr lang="en-US" sz="1300" dirty="0" smtClean="0"/>
              <a:t>Clear fiber   total $0.41M, cone total $0.2M??? </a:t>
            </a:r>
          </a:p>
          <a:p>
            <a:pPr lvl="2"/>
            <a:r>
              <a:rPr lang="en-US" sz="1300" dirty="0" smtClean="0"/>
              <a:t>Each module has 100 WLS fibers to 10 2mmD clear fibers with factor 2.5 reduction </a:t>
            </a:r>
            <a:r>
              <a:rPr lang="en-US" sz="1300" dirty="0" err="1" smtClean="0"/>
              <a:t>winston</a:t>
            </a:r>
            <a:r>
              <a:rPr lang="en-US" sz="1300" dirty="0" smtClean="0"/>
              <a:t> cone</a:t>
            </a:r>
          </a:p>
          <a:p>
            <a:pPr lvl="2"/>
            <a:r>
              <a:rPr lang="en-US" sz="1300" dirty="0" smtClean="0"/>
              <a:t>2mmD unit cost $4/m (saint-</a:t>
            </a:r>
            <a:r>
              <a:rPr lang="en-US" sz="1300" dirty="0" err="1" smtClean="0"/>
              <a:t>gobain</a:t>
            </a:r>
            <a:r>
              <a:rPr lang="en-US" sz="1300" dirty="0" smtClean="0"/>
              <a:t>), $10/m(Kuraray)</a:t>
            </a:r>
          </a:p>
          <a:p>
            <a:pPr lvl="2"/>
            <a:r>
              <a:rPr lang="en-US" sz="1300" dirty="0" smtClean="0"/>
              <a:t>average 3 meters on both </a:t>
            </a:r>
            <a:r>
              <a:rPr lang="en-US" sz="1300" dirty="0" err="1" smtClean="0"/>
              <a:t>preshower</a:t>
            </a:r>
            <a:r>
              <a:rPr lang="en-US" sz="1300" dirty="0" smtClean="0"/>
              <a:t> and shower</a:t>
            </a:r>
          </a:p>
          <a:p>
            <a:pPr lvl="1"/>
            <a:r>
              <a:rPr lang="en-US" sz="1300" dirty="0" smtClean="0"/>
              <a:t>PMT    total $1.7M???</a:t>
            </a:r>
          </a:p>
          <a:p>
            <a:pPr lvl="2"/>
            <a:r>
              <a:rPr lang="en-US" sz="1300" dirty="0" smtClean="0"/>
              <a:t>Unit price 500</a:t>
            </a:r>
          </a:p>
          <a:p>
            <a:pPr lvl="0"/>
            <a:r>
              <a:rPr lang="en-US" sz="1300" dirty="0" smtClean="0"/>
              <a:t>Readout option 2 (field insensitive </a:t>
            </a:r>
            <a:r>
              <a:rPr lang="en-US" sz="1300" dirty="0" err="1" smtClean="0"/>
              <a:t>photonsensor</a:t>
            </a:r>
            <a:r>
              <a:rPr lang="en-US" sz="1300" dirty="0" smtClean="0"/>
              <a:t>)  total $5.5M???</a:t>
            </a:r>
          </a:p>
          <a:p>
            <a:pPr lvl="1"/>
            <a:r>
              <a:rPr lang="en-US" sz="1300" dirty="0" err="1" smtClean="0"/>
              <a:t>finemeshPMT</a:t>
            </a:r>
            <a:r>
              <a:rPr lang="en-US" sz="1300" dirty="0" smtClean="0"/>
              <a:t> unit cost $1600, total $5.5M ???</a:t>
            </a:r>
          </a:p>
          <a:p>
            <a:pPr lvl="1"/>
            <a:r>
              <a:rPr lang="en-US" sz="1300" dirty="0" smtClean="0"/>
              <a:t>Vacuum </a:t>
            </a:r>
            <a:r>
              <a:rPr lang="en-US" sz="1300" dirty="0" err="1" smtClean="0"/>
              <a:t>Phototriode</a:t>
            </a:r>
            <a:r>
              <a:rPr lang="en-US" sz="1300" dirty="0" smtClean="0"/>
              <a:t> (VPT)  unit cost ???</a:t>
            </a:r>
          </a:p>
          <a:p>
            <a:pPr lvl="1"/>
            <a:r>
              <a:rPr lang="en-US" sz="1300" dirty="0" smtClean="0"/>
              <a:t>APD unit cost ???</a:t>
            </a:r>
          </a:p>
          <a:p>
            <a:r>
              <a:rPr lang="en-US" sz="1300" dirty="0" smtClean="0"/>
              <a:t>Labor 	total $0.75M???</a:t>
            </a:r>
          </a:p>
          <a:p>
            <a:pPr lvl="1"/>
            <a:r>
              <a:rPr lang="en-US" sz="1300" dirty="0" smtClean="0"/>
              <a:t>5 technician years (100k/year) + 5 student years (50k/year)</a:t>
            </a:r>
          </a:p>
          <a:p>
            <a:pPr lvl="0">
              <a:buNone/>
            </a:pPr>
            <a:r>
              <a:rPr lang="en-US" sz="1300" dirty="0" smtClean="0">
                <a:solidFill>
                  <a:srgbClr val="FF0000"/>
                </a:solidFill>
              </a:rPr>
              <a:t>Total cost with readout option 1:  5.6M ,  after 30% contingency  $7.3M ???</a:t>
            </a:r>
          </a:p>
          <a:p>
            <a:pPr>
              <a:buNone/>
            </a:pPr>
            <a:r>
              <a:rPr lang="en-US" sz="1300" dirty="0" smtClean="0">
                <a:solidFill>
                  <a:srgbClr val="FF0000"/>
                </a:solidFill>
              </a:rPr>
              <a:t>Total cost with readout option 2:  8.8M ,  after 30% contingency  $11.5M ???</a:t>
            </a:r>
          </a:p>
          <a:p>
            <a:pPr lvl="0">
              <a:buNone/>
            </a:pPr>
            <a:r>
              <a:rPr lang="en-US" sz="1300" dirty="0" smtClean="0">
                <a:solidFill>
                  <a:srgbClr val="FF0000"/>
                </a:solidFill>
              </a:rPr>
              <a:t>Cost for R&amp;D prototyping : $0.2M ???</a:t>
            </a:r>
          </a:p>
          <a:p>
            <a:r>
              <a:rPr lang="en-US" sz="1300" dirty="0" smtClean="0"/>
              <a:t>cost not included</a:t>
            </a:r>
          </a:p>
          <a:p>
            <a:pPr lvl="1"/>
            <a:r>
              <a:rPr lang="en-US" sz="1300" dirty="0" smtClean="0"/>
              <a:t>Supporting structure  Robin gives total 0.5M estimated for all detector support, included in magnet budget</a:t>
            </a:r>
          </a:p>
          <a:p>
            <a:pPr lvl="1"/>
            <a:r>
              <a:rPr lang="en-US" sz="1300" dirty="0" smtClean="0"/>
              <a:t>DAQ		    Alex included in DAQ budget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endParaRPr lang="en-US" sz="1300" dirty="0" smtClean="0"/>
          </a:p>
          <a:p>
            <a:pPr lvl="1"/>
            <a:endParaRPr lang="en-US" sz="1300" dirty="0" smtClean="0"/>
          </a:p>
          <a:p>
            <a:endParaRPr lang="en-US" sz="1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934200" y="6492875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12/16/2011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09800" y="6553200"/>
            <a:ext cx="4724400" cy="3048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SoLID Update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20096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 smtClean="0"/>
              <a:t>Panda APD</a:t>
            </a:r>
            <a:endParaRPr lang="en-US" sz="3200" dirty="0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2754" y="549276"/>
            <a:ext cx="475077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in collaboration with </a:t>
            </a:r>
            <a:r>
              <a:rPr lang="de-DE" sz="2000" i="1" dirty="0">
                <a:solidFill>
                  <a:schemeClr val="bg1"/>
                </a:solidFill>
              </a:rPr>
              <a:t>Hamamatsu Photonics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pSp>
        <p:nvGrpSpPr>
          <p:cNvPr id="2" name="Gruppieren 25"/>
          <p:cNvGrpSpPr>
            <a:grpSpLocks/>
          </p:cNvGrpSpPr>
          <p:nvPr/>
        </p:nvGrpSpPr>
        <p:grpSpPr bwMode="auto">
          <a:xfrm>
            <a:off x="5635869" y="685800"/>
            <a:ext cx="3323492" cy="5006975"/>
            <a:chOff x="6033120" y="685800"/>
            <a:chExt cx="3600400" cy="5007185"/>
          </a:xfrm>
        </p:grpSpPr>
        <p:pic>
          <p:nvPicPr>
            <p:cNvPr id="12303" name="Picture 7" descr="C:\Dokumente und Einstellungen\michaela\Eigene Dateien\Bilder\APD\APD gk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7886" y="685800"/>
              <a:ext cx="3219450" cy="1973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4" name="Text Box 8"/>
            <p:cNvSpPr txBox="1">
              <a:spLocks noChangeArrowheads="1"/>
            </p:cNvSpPr>
            <p:nvPr/>
          </p:nvSpPr>
          <p:spPr bwMode="auto">
            <a:xfrm>
              <a:off x="8209086" y="838200"/>
              <a:ext cx="814795" cy="46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/>
                <a:t>CMS</a:t>
              </a:r>
              <a:endParaRPr lang="en-US" sz="2400"/>
            </a:p>
          </p:txBody>
        </p:sp>
        <p:sp>
          <p:nvSpPr>
            <p:cNvPr id="12305" name="Text Box 9"/>
            <p:cNvSpPr txBox="1">
              <a:spLocks noChangeArrowheads="1"/>
            </p:cNvSpPr>
            <p:nvPr/>
          </p:nvSpPr>
          <p:spPr bwMode="auto">
            <a:xfrm>
              <a:off x="8126536" y="2590800"/>
              <a:ext cx="1325345" cy="46168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rgbClr val="FFFF00"/>
                  </a:solidFill>
                </a:rPr>
                <a:t>5x5mm</a:t>
              </a:r>
              <a:r>
                <a:rPr lang="de-DE" sz="2400" baseline="30000">
                  <a:solidFill>
                    <a:srgbClr val="FFFF00"/>
                  </a:solidFill>
                </a:rPr>
                <a:t>2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2306" name="Text Box 10"/>
            <p:cNvSpPr txBox="1">
              <a:spLocks noChangeArrowheads="1"/>
            </p:cNvSpPr>
            <p:nvPr/>
          </p:nvSpPr>
          <p:spPr bwMode="auto">
            <a:xfrm>
              <a:off x="6392986" y="2590800"/>
              <a:ext cx="1662237" cy="46168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dirty="0">
                  <a:solidFill>
                    <a:srgbClr val="FFFF00"/>
                  </a:solidFill>
                </a:rPr>
                <a:t>10x10mm</a:t>
              </a:r>
              <a:r>
                <a:rPr lang="de-DE" sz="2400" baseline="30000" dirty="0">
                  <a:solidFill>
                    <a:srgbClr val="FFFF00"/>
                  </a:solidFill>
                </a:rPr>
                <a:t>2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307" name="Text Box 11"/>
            <p:cNvSpPr txBox="1">
              <a:spLocks noChangeArrowheads="1"/>
            </p:cNvSpPr>
            <p:nvPr/>
          </p:nvSpPr>
          <p:spPr bwMode="auto">
            <a:xfrm>
              <a:off x="6805736" y="1371600"/>
              <a:ext cx="778467" cy="46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chemeClr val="bg1"/>
                  </a:solidFill>
                </a:rPr>
                <a:t>new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12308" name="Picture 12" descr="F:\Powerpoint\Physik diverse\IEEE05\pictures\APD gain vs bias voltage diff temp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3120" y="3200400"/>
              <a:ext cx="3600400" cy="249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3" name="Text Box 13"/>
          <p:cNvSpPr txBox="1">
            <a:spLocks noChangeArrowheads="1"/>
          </p:cNvSpPr>
          <p:nvPr/>
        </p:nvSpPr>
        <p:spPr bwMode="auto">
          <a:xfrm>
            <a:off x="228600" y="981075"/>
            <a:ext cx="4210050" cy="1938338"/>
          </a:xfrm>
          <a:prstGeom prst="rect">
            <a:avLst/>
          </a:prstGeom>
          <a:solidFill>
            <a:srgbClr val="B5EAF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r>
              <a:rPr lang="de-DE" sz="2400"/>
              <a:t>excellent performance </a:t>
            </a:r>
          </a:p>
          <a:p>
            <a:pPr marL="457200" indent="-457200"/>
            <a:r>
              <a:rPr lang="de-DE" sz="2400"/>
              <a:t>		at RT and T = –25</a:t>
            </a:r>
            <a:r>
              <a:rPr lang="de-DE" sz="2400" baseline="30000"/>
              <a:t>o</a:t>
            </a:r>
            <a:r>
              <a:rPr lang="de-DE" sz="2400"/>
              <a:t>C</a:t>
            </a:r>
          </a:p>
          <a:p>
            <a:pPr marL="457200" indent="-457200">
              <a:buFontTx/>
              <a:buChar char="•"/>
            </a:pPr>
            <a:r>
              <a:rPr lang="de-DE" sz="2400"/>
              <a:t>radiation resistent</a:t>
            </a:r>
          </a:p>
          <a:p>
            <a:pPr marL="457200" indent="-457200"/>
            <a:r>
              <a:rPr lang="de-DE" sz="2400"/>
              <a:t>		up to 10</a:t>
            </a:r>
            <a:r>
              <a:rPr lang="de-DE" sz="2400" baseline="30000"/>
              <a:t>13 </a:t>
            </a:r>
            <a:r>
              <a:rPr lang="de-DE" sz="2400"/>
              <a:t>protons</a:t>
            </a:r>
          </a:p>
          <a:p>
            <a:pPr marL="457200" indent="-457200"/>
            <a:r>
              <a:rPr lang="de-DE" sz="2400"/>
              <a:t>		in particular at T = -25</a:t>
            </a:r>
            <a:r>
              <a:rPr lang="de-DE" sz="2400" baseline="30000"/>
              <a:t>o</a:t>
            </a:r>
            <a:r>
              <a:rPr lang="de-DE" sz="2400"/>
              <a:t>C</a:t>
            </a:r>
          </a:p>
        </p:txBody>
      </p:sp>
      <p:sp>
        <p:nvSpPr>
          <p:cNvPr id="12294" name="Datumsplatzhalter 1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z="1600" b="1" smtClean="0">
                <a:solidFill>
                  <a:schemeClr val="bg1"/>
                </a:solidFill>
              </a:rPr>
              <a:t>July 8, 2012</a:t>
            </a:r>
          </a:p>
        </p:txBody>
      </p:sp>
      <p:sp>
        <p:nvSpPr>
          <p:cNvPr id="12295" name="Foliennummernplatzhalt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E965CB-504B-4807-B933-25A583C644C4}" type="slidenum">
              <a:rPr lang="de-DE" sz="1600" b="1">
                <a:solidFill>
                  <a:schemeClr val="bg1"/>
                </a:solidFill>
              </a:rPr>
              <a:pPr/>
              <a:t>37</a:t>
            </a:fld>
            <a:endParaRPr lang="de-DE" sz="1600" b="1">
              <a:solidFill>
                <a:schemeClr val="bg1"/>
              </a:solidFill>
            </a:endParaRPr>
          </a:p>
        </p:txBody>
      </p:sp>
      <p:sp>
        <p:nvSpPr>
          <p:cNvPr id="12296" name="Fußzeilenplatzhalter 2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b="1" smtClean="0">
                <a:solidFill>
                  <a:schemeClr val="bg1"/>
                </a:solidFill>
              </a:rPr>
              <a:t>CALOR 2012 - R.W.Novotny</a:t>
            </a:r>
          </a:p>
        </p:txBody>
      </p:sp>
      <p:grpSp>
        <p:nvGrpSpPr>
          <p:cNvPr id="3" name="Gruppieren 27"/>
          <p:cNvGrpSpPr>
            <a:grpSpLocks/>
          </p:cNvGrpSpPr>
          <p:nvPr/>
        </p:nvGrpSpPr>
        <p:grpSpPr bwMode="auto">
          <a:xfrm>
            <a:off x="133351" y="2924176"/>
            <a:ext cx="5303226" cy="3313113"/>
            <a:chOff x="0" y="2924944"/>
            <a:chExt cx="5745088" cy="3312368"/>
          </a:xfrm>
        </p:grpSpPr>
        <p:sp>
          <p:nvSpPr>
            <p:cNvPr id="12298" name="Rechteck 26"/>
            <p:cNvSpPr>
              <a:spLocks noChangeArrowheads="1"/>
            </p:cNvSpPr>
            <p:nvPr/>
          </p:nvSpPr>
          <p:spPr bwMode="auto">
            <a:xfrm>
              <a:off x="0" y="2996952"/>
              <a:ext cx="5745088" cy="32403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/>
            </a:p>
          </p:txBody>
        </p:sp>
        <p:pic>
          <p:nvPicPr>
            <p:cNvPr id="12299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4107" y="3772498"/>
              <a:ext cx="1872184" cy="2441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Textfeld 22"/>
            <p:cNvSpPr txBox="1">
              <a:spLocks noChangeArrowheads="1"/>
            </p:cNvSpPr>
            <p:nvPr/>
          </p:nvSpPr>
          <p:spPr bwMode="auto">
            <a:xfrm>
              <a:off x="56008" y="2924944"/>
              <a:ext cx="4894226" cy="830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/>
                <a:t>final concept:     2 LAAPDs/crystal, </a:t>
              </a:r>
            </a:p>
            <a:p>
              <a:r>
                <a:rPr lang="de-DE" sz="2400"/>
                <a:t>   separately readout</a:t>
              </a:r>
            </a:p>
          </p:txBody>
        </p:sp>
        <p:sp>
          <p:nvSpPr>
            <p:cNvPr id="12301" name="Text Box 17"/>
            <p:cNvSpPr txBox="1">
              <a:spLocks noChangeArrowheads="1"/>
            </p:cNvSpPr>
            <p:nvPr/>
          </p:nvSpPr>
          <p:spPr bwMode="auto">
            <a:xfrm>
              <a:off x="200022" y="3861606"/>
              <a:ext cx="1492056" cy="7077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dimensions</a:t>
              </a:r>
            </a:p>
            <a:p>
              <a:r>
                <a:rPr lang="de-DE" sz="2000"/>
                <a:t>7 x 14 mm</a:t>
              </a:r>
              <a:r>
                <a:rPr lang="de-DE" sz="2000" baseline="30000"/>
                <a:t>2</a:t>
              </a:r>
              <a:endParaRPr lang="en-US" sz="2000"/>
            </a:p>
          </p:txBody>
        </p:sp>
        <p:pic>
          <p:nvPicPr>
            <p:cNvPr id="12302" name="Image 3" descr="Apd2.jpg"/>
            <p:cNvPicPr>
              <a:picLocks noChangeAspect="1"/>
            </p:cNvPicPr>
            <p:nvPr/>
          </p:nvPicPr>
          <p:blipFill>
            <a:blip r:embed="rId6" cstate="print"/>
            <a:srcRect l="21806" r="20403" b="11131"/>
            <a:stretch>
              <a:fillRect/>
            </a:stretch>
          </p:blipFill>
          <p:spPr bwMode="auto">
            <a:xfrm>
              <a:off x="2859975" y="3501008"/>
              <a:ext cx="2674712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HallD</a:t>
            </a:r>
            <a:r>
              <a:rPr lang="en-US" dirty="0" smtClean="0"/>
              <a:t> BCAL </a:t>
            </a:r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Dark rate increase by factor of 10 </a:t>
            </a:r>
          </a:p>
          <a:p>
            <a:pPr>
              <a:buNone/>
            </a:pPr>
            <a:r>
              <a:rPr lang="en-US" sz="2500" dirty="0" smtClean="0"/>
              <a:t>for 10e9 </a:t>
            </a:r>
            <a:r>
              <a:rPr lang="en-US" sz="2500" dirty="0" err="1" smtClean="0"/>
              <a:t>eq</a:t>
            </a:r>
            <a:r>
              <a:rPr lang="en-US" sz="2500" dirty="0" smtClean="0"/>
              <a:t> 1MeV neutron</a:t>
            </a:r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667000"/>
            <a:ext cx="637958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749"/>
            <a:ext cx="2895600" cy="310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dirty="0" smtClean="0"/>
              <a:t>VPT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000" dirty="0" smtClean="0"/>
              <a:t>Field insensitive within 30 degree at 1.8T</a:t>
            </a:r>
          </a:p>
          <a:p>
            <a:r>
              <a:rPr lang="en-US" sz="2000" dirty="0" err="1" smtClean="0"/>
              <a:t>Preamiplifier</a:t>
            </a:r>
            <a:r>
              <a:rPr lang="en-US" sz="2000" dirty="0" smtClean="0"/>
              <a:t> needs to be close to VPT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75139"/>
            <a:ext cx="2771775" cy="213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19119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20"/>
          <p:cNvGrpSpPr>
            <a:grpSpLocks/>
          </p:cNvGrpSpPr>
          <p:nvPr/>
        </p:nvGrpSpPr>
        <p:grpSpPr bwMode="auto">
          <a:xfrm>
            <a:off x="4724400" y="2667000"/>
            <a:ext cx="4038600" cy="3206750"/>
            <a:chOff x="4232920" y="3212976"/>
            <a:chExt cx="5400600" cy="4176464"/>
          </a:xfrm>
        </p:grpSpPr>
        <p:sp>
          <p:nvSpPr>
            <p:cNvPr id="7" name="Rechteck 18"/>
            <p:cNvSpPr>
              <a:spLocks noChangeArrowheads="1"/>
            </p:cNvSpPr>
            <p:nvPr/>
          </p:nvSpPr>
          <p:spPr bwMode="auto">
            <a:xfrm>
              <a:off x="4232920" y="3212976"/>
              <a:ext cx="5400600" cy="4176464"/>
            </a:xfrm>
            <a:prstGeom prst="rect">
              <a:avLst/>
            </a:prstGeom>
            <a:solidFill>
              <a:srgbClr val="B5EAFD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/>
            </a:p>
          </p:txBody>
        </p:sp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t="5182" r="5882" b="9596"/>
            <a:stretch>
              <a:fillRect/>
            </a:stretch>
          </p:blipFill>
          <p:spPr bwMode="auto">
            <a:xfrm>
              <a:off x="4448944" y="3356992"/>
              <a:ext cx="4953000" cy="2643188"/>
            </a:xfrm>
            <a:prstGeom prst="rect">
              <a:avLst/>
            </a:prstGeom>
            <a:solidFill>
              <a:srgbClr val="BBD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4448944" y="6165304"/>
              <a:ext cx="4953000" cy="1008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sz="1300" dirty="0"/>
                <a:t>RIE St. Petersburg, Russia</a:t>
              </a:r>
            </a:p>
            <a:p>
              <a:pPr lvl="1">
                <a:buFontTx/>
                <a:buChar char="•"/>
              </a:pPr>
              <a:r>
                <a:rPr lang="de-DE" sz="1300" b="0" dirty="0"/>
                <a:t> Tetrode (photo cathode, 2 dynodes, anode)</a:t>
              </a:r>
            </a:p>
            <a:p>
              <a:pPr lvl="1">
                <a:buFontTx/>
                <a:buChar char="•"/>
              </a:pPr>
              <a:r>
                <a:rPr lang="de-DE" sz="1300" b="0" dirty="0"/>
                <a:t> G = 24 – 45</a:t>
              </a:r>
            </a:p>
            <a:p>
              <a:pPr lvl="1">
                <a:buFontTx/>
                <a:buChar char="•"/>
              </a:pPr>
              <a:r>
                <a:rPr lang="de-DE" sz="1300" b="0" dirty="0"/>
                <a:t> QE = 14 – 20%</a:t>
              </a:r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reduce the electron efficiency to improve hadron rejection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explore scintillator pad at the end of calorimeter for hadron-rejection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Paul S. &amp; Zhiwen </a:t>
            </a:r>
            <a:r>
              <a:rPr lang="en-US" dirty="0" smtClean="0"/>
              <a:t>: passive-radiator preshower (HERMES-</a:t>
            </a:r>
            <a:r>
              <a:rPr lang="en-US" dirty="0" err="1" smtClean="0"/>
              <a:t>LHCb</a:t>
            </a:r>
            <a:r>
              <a:rPr lang="en-US" dirty="0" smtClean="0"/>
              <a:t> type)</a:t>
            </a:r>
          </a:p>
          <a:p>
            <a:r>
              <a:rPr lang="en-US" dirty="0" smtClean="0"/>
              <a:t>Readout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explore preshower readout options</a:t>
            </a:r>
          </a:p>
          <a:p>
            <a:pPr lvl="2"/>
            <a:r>
              <a:rPr lang="en-US" dirty="0" smtClean="0"/>
              <a:t>Wave length shifting pad readout </a:t>
            </a:r>
          </a:p>
          <a:p>
            <a:pPr lvl="2"/>
            <a:r>
              <a:rPr lang="en-US" dirty="0" smtClean="0"/>
              <a:t> Additional fiber group for readout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dirty="0" smtClean="0"/>
              <a:t>: evaluate the feasibility of using APD or other field insensitive photon-detector instead of fiber-connector option</a:t>
            </a:r>
          </a:p>
          <a:p>
            <a:r>
              <a:rPr lang="en-US" dirty="0" smtClean="0"/>
              <a:t>Background – </a:t>
            </a:r>
            <a:br>
              <a:rPr lang="en-US" dirty="0" smtClean="0"/>
            </a:br>
            <a:r>
              <a:rPr lang="en-US" dirty="0" smtClean="0"/>
              <a:t>comparing background simulation between GEANT4 &amp; FLUKA</a:t>
            </a:r>
          </a:p>
          <a:p>
            <a:r>
              <a:rPr lang="en-US" dirty="0" smtClean="0"/>
              <a:t>Budget - improved budget required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Main comments received since last review</a:t>
            </a:r>
            <a:endParaRPr lang="en-US" sz="3200" dirty="0"/>
          </a:p>
        </p:txBody>
      </p:sp>
    </p:spTree>
  </p:cSld>
  <p:clrMapOvr>
    <a:masterClrMapping/>
  </p:clrMapOvr>
  <p:transition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Has closely spaced mesh dynodes</a:t>
            </a:r>
          </a:p>
          <a:p>
            <a:r>
              <a:rPr lang="en-US" sz="2500" dirty="0" smtClean="0"/>
              <a:t>Need to be around 30 degree to work with 1.5T</a:t>
            </a:r>
            <a:endParaRPr lang="en-US" sz="25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Finemesh</a:t>
            </a:r>
            <a:r>
              <a:rPr lang="en-US" dirty="0" smtClean="0"/>
              <a:t> PMT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52625"/>
            <a:ext cx="472783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405649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Updates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 updates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Updates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525963"/>
          </a:xfrm>
        </p:spPr>
        <p:txBody>
          <a:bodyPr/>
          <a:lstStyle/>
          <a:p>
            <a:r>
              <a:rPr lang="en-US" dirty="0"/>
              <a:t>Waiting for quotes from </a:t>
            </a:r>
            <a:r>
              <a:rPr lang="en-US" dirty="0" err="1"/>
              <a:t>Moritex</a:t>
            </a:r>
            <a:r>
              <a:rPr lang="en-US" dirty="0"/>
              <a:t> and </a:t>
            </a:r>
            <a:r>
              <a:rPr lang="en-US" dirty="0" err="1"/>
              <a:t>Avantes</a:t>
            </a:r>
            <a:r>
              <a:rPr lang="en-US" dirty="0"/>
              <a:t> for </a:t>
            </a:r>
          </a:p>
          <a:p>
            <a:pPr marL="109728" indent="0">
              <a:buNone/>
            </a:pPr>
            <a:r>
              <a:rPr lang="en-US" dirty="0"/>
              <a:t>     light concentrating lenses/ optical </a:t>
            </a:r>
            <a:r>
              <a:rPr lang="en-US" dirty="0" smtClean="0"/>
              <a:t>connectors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Waiting for quotes from </a:t>
            </a:r>
            <a:r>
              <a:rPr lang="en-US" dirty="0" err="1" smtClean="0"/>
              <a:t>Leoni</a:t>
            </a:r>
            <a:r>
              <a:rPr lang="en-US" dirty="0" smtClean="0"/>
              <a:t> fibers for multi-furcated  fibers option.</a:t>
            </a:r>
          </a:p>
          <a:p>
            <a:endParaRPr lang="en-US" dirty="0"/>
          </a:p>
          <a:p>
            <a:r>
              <a:rPr lang="en-US" dirty="0" smtClean="0"/>
              <a:t>Received quotes from Saint </a:t>
            </a:r>
            <a:r>
              <a:rPr lang="en-US" dirty="0" err="1" smtClean="0"/>
              <a:t>Gobain</a:t>
            </a:r>
            <a:r>
              <a:rPr lang="en-US" dirty="0" smtClean="0"/>
              <a:t> and Kuraray.</a:t>
            </a: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FFC9CA95-6B8A-4A95-994E-BE45B5173743}" type="slidenum">
              <a:rPr/>
              <a:pPr lvl="0"/>
              <a:t>43</a:t>
            </a:fld>
            <a:endParaRPr lang="en-US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62087" y="3218781"/>
            <a:ext cx="4344856" cy="354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42117" y="3207355"/>
            <a:ext cx="4356618" cy="35697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 noGrp="1"/>
          </p:cNvSpPr>
          <p:nvPr>
            <p:ph type="title" idx="4294967295"/>
          </p:nvPr>
        </p:nvSpPr>
        <p:spPr>
          <a:xfrm>
            <a:off x="380613" y="75736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C00000"/>
                </a:solidFill>
                <a:latin typeface="Comic Sans MS" pitchFamily="66"/>
              </a:rPr>
              <a:t>SoLID EC configuration</a:t>
            </a:r>
          </a:p>
        </p:txBody>
      </p:sp>
      <p:pic>
        <p:nvPicPr>
          <p:cNvPr id="5" name="Tabl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535" y="1248011"/>
            <a:ext cx="8238859" cy="1742581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6" name="TextBox 5"/>
          <p:cNvSpPr txBox="1"/>
          <p:nvPr/>
        </p:nvSpPr>
        <p:spPr>
          <a:xfrm>
            <a:off x="1" y="665955"/>
            <a:ext cx="9128151" cy="850724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Provide key e/</a:t>
            </a:r>
            <a:r>
              <a:rPr lang="en-US" sz="2200" dirty="0">
                <a:solidFill>
                  <a:srgbClr val="000000"/>
                </a:solidFill>
                <a:latin typeface="Standard Symbols L" pitchFamily="18"/>
                <a:ea typeface="DejaVu Sans" pitchFamily="2"/>
                <a:cs typeface="DejaVu Sans" pitchFamily="2"/>
              </a:rPr>
              <a:t>p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separation, modules shared between PVDIS &amp; SIDIS</a:t>
            </a:r>
          </a:p>
        </p:txBody>
      </p:sp>
      <p:grpSp>
        <p:nvGrpSpPr>
          <p:cNvPr id="7" name="Group 31"/>
          <p:cNvGrpSpPr/>
          <p:nvPr/>
        </p:nvGrpSpPr>
        <p:grpSpPr>
          <a:xfrm>
            <a:off x="457714" y="3142391"/>
            <a:ext cx="8528684" cy="3635262"/>
            <a:chOff x="504359" y="3465359"/>
            <a:chExt cx="9397841" cy="4008886"/>
          </a:xfrm>
        </p:grpSpPr>
        <p:grpSp>
          <p:nvGrpSpPr>
            <p:cNvPr id="8" name="Group 30"/>
            <p:cNvGrpSpPr/>
            <p:nvPr/>
          </p:nvGrpSpPr>
          <p:grpSpPr>
            <a:xfrm>
              <a:off x="1635119" y="3465359"/>
              <a:ext cx="8267081" cy="4008886"/>
              <a:chOff x="1635119" y="3465359"/>
              <a:chExt cx="8267081" cy="4008886"/>
            </a:xfrm>
          </p:grpSpPr>
          <p:grpSp>
            <p:nvGrpSpPr>
              <p:cNvPr id="9" name="Group 28"/>
              <p:cNvGrpSpPr/>
              <p:nvPr/>
            </p:nvGrpSpPr>
            <p:grpSpPr>
              <a:xfrm>
                <a:off x="1635119" y="4165200"/>
                <a:ext cx="3619519" cy="3289533"/>
                <a:chOff x="1635119" y="4165200"/>
                <a:chExt cx="3619519" cy="3289533"/>
              </a:xfrm>
            </p:grpSpPr>
            <p:sp>
              <p:nvSpPr>
                <p:cNvPr id="10" name="TextBox 7"/>
                <p:cNvSpPr/>
                <p:nvPr/>
              </p:nvSpPr>
              <p:spPr>
                <a:xfrm>
                  <a:off x="1693800" y="4446000"/>
                  <a:ext cx="583582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FF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Coil</a:t>
                  </a:r>
                </a:p>
              </p:txBody>
            </p:sp>
            <p:sp>
              <p:nvSpPr>
                <p:cNvPr id="11" name="TextBox 8"/>
                <p:cNvSpPr/>
                <p:nvPr/>
              </p:nvSpPr>
              <p:spPr>
                <a:xfrm>
                  <a:off x="1635119" y="4910399"/>
                  <a:ext cx="996912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00FFFF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Baffles</a:t>
                  </a:r>
                </a:p>
              </p:txBody>
            </p:sp>
            <p:sp>
              <p:nvSpPr>
                <p:cNvPr id="12" name="TextBox 9"/>
                <p:cNvSpPr/>
                <p:nvPr/>
              </p:nvSpPr>
              <p:spPr>
                <a:xfrm>
                  <a:off x="2951639" y="5776559"/>
                  <a:ext cx="721359" cy="30542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300" b="1" dirty="0">
                      <a:solidFill>
                        <a:srgbClr val="00B050"/>
                      </a:solidFill>
                      <a:latin typeface="Arial" pitchFamily="18"/>
                      <a:ea typeface="DejaVu Sans" pitchFamily="2"/>
                      <a:cs typeface="DejaVu Sans" pitchFamily="2"/>
                    </a:rPr>
                    <a:t>GEMs</a:t>
                  </a:r>
                </a:p>
              </p:txBody>
            </p:sp>
            <p:sp>
              <p:nvSpPr>
                <p:cNvPr id="13" name="TextBox 10"/>
                <p:cNvSpPr/>
                <p:nvPr/>
              </p:nvSpPr>
              <p:spPr>
                <a:xfrm>
                  <a:off x="3132892" y="4165200"/>
                  <a:ext cx="1302493" cy="605232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Gas</a:t>
                  </a:r>
                </a:p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Cherenkov</a:t>
                  </a:r>
                </a:p>
              </p:txBody>
            </p:sp>
            <p:sp>
              <p:nvSpPr>
                <p:cNvPr id="14" name="TextBox 11"/>
                <p:cNvSpPr/>
                <p:nvPr/>
              </p:nvSpPr>
              <p:spPr>
                <a:xfrm>
                  <a:off x="3634200" y="7070400"/>
                  <a:ext cx="1620438" cy="38433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Calorimeter</a:t>
                  </a:r>
                </a:p>
              </p:txBody>
            </p:sp>
            <p:sp>
              <p:nvSpPr>
                <p:cNvPr id="15" name="TextBox 12"/>
                <p:cNvSpPr/>
                <p:nvPr/>
              </p:nvSpPr>
              <p:spPr>
                <a:xfrm>
                  <a:off x="3610799" y="6060960"/>
                  <a:ext cx="804378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00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GEMs</a:t>
                  </a:r>
                </a:p>
              </p:txBody>
            </p:sp>
            <p:sp>
              <p:nvSpPr>
                <p:cNvPr id="16" name="TextBox 13"/>
                <p:cNvSpPr/>
                <p:nvPr/>
              </p:nvSpPr>
              <p:spPr>
                <a:xfrm>
                  <a:off x="2175119" y="6724080"/>
                  <a:ext cx="710760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7030A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Yoke</a:t>
                  </a:r>
                </a:p>
              </p:txBody>
            </p:sp>
            <p:sp>
              <p:nvSpPr>
                <p:cNvPr id="17" name="TextBox 26"/>
                <p:cNvSpPr/>
                <p:nvPr/>
              </p:nvSpPr>
              <p:spPr>
                <a:xfrm>
                  <a:off x="1789920" y="5492160"/>
                  <a:ext cx="929790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dirty="0">
                      <a:solidFill>
                        <a:srgbClr val="80008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Target</a:t>
                  </a:r>
                </a:p>
              </p:txBody>
            </p:sp>
            <p:sp>
              <p:nvSpPr>
                <p:cNvPr id="18" name="Straight Connector 17"/>
                <p:cNvSpPr/>
                <p:nvPr/>
              </p:nvSpPr>
              <p:spPr>
                <a:xfrm flipH="1" flipV="1">
                  <a:off x="4343400" y="6400799"/>
                  <a:ext cx="457200" cy="685800"/>
                </a:xfrm>
                <a:prstGeom prst="line">
                  <a:avLst/>
                </a:prstGeom>
                <a:noFill/>
                <a:ln w="36720">
                  <a:solidFill>
                    <a:srgbClr val="FF0000"/>
                  </a:solidFill>
                  <a:prstDash val="solid"/>
                  <a:tailEnd type="arrow"/>
                </a:ln>
              </p:spPr>
              <p:txBody>
                <a:bodyPr vert="horz" lIns="108000" tIns="63000" rIns="108000" bIns="63000" anchor="ctr" anchorCtr="1" compatLnSpc="1"/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endParaRPr lang="en-US" sz="1600" dirty="0">
                    <a:solidFill>
                      <a:srgbClr val="000000"/>
                    </a:solidFill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</p:grpSp>
          <p:grpSp>
            <p:nvGrpSpPr>
              <p:cNvPr id="19" name="Group 29"/>
              <p:cNvGrpSpPr/>
              <p:nvPr/>
            </p:nvGrpSpPr>
            <p:grpSpPr>
              <a:xfrm>
                <a:off x="5074919" y="3465359"/>
                <a:ext cx="4827281" cy="4008886"/>
                <a:chOff x="5074919" y="3465359"/>
                <a:chExt cx="4827281" cy="4008886"/>
              </a:xfrm>
            </p:grpSpPr>
            <p:sp>
              <p:nvSpPr>
                <p:cNvPr id="20" name="TextBox 15"/>
                <p:cNvSpPr/>
                <p:nvPr/>
              </p:nvSpPr>
              <p:spPr>
                <a:xfrm>
                  <a:off x="6000839" y="5005080"/>
                  <a:ext cx="804378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00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GEMs</a:t>
                  </a:r>
                </a:p>
              </p:txBody>
            </p:sp>
            <p:sp>
              <p:nvSpPr>
                <p:cNvPr id="21" name="TextBox 16"/>
                <p:cNvSpPr/>
                <p:nvPr/>
              </p:nvSpPr>
              <p:spPr>
                <a:xfrm>
                  <a:off x="7714612" y="5776559"/>
                  <a:ext cx="1302493" cy="605232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9966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Light Gas</a:t>
                  </a:r>
                </a:p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9966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Cherenkov</a:t>
                  </a:r>
                </a:p>
              </p:txBody>
            </p:sp>
            <p:sp>
              <p:nvSpPr>
                <p:cNvPr id="22" name="TextBox 17"/>
                <p:cNvSpPr/>
                <p:nvPr/>
              </p:nvSpPr>
              <p:spPr>
                <a:xfrm>
                  <a:off x="8281762" y="6805799"/>
                  <a:ext cx="1620438" cy="66844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Forward</a:t>
                  </a:r>
                </a:p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Calorimeter</a:t>
                  </a:r>
                </a:p>
              </p:txBody>
            </p:sp>
            <p:sp>
              <p:nvSpPr>
                <p:cNvPr id="23" name="TextBox 18"/>
                <p:cNvSpPr/>
                <p:nvPr/>
              </p:nvSpPr>
              <p:spPr>
                <a:xfrm>
                  <a:off x="8277952" y="4070520"/>
                  <a:ext cx="1447334" cy="605232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 Heavy Gas</a:t>
                  </a:r>
                </a:p>
                <a:p>
                  <a:pPr algn="ctr"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Cherenkov</a:t>
                  </a:r>
                </a:p>
              </p:txBody>
            </p:sp>
            <p:sp>
              <p:nvSpPr>
                <p:cNvPr id="24" name="TextBox 19"/>
                <p:cNvSpPr/>
                <p:nvPr/>
              </p:nvSpPr>
              <p:spPr>
                <a:xfrm>
                  <a:off x="6581520" y="4449600"/>
                  <a:ext cx="583582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FFFFFF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Coil</a:t>
                  </a:r>
                </a:p>
              </p:txBody>
            </p:sp>
            <p:sp>
              <p:nvSpPr>
                <p:cNvPr id="25" name="TextBox 20"/>
                <p:cNvSpPr/>
                <p:nvPr/>
              </p:nvSpPr>
              <p:spPr>
                <a:xfrm>
                  <a:off x="6879240" y="6540479"/>
                  <a:ext cx="710761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7030A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Yoke</a:t>
                  </a:r>
                </a:p>
              </p:txBody>
            </p:sp>
            <p:sp>
              <p:nvSpPr>
                <p:cNvPr id="26" name="TextBox 27"/>
                <p:cNvSpPr/>
                <p:nvPr/>
              </p:nvSpPr>
              <p:spPr>
                <a:xfrm>
                  <a:off x="5074919" y="5776559"/>
                  <a:ext cx="945687" cy="3527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1600" b="1" dirty="0">
                      <a:solidFill>
                        <a:srgbClr val="C0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Target</a:t>
                  </a:r>
                </a:p>
              </p:txBody>
            </p:sp>
            <p:sp>
              <p:nvSpPr>
                <p:cNvPr id="27" name="TextBox 17"/>
                <p:cNvSpPr/>
                <p:nvPr/>
              </p:nvSpPr>
              <p:spPr>
                <a:xfrm>
                  <a:off x="6918841" y="3465359"/>
                  <a:ext cx="1620438" cy="668447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Large angle</a:t>
                  </a:r>
                </a:p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b="1" dirty="0"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latin typeface="Comic Sans MS" pitchFamily="66"/>
                      <a:ea typeface="DejaVu Sans" pitchFamily="2"/>
                      <a:cs typeface="DejaVu Sans" pitchFamily="2"/>
                    </a:rPr>
                    <a:t>Calorimeter</a:t>
                  </a:r>
                </a:p>
              </p:txBody>
            </p:sp>
            <p:sp>
              <p:nvSpPr>
                <p:cNvPr id="28" name="Straight Connector 27"/>
                <p:cNvSpPr/>
                <p:nvPr/>
              </p:nvSpPr>
              <p:spPr>
                <a:xfrm flipH="1">
                  <a:off x="6858000" y="4062600"/>
                  <a:ext cx="445679" cy="966600"/>
                </a:xfrm>
                <a:prstGeom prst="line">
                  <a:avLst/>
                </a:prstGeom>
                <a:noFill/>
                <a:ln w="36720">
                  <a:solidFill>
                    <a:srgbClr val="FF0000"/>
                  </a:solidFill>
                  <a:prstDash val="solid"/>
                  <a:tailEnd type="arrow"/>
                </a:ln>
              </p:spPr>
              <p:txBody>
                <a:bodyPr vert="horz" lIns="108000" tIns="63000" rIns="108000" bIns="63000" anchor="ctr" anchorCtr="1" compatLnSpc="1"/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endParaRPr lang="en-US" sz="1600" dirty="0">
                    <a:solidFill>
                      <a:srgbClr val="000000"/>
                    </a:solidFill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  <p:sp>
              <p:nvSpPr>
                <p:cNvPr id="29" name="Straight Connector 28"/>
                <p:cNvSpPr/>
                <p:nvPr/>
              </p:nvSpPr>
              <p:spPr>
                <a:xfrm flipV="1">
                  <a:off x="9361080" y="6172199"/>
                  <a:ext cx="11520" cy="633600"/>
                </a:xfrm>
                <a:prstGeom prst="line">
                  <a:avLst/>
                </a:prstGeom>
                <a:noFill/>
                <a:ln w="36720">
                  <a:solidFill>
                    <a:srgbClr val="FF0000"/>
                  </a:solidFill>
                  <a:prstDash val="solid"/>
                  <a:tailEnd type="arrow"/>
                </a:ln>
              </p:spPr>
              <p:txBody>
                <a:bodyPr vert="horz" lIns="108000" tIns="63000" rIns="108000" bIns="63000" anchor="ctr" anchorCtr="1" compatLnSpc="1"/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endParaRPr lang="en-US" sz="1600" dirty="0">
                    <a:solidFill>
                      <a:srgbClr val="000000"/>
                    </a:solidFill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</p:grpSp>
        </p:grpSp>
        <p:sp>
          <p:nvSpPr>
            <p:cNvPr id="30" name="TextBox 24"/>
            <p:cNvSpPr/>
            <p:nvPr/>
          </p:nvSpPr>
          <p:spPr>
            <a:xfrm>
              <a:off x="504359" y="3537000"/>
              <a:ext cx="1320156" cy="4947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2500" b="1" dirty="0">
                  <a:solidFill>
                    <a:srgbClr val="0070C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PVDIS</a:t>
              </a:r>
            </a:p>
          </p:txBody>
        </p:sp>
        <p:sp>
          <p:nvSpPr>
            <p:cNvPr id="31" name="TextBox 25"/>
            <p:cNvSpPr/>
            <p:nvPr/>
          </p:nvSpPr>
          <p:spPr>
            <a:xfrm>
              <a:off x="5293800" y="3552840"/>
              <a:ext cx="1330755" cy="4947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2500" b="1" dirty="0">
                  <a:solidFill>
                    <a:srgbClr val="0070C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SIDIS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95193911-34D7-458B-A3AB-D58D56D4FB35}" type="slidenum">
              <a:rPr/>
              <a:pPr lvl="0"/>
              <a:t>44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/>
          <p:nvPr/>
        </p:nvSpPr>
        <p:spPr>
          <a:xfrm>
            <a:off x="207458" y="560838"/>
            <a:ext cx="8937029" cy="62978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1306"/>
              </a:spcBef>
              <a:spcAft>
                <a:spcPts val="327"/>
              </a:spcAft>
              <a:buSzPct val="100000"/>
              <a:buAutoNum type="arabicPeriod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Electron- hadron separation:</a:t>
            </a:r>
          </a:p>
          <a:p>
            <a:pPr marL="0" lvl="1">
              <a:spcAft>
                <a:spcPts val="327"/>
              </a:spcAft>
              <a:buSzPts val="1235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20:1 - 100:1 pion rejection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within p= 1 – 7GeV/c</a:t>
            </a:r>
          </a:p>
          <a:p>
            <a:pPr marL="0" lvl="1">
              <a:spcAft>
                <a:spcPts val="327"/>
              </a:spcAft>
              <a:buSzPts val="1235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Energy resolution:</a:t>
            </a:r>
          </a:p>
          <a:p>
            <a:pPr>
              <a:spcBef>
                <a:spcPts val="980"/>
              </a:spcBef>
              <a:spcAft>
                <a:spcPts val="327"/>
              </a:spcAft>
              <a:buSzPct val="100000"/>
              <a:buAutoNum type="arabicPeriod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Time response: provide trigger, identify beam bunch for PID through coincidence TOF (SIDIS only);</a:t>
            </a:r>
          </a:p>
          <a:p>
            <a:pPr marL="0" lvl="1">
              <a:spcAft>
                <a:spcPts val="327"/>
              </a:spcAft>
              <a:buSzPts val="1235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σ &lt;~ a few hundreds </a:t>
            </a:r>
            <a:r>
              <a:rPr lang="en-US" sz="2200" dirty="0" err="1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ps</a:t>
            </a: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 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(CEBAF beam bunch ~2ns)</a:t>
            </a:r>
          </a:p>
          <a:p>
            <a:pPr>
              <a:spcBef>
                <a:spcPts val="980"/>
              </a:spcBef>
              <a:spcAft>
                <a:spcPts val="327"/>
              </a:spcAft>
              <a:buSzPct val="100000"/>
              <a:buAutoNum type="arabicPeriod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Provide shower position to help tracking/suppress background</a:t>
            </a:r>
          </a:p>
          <a:p>
            <a:pPr marL="240045">
              <a:spcAft>
                <a:spcPts val="327"/>
              </a:spcAft>
              <a:buSzPts val="1235"/>
              <a:buBlip>
                <a:blip r:embed="rId3"/>
              </a:buBlip>
              <a:tabLst>
                <a:tab pos="240045" algn="l"/>
                <a:tab pos="654817" algn="l"/>
                <a:tab pos="1069589" algn="l"/>
                <a:tab pos="1484360" algn="l"/>
                <a:tab pos="1899132" algn="l"/>
                <a:tab pos="2313903" algn="l"/>
                <a:tab pos="2728675" algn="l"/>
                <a:tab pos="3143448" algn="l"/>
                <a:tab pos="3558220" algn="l"/>
                <a:tab pos="3972991" algn="l"/>
                <a:tab pos="4387763" algn="l"/>
                <a:tab pos="4802535" algn="l"/>
                <a:tab pos="5217306" algn="l"/>
                <a:tab pos="5632079" algn="l"/>
                <a:tab pos="6046850" algn="l"/>
                <a:tab pos="6461623" algn="l"/>
                <a:tab pos="6876395" algn="l"/>
                <a:tab pos="7291165" algn="l"/>
                <a:tab pos="7705937" algn="l"/>
                <a:tab pos="8120710" algn="l"/>
                <a:tab pos="8535481" algn="l"/>
              </a:tabLst>
            </a:pP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σ ~ 1 cm</a:t>
            </a:r>
          </a:p>
          <a:p>
            <a:pPr>
              <a:spcBef>
                <a:spcPts val="980"/>
              </a:spcBef>
              <a:spcAft>
                <a:spcPts val="327"/>
              </a:spcAft>
              <a:buSzPct val="100000"/>
              <a:buAutoNum type="arabicPeriod" startAt="4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Radiation resistance: </a:t>
            </a: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5x10</a:t>
            </a:r>
            <a:r>
              <a:rPr lang="en-US" sz="2200" baseline="300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5</a:t>
            </a: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rad</a:t>
            </a: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 for one PAC year</a:t>
            </a:r>
          </a:p>
          <a:p>
            <a:pPr>
              <a:spcBef>
                <a:spcPts val="785"/>
              </a:spcBef>
              <a:spcAft>
                <a:spcPts val="327"/>
              </a:spcAft>
              <a:buSzPct val="100000"/>
              <a:buAutoNum type="arabicPeriod" startAt="4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Magnetic field 1.5 T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for SIDIS large angle EC: Silicon based photon-sensors (field-resistant) can’t survive high neutron environment and expensive; PMTs work but need to be away from high magnetic field.</a:t>
            </a:r>
          </a:p>
          <a:p>
            <a:pPr>
              <a:spcBef>
                <a:spcPts val="785"/>
              </a:spcBef>
              <a:spcAft>
                <a:spcPts val="327"/>
              </a:spcAft>
              <a:buSzPct val="100000"/>
              <a:buAutoNum type="arabicPeriod" startAt="4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Modules easily 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swapped and rearranged</a:t>
            </a: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for PVDIS ↔ SIDIS</a:t>
            </a:r>
          </a:p>
          <a:p>
            <a:pPr>
              <a:spcBef>
                <a:spcPts val="785"/>
              </a:spcBef>
              <a:spcAft>
                <a:spcPts val="327"/>
              </a:spcAft>
              <a:buSzPct val="100000"/>
              <a:buAutoNum type="arabicPeriod" startAt="4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needs 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2-fold rotation (180</a:t>
            </a:r>
            <a:r>
              <a:rPr lang="en-US" sz="2200" baseline="300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o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) symmetry</a:t>
            </a:r>
          </a:p>
        </p:txBody>
      </p:sp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EC Design Requirements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BB08AF66-BFB5-402F-BD46-8EC6CBBC7718}" type="slidenum">
              <a:rPr/>
              <a:pPr lvl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39" y="134823"/>
            <a:ext cx="9093521" cy="6722878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9A2A26FA-A073-440E-89C1-84A671992E3D}" type="slidenum">
              <a:rPr/>
              <a:pPr lvl="0"/>
              <a:t>46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6734" y="109360"/>
            <a:ext cx="8232652" cy="859539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Choosing EC Type</a:t>
            </a:r>
          </a:p>
        </p:txBody>
      </p:sp>
      <p:sp>
        <p:nvSpPr>
          <p:cNvPr id="3" name="Slide Number Placeholder 3"/>
          <p:cNvSpPr txBox="1"/>
          <p:nvPr/>
        </p:nvSpPr>
        <p:spPr>
          <a:xfrm>
            <a:off x="8650182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7D9A1746-71CA-4E75-984A-41B8ACC0E1CE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46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459" y="667913"/>
            <a:ext cx="8920693" cy="5594998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310916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310916" algn="l"/>
                <a:tab pos="725687" algn="l"/>
                <a:tab pos="1140459" algn="l"/>
                <a:tab pos="1555230" algn="l"/>
                <a:tab pos="1970003" algn="l"/>
                <a:tab pos="2384774" algn="l"/>
                <a:tab pos="2799546" algn="l"/>
                <a:tab pos="3214318" algn="l"/>
                <a:tab pos="3629090" algn="l"/>
                <a:tab pos="4043861" algn="l"/>
                <a:tab pos="4458633" algn="l"/>
                <a:tab pos="4873406" algn="l"/>
                <a:tab pos="5288177" algn="l"/>
                <a:tab pos="5702950" algn="l"/>
                <a:tab pos="6117720" algn="l"/>
                <a:tab pos="6532493" algn="l"/>
                <a:tab pos="6947265" algn="l"/>
                <a:tab pos="7362036" algn="l"/>
                <a:tab pos="7776808" algn="l"/>
                <a:tab pos="8191581" algn="l"/>
                <a:tab pos="8606351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PVDIS and SIDIS radiation level (~400 </a:t>
            </a:r>
            <a:r>
              <a:rPr lang="en-US" sz="22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krad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per year) is too high for </a:t>
            </a:r>
            <a:r>
              <a:rPr lang="en-US" sz="22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leadglass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and CSI-like crystals (typically 1krad).</a:t>
            </a:r>
          </a:p>
          <a:p>
            <a:pPr marL="310916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310916" algn="l"/>
                <a:tab pos="725687" algn="l"/>
                <a:tab pos="1140459" algn="l"/>
                <a:tab pos="1555230" algn="l"/>
                <a:tab pos="1970003" algn="l"/>
                <a:tab pos="2384774" algn="l"/>
                <a:tab pos="2799546" algn="l"/>
                <a:tab pos="3214318" algn="l"/>
                <a:tab pos="3629090" algn="l"/>
                <a:tab pos="4043861" algn="l"/>
                <a:tab pos="4458633" algn="l"/>
                <a:tab pos="4873406" algn="l"/>
                <a:tab pos="5288177" algn="l"/>
                <a:tab pos="5702950" algn="l"/>
                <a:tab pos="6117720" algn="l"/>
                <a:tab pos="6532493" algn="l"/>
                <a:tab pos="6947265" algn="l"/>
                <a:tab pos="7362036" algn="l"/>
                <a:tab pos="7776808" algn="l"/>
                <a:tab pos="8191581" algn="l"/>
                <a:tab pos="8606351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Our ECs are large: Forward angle EC (10m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x0.4m depth), Large angle EC (5m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x0.4m), or PVDIS EC (20m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x0.4m) → 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 6-8m</a:t>
            </a:r>
            <a:r>
              <a:rPr lang="en-US" sz="2200" baseline="300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3</a:t>
            </a:r>
          </a:p>
          <a:p>
            <a:pPr marL="310916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310916" algn="l"/>
                <a:tab pos="725687" algn="l"/>
                <a:tab pos="1140459" algn="l"/>
                <a:tab pos="1555230" algn="l"/>
                <a:tab pos="1970003" algn="l"/>
                <a:tab pos="2384774" algn="l"/>
                <a:tab pos="2799546" algn="l"/>
                <a:tab pos="3214318" algn="l"/>
                <a:tab pos="3629090" algn="l"/>
                <a:tab pos="4043861" algn="l"/>
                <a:tab pos="4458633" algn="l"/>
                <a:tab pos="4873406" algn="l"/>
                <a:tab pos="5288177" algn="l"/>
                <a:tab pos="5702950" algn="l"/>
                <a:tab pos="6117720" algn="l"/>
                <a:tab pos="6532493" algn="l"/>
                <a:tab pos="6947265" algn="l"/>
                <a:tab pos="7362036" algn="l"/>
                <a:tab pos="7776808" algn="l"/>
                <a:tab pos="8191581" algn="l"/>
                <a:tab pos="8606351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Crystals like PbWO</a:t>
            </a:r>
            <a:r>
              <a:rPr lang="en-US" sz="22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4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($10/cc) and LSO ($40/cc) can stand 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6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, but too expensive: 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 ~3m</a:t>
            </a:r>
            <a:r>
              <a:rPr lang="en-US" sz="2200" baseline="300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→ $30M or $120M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.</a:t>
            </a:r>
          </a:p>
          <a:p>
            <a:pPr marL="310916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310916" algn="l"/>
                <a:tab pos="725687" algn="l"/>
                <a:tab pos="1140459" algn="l"/>
                <a:tab pos="1555230" algn="l"/>
                <a:tab pos="1970003" algn="l"/>
                <a:tab pos="2384774" algn="l"/>
                <a:tab pos="2799546" algn="l"/>
                <a:tab pos="3214318" algn="l"/>
                <a:tab pos="3629090" algn="l"/>
                <a:tab pos="4043861" algn="l"/>
                <a:tab pos="4458633" algn="l"/>
                <a:tab pos="4873406" algn="l"/>
                <a:tab pos="5288177" algn="l"/>
                <a:tab pos="5702950" algn="l"/>
                <a:tab pos="6117720" algn="l"/>
                <a:tab pos="6532493" algn="l"/>
                <a:tab pos="6947265" algn="l"/>
                <a:tab pos="7362036" algn="l"/>
                <a:tab pos="7776808" algn="l"/>
                <a:tab pos="8191581" algn="l"/>
                <a:tab pos="8606351" algn="l"/>
              </a:tabLst>
            </a:pP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Both Shashlyk or SPACAL/SciFi (0.5-1Mrad) have enough radiation hardness and good energy, position and time resolution.</a:t>
            </a:r>
          </a:p>
          <a:p>
            <a:pPr hangingPunct="0">
              <a:spcBef>
                <a:spcPts val="1306"/>
              </a:spcBef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b="1" dirty="0">
                <a:solidFill>
                  <a:srgbClr val="000080"/>
                </a:solidFill>
                <a:effectLst>
                  <a:outerShdw dist="17961" dir="2700000">
                    <a:scrgbClr r="0" g="0" b="0"/>
                  </a:outerShdw>
                </a:effectLst>
                <a:latin typeface="Comic Sans MS" pitchFamily="66"/>
                <a:ea typeface="DejaVu Sans" pitchFamily="2"/>
                <a:cs typeface="DejaVu Sans" pitchFamily="2"/>
              </a:rPr>
              <a:t>SciFi vs. Shashlyk:</a:t>
            </a:r>
          </a:p>
          <a:p>
            <a:pPr marL="293280" hangingPunct="0">
              <a:spcBef>
                <a:spcPts val="653"/>
              </a:spcBef>
              <a:buSzPts val="1850"/>
              <a:buBlip>
                <a:blip r:embed="rId4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SciFi needs about half volume being scintillation fibers to reach good energy resolution, 1mm-diameter fibers cost $1/m: </a:t>
            </a: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 6m</a:t>
            </a:r>
            <a:r>
              <a:rPr lang="en-US" sz="2200" baseline="300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→ </a:t>
            </a:r>
            <a:r>
              <a:rPr lang="en-US" sz="2200" b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$4M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for fiber</a:t>
            </a:r>
            <a:r>
              <a:rPr lang="en-US" sz="2200" b="1" i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alone.</a:t>
            </a:r>
          </a:p>
          <a:p>
            <a:pPr marL="293280" hangingPunct="0">
              <a:spcBef>
                <a:spcPts val="653"/>
              </a:spcBef>
              <a:buSzPts val="1850"/>
              <a:buBlip>
                <a:blip r:embed="rId4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Compare to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Shashlyk: total module cost from &lt;</a:t>
            </a:r>
            <a:r>
              <a:rPr lang="en-US" sz="2200" b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$3M 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from IHEP.</a:t>
            </a:r>
          </a:p>
          <a:p>
            <a:pPr marL="293280" hangingPunct="0">
              <a:spcBef>
                <a:spcPts val="653"/>
              </a:spcBef>
              <a:buSzPts val="1850"/>
              <a:buBlip>
                <a:blip r:embed="rId4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Two orders of magnitude fibers than Shashlyk, hard to read out.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01DDEB63-31FF-4D04-A3FA-2036231B4E6F}" type="slidenum">
              <a:rPr/>
              <a:pPr lvl="0"/>
              <a:t>47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C00000"/>
                </a:solidFill>
                <a:latin typeface="Comic Sans MS" pitchFamily="66"/>
              </a:rPr>
              <a:t>Shashlyk EC</a:t>
            </a:r>
          </a:p>
        </p:txBody>
      </p:sp>
      <p:sp>
        <p:nvSpPr>
          <p:cNvPr id="3" name="Content Placeholder 1"/>
          <p:cNvSpPr/>
          <p:nvPr/>
        </p:nvSpPr>
        <p:spPr>
          <a:xfrm>
            <a:off x="457061" y="914054"/>
            <a:ext cx="8232652" cy="49509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201196" y="2487536"/>
            <a:ext cx="2943290" cy="149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571591" y="745935"/>
            <a:ext cx="4421305" cy="1687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12"/>
          <p:cNvGrpSpPr/>
          <p:nvPr/>
        </p:nvGrpSpPr>
        <p:grpSpPr>
          <a:xfrm>
            <a:off x="228368" y="664975"/>
            <a:ext cx="6858201" cy="1822561"/>
            <a:chOff x="251640" y="733319"/>
            <a:chExt cx="7557119" cy="2009880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251640" y="831959"/>
              <a:ext cx="7557119" cy="1911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矩形 11"/>
            <p:cNvSpPr/>
            <p:nvPr/>
          </p:nvSpPr>
          <p:spPr>
            <a:xfrm>
              <a:off x="251640" y="733319"/>
              <a:ext cx="5691959" cy="4947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00080"/>
                </a:gs>
                <a:gs pos="100000">
                  <a:srgbClr val="FFFFFF"/>
                </a:gs>
              </a:gsLst>
              <a:lin ang="2700000"/>
            </a:gradFill>
            <a:ln>
              <a:noFill/>
              <a:prstDash val="solid"/>
            </a:ln>
          </p:spPr>
          <p:txBody>
            <a:bodyPr vert="horz" wrap="squar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algn="ctr"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2500" dirty="0">
                  <a:solidFill>
                    <a:srgbClr val="00000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IHEP, COMPASS </a:t>
              </a:r>
              <a:r>
                <a:rPr lang="en-US" sz="2500" dirty="0" err="1">
                  <a:solidFill>
                    <a:srgbClr val="00000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Shashlik</a:t>
              </a:r>
              <a:r>
                <a:rPr lang="en-US" sz="2500" dirty="0">
                  <a:solidFill>
                    <a:srgbClr val="00000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, 2010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117" y="2614525"/>
            <a:ext cx="8977213" cy="3811611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Lead-scintillator sampling calorimeter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WLS fibers [1/(9.5mm)</a:t>
            </a:r>
            <a:r>
              <a:rPr lang="en-US" sz="24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] collect and                               guide out light → one PMT per module.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Good and tunable energy resolution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Radiation hardness: ~ 500 </a:t>
            </a:r>
            <a:r>
              <a:rPr lang="en-US" sz="2400" dirty="0" err="1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krad</a:t>
            </a:r>
            <a:r>
              <a:rPr lang="en-US" sz="2400" dirty="0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 tested by IHEP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transverse size can be customized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800000"/>
                </a:solidFill>
                <a:latin typeface="Comic Sans MS" pitchFamily="66"/>
                <a:ea typeface="DejaVu Sans" pitchFamily="2"/>
                <a:cs typeface="DejaVu Sans" pitchFamily="2"/>
              </a:rPr>
              <a:t>Light collection and readout straightforward</a:t>
            </a:r>
          </a:p>
          <a:p>
            <a:pPr marL="215877" hangingPunct="0">
              <a:spcAft>
                <a:spcPts val="653"/>
              </a:spcAft>
              <a:buSzPts val="1235"/>
              <a:buBlip>
                <a:blip r:embed="rId6"/>
              </a:buBlip>
              <a:tabLst>
                <a:tab pos="215877" algn="l"/>
                <a:tab pos="630649" algn="l"/>
                <a:tab pos="1045421" algn="l"/>
                <a:tab pos="1460192" algn="l"/>
                <a:tab pos="1874965" algn="l"/>
                <a:tab pos="2289736" algn="l"/>
                <a:tab pos="2704507" algn="l"/>
                <a:tab pos="3119280" algn="l"/>
                <a:tab pos="3534052" algn="l"/>
                <a:tab pos="3948823" algn="l"/>
                <a:tab pos="4363595" algn="l"/>
                <a:tab pos="4778368" algn="l"/>
                <a:tab pos="5193138" algn="l"/>
                <a:tab pos="5607911" algn="l"/>
                <a:tab pos="6022682" algn="l"/>
                <a:tab pos="6437455" algn="l"/>
                <a:tab pos="6852227" algn="l"/>
                <a:tab pos="7266998" algn="l"/>
                <a:tab pos="7681770" algn="l"/>
                <a:tab pos="8096542" algn="l"/>
                <a:tab pos="8511313" algn="l"/>
              </a:tabLst>
            </a:pPr>
            <a:r>
              <a:rPr lang="en-US" sz="2400" dirty="0">
                <a:solidFill>
                  <a:srgbClr val="0070C0"/>
                </a:solidFill>
                <a:latin typeface="Comic Sans MS" pitchFamily="66"/>
                <a:ea typeface="DejaVu Sans" pitchFamily="2"/>
                <a:cs typeface="DejaVu Sans" pitchFamily="2"/>
              </a:rPr>
              <a:t>Well developed technology, used by many experiments, IHEP production rate about 200/month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0940C47-CDDA-48EC-973B-63EAB5EE8E4C}" type="slidenum">
              <a:rPr/>
              <a:pPr lvl="0"/>
              <a:t>48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Номер слайда 3"/>
          <p:cNvSpPr txBox="1"/>
          <p:nvPr/>
        </p:nvSpPr>
        <p:spPr>
          <a:xfrm>
            <a:off x="6555672" y="6353990"/>
            <a:ext cx="2134367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3484969C-11CE-4643-82BC-B37A8D97EB5D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48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Text Box 3"/>
          <p:cNvSpPr/>
          <p:nvPr/>
        </p:nvSpPr>
        <p:spPr>
          <a:xfrm>
            <a:off x="1015726" y="259853"/>
            <a:ext cx="7075135" cy="9268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IHEP Scintillator Facilities</a:t>
            </a:r>
          </a:p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www.ihep.ru/scint/index-e.htm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4589" y="1556505"/>
            <a:ext cx="4397783" cy="448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883920" y="1658358"/>
            <a:ext cx="4036773" cy="425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A2582626-6A90-46D7-B316-12551463D4D0}" type="slidenum">
              <a:rPr/>
              <a:pPr lvl="0"/>
              <a:t>49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内容占位符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699" y="806980"/>
            <a:ext cx="8488462" cy="4313035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3" name="Content Placeholder 2"/>
          <p:cNvSpPr/>
          <p:nvPr/>
        </p:nvSpPr>
        <p:spPr>
          <a:xfrm>
            <a:off x="314944" y="5389662"/>
            <a:ext cx="8561644" cy="12366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363"/>
              </a:spcBef>
              <a:buSzPts val="1543"/>
              <a:buBlip>
                <a:blip r:embed="rId4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Thinner </a:t>
            </a:r>
            <a:r>
              <a:rPr lang="en-US" sz="25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layers give better energy resolution, but requires more layers → Balancing between energy resolution and module length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141352"/>
            <a:ext cx="9144486" cy="546148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1: </a:t>
            </a:r>
            <a:r>
              <a:rPr lang="en-US" sz="3300" dirty="0" err="1">
                <a:solidFill>
                  <a:srgbClr val="800080"/>
                </a:solidFill>
                <a:latin typeface="Comic Sans MS" pitchFamily="66"/>
              </a:rPr>
              <a:t>Pb</a:t>
            </a:r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/scintillator ratio</a:t>
            </a:r>
          </a:p>
        </p:txBody>
      </p:sp>
      <p:sp>
        <p:nvSpPr>
          <p:cNvPr id="5" name="Straight Connector 4"/>
          <p:cNvSpPr/>
          <p:nvPr/>
        </p:nvSpPr>
        <p:spPr>
          <a:xfrm>
            <a:off x="3734244" y="2694831"/>
            <a:ext cx="4978993" cy="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Straight Connector 5"/>
          <p:cNvSpPr/>
          <p:nvPr/>
        </p:nvSpPr>
        <p:spPr>
          <a:xfrm>
            <a:off x="3734244" y="4362982"/>
            <a:ext cx="4978993" cy="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Updates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Ed: Reduce the electron efficiency to improve hadron rejection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32024A23-4855-49A2-9991-7FB8EF72466D}" type="slidenum">
              <a:rPr/>
              <a:pPr lvl="0"/>
              <a:t>50</a:t>
            </a:fld>
            <a:endParaRPr lang="en-US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98734" y="1800362"/>
            <a:ext cx="3941702" cy="35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04460" y="1842800"/>
            <a:ext cx="3810040" cy="35354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9"/>
          <p:cNvSpPr/>
          <p:nvPr/>
        </p:nvSpPr>
        <p:spPr>
          <a:xfrm>
            <a:off x="3328475" y="5353752"/>
            <a:ext cx="1134708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5" name="矩形 9"/>
          <p:cNvSpPr/>
          <p:nvPr/>
        </p:nvSpPr>
        <p:spPr>
          <a:xfrm>
            <a:off x="613880" y="4954180"/>
            <a:ext cx="3649819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2     3     4     5     6     7     8</a:t>
            </a:r>
          </a:p>
        </p:txBody>
      </p:sp>
      <p:sp>
        <p:nvSpPr>
          <p:cNvPr id="6" name="矩形 9"/>
          <p:cNvSpPr/>
          <p:nvPr/>
        </p:nvSpPr>
        <p:spPr>
          <a:xfrm>
            <a:off x="144239" y="2074905"/>
            <a:ext cx="700294" cy="30371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0.98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0.96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0.94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0.92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0.90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0.88</a:t>
            </a:r>
          </a:p>
        </p:txBody>
      </p:sp>
      <p:sp>
        <p:nvSpPr>
          <p:cNvPr id="7" name="直接连接符 14"/>
          <p:cNvSpPr/>
          <p:nvPr/>
        </p:nvSpPr>
        <p:spPr>
          <a:xfrm>
            <a:off x="829833" y="3163284"/>
            <a:ext cx="3319327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矩形 16"/>
          <p:cNvSpPr/>
          <p:nvPr/>
        </p:nvSpPr>
        <p:spPr>
          <a:xfrm>
            <a:off x="3379769" y="3199194"/>
            <a:ext cx="689073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95%</a:t>
            </a:r>
          </a:p>
        </p:txBody>
      </p:sp>
      <p:sp>
        <p:nvSpPr>
          <p:cNvPr id="9" name="Freeform 8"/>
          <p:cNvSpPr/>
          <p:nvPr/>
        </p:nvSpPr>
        <p:spPr>
          <a:xfrm>
            <a:off x="1419535" y="2236497"/>
            <a:ext cx="1576680" cy="27362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>
              <a:alpha val="2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itle 1"/>
          <p:cNvSpPr txBox="1">
            <a:spLocks noGrp="1"/>
          </p:cNvSpPr>
          <p:nvPr>
            <p:ph type="title" idx="4294967295"/>
          </p:nvPr>
        </p:nvSpPr>
        <p:spPr>
          <a:xfrm>
            <a:off x="327" y="141352"/>
            <a:ext cx="9144486" cy="546148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1: </a:t>
            </a:r>
            <a:r>
              <a:rPr lang="en-US" sz="3300" dirty="0" err="1">
                <a:solidFill>
                  <a:srgbClr val="800080"/>
                </a:solidFill>
                <a:latin typeface="Comic Sans MS" pitchFamily="66"/>
              </a:rPr>
              <a:t>Pb</a:t>
            </a:r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/scintillator ratio</a:t>
            </a:r>
          </a:p>
        </p:txBody>
      </p:sp>
      <p:sp>
        <p:nvSpPr>
          <p:cNvPr id="11" name="右箭头 18"/>
          <p:cNvSpPr/>
          <p:nvPr/>
        </p:nvSpPr>
        <p:spPr>
          <a:xfrm>
            <a:off x="1627321" y="5850607"/>
            <a:ext cx="5808823" cy="575855"/>
          </a:xfrm>
          <a:custGeom>
            <a:avLst>
              <a:gd name="f0" fmla="val 2160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800080"/>
              </a:gs>
              <a:gs pos="100000">
                <a:srgbClr val="008000"/>
              </a:gs>
            </a:gsLst>
            <a:path path="rect">
              <a:fillToRect l="50000" t="50000" r="50000" b="50000"/>
            </a:path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large angle: p=3~6 GeV</a:t>
            </a:r>
          </a:p>
        </p:txBody>
      </p:sp>
      <p:sp>
        <p:nvSpPr>
          <p:cNvPr id="12" name="矩形 9"/>
          <p:cNvSpPr/>
          <p:nvPr/>
        </p:nvSpPr>
        <p:spPr>
          <a:xfrm>
            <a:off x="7676272" y="5374972"/>
            <a:ext cx="1139548" cy="397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13" name="矩形 9"/>
          <p:cNvSpPr/>
          <p:nvPr/>
        </p:nvSpPr>
        <p:spPr>
          <a:xfrm>
            <a:off x="4317184" y="1963913"/>
            <a:ext cx="700358" cy="31909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0.03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0.01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</p:txBody>
      </p:sp>
      <p:sp>
        <p:nvSpPr>
          <p:cNvPr id="14" name="直接连接符 15"/>
          <p:cNvSpPr/>
          <p:nvPr/>
        </p:nvSpPr>
        <p:spPr>
          <a:xfrm>
            <a:off x="5011662" y="3426076"/>
            <a:ext cx="3319329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矩形 17"/>
          <p:cNvSpPr/>
          <p:nvPr/>
        </p:nvSpPr>
        <p:spPr>
          <a:xfrm>
            <a:off x="6890872" y="2902126"/>
            <a:ext cx="1944224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1/50 Rejection</a:t>
            </a:r>
          </a:p>
        </p:txBody>
      </p:sp>
      <p:sp>
        <p:nvSpPr>
          <p:cNvPr id="16" name="Rectangle 28"/>
          <p:cNvSpPr/>
          <p:nvPr/>
        </p:nvSpPr>
        <p:spPr>
          <a:xfrm>
            <a:off x="2827963" y="3513238"/>
            <a:ext cx="3713008" cy="7980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 Simulation with (4+16)X</a:t>
            </a:r>
            <a:r>
              <a:rPr lang="en-US" sz="2500" baseline="-250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" y="835054"/>
            <a:ext cx="8920693" cy="82362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1" hangingPunct="0">
              <a:lnSpc>
                <a:spcPct val="93000"/>
              </a:lnSpc>
              <a:spcBef>
                <a:spcPts val="363"/>
              </a:spcBef>
              <a:spcAft>
                <a:spcPts val="1029"/>
              </a:spcAft>
              <a:buSzPts val="1543"/>
              <a:buBlip>
                <a:blip r:embed="rId5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Minimize scintillator ratio while reaching 100:1 pion rejection → 0.5mm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/1.5 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Scint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. (BASF143E) per layer.</a:t>
            </a:r>
          </a:p>
        </p:txBody>
      </p:sp>
      <p:sp>
        <p:nvSpPr>
          <p:cNvPr id="18" name="Straight Connector 17"/>
          <p:cNvSpPr/>
          <p:nvPr/>
        </p:nvSpPr>
        <p:spPr>
          <a:xfrm>
            <a:off x="1452207" y="5368442"/>
            <a:ext cx="20745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5634036" y="5422307"/>
            <a:ext cx="20745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87626" y="1658684"/>
            <a:ext cx="414916" cy="4145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矩形 11"/>
          <p:cNvSpPr/>
          <p:nvPr/>
        </p:nvSpPr>
        <p:spPr>
          <a:xfrm>
            <a:off x="461634" y="1768044"/>
            <a:ext cx="2978161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Electron Efficiency</a:t>
            </a:r>
          </a:p>
        </p:txBody>
      </p:sp>
      <p:sp>
        <p:nvSpPr>
          <p:cNvPr id="22" name="矩形 9"/>
          <p:cNvSpPr/>
          <p:nvPr/>
        </p:nvSpPr>
        <p:spPr>
          <a:xfrm>
            <a:off x="4872485" y="4999557"/>
            <a:ext cx="3649819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2     3     4     5     6     7     8</a:t>
            </a:r>
          </a:p>
        </p:txBody>
      </p:sp>
      <p:sp>
        <p:nvSpPr>
          <p:cNvPr id="23" name="矩形 12"/>
          <p:cNvSpPr/>
          <p:nvPr/>
        </p:nvSpPr>
        <p:spPr>
          <a:xfrm>
            <a:off x="4663394" y="1772941"/>
            <a:ext cx="2782136" cy="380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73483" tIns="32659" rIns="73483" bIns="32659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1/(Pion rejection)  </a:t>
            </a:r>
          </a:p>
        </p:txBody>
      </p:sp>
      <p:sp>
        <p:nvSpPr>
          <p:cNvPr id="24" name="Freeform 23"/>
          <p:cNvSpPr/>
          <p:nvPr/>
        </p:nvSpPr>
        <p:spPr>
          <a:xfrm>
            <a:off x="5601366" y="2238782"/>
            <a:ext cx="1576680" cy="27362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>
              <a:alpha val="2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A98F0651-835E-4C76-BEB7-AE9DCE2B1E09}" type="slidenum">
              <a:rPr/>
              <a:pPr lvl="0"/>
              <a:t>51</a:t>
            </a:fld>
            <a:endParaRPr lang="en-US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52286" y="1829743"/>
            <a:ext cx="3941702" cy="35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93679" y="1865651"/>
            <a:ext cx="3810040" cy="347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9"/>
          <p:cNvSpPr/>
          <p:nvPr/>
        </p:nvSpPr>
        <p:spPr>
          <a:xfrm>
            <a:off x="3328475" y="5354079"/>
            <a:ext cx="1134708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5" name="矩形 9"/>
          <p:cNvSpPr/>
          <p:nvPr/>
        </p:nvSpPr>
        <p:spPr>
          <a:xfrm>
            <a:off x="679220" y="4954506"/>
            <a:ext cx="3611347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1    2    3    4    5    6    7    8</a:t>
            </a:r>
          </a:p>
        </p:txBody>
      </p:sp>
      <p:sp>
        <p:nvSpPr>
          <p:cNvPr id="6" name="矩形 9"/>
          <p:cNvSpPr/>
          <p:nvPr/>
        </p:nvSpPr>
        <p:spPr>
          <a:xfrm>
            <a:off x="144239" y="1912008"/>
            <a:ext cx="700294" cy="32217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0.98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0.96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0.94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0.92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0.90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0.88</a:t>
            </a:r>
          </a:p>
        </p:txBody>
      </p:sp>
      <p:sp>
        <p:nvSpPr>
          <p:cNvPr id="7" name="直接连接符 14"/>
          <p:cNvSpPr/>
          <p:nvPr/>
        </p:nvSpPr>
        <p:spPr>
          <a:xfrm>
            <a:off x="829833" y="3163610"/>
            <a:ext cx="3319327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矩形 16"/>
          <p:cNvSpPr/>
          <p:nvPr/>
        </p:nvSpPr>
        <p:spPr>
          <a:xfrm>
            <a:off x="3379769" y="3199521"/>
            <a:ext cx="689073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95%</a:t>
            </a:r>
          </a:p>
        </p:txBody>
      </p:sp>
      <p:sp>
        <p:nvSpPr>
          <p:cNvPr id="9" name="Freeform 8"/>
          <p:cNvSpPr/>
          <p:nvPr/>
        </p:nvSpPr>
        <p:spPr>
          <a:xfrm>
            <a:off x="829832" y="2204179"/>
            <a:ext cx="2696954" cy="27362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FF">
              <a:alpha val="2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itle 1"/>
          <p:cNvSpPr txBox="1">
            <a:spLocks noGrp="1"/>
          </p:cNvSpPr>
          <p:nvPr>
            <p:ph type="title" idx="4294967295"/>
          </p:nvPr>
        </p:nvSpPr>
        <p:spPr>
          <a:xfrm>
            <a:off x="327" y="141679"/>
            <a:ext cx="9144486" cy="546148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1: </a:t>
            </a:r>
            <a:r>
              <a:rPr lang="en-US" sz="3300" dirty="0" err="1">
                <a:solidFill>
                  <a:srgbClr val="800080"/>
                </a:solidFill>
                <a:latin typeface="Comic Sans MS" pitchFamily="66"/>
              </a:rPr>
              <a:t>Pb</a:t>
            </a:r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/scintillator ratio</a:t>
            </a:r>
          </a:p>
        </p:txBody>
      </p:sp>
      <p:sp>
        <p:nvSpPr>
          <p:cNvPr id="11" name="右箭头 18"/>
          <p:cNvSpPr/>
          <p:nvPr/>
        </p:nvSpPr>
        <p:spPr>
          <a:xfrm>
            <a:off x="1627321" y="5850933"/>
            <a:ext cx="5808823" cy="575855"/>
          </a:xfrm>
          <a:custGeom>
            <a:avLst>
              <a:gd name="f0" fmla="val 2160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800080"/>
              </a:gs>
            </a:gsLst>
            <a:path path="rect">
              <a:fillToRect l="60000" t="60000" r="40000" b="40000"/>
            </a:path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forward angle: p=1~7 GeV</a:t>
            </a:r>
          </a:p>
        </p:txBody>
      </p:sp>
      <p:sp>
        <p:nvSpPr>
          <p:cNvPr id="12" name="矩形 9"/>
          <p:cNvSpPr/>
          <p:nvPr/>
        </p:nvSpPr>
        <p:spPr>
          <a:xfrm>
            <a:off x="7676272" y="5375298"/>
            <a:ext cx="1139548" cy="397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13" name="矩形 9"/>
          <p:cNvSpPr/>
          <p:nvPr/>
        </p:nvSpPr>
        <p:spPr>
          <a:xfrm>
            <a:off x="4410061" y="2062173"/>
            <a:ext cx="705167" cy="29847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0.04</a:t>
            </a: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0.03</a:t>
            </a: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</a:t>
            </a: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0.01</a:t>
            </a:r>
          </a:p>
        </p:txBody>
      </p:sp>
      <p:sp>
        <p:nvSpPr>
          <p:cNvPr id="14" name="直接连接符 15"/>
          <p:cNvSpPr/>
          <p:nvPr/>
        </p:nvSpPr>
        <p:spPr>
          <a:xfrm>
            <a:off x="5153780" y="4069179"/>
            <a:ext cx="3319327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矩形 17"/>
          <p:cNvSpPr/>
          <p:nvPr/>
        </p:nvSpPr>
        <p:spPr>
          <a:xfrm>
            <a:off x="6890872" y="3653283"/>
            <a:ext cx="1944224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1/50 Rejection</a:t>
            </a:r>
          </a:p>
        </p:txBody>
      </p:sp>
      <p:sp>
        <p:nvSpPr>
          <p:cNvPr id="16" name="Freeform 15"/>
          <p:cNvSpPr/>
          <p:nvPr/>
        </p:nvSpPr>
        <p:spPr>
          <a:xfrm>
            <a:off x="5121109" y="2171534"/>
            <a:ext cx="2522166" cy="2819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FF">
              <a:alpha val="2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" y="835381"/>
            <a:ext cx="8920693" cy="82362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1" hangingPunct="0">
              <a:lnSpc>
                <a:spcPct val="93000"/>
              </a:lnSpc>
              <a:spcBef>
                <a:spcPts val="363"/>
              </a:spcBef>
              <a:spcAft>
                <a:spcPts val="1029"/>
              </a:spcAft>
              <a:buSzPts val="1543"/>
              <a:buBlip>
                <a:blip r:embed="rId5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Minimize scintillator ratio while reaching 100:1 pion rejection → 0.5mm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/1.5 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Scint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. (BASF143E) per layer.</a:t>
            </a:r>
          </a:p>
        </p:txBody>
      </p:sp>
      <p:sp>
        <p:nvSpPr>
          <p:cNvPr id="18" name="Straight Connector 17"/>
          <p:cNvSpPr/>
          <p:nvPr/>
        </p:nvSpPr>
        <p:spPr>
          <a:xfrm flipV="1">
            <a:off x="829833" y="5368769"/>
            <a:ext cx="2696953" cy="2089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5634036" y="5422634"/>
            <a:ext cx="20745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87626" y="1659010"/>
            <a:ext cx="414916" cy="4145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矩形 11"/>
          <p:cNvSpPr/>
          <p:nvPr/>
        </p:nvSpPr>
        <p:spPr>
          <a:xfrm>
            <a:off x="461634" y="1768370"/>
            <a:ext cx="2978161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Electron Efficiency</a:t>
            </a:r>
          </a:p>
        </p:txBody>
      </p:sp>
      <p:sp>
        <p:nvSpPr>
          <p:cNvPr id="22" name="矩形 12"/>
          <p:cNvSpPr/>
          <p:nvPr/>
        </p:nvSpPr>
        <p:spPr>
          <a:xfrm>
            <a:off x="4663394" y="1773268"/>
            <a:ext cx="2782136" cy="380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73483" tIns="32659" rIns="73483" bIns="32659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1/(Pion rejection)  </a:t>
            </a:r>
          </a:p>
        </p:txBody>
      </p:sp>
      <p:sp>
        <p:nvSpPr>
          <p:cNvPr id="23" name="矩形 9"/>
          <p:cNvSpPr/>
          <p:nvPr/>
        </p:nvSpPr>
        <p:spPr>
          <a:xfrm>
            <a:off x="4970497" y="4999557"/>
            <a:ext cx="3688291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1    2    3    4     5    6    7    8</a:t>
            </a:r>
          </a:p>
        </p:txBody>
      </p:sp>
      <p:sp>
        <p:nvSpPr>
          <p:cNvPr id="24" name="Rectangle 28"/>
          <p:cNvSpPr/>
          <p:nvPr/>
        </p:nvSpPr>
        <p:spPr>
          <a:xfrm>
            <a:off x="2828290" y="3676462"/>
            <a:ext cx="3713008" cy="7980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 Simulation with (4+16)X</a:t>
            </a:r>
            <a:r>
              <a:rPr lang="en-US" sz="2500" baseline="-250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262A7D9C-EAE0-4578-946D-4E64436573F6}" type="slidenum">
              <a:rPr/>
              <a:pPr lvl="0"/>
              <a:t>52</a:t>
            </a:fld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19615" y="1788937"/>
            <a:ext cx="3941702" cy="35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83879" y="1756291"/>
            <a:ext cx="3810040" cy="35354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9"/>
          <p:cNvSpPr/>
          <p:nvPr/>
        </p:nvSpPr>
        <p:spPr>
          <a:xfrm>
            <a:off x="842573" y="4954506"/>
            <a:ext cx="3303570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2.5  3   3.5  4   4.5  5   5.5</a:t>
            </a:r>
          </a:p>
        </p:txBody>
      </p:sp>
      <p:sp>
        <p:nvSpPr>
          <p:cNvPr id="5" name="矩形 9"/>
          <p:cNvSpPr/>
          <p:nvPr/>
        </p:nvSpPr>
        <p:spPr>
          <a:xfrm>
            <a:off x="144175" y="1814073"/>
            <a:ext cx="700358" cy="32833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0.98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0.97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0.96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0.95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0.94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0.93</a:t>
            </a:r>
          </a:p>
          <a:p>
            <a:pPr algn="r">
              <a:lnSpc>
                <a:spcPct val="13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0.92</a:t>
            </a:r>
          </a:p>
        </p:txBody>
      </p:sp>
      <p:sp>
        <p:nvSpPr>
          <p:cNvPr id="6" name="直接连接符 14"/>
          <p:cNvSpPr/>
          <p:nvPr/>
        </p:nvSpPr>
        <p:spPr>
          <a:xfrm>
            <a:off x="895173" y="3621945"/>
            <a:ext cx="3111870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矩形 16"/>
          <p:cNvSpPr/>
          <p:nvPr/>
        </p:nvSpPr>
        <p:spPr>
          <a:xfrm>
            <a:off x="896807" y="3199521"/>
            <a:ext cx="689073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95%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327" y="141679"/>
            <a:ext cx="9144486" cy="546148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1: </a:t>
            </a:r>
            <a:r>
              <a:rPr lang="en-US" sz="3300" dirty="0" err="1">
                <a:solidFill>
                  <a:srgbClr val="800080"/>
                </a:solidFill>
                <a:latin typeface="Comic Sans MS" pitchFamily="66"/>
              </a:rPr>
              <a:t>Pb</a:t>
            </a:r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/scintillator ratio</a:t>
            </a:r>
          </a:p>
        </p:txBody>
      </p:sp>
      <p:sp>
        <p:nvSpPr>
          <p:cNvPr id="9" name="右箭头 18"/>
          <p:cNvSpPr/>
          <p:nvPr/>
        </p:nvSpPr>
        <p:spPr>
          <a:xfrm>
            <a:off x="1627321" y="5850933"/>
            <a:ext cx="5808823" cy="575855"/>
          </a:xfrm>
          <a:custGeom>
            <a:avLst>
              <a:gd name="f0" fmla="val 2160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PVDIS (forward angle): p=2.3~6 GeV</a:t>
            </a:r>
          </a:p>
        </p:txBody>
      </p:sp>
      <p:sp>
        <p:nvSpPr>
          <p:cNvPr id="10" name="矩形 9"/>
          <p:cNvSpPr/>
          <p:nvPr/>
        </p:nvSpPr>
        <p:spPr>
          <a:xfrm>
            <a:off x="4230657" y="2258042"/>
            <a:ext cx="857453" cy="32402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0.025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0.020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0.015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0.010</a:t>
            </a:r>
          </a:p>
          <a:p>
            <a:pPr algn="r">
              <a:lnSpc>
                <a:spcPct val="17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0.005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</p:txBody>
      </p:sp>
      <p:sp>
        <p:nvSpPr>
          <p:cNvPr id="11" name="直接连接符 15"/>
          <p:cNvSpPr/>
          <p:nvPr/>
        </p:nvSpPr>
        <p:spPr>
          <a:xfrm>
            <a:off x="5153780" y="3174709"/>
            <a:ext cx="3319327" cy="0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8180" tIns="47356" rIns="88180" bIns="4735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矩形 17"/>
          <p:cNvSpPr/>
          <p:nvPr/>
        </p:nvSpPr>
        <p:spPr>
          <a:xfrm>
            <a:off x="6564166" y="2739228"/>
            <a:ext cx="1944224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1/50 Rejection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" y="835381"/>
            <a:ext cx="8920693" cy="82362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1" hangingPunct="0">
              <a:lnSpc>
                <a:spcPct val="93000"/>
              </a:lnSpc>
              <a:spcBef>
                <a:spcPts val="363"/>
              </a:spcBef>
              <a:spcAft>
                <a:spcPts val="1029"/>
              </a:spcAft>
              <a:buSzPts val="1543"/>
              <a:buBlip>
                <a:blip r:embed="rId5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Minimize scintillator ratio while reaching 100:1 pion rejection → 0.5mm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/1.5 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Scint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. (BASF143E) per layer.</a:t>
            </a:r>
          </a:p>
        </p:txBody>
      </p:sp>
      <p:sp>
        <p:nvSpPr>
          <p:cNvPr id="14" name="Freeform 13"/>
          <p:cNvSpPr/>
          <p:nvPr/>
        </p:nvSpPr>
        <p:spPr>
          <a:xfrm>
            <a:off x="4487626" y="1659010"/>
            <a:ext cx="414916" cy="4145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矩形 11"/>
          <p:cNvSpPr/>
          <p:nvPr/>
        </p:nvSpPr>
        <p:spPr>
          <a:xfrm>
            <a:off x="461634" y="1768370"/>
            <a:ext cx="2978161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Electron Efficiency</a:t>
            </a:r>
          </a:p>
        </p:txBody>
      </p:sp>
      <p:sp>
        <p:nvSpPr>
          <p:cNvPr id="16" name="矩形 12"/>
          <p:cNvSpPr/>
          <p:nvPr/>
        </p:nvSpPr>
        <p:spPr>
          <a:xfrm>
            <a:off x="4663394" y="1773268"/>
            <a:ext cx="2782136" cy="380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  <a:effectLst>
            <a:outerShdw dist="155281" dir="2700000" algn="tl">
              <a:srgbClr val="808080"/>
            </a:outerShdw>
          </a:effectLst>
        </p:spPr>
        <p:txBody>
          <a:bodyPr vert="horz" wrap="none" lIns="73483" tIns="32659" rIns="73483" bIns="32659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1/(Pion rejection)  </a:t>
            </a:r>
          </a:p>
        </p:txBody>
      </p:sp>
      <p:sp>
        <p:nvSpPr>
          <p:cNvPr id="17" name="矩形 9"/>
          <p:cNvSpPr/>
          <p:nvPr/>
        </p:nvSpPr>
        <p:spPr>
          <a:xfrm>
            <a:off x="5112614" y="4942427"/>
            <a:ext cx="2870760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   3       4       5       6</a:t>
            </a:r>
          </a:p>
        </p:txBody>
      </p:sp>
      <p:sp>
        <p:nvSpPr>
          <p:cNvPr id="18" name="矩形 9"/>
          <p:cNvSpPr/>
          <p:nvPr/>
        </p:nvSpPr>
        <p:spPr>
          <a:xfrm>
            <a:off x="7643603" y="5212075"/>
            <a:ext cx="1139548" cy="397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19" name="矩形 9"/>
          <p:cNvSpPr/>
          <p:nvPr/>
        </p:nvSpPr>
        <p:spPr>
          <a:xfrm>
            <a:off x="3328475" y="5256145"/>
            <a:ext cx="1134708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20" name="Rectangle 28"/>
          <p:cNvSpPr/>
          <p:nvPr/>
        </p:nvSpPr>
        <p:spPr>
          <a:xfrm>
            <a:off x="2828290" y="3904976"/>
            <a:ext cx="3713008" cy="7980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 Simulation with (4+16)X</a:t>
            </a:r>
            <a:r>
              <a:rPr lang="en-US" sz="2500" baseline="-250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CA6C22AE-758B-4697-B0DF-1E2711D60565}" type="slidenum">
              <a:rPr/>
              <a:pPr lvl="0"/>
              <a:t>53</a:t>
            </a:fld>
            <a:endParaRPr lang="en-US"/>
          </a:p>
        </p:txBody>
      </p:sp>
      <p:sp>
        <p:nvSpPr>
          <p:cNvPr id="7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76063"/>
            <a:ext cx="9128151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900" dirty="0">
                <a:solidFill>
                  <a:srgbClr val="C00000"/>
                </a:solidFill>
                <a:latin typeface="Comic Sans MS" pitchFamily="66"/>
              </a:rPr>
              <a:t>Design Consideration 2.0: Preshower/Shower</a:t>
            </a:r>
          </a:p>
        </p:txBody>
      </p:sp>
      <p:sp>
        <p:nvSpPr>
          <p:cNvPr id="3" name="Content Placeholder 1"/>
          <p:cNvSpPr/>
          <p:nvPr/>
        </p:nvSpPr>
        <p:spPr>
          <a:xfrm>
            <a:off x="456734" y="914054"/>
            <a:ext cx="8232652" cy="49509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Rectangle 20"/>
          <p:cNvSpPr/>
          <p:nvPr/>
        </p:nvSpPr>
        <p:spPr>
          <a:xfrm>
            <a:off x="1066367" y="1812767"/>
            <a:ext cx="6250857" cy="17513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BEEF4"/>
          </a:solidFill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traight Connector 22"/>
          <p:cNvSpPr/>
          <p:nvPr/>
        </p:nvSpPr>
        <p:spPr>
          <a:xfrm>
            <a:off x="2591101" y="1812116"/>
            <a:ext cx="0" cy="1752047"/>
          </a:xfrm>
          <a:prstGeom prst="line">
            <a:avLst/>
          </a:prstGeom>
          <a:noFill/>
          <a:ln w="38160">
            <a:solidFill>
              <a:srgbClr val="FF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Straight Connector 23"/>
          <p:cNvSpPr/>
          <p:nvPr/>
        </p:nvSpPr>
        <p:spPr>
          <a:xfrm>
            <a:off x="2744000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Straight Connector 24"/>
          <p:cNvSpPr/>
          <p:nvPr/>
        </p:nvSpPr>
        <p:spPr>
          <a:xfrm>
            <a:off x="289624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Straight Connector 25"/>
          <p:cNvSpPr/>
          <p:nvPr/>
        </p:nvSpPr>
        <p:spPr>
          <a:xfrm>
            <a:off x="304848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Straight Connector 26"/>
          <p:cNvSpPr/>
          <p:nvPr/>
        </p:nvSpPr>
        <p:spPr>
          <a:xfrm>
            <a:off x="3201386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27"/>
          <p:cNvSpPr/>
          <p:nvPr/>
        </p:nvSpPr>
        <p:spPr>
          <a:xfrm>
            <a:off x="3353632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28"/>
          <p:cNvSpPr/>
          <p:nvPr/>
        </p:nvSpPr>
        <p:spPr>
          <a:xfrm>
            <a:off x="3505876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29"/>
          <p:cNvSpPr/>
          <p:nvPr/>
        </p:nvSpPr>
        <p:spPr>
          <a:xfrm>
            <a:off x="365877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30"/>
          <p:cNvSpPr/>
          <p:nvPr/>
        </p:nvSpPr>
        <p:spPr>
          <a:xfrm>
            <a:off x="3811020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Straight Connector 31"/>
          <p:cNvSpPr/>
          <p:nvPr/>
        </p:nvSpPr>
        <p:spPr>
          <a:xfrm>
            <a:off x="396326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Straight Connector 32"/>
          <p:cNvSpPr/>
          <p:nvPr/>
        </p:nvSpPr>
        <p:spPr>
          <a:xfrm>
            <a:off x="4116163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Straight Connector 33"/>
          <p:cNvSpPr/>
          <p:nvPr/>
        </p:nvSpPr>
        <p:spPr>
          <a:xfrm>
            <a:off x="426840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Straight Connector 34"/>
          <p:cNvSpPr/>
          <p:nvPr/>
        </p:nvSpPr>
        <p:spPr>
          <a:xfrm>
            <a:off x="4420651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8" name="Straight Connector 35"/>
          <p:cNvSpPr/>
          <p:nvPr/>
        </p:nvSpPr>
        <p:spPr>
          <a:xfrm>
            <a:off x="4573550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Straight Connector 36"/>
          <p:cNvSpPr/>
          <p:nvPr/>
        </p:nvSpPr>
        <p:spPr>
          <a:xfrm>
            <a:off x="4725795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Straight Connector 37"/>
          <p:cNvSpPr/>
          <p:nvPr/>
        </p:nvSpPr>
        <p:spPr>
          <a:xfrm>
            <a:off x="4878039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Straight Connector 38"/>
          <p:cNvSpPr/>
          <p:nvPr/>
        </p:nvSpPr>
        <p:spPr>
          <a:xfrm>
            <a:off x="503093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Straight Connector 39"/>
          <p:cNvSpPr/>
          <p:nvPr/>
        </p:nvSpPr>
        <p:spPr>
          <a:xfrm>
            <a:off x="5183183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3" name="Straight Connector 40"/>
          <p:cNvSpPr/>
          <p:nvPr/>
        </p:nvSpPr>
        <p:spPr>
          <a:xfrm>
            <a:off x="533542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4" name="Straight Connector 41"/>
          <p:cNvSpPr/>
          <p:nvPr/>
        </p:nvSpPr>
        <p:spPr>
          <a:xfrm>
            <a:off x="5488325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5" name="Straight Connector 42"/>
          <p:cNvSpPr/>
          <p:nvPr/>
        </p:nvSpPr>
        <p:spPr>
          <a:xfrm>
            <a:off x="5640570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6" name="Straight Connector 43"/>
          <p:cNvSpPr/>
          <p:nvPr/>
        </p:nvSpPr>
        <p:spPr>
          <a:xfrm>
            <a:off x="5792815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7" name="Straight Connector 44"/>
          <p:cNvSpPr/>
          <p:nvPr/>
        </p:nvSpPr>
        <p:spPr>
          <a:xfrm>
            <a:off x="594571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8" name="Straight Connector 45"/>
          <p:cNvSpPr/>
          <p:nvPr/>
        </p:nvSpPr>
        <p:spPr>
          <a:xfrm>
            <a:off x="609795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Straight Connector 46"/>
          <p:cNvSpPr/>
          <p:nvPr/>
        </p:nvSpPr>
        <p:spPr>
          <a:xfrm>
            <a:off x="6250203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Straight Connector 47"/>
          <p:cNvSpPr/>
          <p:nvPr/>
        </p:nvSpPr>
        <p:spPr>
          <a:xfrm>
            <a:off x="6403101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1" name="Straight Connector 48"/>
          <p:cNvSpPr/>
          <p:nvPr/>
        </p:nvSpPr>
        <p:spPr>
          <a:xfrm>
            <a:off x="6555345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2" name="Straight Connector 49"/>
          <p:cNvSpPr/>
          <p:nvPr/>
        </p:nvSpPr>
        <p:spPr>
          <a:xfrm>
            <a:off x="6707591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3" name="Straight Connector 50"/>
          <p:cNvSpPr/>
          <p:nvPr/>
        </p:nvSpPr>
        <p:spPr>
          <a:xfrm>
            <a:off x="686048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4" name="Straight Connector 51"/>
          <p:cNvSpPr/>
          <p:nvPr/>
        </p:nvSpPr>
        <p:spPr>
          <a:xfrm>
            <a:off x="7012733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5" name="Straight Connector 52"/>
          <p:cNvSpPr/>
          <p:nvPr/>
        </p:nvSpPr>
        <p:spPr>
          <a:xfrm>
            <a:off x="7164979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6" name="Straight Connector 53"/>
          <p:cNvSpPr/>
          <p:nvPr/>
        </p:nvSpPr>
        <p:spPr>
          <a:xfrm>
            <a:off x="213371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7" name="Straight Connector 54"/>
          <p:cNvSpPr/>
          <p:nvPr/>
        </p:nvSpPr>
        <p:spPr>
          <a:xfrm>
            <a:off x="2286612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8" name="Straight Connector 55"/>
          <p:cNvSpPr/>
          <p:nvPr/>
        </p:nvSpPr>
        <p:spPr>
          <a:xfrm>
            <a:off x="2438856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9" name="Straight Connector 56"/>
          <p:cNvSpPr/>
          <p:nvPr/>
        </p:nvSpPr>
        <p:spPr>
          <a:xfrm>
            <a:off x="1676326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0" name="Straight Connector 57"/>
          <p:cNvSpPr/>
          <p:nvPr/>
        </p:nvSpPr>
        <p:spPr>
          <a:xfrm>
            <a:off x="1829224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1" name="Straight Connector 58"/>
          <p:cNvSpPr/>
          <p:nvPr/>
        </p:nvSpPr>
        <p:spPr>
          <a:xfrm>
            <a:off x="1981468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2" name="Straight Connector 59"/>
          <p:cNvSpPr/>
          <p:nvPr/>
        </p:nvSpPr>
        <p:spPr>
          <a:xfrm>
            <a:off x="1218937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3" name="Straight Connector 60"/>
          <p:cNvSpPr/>
          <p:nvPr/>
        </p:nvSpPr>
        <p:spPr>
          <a:xfrm>
            <a:off x="1371836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4" name="Straight Connector 61"/>
          <p:cNvSpPr/>
          <p:nvPr/>
        </p:nvSpPr>
        <p:spPr>
          <a:xfrm>
            <a:off x="1524080" y="1812767"/>
            <a:ext cx="0" cy="1752048"/>
          </a:xfrm>
          <a:prstGeom prst="line">
            <a:avLst/>
          </a:prstGeom>
          <a:noFill/>
          <a:ln w="12600">
            <a:solidFill>
              <a:srgbClr val="00000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5" name="Straight Connector 63"/>
          <p:cNvSpPr/>
          <p:nvPr/>
        </p:nvSpPr>
        <p:spPr>
          <a:xfrm>
            <a:off x="2591101" y="1965218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6" name="Straight Connector 66"/>
          <p:cNvSpPr/>
          <p:nvPr/>
        </p:nvSpPr>
        <p:spPr>
          <a:xfrm>
            <a:off x="2591101" y="2269468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7" name="Straight Connector 68"/>
          <p:cNvSpPr/>
          <p:nvPr/>
        </p:nvSpPr>
        <p:spPr>
          <a:xfrm>
            <a:off x="2591101" y="2574372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8" name="Straight Connector 70"/>
          <p:cNvSpPr/>
          <p:nvPr/>
        </p:nvSpPr>
        <p:spPr>
          <a:xfrm>
            <a:off x="2591101" y="2879275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9" name="Straight Connector 72"/>
          <p:cNvSpPr/>
          <p:nvPr/>
        </p:nvSpPr>
        <p:spPr>
          <a:xfrm>
            <a:off x="2591101" y="3183851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0" name="Straight Connector 74"/>
          <p:cNvSpPr/>
          <p:nvPr/>
        </p:nvSpPr>
        <p:spPr>
          <a:xfrm>
            <a:off x="2591101" y="3488426"/>
            <a:ext cx="5259959" cy="0"/>
          </a:xfrm>
          <a:prstGeom prst="line">
            <a:avLst/>
          </a:prstGeom>
          <a:noFill/>
          <a:ln w="19080">
            <a:solidFill>
              <a:srgbClr val="00B05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1" name="Arc 98"/>
          <p:cNvSpPr/>
          <p:nvPr/>
        </p:nvSpPr>
        <p:spPr>
          <a:xfrm rot="5400000">
            <a:off x="553054" y="1971099"/>
            <a:ext cx="265076" cy="406094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2" name="Straight Connector 100"/>
          <p:cNvSpPr/>
          <p:nvPr/>
        </p:nvSpPr>
        <p:spPr>
          <a:xfrm>
            <a:off x="1066694" y="1760862"/>
            <a:ext cx="6403427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3" name="Straight Connector 102"/>
          <p:cNvSpPr/>
          <p:nvPr/>
        </p:nvSpPr>
        <p:spPr>
          <a:xfrm>
            <a:off x="1066693" y="2041607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4" name="Straight Connector 107"/>
          <p:cNvSpPr/>
          <p:nvPr/>
        </p:nvSpPr>
        <p:spPr>
          <a:xfrm>
            <a:off x="1066693" y="2270121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5" name="Straight Connector 108"/>
          <p:cNvSpPr/>
          <p:nvPr/>
        </p:nvSpPr>
        <p:spPr>
          <a:xfrm>
            <a:off x="1066693" y="2574697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6" name="Straight Connector 109"/>
          <p:cNvSpPr/>
          <p:nvPr/>
        </p:nvSpPr>
        <p:spPr>
          <a:xfrm>
            <a:off x="1066693" y="2803538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7" name="Straight Connector 110"/>
          <p:cNvSpPr/>
          <p:nvPr/>
        </p:nvSpPr>
        <p:spPr>
          <a:xfrm>
            <a:off x="1066693" y="3031725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8" name="Straight Connector 112"/>
          <p:cNvSpPr/>
          <p:nvPr/>
        </p:nvSpPr>
        <p:spPr>
          <a:xfrm>
            <a:off x="1066693" y="3336628"/>
            <a:ext cx="1463641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9" name="Arc 114"/>
          <p:cNvSpPr/>
          <p:nvPr/>
        </p:nvSpPr>
        <p:spPr>
          <a:xfrm rot="5400000">
            <a:off x="477013" y="2327274"/>
            <a:ext cx="469105" cy="354149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0" name="Arc 115"/>
          <p:cNvSpPr/>
          <p:nvPr/>
        </p:nvSpPr>
        <p:spPr>
          <a:xfrm rot="5400000">
            <a:off x="230309" y="2736762"/>
            <a:ext cx="782496" cy="457061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1" name="Straight Connector 116"/>
          <p:cNvSpPr/>
          <p:nvPr/>
        </p:nvSpPr>
        <p:spPr>
          <a:xfrm>
            <a:off x="1066694" y="1788284"/>
            <a:ext cx="6403427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2" name="Straight Connector 117"/>
          <p:cNvSpPr/>
          <p:nvPr/>
        </p:nvSpPr>
        <p:spPr>
          <a:xfrm flipV="1">
            <a:off x="1130727" y="1736705"/>
            <a:ext cx="6415516" cy="5158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3" name="Arc 119"/>
          <p:cNvSpPr/>
          <p:nvPr/>
        </p:nvSpPr>
        <p:spPr>
          <a:xfrm rot="5400000">
            <a:off x="406983" y="3755970"/>
            <a:ext cx="596748" cy="366564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4" name="Straight Connector 120"/>
          <p:cNvSpPr/>
          <p:nvPr/>
        </p:nvSpPr>
        <p:spPr>
          <a:xfrm>
            <a:off x="1066694" y="3640879"/>
            <a:ext cx="6415515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5" name="Straight Connector 121"/>
          <p:cNvSpPr/>
          <p:nvPr/>
        </p:nvSpPr>
        <p:spPr>
          <a:xfrm>
            <a:off x="1109165" y="3613783"/>
            <a:ext cx="6415517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6" name="Straight Connector 122"/>
          <p:cNvSpPr/>
          <p:nvPr/>
        </p:nvSpPr>
        <p:spPr>
          <a:xfrm>
            <a:off x="1121580" y="3656547"/>
            <a:ext cx="6415517" cy="0"/>
          </a:xfrm>
          <a:prstGeom prst="line">
            <a:avLst/>
          </a:pr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7" name="Arc 123"/>
          <p:cNvSpPr/>
          <p:nvPr/>
        </p:nvSpPr>
        <p:spPr>
          <a:xfrm rot="5400000">
            <a:off x="592600" y="3623932"/>
            <a:ext cx="304576" cy="339120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8" name="Arc 124"/>
          <p:cNvSpPr/>
          <p:nvPr/>
        </p:nvSpPr>
        <p:spPr>
          <a:xfrm rot="5400000">
            <a:off x="344676" y="3908121"/>
            <a:ext cx="837014" cy="302529"/>
          </a:xfrm>
          <a:custGeom>
            <a:avLst>
              <a:gd name="f0" fmla="val 5400000"/>
              <a:gd name="f1" fmla="val 5400000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*/ 10800 10800 1"/>
              <a:gd name="f11" fmla="val 10800"/>
              <a:gd name="f12" fmla="val 21599999"/>
              <a:gd name="f13" fmla="min 0 21600"/>
              <a:gd name="f14" fmla="max 0 21600"/>
              <a:gd name="f15" fmla="*/ f9 1 2"/>
              <a:gd name="f16" fmla="*/ f6 1 21600"/>
              <a:gd name="f17" fmla="*/ f7 1 21600"/>
              <a:gd name="f18" fmla="*/ f9 1 180"/>
              <a:gd name="f19" fmla="pin 0 f0 21599999"/>
              <a:gd name="f20" fmla="pin 0 f1 21599999"/>
              <a:gd name="f21" fmla="+- f14 0 f13"/>
              <a:gd name="f22" fmla="+- 0 0 f19"/>
              <a:gd name="f23" fmla="+- 0 0 f20"/>
              <a:gd name="f24" fmla="*/ f21 1 2"/>
              <a:gd name="f25" fmla="+- f22 f4 0"/>
              <a:gd name="f26" fmla="+- f23 f4 0"/>
              <a:gd name="f27" fmla="+- f13 f24 0"/>
              <a:gd name="f28" fmla="*/ f24 f24 1"/>
              <a:gd name="f29" fmla="*/ f25 f5 1"/>
              <a:gd name="f30" fmla="*/ f26 f5 1"/>
              <a:gd name="f31" fmla="*/ f29 1 f3"/>
              <a:gd name="f32" fmla="*/ f30 1 f3"/>
              <a:gd name="f33" fmla="+- 0 0 f31"/>
              <a:gd name="f34" fmla="+- 0 0 f32"/>
              <a:gd name="f35" fmla="val f33"/>
              <a:gd name="f36" fmla="val f34"/>
              <a:gd name="f37" fmla="*/ f35 f18 1"/>
              <a:gd name="f38" fmla="*/ f36 f18 1"/>
              <a:gd name="f39" fmla="*/ f35 f9 1"/>
              <a:gd name="f40" fmla="*/ f36 f9 1"/>
              <a:gd name="f41" fmla="+- 0 0 f37"/>
              <a:gd name="f42" fmla="+- 0 0 f38"/>
              <a:gd name="f43" fmla="*/ f39 1 f5"/>
              <a:gd name="f44" fmla="*/ f40 1 f5"/>
              <a:gd name="f45" fmla="*/ f41 f3 1"/>
              <a:gd name="f46" fmla="*/ f42 f3 1"/>
              <a:gd name="f47" fmla="+- 0 0 f43"/>
              <a:gd name="f48" fmla="+- 0 0 f44"/>
              <a:gd name="f49" fmla="*/ f45 1 f9"/>
              <a:gd name="f50" fmla="*/ f46 1 f9"/>
              <a:gd name="f51" fmla="+- f47 f9 0"/>
              <a:gd name="f52" fmla="+- f48 f9 0"/>
              <a:gd name="f53" fmla="+- f49 0 f4"/>
              <a:gd name="f54" fmla="+- f50 0 f4"/>
              <a:gd name="f55" fmla="+- f51 f15 0"/>
              <a:gd name="f56" fmla="+- f52 f15 0"/>
              <a:gd name="f57" fmla="cos 1 f53"/>
              <a:gd name="f58" fmla="sin 1 f53"/>
              <a:gd name="f59" fmla="cos 1 f54"/>
              <a:gd name="f60" fmla="sin 1 f54"/>
              <a:gd name="f61" fmla="+- 0 0 f55"/>
              <a:gd name="f62" fmla="+- 0 0 f56"/>
              <a:gd name="f63" fmla="+- 0 0 f57"/>
              <a:gd name="f64" fmla="+- 0 0 f58"/>
              <a:gd name="f65" fmla="+- 0 0 f59"/>
              <a:gd name="f66" fmla="+- 0 0 f60"/>
              <a:gd name="f67" fmla="*/ f61 f3 1"/>
              <a:gd name="f68" fmla="*/ f62 f3 1"/>
              <a:gd name="f69" fmla="*/ 10800 f63 1"/>
              <a:gd name="f70" fmla="*/ 10800 f64 1"/>
              <a:gd name="f71" fmla="*/ 10800 f65 1"/>
              <a:gd name="f72" fmla="*/ 10800 f66 1"/>
              <a:gd name="f73" fmla="*/ f67 1 f9"/>
              <a:gd name="f74" fmla="*/ f68 1 f9"/>
              <a:gd name="f75" fmla="+- f69 10800 0"/>
              <a:gd name="f76" fmla="+- f70 10800 0"/>
              <a:gd name="f77" fmla="+- f71 10800 0"/>
              <a:gd name="f78" fmla="+- f72 10800 0"/>
              <a:gd name="f79" fmla="+- f73 0 f4"/>
              <a:gd name="f80" fmla="+- f74 0 f4"/>
              <a:gd name="f81" fmla="cos 1 f79"/>
              <a:gd name="f82" fmla="sin 1 f79"/>
              <a:gd name="f83" fmla="cos 1 f80"/>
              <a:gd name="f84" fmla="sin 1 f80"/>
              <a:gd name="f85" fmla="+- f76 0 f27"/>
              <a:gd name="f86" fmla="+- f75 0 f27"/>
              <a:gd name="f87" fmla="+- f78 0 f27"/>
              <a:gd name="f88" fmla="+- f77 0 f27"/>
              <a:gd name="f89" fmla="+- 0 0 f81"/>
              <a:gd name="f90" fmla="+- 0 0 f82"/>
              <a:gd name="f91" fmla="+- 0 0 f83"/>
              <a:gd name="f92" fmla="+- 0 0 f84"/>
              <a:gd name="f93" fmla="at2 f85 f86"/>
              <a:gd name="f94" fmla="at2 f87 f88"/>
              <a:gd name="f95" fmla="*/ 10800 f89 1"/>
              <a:gd name="f96" fmla="*/ 10800 f90 1"/>
              <a:gd name="f97" fmla="*/ 10800 f91 1"/>
              <a:gd name="f98" fmla="*/ 10800 f92 1"/>
              <a:gd name="f99" fmla="+- f93 f4 0"/>
              <a:gd name="f100" fmla="+- f94 f4 0"/>
              <a:gd name="f101" fmla="*/ f95 f95 1"/>
              <a:gd name="f102" fmla="*/ f96 f96 1"/>
              <a:gd name="f103" fmla="*/ f97 f97 1"/>
              <a:gd name="f104" fmla="*/ f98 f98 1"/>
              <a:gd name="f105" fmla="*/ f99 f9 1"/>
              <a:gd name="f106" fmla="*/ f100 f9 1"/>
              <a:gd name="f107" fmla="+- f101 f102 0"/>
              <a:gd name="f108" fmla="+- f103 f104 0"/>
              <a:gd name="f109" fmla="*/ f105 1 f3"/>
              <a:gd name="f110" fmla="*/ f106 1 f3"/>
              <a:gd name="f111" fmla="sqrt f107"/>
              <a:gd name="f112" fmla="sqrt f108"/>
              <a:gd name="f113" fmla="+- 0 0 f109"/>
              <a:gd name="f114" fmla="+- 0 0 f110"/>
              <a:gd name="f115" fmla="*/ f10 1 f111"/>
              <a:gd name="f116" fmla="*/ f10 1 f112"/>
              <a:gd name="f117" fmla="+- 0 0 f113"/>
              <a:gd name="f118" fmla="+- 0 0 f114"/>
              <a:gd name="f119" fmla="*/ f89 f115 1"/>
              <a:gd name="f120" fmla="*/ f90 f115 1"/>
              <a:gd name="f121" fmla="*/ f91 f116 1"/>
              <a:gd name="f122" fmla="*/ f92 f116 1"/>
              <a:gd name="f123" fmla="*/ f117 f3 1"/>
              <a:gd name="f124" fmla="*/ f118 f3 1"/>
              <a:gd name="f125" fmla="+- 10800 0 f119"/>
              <a:gd name="f126" fmla="+- 10800 0 f120"/>
              <a:gd name="f127" fmla="+- 10800 0 f121"/>
              <a:gd name="f128" fmla="+- 10800 0 f122"/>
              <a:gd name="f129" fmla="*/ f123 1 f9"/>
              <a:gd name="f130" fmla="*/ f124 1 f9"/>
              <a:gd name="f131" fmla="*/ f125 f16 1"/>
              <a:gd name="f132" fmla="*/ f126 f17 1"/>
              <a:gd name="f133" fmla="*/ f127 f16 1"/>
              <a:gd name="f134" fmla="*/ f128 f17 1"/>
              <a:gd name="f135" fmla="+- f129 0 f4"/>
              <a:gd name="f136" fmla="+- f130 0 f4"/>
              <a:gd name="f137" fmla="cos 1 f135"/>
              <a:gd name="f138" fmla="sin 1 f135"/>
              <a:gd name="f139" fmla="+- f136 0 f135"/>
              <a:gd name="f140" fmla="+- 0 0 f137"/>
              <a:gd name="f141" fmla="+- 0 0 f138"/>
              <a:gd name="f142" fmla="+- f139 f2 0"/>
              <a:gd name="f143" fmla="*/ f24 f140 1"/>
              <a:gd name="f144" fmla="*/ f24 f141 1"/>
              <a:gd name="f145" fmla="?: f139 f139 f142"/>
              <a:gd name="f146" fmla="*/ f143 f143 1"/>
              <a:gd name="f147" fmla="*/ f144 f144 1"/>
              <a:gd name="f148" fmla="+- f146 f147 0"/>
              <a:gd name="f149" fmla="sqrt f148"/>
              <a:gd name="f150" fmla="*/ f28 1 f149"/>
              <a:gd name="f151" fmla="*/ f140 f150 1"/>
              <a:gd name="f152" fmla="*/ f141 f150 1"/>
              <a:gd name="f153" fmla="+- f27 0 f151"/>
              <a:gd name="f154" fmla="+- f27 0 f152"/>
            </a:gdLst>
            <a:ahLst>
              <a:ahPolar gdRefR="" minR="0" maxR="0" gdRefAng="f0" minAng="f8" maxAng="f12">
                <a:pos x="f131" y="f132"/>
              </a:ahPolar>
              <a:ahPolar gdRefR="" minR="0" maxR="0" gdRefAng="f1" minAng="f8" maxAng="f12">
                <a:pos x="f133" y="f13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stroke="0">
                <a:moveTo>
                  <a:pt x="f153" y="f154"/>
                </a:moveTo>
                <a:arcTo wR="f24" hR="f24" stAng="f135" swAng="f145"/>
                <a:lnTo>
                  <a:pt x="f11" y="f11"/>
                </a:lnTo>
                <a:close/>
              </a:path>
              <a:path w="21600" h="21600" fill="none">
                <a:moveTo>
                  <a:pt x="f153" y="f154"/>
                </a:moveTo>
                <a:arcTo wR="f24" hR="f24" stAng="f135" swAng="f145"/>
              </a:path>
            </a:pathLst>
          </a:custGeom>
          <a:noFill/>
          <a:ln w="25560">
            <a:solidFill>
              <a:srgbClr val="7030A0"/>
            </a:solidFill>
            <a:prstDash val="solid"/>
            <a:round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9" name="Rectangle 125"/>
          <p:cNvSpPr/>
          <p:nvPr/>
        </p:nvSpPr>
        <p:spPr>
          <a:xfrm>
            <a:off x="-894845" y="829179"/>
            <a:ext cx="164955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0" name="Rectangle 87"/>
          <p:cNvSpPr/>
          <p:nvPr/>
        </p:nvSpPr>
        <p:spPr>
          <a:xfrm>
            <a:off x="4526946" y="2436937"/>
            <a:ext cx="1064176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Shower</a:t>
            </a:r>
          </a:p>
        </p:txBody>
      </p:sp>
      <p:sp>
        <p:nvSpPr>
          <p:cNvPr id="71" name="Rectangle 88"/>
          <p:cNvSpPr/>
          <p:nvPr/>
        </p:nvSpPr>
        <p:spPr>
          <a:xfrm>
            <a:off x="1088875" y="2436937"/>
            <a:ext cx="1408821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Preshower</a:t>
            </a:r>
          </a:p>
        </p:txBody>
      </p:sp>
      <p:sp>
        <p:nvSpPr>
          <p:cNvPr id="72" name="Rectangle 89"/>
          <p:cNvSpPr/>
          <p:nvPr/>
        </p:nvSpPr>
        <p:spPr>
          <a:xfrm>
            <a:off x="7649808" y="2437264"/>
            <a:ext cx="573657" cy="3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988A1"/>
              </a:gs>
              <a:gs pos="100000">
                <a:srgbClr val="34B3D5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WLS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3268" y="823956"/>
            <a:ext cx="8780537" cy="801756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Preshower and shower have separate WLS readout in the current design: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86954058-EE1F-4B47-997A-736FC607376F}" type="slidenum">
              <a:rPr/>
              <a:pPr lvl="0"/>
              <a:t>54</a:t>
            </a:fld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/>
            <a:lum contrast="40000"/>
          </a:blip>
          <a:srcRect/>
          <a:stretch>
            <a:fillRect/>
          </a:stretch>
        </p:blipFill>
        <p:spPr>
          <a:xfrm>
            <a:off x="1244748" y="698600"/>
            <a:ext cx="6431197" cy="60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76063"/>
            <a:ext cx="9128151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900" dirty="0">
                <a:solidFill>
                  <a:srgbClr val="C00000"/>
                </a:solidFill>
                <a:latin typeface="Comic Sans MS" pitchFamily="66"/>
              </a:rPr>
              <a:t>Design Consideration 2.1: Total Length</a:t>
            </a:r>
          </a:p>
        </p:txBody>
      </p:sp>
      <p:sp>
        <p:nvSpPr>
          <p:cNvPr id="4" name="矩形 9"/>
          <p:cNvSpPr/>
          <p:nvPr/>
        </p:nvSpPr>
        <p:spPr>
          <a:xfrm>
            <a:off x="1204987" y="3512583"/>
            <a:ext cx="700358" cy="27601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0.06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0.05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0.04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0.03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</a:t>
            </a:r>
          </a:p>
        </p:txBody>
      </p:sp>
      <p:sp>
        <p:nvSpPr>
          <p:cNvPr id="5" name="矩形 9"/>
          <p:cNvSpPr/>
          <p:nvPr/>
        </p:nvSpPr>
        <p:spPr>
          <a:xfrm>
            <a:off x="1045933" y="535375"/>
            <a:ext cx="857453" cy="27601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0.98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0.978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0.976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0.974</a:t>
            </a:r>
          </a:p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0.972</a:t>
            </a:r>
          </a:p>
        </p:txBody>
      </p:sp>
      <p:sp>
        <p:nvSpPr>
          <p:cNvPr id="6" name="矩形 9"/>
          <p:cNvSpPr/>
          <p:nvPr/>
        </p:nvSpPr>
        <p:spPr>
          <a:xfrm>
            <a:off x="1689437" y="3220413"/>
            <a:ext cx="5345796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10            15            20            25            30</a:t>
            </a:r>
          </a:p>
        </p:txBody>
      </p:sp>
      <p:sp>
        <p:nvSpPr>
          <p:cNvPr id="7" name="矩形 9"/>
          <p:cNvSpPr/>
          <p:nvPr/>
        </p:nvSpPr>
        <p:spPr>
          <a:xfrm>
            <a:off x="1740076" y="6251486"/>
            <a:ext cx="5345796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10            15            20            25            30</a:t>
            </a:r>
          </a:p>
        </p:txBody>
      </p:sp>
      <p:sp>
        <p:nvSpPr>
          <p:cNvPr id="8" name="矩形 11"/>
          <p:cNvSpPr/>
          <p:nvPr/>
        </p:nvSpPr>
        <p:spPr>
          <a:xfrm>
            <a:off x="4913650" y="3589300"/>
            <a:ext cx="2282038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 </a:t>
            </a:r>
            <a:r>
              <a:rPr lang="en-US" sz="20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</a:t>
            </a: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Length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2533" y="775314"/>
            <a:ext cx="2679638" cy="39043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55281" dir="2700000" algn="tl">
              <a:srgbClr val="808080"/>
            </a:outerShdw>
          </a:effectLst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Electron Efficiency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7605" y="3832177"/>
            <a:ext cx="2415660" cy="39043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55281" dir="2700000" algn="tl">
              <a:srgbClr val="808080"/>
            </a:outerShdw>
          </a:effectLst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1/(Pion rejection)</a:t>
            </a:r>
          </a:p>
        </p:txBody>
      </p:sp>
      <p:sp>
        <p:nvSpPr>
          <p:cNvPr id="11" name="矩形 19"/>
          <p:cNvSpPr/>
          <p:nvPr/>
        </p:nvSpPr>
        <p:spPr>
          <a:xfrm rot="2140800">
            <a:off x="2239237" y="4727583"/>
            <a:ext cx="2420234" cy="654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FF00"/>
                </a:solidFill>
                <a:latin typeface="Comic Sans MS" pitchFamily="66"/>
                <a:ea typeface="DejaVu Sans" pitchFamily="2"/>
                <a:cs typeface="DejaVu Sans" pitchFamily="2"/>
              </a:rPr>
              <a:t>Can not contain EM shower</a:t>
            </a:r>
          </a:p>
        </p:txBody>
      </p:sp>
      <p:sp>
        <p:nvSpPr>
          <p:cNvPr id="12" name="矩形 20"/>
          <p:cNvSpPr/>
          <p:nvPr/>
        </p:nvSpPr>
        <p:spPr>
          <a:xfrm rot="1269000">
            <a:off x="4236925" y="6083892"/>
            <a:ext cx="2929242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FF00"/>
                </a:solidFill>
                <a:latin typeface="Comic Sans MS" pitchFamily="66"/>
                <a:ea typeface="DejaVu Sans" pitchFamily="2"/>
                <a:cs typeface="DejaVu Sans" pitchFamily="2"/>
              </a:rPr>
              <a:t>More hadron shower</a:t>
            </a:r>
          </a:p>
        </p:txBody>
      </p:sp>
      <p:sp>
        <p:nvSpPr>
          <p:cNvPr id="13" name="Straight Connector 12"/>
          <p:cNvSpPr/>
          <p:nvPr/>
        </p:nvSpPr>
        <p:spPr>
          <a:xfrm flipV="1">
            <a:off x="4564076" y="4353189"/>
            <a:ext cx="2074580" cy="829179"/>
          </a:xfrm>
          <a:prstGeom prst="line">
            <a:avLst/>
          </a:prstGeom>
          <a:noFill/>
          <a:ln w="0">
            <a:solidFill>
              <a:srgbClr val="00FF00"/>
            </a:solidFill>
            <a:prstDash val="solid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 flipH="1" flipV="1">
            <a:off x="3123305" y="4353189"/>
            <a:ext cx="1244748" cy="829179"/>
          </a:xfrm>
          <a:prstGeom prst="line">
            <a:avLst/>
          </a:prstGeom>
          <a:noFill/>
          <a:ln w="0">
            <a:solidFill>
              <a:srgbClr val="00FF00"/>
            </a:solidFill>
            <a:prstDash val="solid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8991" y="832117"/>
            <a:ext cx="3805792" cy="411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Reach Best rejection at ~20X</a:t>
            </a:r>
            <a:r>
              <a:rPr lang="en-US" sz="20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C9E6C640-A93E-433F-B54B-A5A92F8F12A0}" type="slidenum">
              <a:rPr/>
              <a:pPr lvl="0"/>
              <a:t>55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156538" y="589239"/>
            <a:ext cx="6617419" cy="624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76389"/>
            <a:ext cx="9128151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900" dirty="0">
                <a:solidFill>
                  <a:srgbClr val="C00000"/>
                </a:solidFill>
                <a:latin typeface="Comic Sans MS" pitchFamily="66"/>
              </a:rPr>
              <a:t>Design Consideration 2.2: Preshower Length</a:t>
            </a:r>
          </a:p>
        </p:txBody>
      </p:sp>
      <p:sp>
        <p:nvSpPr>
          <p:cNvPr id="4" name="矩形 9"/>
          <p:cNvSpPr/>
          <p:nvPr/>
        </p:nvSpPr>
        <p:spPr>
          <a:xfrm>
            <a:off x="1139646" y="3610844"/>
            <a:ext cx="700358" cy="292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86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86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0.04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0.03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0.02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0.01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0.00</a:t>
            </a:r>
          </a:p>
        </p:txBody>
      </p:sp>
      <p:sp>
        <p:nvSpPr>
          <p:cNvPr id="5" name="矩形 9"/>
          <p:cNvSpPr/>
          <p:nvPr/>
        </p:nvSpPr>
        <p:spPr>
          <a:xfrm>
            <a:off x="1170357" y="568346"/>
            <a:ext cx="700358" cy="28370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4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0.98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0.96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0.94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0.92</a:t>
            </a:r>
          </a:p>
          <a:p>
            <a:pPr algn="r">
              <a:lnSpc>
                <a:spcPct val="15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0.90</a:t>
            </a:r>
          </a:p>
        </p:txBody>
      </p:sp>
      <p:sp>
        <p:nvSpPr>
          <p:cNvPr id="6" name="矩形 9"/>
          <p:cNvSpPr/>
          <p:nvPr/>
        </p:nvSpPr>
        <p:spPr>
          <a:xfrm>
            <a:off x="1758656" y="3220740"/>
            <a:ext cx="5534951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     1       2       3      4      5       6       7      8</a:t>
            </a:r>
          </a:p>
        </p:txBody>
      </p:sp>
      <p:sp>
        <p:nvSpPr>
          <p:cNvPr id="7" name="矩形 11"/>
          <p:cNvSpPr/>
          <p:nvPr/>
        </p:nvSpPr>
        <p:spPr>
          <a:xfrm>
            <a:off x="5305697" y="3524336"/>
            <a:ext cx="2969752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Preshower </a:t>
            </a:r>
            <a:r>
              <a:rPr lang="en-US" sz="20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</a:t>
            </a: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2532" y="665955"/>
            <a:ext cx="3918833" cy="39010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55281" dir="2700000" algn="tl">
              <a:srgbClr val="808080"/>
            </a:outerShdw>
          </a:effectLst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Electron Efficiency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1534" y="2490474"/>
            <a:ext cx="3941702" cy="411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Reach Best rejection at ~4-6X</a:t>
            </a:r>
            <a:r>
              <a:rPr lang="en-US" sz="20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</a:p>
        </p:txBody>
      </p:sp>
      <p:sp>
        <p:nvSpPr>
          <p:cNvPr id="10" name="矩形 9"/>
          <p:cNvSpPr/>
          <p:nvPr/>
        </p:nvSpPr>
        <p:spPr>
          <a:xfrm>
            <a:off x="1752121" y="6346155"/>
            <a:ext cx="5534951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     1       2       3      4      5       6       7      8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81093" y="4003890"/>
            <a:ext cx="1327730" cy="23217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>
              <a:alpha val="2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9665" y="3734568"/>
            <a:ext cx="3526785" cy="39043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55281" dir="2700000" algn="tl">
              <a:srgbClr val="808080"/>
            </a:outerShdw>
          </a:effectLst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1/(Pion rejection)</a:t>
            </a:r>
          </a:p>
        </p:txBody>
      </p:sp>
      <p:sp>
        <p:nvSpPr>
          <p:cNvPr id="13" name="Rectangle 14"/>
          <p:cNvSpPr/>
          <p:nvPr/>
        </p:nvSpPr>
        <p:spPr>
          <a:xfrm>
            <a:off x="6415517" y="4353189"/>
            <a:ext cx="2139790" cy="11415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P&lt;4GeV</a:t>
            </a:r>
          </a:p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101FF"/>
                </a:solidFill>
                <a:latin typeface="Comic Sans MS" pitchFamily="66"/>
                <a:ea typeface="DejaVu Sans" pitchFamily="2"/>
                <a:cs typeface="DejaVu Sans" pitchFamily="2"/>
              </a:rPr>
              <a:t>4GeV&lt;P&lt;8GeV</a:t>
            </a:r>
          </a:p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FF00"/>
                </a:solidFill>
                <a:latin typeface="Comic Sans MS" pitchFamily="66"/>
                <a:ea typeface="DejaVu Sans" pitchFamily="2"/>
                <a:cs typeface="DejaVu Sans" pitchFamily="2"/>
              </a:rPr>
              <a:t>P&gt;8GeV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FA9A6ED8-03A7-4609-9655-7C5E5D905020}" type="slidenum">
              <a:rPr/>
              <a:pPr lvl="0"/>
              <a:t>56</a:t>
            </a:fld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0257" y="1066181"/>
            <a:ext cx="7899738" cy="5087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5736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3: Lateral Size</a:t>
            </a:r>
          </a:p>
        </p:txBody>
      </p:sp>
      <p:sp>
        <p:nvSpPr>
          <p:cNvPr id="4" name="矩形 7"/>
          <p:cNvSpPr/>
          <p:nvPr/>
        </p:nvSpPr>
        <p:spPr>
          <a:xfrm>
            <a:off x="3645054" y="5853871"/>
            <a:ext cx="2115746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block size (cm)</a:t>
            </a:r>
          </a:p>
        </p:txBody>
      </p:sp>
      <p:sp>
        <p:nvSpPr>
          <p:cNvPr id="5" name="矩形 11"/>
          <p:cNvSpPr/>
          <p:nvPr/>
        </p:nvSpPr>
        <p:spPr>
          <a:xfrm>
            <a:off x="1110472" y="1141916"/>
            <a:ext cx="2330548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w/ 50ns ADC gate</a:t>
            </a:r>
          </a:p>
        </p:txBody>
      </p:sp>
      <p:sp>
        <p:nvSpPr>
          <p:cNvPr id="6" name="Right Arrow 10"/>
          <p:cNvSpPr/>
          <p:nvPr/>
        </p:nvSpPr>
        <p:spPr>
          <a:xfrm rot="5400000">
            <a:off x="2767116" y="1446725"/>
            <a:ext cx="2284812" cy="1066694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6FF00"/>
              </a:gs>
            </a:gsLst>
            <a:path path="rect">
              <a:fillToRect l="50000" t="50000" r="50000" b="50000"/>
            </a:path>
          </a:gradFill>
          <a:ln w="25560">
            <a:solidFill>
              <a:srgbClr val="984807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Good Balance</a:t>
            </a:r>
          </a:p>
        </p:txBody>
      </p:sp>
      <p:sp>
        <p:nvSpPr>
          <p:cNvPr id="7" name="矩形 9"/>
          <p:cNvSpPr/>
          <p:nvPr/>
        </p:nvSpPr>
        <p:spPr>
          <a:xfrm>
            <a:off x="387911" y="1066180"/>
            <a:ext cx="543199" cy="451442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4.0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3.5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3.0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2.5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2.0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1.5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1.0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0.5</a:t>
            </a:r>
          </a:p>
          <a:p>
            <a:pPr algn="r">
              <a:lnSpc>
                <a:spcPct val="16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</a:t>
            </a:r>
          </a:p>
        </p:txBody>
      </p:sp>
      <p:sp>
        <p:nvSpPr>
          <p:cNvPr id="8" name="矩形 9"/>
          <p:cNvSpPr/>
          <p:nvPr/>
        </p:nvSpPr>
        <p:spPr>
          <a:xfrm>
            <a:off x="896481" y="5489229"/>
            <a:ext cx="7423288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0                5                10               15               20             25</a:t>
            </a:r>
          </a:p>
        </p:txBody>
      </p:sp>
      <p:sp>
        <p:nvSpPr>
          <p:cNvPr id="9" name="Straight Connector 8"/>
          <p:cNvSpPr/>
          <p:nvPr/>
        </p:nvSpPr>
        <p:spPr>
          <a:xfrm flipV="1">
            <a:off x="1037289" y="1036473"/>
            <a:ext cx="0" cy="435319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7290" y="3316715"/>
            <a:ext cx="2553856" cy="596095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6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</a:t>
            </a:r>
          </a:p>
        </p:txBody>
      </p:sp>
      <p:sp>
        <p:nvSpPr>
          <p:cNvPr id="11" name="矩形 11"/>
          <p:cNvSpPr/>
          <p:nvPr/>
        </p:nvSpPr>
        <p:spPr>
          <a:xfrm>
            <a:off x="6582137" y="1243767"/>
            <a:ext cx="2386653" cy="4259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8080"/>
                </a:solidFill>
                <a:latin typeface="Comic Sans MS" pitchFamily="66"/>
                <a:ea typeface="DejaVu Sans" pitchFamily="2"/>
                <a:cs typeface="DejaVu Sans" pitchFamily="2"/>
              </a:rPr>
              <a:t>Background (%)</a:t>
            </a:r>
          </a:p>
        </p:txBody>
      </p:sp>
      <p:sp>
        <p:nvSpPr>
          <p:cNvPr id="12" name="矩形 11"/>
          <p:cNvSpPr/>
          <p:nvPr/>
        </p:nvSpPr>
        <p:spPr>
          <a:xfrm>
            <a:off x="6842193" y="2280242"/>
            <a:ext cx="2260016" cy="4259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0080"/>
                </a:solidFill>
                <a:latin typeface="Comic Sans MS" pitchFamily="66"/>
                <a:ea typeface="DejaVu Sans" pitchFamily="2"/>
                <a:cs typeface="DejaVu Sans" pitchFamily="2"/>
              </a:rPr>
              <a:t>Resolution(cm)</a:t>
            </a:r>
          </a:p>
        </p:txBody>
      </p:sp>
      <p:sp>
        <p:nvSpPr>
          <p:cNvPr id="13" name="Freeform 12"/>
          <p:cNvSpPr/>
          <p:nvPr/>
        </p:nvSpPr>
        <p:spPr>
          <a:xfrm>
            <a:off x="6321752" y="2902126"/>
            <a:ext cx="2074579" cy="14510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矩形 11"/>
          <p:cNvSpPr/>
          <p:nvPr/>
        </p:nvSpPr>
        <p:spPr>
          <a:xfrm>
            <a:off x="7225746" y="4136100"/>
            <a:ext cx="1580343" cy="1112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module</a:t>
            </a:r>
          </a:p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+readout</a:t>
            </a:r>
          </a:p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cost ($M)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13B966F8-4679-47A4-B0FC-9D8E9F15F3F2}" type="slidenum">
              <a:rPr/>
              <a:pPr lvl="0"/>
              <a:t>57</a:t>
            </a:fld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370811" y="805021"/>
            <a:ext cx="8549883" cy="1198777"/>
          </a:xfrm>
        </p:spPr>
        <p:txBody>
          <a:bodyPr wrap="square" lIns="81648" tIns="40824" rIns="81648" bIns="40824">
            <a:spAutoFit/>
          </a:bodyPr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0" indent="0"/>
            <a:r>
              <a:rPr lang="en-US" sz="2500" dirty="0">
                <a:latin typeface="Comic Sans MS" pitchFamily="66"/>
              </a:rPr>
              <a:t>PVDIS physics requires the largest incident angle (35</a:t>
            </a:r>
            <a:r>
              <a:rPr lang="en-US" sz="2500" baseline="30000" dirty="0">
                <a:latin typeface="Comic Sans MS" pitchFamily="66"/>
              </a:rPr>
              <a:t>o</a:t>
            </a:r>
            <a:r>
              <a:rPr lang="en-US" sz="2500" dirty="0">
                <a:latin typeface="Comic Sans MS" pitchFamily="66"/>
              </a:rPr>
              <a:t> from target center, 37</a:t>
            </a:r>
            <a:r>
              <a:rPr lang="en-US" sz="2500" baseline="30000" dirty="0">
                <a:latin typeface="Comic Sans MS" pitchFamily="66"/>
              </a:rPr>
              <a:t>o</a:t>
            </a:r>
            <a:r>
              <a:rPr lang="en-US" sz="2500" dirty="0">
                <a:latin typeface="Comic Sans MS" pitchFamily="66"/>
              </a:rPr>
              <a:t> from downstream target); Calorimeter covers up to ~40</a:t>
            </a:r>
            <a:r>
              <a:rPr lang="en-US" sz="2500" baseline="30000" dirty="0">
                <a:latin typeface="Comic Sans MS" pitchFamily="66"/>
              </a:rPr>
              <a:t>o</a:t>
            </a:r>
            <a:r>
              <a:rPr lang="en-US" sz="2500" dirty="0">
                <a:latin typeface="Comic Sans MS" pitchFamily="66"/>
              </a:rPr>
              <a:t>.</a:t>
            </a:r>
          </a:p>
        </p:txBody>
      </p:sp>
      <p:sp>
        <p:nvSpPr>
          <p:cNvPr id="3" name="Title 5"/>
          <p:cNvSpPr txBox="1">
            <a:spLocks noGrp="1"/>
          </p:cNvSpPr>
          <p:nvPr>
            <p:ph type="title" idx="4294967295"/>
          </p:nvPr>
        </p:nvSpPr>
        <p:spPr>
          <a:xfrm>
            <a:off x="207458" y="108708"/>
            <a:ext cx="8713236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4: Edge Effect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282038" y="2203527"/>
            <a:ext cx="5929378" cy="39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8"/>
          <p:cNvSpPr/>
          <p:nvPr/>
        </p:nvSpPr>
        <p:spPr>
          <a:xfrm flipV="1">
            <a:off x="5230555" y="2093186"/>
            <a:ext cx="0" cy="4048940"/>
          </a:xfrm>
          <a:prstGeom prst="line">
            <a:avLst/>
          </a:prstGeom>
          <a:noFill/>
          <a:ln w="36720">
            <a:solidFill>
              <a:srgbClr val="999999"/>
            </a:solidFill>
            <a:prstDash val="solid"/>
          </a:ln>
        </p:spPr>
        <p:txBody>
          <a:bodyPr vert="horz" wrap="square" lIns="73810" tIns="32986" rIns="73810" bIns="32986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Rectangle 11"/>
          <p:cNvSpPr/>
          <p:nvPr/>
        </p:nvSpPr>
        <p:spPr>
          <a:xfrm rot="5400000">
            <a:off x="-713901" y="8213872"/>
            <a:ext cx="4289418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Fractional electron energy deposit</a:t>
            </a:r>
          </a:p>
        </p:txBody>
      </p:sp>
      <p:sp>
        <p:nvSpPr>
          <p:cNvPr id="7" name="Straight Connector 12"/>
          <p:cNvSpPr/>
          <p:nvPr/>
        </p:nvSpPr>
        <p:spPr>
          <a:xfrm>
            <a:off x="2431996" y="2655657"/>
            <a:ext cx="3000464" cy="0"/>
          </a:xfrm>
          <a:prstGeom prst="line">
            <a:avLst/>
          </a:prstGeom>
          <a:noFill/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5601366" y="2410821"/>
            <a:ext cx="2139790" cy="11415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P&lt;4GeV</a:t>
            </a:r>
          </a:p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101FF"/>
                </a:solidFill>
                <a:latin typeface="Comic Sans MS" pitchFamily="66"/>
                <a:ea typeface="DejaVu Sans" pitchFamily="2"/>
                <a:cs typeface="DejaVu Sans" pitchFamily="2"/>
              </a:rPr>
              <a:t>4GeV&lt;P&lt;8GeV</a:t>
            </a:r>
          </a:p>
          <a:p>
            <a:pPr hangingPunct="0"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FF00"/>
                </a:solidFill>
                <a:latin typeface="Comic Sans MS" pitchFamily="66"/>
                <a:ea typeface="DejaVu Sans" pitchFamily="2"/>
                <a:cs typeface="DejaVu Sans" pitchFamily="2"/>
              </a:rPr>
              <a:t>P&gt;8GeV</a:t>
            </a:r>
          </a:p>
        </p:txBody>
      </p:sp>
      <p:sp>
        <p:nvSpPr>
          <p:cNvPr id="9" name="Straight Connector 15"/>
          <p:cNvSpPr/>
          <p:nvPr/>
        </p:nvSpPr>
        <p:spPr>
          <a:xfrm>
            <a:off x="4466063" y="2093186"/>
            <a:ext cx="0" cy="4048940"/>
          </a:xfrm>
          <a:prstGeom prst="line">
            <a:avLst/>
          </a:prstGeom>
          <a:noFill/>
          <a:ln w="27360">
            <a:solidFill>
              <a:srgbClr val="FF00FF"/>
            </a:solidFill>
            <a:prstDash val="solid"/>
          </a:ln>
        </p:spPr>
        <p:txBody>
          <a:bodyPr vert="horz" wrap="square" lIns="89813" tIns="48989" rIns="89813" bIns="48989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21"/>
          <p:cNvSpPr/>
          <p:nvPr/>
        </p:nvSpPr>
        <p:spPr>
          <a:xfrm>
            <a:off x="3941702" y="2110488"/>
            <a:ext cx="0" cy="4048939"/>
          </a:xfrm>
          <a:prstGeom prst="line">
            <a:avLst/>
          </a:prstGeom>
          <a:noFill/>
          <a:ln w="27360">
            <a:solidFill>
              <a:srgbClr val="FF0000"/>
            </a:solidFill>
            <a:prstDash val="solid"/>
          </a:ln>
        </p:spPr>
        <p:txBody>
          <a:bodyPr vert="horz" wrap="square" lIns="89813" tIns="48989" rIns="89813" bIns="48989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Left Arrow 22"/>
          <p:cNvSpPr/>
          <p:nvPr/>
        </p:nvSpPr>
        <p:spPr>
          <a:xfrm>
            <a:off x="5233169" y="3570039"/>
            <a:ext cx="2442777" cy="913728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gradFill>
            <a:gsLst>
              <a:gs pos="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EC coverage</a:t>
            </a:r>
          </a:p>
        </p:txBody>
      </p:sp>
      <p:sp>
        <p:nvSpPr>
          <p:cNvPr id="12" name="Rectangle 17"/>
          <p:cNvSpPr/>
          <p:nvPr/>
        </p:nvSpPr>
        <p:spPr>
          <a:xfrm rot="5400000">
            <a:off x="2566606" y="6613034"/>
            <a:ext cx="2665575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FF00FF"/>
                </a:solidFill>
                <a:latin typeface="Comic Sans MS" pitchFamily="66"/>
                <a:ea typeface="DejaVu Sans" pitchFamily="2"/>
                <a:cs typeface="DejaVu Sans" pitchFamily="2"/>
              </a:rPr>
              <a:t>95% contain at 37</a:t>
            </a:r>
            <a:r>
              <a:rPr lang="en-US" sz="2200" baseline="30000" dirty="0">
                <a:solidFill>
                  <a:srgbClr val="FF00FF"/>
                </a:solidFill>
                <a:latin typeface="Comic Sans MS" pitchFamily="66"/>
                <a:ea typeface="DejaVu Sans" pitchFamily="2"/>
                <a:cs typeface="DejaVu Sans" pitchFamily="2"/>
              </a:rPr>
              <a:t>o</a:t>
            </a:r>
          </a:p>
        </p:txBody>
      </p:sp>
      <p:sp>
        <p:nvSpPr>
          <p:cNvPr id="13" name="矩形 9"/>
          <p:cNvSpPr/>
          <p:nvPr/>
        </p:nvSpPr>
        <p:spPr>
          <a:xfrm>
            <a:off x="2094228" y="2203526"/>
            <a:ext cx="543264" cy="38065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1.0</a:t>
            </a: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0.8</a:t>
            </a: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0.6</a:t>
            </a: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0.4</a:t>
            </a: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0.2</a:t>
            </a: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0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110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0.0</a:t>
            </a:r>
          </a:p>
        </p:txBody>
      </p:sp>
      <p:sp>
        <p:nvSpPr>
          <p:cNvPr id="14" name="Right Arrow 23"/>
          <p:cNvSpPr/>
          <p:nvPr/>
        </p:nvSpPr>
        <p:spPr>
          <a:xfrm>
            <a:off x="2494069" y="3427381"/>
            <a:ext cx="1447959" cy="1218632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D2BC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Physics Need</a:t>
            </a:r>
          </a:p>
        </p:txBody>
      </p:sp>
      <p:sp>
        <p:nvSpPr>
          <p:cNvPr id="15" name="矩形 9"/>
          <p:cNvSpPr/>
          <p:nvPr/>
        </p:nvSpPr>
        <p:spPr>
          <a:xfrm>
            <a:off x="2415333" y="5815678"/>
            <a:ext cx="5698457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30  32   34   36   38  40   42   44   46  48   50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9660" y="6247243"/>
            <a:ext cx="3522211" cy="386188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electron incident angle (</a:t>
            </a:r>
            <a:r>
              <a:rPr lang="en-US" sz="20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o</a:t>
            </a: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19E0B869-B890-4F8B-B083-E3BBE6389327}" type="slidenum">
              <a:rPr/>
              <a:pPr lvl="0"/>
              <a:t>58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5: Radiation Dose</a:t>
            </a:r>
          </a:p>
        </p:txBody>
      </p:sp>
      <p:sp>
        <p:nvSpPr>
          <p:cNvPr id="3" name="Content Placeholder 1"/>
          <p:cNvSpPr/>
          <p:nvPr/>
        </p:nvSpPr>
        <p:spPr>
          <a:xfrm>
            <a:off x="457061" y="1066180"/>
            <a:ext cx="8232652" cy="49509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37290" y="742670"/>
            <a:ext cx="6880417" cy="49401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1"/>
          <p:cNvSpPr/>
          <p:nvPr/>
        </p:nvSpPr>
        <p:spPr>
          <a:xfrm>
            <a:off x="2074580" y="2694831"/>
            <a:ext cx="1327068" cy="16565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</a:t>
            </a:r>
          </a:p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Electron</a:t>
            </a:r>
          </a:p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3333CC"/>
                </a:solidFill>
                <a:latin typeface="Comic Sans MS" pitchFamily="66"/>
                <a:ea typeface="DejaVu Sans" pitchFamily="2"/>
                <a:cs typeface="DejaVu Sans" pitchFamily="2"/>
              </a:rPr>
              <a:t>Photon</a:t>
            </a:r>
          </a:p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B050"/>
                </a:solidFill>
                <a:latin typeface="Comic Sans MS" pitchFamily="66"/>
                <a:ea typeface="DejaVu Sans" pitchFamily="2"/>
                <a:cs typeface="DejaVu Sans" pitchFamily="2"/>
              </a:rPr>
              <a:t>Pi+</a:t>
            </a:r>
          </a:p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CC9900"/>
                </a:solidFill>
                <a:latin typeface="Comic Sans MS" pitchFamily="66"/>
                <a:ea typeface="DejaVu Sans" pitchFamily="2"/>
                <a:cs typeface="DejaVu Sans" pitchFamily="2"/>
              </a:rPr>
              <a:t>Pi-</a:t>
            </a:r>
          </a:p>
        </p:txBody>
      </p:sp>
      <p:sp>
        <p:nvSpPr>
          <p:cNvPr id="6" name="Right Arrow 13"/>
          <p:cNvSpPr/>
          <p:nvPr/>
        </p:nvSpPr>
        <p:spPr>
          <a:xfrm rot="1884600">
            <a:off x="1066959" y="892432"/>
            <a:ext cx="2134367" cy="1334847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6FF00"/>
              </a:gs>
            </a:gsLst>
            <a:path path="rect">
              <a:fillToRect l="50000" t="50000" r="50000" b="50000"/>
            </a:path>
          </a:gradFill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Low E photon dominant</a:t>
            </a:r>
          </a:p>
        </p:txBody>
      </p:sp>
      <p:sp>
        <p:nvSpPr>
          <p:cNvPr id="7" name="Rectangle 9"/>
          <p:cNvSpPr/>
          <p:nvPr/>
        </p:nvSpPr>
        <p:spPr>
          <a:xfrm rot="1990800">
            <a:off x="3442713" y="4086766"/>
            <a:ext cx="2585547" cy="5547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245" y="5771606"/>
            <a:ext cx="8505778" cy="1006440"/>
          </a:xfrm>
          <a:prstGeom prst="rect">
            <a:avLst/>
          </a:prstGeom>
          <a:solidFill>
            <a:srgbClr val="E6E6FF"/>
          </a:solidFill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Can be shielded with 2mm </a:t>
            </a:r>
            <a:r>
              <a:rPr lang="en-US" sz="2200" dirty="0" err="1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; Effect on energy resolution ~0.1%/</a:t>
            </a:r>
            <a:r>
              <a:rPr lang="en-US" sz="2200" dirty="0" err="1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sqrt</a:t>
            </a:r>
            <a:r>
              <a:rPr lang="en-US" sz="2200" dirty="0">
                <a:solidFill>
                  <a:srgbClr val="0000FF"/>
                </a:solidFill>
                <a:latin typeface="Comic Sans MS" pitchFamily="66"/>
                <a:ea typeface="DejaVu Sans" pitchFamily="2"/>
                <a:cs typeface="DejaVu Sans" pitchFamily="2"/>
              </a:rPr>
              <a:t>(E) worse, no obvious effect on pion rejection (EM shower not yet developed in the first few layers)</a:t>
            </a:r>
          </a:p>
        </p:txBody>
      </p:sp>
      <p:sp>
        <p:nvSpPr>
          <p:cNvPr id="9" name="矩形 9"/>
          <p:cNvSpPr/>
          <p:nvPr/>
        </p:nvSpPr>
        <p:spPr>
          <a:xfrm>
            <a:off x="1090464" y="1581641"/>
            <a:ext cx="588148" cy="29770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4</a:t>
            </a: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3</a:t>
            </a: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2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  <a:p>
            <a:pPr algn="r">
              <a:lnSpc>
                <a:spcPct val="95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</a:p>
        </p:txBody>
      </p:sp>
      <p:sp>
        <p:nvSpPr>
          <p:cNvPr id="10" name="Rectangle 11"/>
          <p:cNvSpPr/>
          <p:nvPr/>
        </p:nvSpPr>
        <p:spPr>
          <a:xfrm rot="5400000">
            <a:off x="-1790808" y="7234854"/>
            <a:ext cx="4417658" cy="3686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Radiation dose (</a:t>
            </a:r>
            <a:r>
              <a:rPr lang="en-US" sz="20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</a:t>
            </a: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) per PAC month</a:t>
            </a:r>
          </a:p>
        </p:txBody>
      </p:sp>
      <p:sp>
        <p:nvSpPr>
          <p:cNvPr id="11" name="矩形 9"/>
          <p:cNvSpPr/>
          <p:nvPr/>
        </p:nvSpPr>
        <p:spPr>
          <a:xfrm>
            <a:off x="1598569" y="4999557"/>
            <a:ext cx="5599071" cy="3902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                     1                    10                  100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6024" y="5324373"/>
            <a:ext cx="2070006" cy="41360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layer number</a:t>
            </a:r>
          </a:p>
        </p:txBody>
      </p:sp>
      <p:sp>
        <p:nvSpPr>
          <p:cNvPr id="13" name="Straight Connector 12"/>
          <p:cNvSpPr/>
          <p:nvPr/>
        </p:nvSpPr>
        <p:spPr>
          <a:xfrm flipV="1">
            <a:off x="1659664" y="4975072"/>
            <a:ext cx="1037290" cy="829179"/>
          </a:xfrm>
          <a:prstGeom prst="line">
            <a:avLst/>
          </a:prstGeom>
          <a:noFill/>
          <a:ln w="54720">
            <a:solidFill>
              <a:srgbClr val="FF0000"/>
            </a:solidFill>
            <a:prstDash val="solid"/>
            <a:tailEnd type="arrow"/>
          </a:ln>
        </p:spPr>
        <p:txBody>
          <a:bodyPr vert="horz" lIns="106142" tIns="65318" rIns="106142" bIns="65318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3EAC9A66-5A29-415D-AB80-F744A7CA1032}" type="slidenum">
              <a:rPr/>
              <a:pPr lvl="0"/>
              <a:t>59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109361"/>
            <a:ext cx="9144486" cy="100741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Design Consideration 6: Fibers &amp; Connectors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245" y="765520"/>
            <a:ext cx="8762242" cy="4007154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653"/>
              </a:spcBef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Fibers:</a:t>
            </a:r>
          </a:p>
          <a:p>
            <a:pPr>
              <a:spcBef>
                <a:spcPts val="915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Wave Length Shifting fibers: KURARAY Y11</a:t>
            </a:r>
          </a:p>
          <a:p>
            <a:pPr marL="117247" lvl="1">
              <a:spcBef>
                <a:spcPts val="915"/>
              </a:spcBef>
              <a:buSzPts val="1235"/>
              <a:buBlip>
                <a:blip r:embed="rId4"/>
              </a:buBlip>
              <a:tabLst>
                <a:tab pos="117247" algn="l"/>
                <a:tab pos="532018" algn="l"/>
                <a:tab pos="946790" algn="l"/>
                <a:tab pos="1361561" algn="l"/>
                <a:tab pos="1776334" algn="l"/>
                <a:tab pos="2191105" algn="l"/>
                <a:tab pos="2605877" algn="l"/>
                <a:tab pos="3020649" algn="l"/>
                <a:tab pos="3435421" algn="l"/>
                <a:tab pos="3850192" algn="l"/>
                <a:tab pos="4264964" algn="l"/>
                <a:tab pos="4679737" algn="l"/>
                <a:tab pos="5094508" algn="l"/>
                <a:tab pos="5509280" algn="l"/>
                <a:tab pos="5924051" algn="l"/>
                <a:tab pos="6338824" algn="l"/>
                <a:tab pos="6753596" algn="l"/>
                <a:tab pos="7168367" algn="l"/>
                <a:tab pos="7583139" algn="l"/>
                <a:tab pos="7997911" algn="l"/>
                <a:tab pos="8412682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Radiation hardness: 13% light loss at 0.1Mrad, 30% light loss at 0.7Mrad (manageable with scintillator BASF143E)</a:t>
            </a:r>
          </a:p>
          <a:p>
            <a:pPr marL="117247" lvl="1">
              <a:spcBef>
                <a:spcPts val="915"/>
              </a:spcBef>
              <a:buSzPts val="1235"/>
              <a:buBlip>
                <a:blip r:embed="rId4"/>
              </a:buBlip>
              <a:tabLst>
                <a:tab pos="117247" algn="l"/>
                <a:tab pos="532018" algn="l"/>
                <a:tab pos="946790" algn="l"/>
                <a:tab pos="1361561" algn="l"/>
                <a:tab pos="1776334" algn="l"/>
                <a:tab pos="2191105" algn="l"/>
                <a:tab pos="2605877" algn="l"/>
                <a:tab pos="3020649" algn="l"/>
                <a:tab pos="3435421" algn="l"/>
                <a:tab pos="3850192" algn="l"/>
                <a:tab pos="4264964" algn="l"/>
                <a:tab pos="4679737" algn="l"/>
                <a:tab pos="5094508" algn="l"/>
                <a:tab pos="5509280" algn="l"/>
                <a:tab pos="5924051" algn="l"/>
                <a:tab pos="6338824" algn="l"/>
                <a:tab pos="6753596" algn="l"/>
                <a:tab pos="7168367" algn="l"/>
                <a:tab pos="7583139" algn="l"/>
                <a:tab pos="7997911" algn="l"/>
                <a:tab pos="8412682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Attenuation length ~3m, okay for PVDIS or SIDIS forward angle, but not for SIDIS large angle</a:t>
            </a:r>
          </a:p>
          <a:p>
            <a:pPr marL="117247" lvl="1">
              <a:spcBef>
                <a:spcPts val="915"/>
              </a:spcBef>
              <a:buSzPts val="1235"/>
              <a:buBlip>
                <a:blip r:embed="rId4"/>
              </a:buBlip>
              <a:tabLst>
                <a:tab pos="117247" algn="l"/>
                <a:tab pos="532018" algn="l"/>
                <a:tab pos="946790" algn="l"/>
                <a:tab pos="1361561" algn="l"/>
                <a:tab pos="1776334" algn="l"/>
                <a:tab pos="2191105" algn="l"/>
                <a:tab pos="2605877" algn="l"/>
                <a:tab pos="3020649" algn="l"/>
                <a:tab pos="3435421" algn="l"/>
                <a:tab pos="3850192" algn="l"/>
                <a:tab pos="4264964" algn="l"/>
                <a:tab pos="4679737" algn="l"/>
                <a:tab pos="5094508" algn="l"/>
                <a:tab pos="5509280" algn="l"/>
                <a:tab pos="5924051" algn="l"/>
                <a:tab pos="6338824" algn="l"/>
                <a:tab pos="6753596" algn="l"/>
                <a:tab pos="7168367" algn="l"/>
                <a:tab pos="7583139" algn="l"/>
                <a:tab pos="7997911" algn="l"/>
                <a:tab pos="8412682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Difference between PVDIS and SIDIS large angle complicates re-arrangement.</a:t>
            </a:r>
          </a:p>
          <a:p>
            <a:pPr marL="0" lvl="1">
              <a:spcBef>
                <a:spcPts val="915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Clear Fibers (3-5m from SIDIS large angle to readouts): KURARAY, clear PS, Super </a:t>
            </a:r>
            <a:r>
              <a:rPr lang="en-US" sz="22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Eska</a:t>
            </a: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Sacrifice efficiency to trade for pion rejection</a:t>
            </a:r>
          </a:p>
          <a:p>
            <a:pPr lvl="1"/>
            <a:r>
              <a:rPr lang="en-US" dirty="0" smtClean="0"/>
              <a:t>The idea came from Ed</a:t>
            </a:r>
          </a:p>
          <a:p>
            <a:pPr lvl="1"/>
            <a:r>
              <a:rPr lang="en-US" dirty="0" smtClean="0"/>
              <a:t>He concerns that we quote too high efficiency which might degrade due to practical reasons (noise, background, …) and push us to the corner to achieve high pion rejection too</a:t>
            </a:r>
          </a:p>
          <a:p>
            <a:pPr lvl="1"/>
            <a:r>
              <a:rPr lang="en-US" dirty="0" smtClean="0"/>
              <a:t>He suggests that we lower efficiency to ~80%, which may be more realistic and make rejection easier</a:t>
            </a:r>
          </a:p>
          <a:p>
            <a:r>
              <a:rPr lang="en-US" dirty="0" smtClean="0"/>
              <a:t>We probably want to do so for low-P region</a:t>
            </a:r>
          </a:p>
          <a:p>
            <a:pPr lvl="1"/>
            <a:r>
              <a:rPr lang="en-US" dirty="0" smtClean="0"/>
              <a:t>Low-P region has larger cross section which can sacrifice some efficiency</a:t>
            </a:r>
          </a:p>
          <a:p>
            <a:pPr lvl="1"/>
            <a:r>
              <a:rPr lang="en-US" dirty="0" smtClean="0"/>
              <a:t>Low-P region has larger pion/e ratio</a:t>
            </a:r>
          </a:p>
          <a:p>
            <a:pPr lvl="1"/>
            <a:r>
              <a:rPr lang="en-US" dirty="0" smtClean="0"/>
              <a:t>Low-P region has smaller pion rejection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63384B0E-53C4-49D2-B03E-70A9C486807E}" type="slidenum">
              <a:rPr/>
              <a:pPr lvl="0"/>
              <a:t>60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109361"/>
            <a:ext cx="9144486" cy="100741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Design Consideration 6: Fibers &amp; Connectors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058" y="873249"/>
            <a:ext cx="6471056" cy="2198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653"/>
              </a:spcBef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Fiber connector options:</a:t>
            </a:r>
          </a:p>
          <a:p>
            <a:pPr marL="246904">
              <a:spcBef>
                <a:spcPts val="785"/>
              </a:spcBef>
              <a:buSzPts val="1235"/>
              <a:buBlip>
                <a:blip r:embed="rId4"/>
              </a:buBlip>
              <a:tabLst>
                <a:tab pos="416731" algn="l"/>
                <a:tab pos="661675" algn="l"/>
                <a:tab pos="1076447" algn="l"/>
                <a:tab pos="1491218" algn="l"/>
                <a:tab pos="1905991" algn="l"/>
                <a:tab pos="2320762" algn="l"/>
                <a:tab pos="2735534" algn="l"/>
                <a:tab pos="3150306" algn="l"/>
                <a:tab pos="3565078" algn="l"/>
                <a:tab pos="3979849" algn="l"/>
                <a:tab pos="4394621" algn="l"/>
                <a:tab pos="4809394" algn="l"/>
                <a:tab pos="5224165" algn="l"/>
                <a:tab pos="5638937" algn="l"/>
                <a:tab pos="6053708" algn="l"/>
                <a:tab pos="6468481" algn="l"/>
                <a:tab pos="6883253" algn="l"/>
                <a:tab pos="7298024" algn="l"/>
                <a:tab pos="7712796" algn="l"/>
                <a:tab pos="8127569" algn="l"/>
                <a:tab pos="8542339" algn="l"/>
              </a:tabLst>
            </a:pPr>
            <a:r>
              <a:rPr lang="en-US" sz="2200" dirty="0">
                <a:solidFill>
                  <a:srgbClr val="17375E"/>
                </a:solidFill>
                <a:latin typeface="Comic Sans MS" pitchFamily="66"/>
                <a:ea typeface="DejaVu Sans" pitchFamily="2"/>
                <a:cs typeface="DejaVu Sans" pitchFamily="2"/>
              </a:rPr>
              <a:t>One to one WLS/clear fiber connector: used in previous experiments (</a:t>
            </a:r>
            <a:r>
              <a:rPr lang="en-US" sz="2200" dirty="0" err="1">
                <a:solidFill>
                  <a:srgbClr val="17375E"/>
                </a:solidFill>
                <a:latin typeface="Comic Sans MS" pitchFamily="66"/>
                <a:ea typeface="DejaVu Sans" pitchFamily="2"/>
                <a:cs typeface="DejaVu Sans" pitchFamily="2"/>
              </a:rPr>
              <a:t>LHCb</a:t>
            </a:r>
            <a:r>
              <a:rPr lang="en-US" sz="2200" dirty="0">
                <a:solidFill>
                  <a:srgbClr val="17375E"/>
                </a:solidFill>
                <a:latin typeface="Comic Sans MS" pitchFamily="66"/>
                <a:ea typeface="DejaVu Sans" pitchFamily="2"/>
                <a:cs typeface="DejaVu Sans" pitchFamily="2"/>
              </a:rPr>
              <a:t>, </a:t>
            </a:r>
            <a:r>
              <a:rPr lang="en-US" sz="2200" dirty="0" err="1">
                <a:solidFill>
                  <a:srgbClr val="17375E"/>
                </a:solidFill>
                <a:latin typeface="Comic Sans MS" pitchFamily="66"/>
                <a:ea typeface="DejaVu Sans" pitchFamily="2"/>
                <a:cs typeface="DejaVu Sans" pitchFamily="2"/>
              </a:rPr>
              <a:t>Minos</a:t>
            </a:r>
            <a:r>
              <a:rPr lang="en-US" sz="2200" dirty="0">
                <a:solidFill>
                  <a:srgbClr val="17375E"/>
                </a:solidFill>
                <a:latin typeface="Comic Sans MS" pitchFamily="66"/>
                <a:ea typeface="DejaVu Sans" pitchFamily="2"/>
                <a:cs typeface="DejaVu Sans" pitchFamily="2"/>
              </a:rPr>
              <a:t>,…), light loss studies and design well documented, but costly and must run 2x50000 fibers to readouts for SIDIS large angle alone;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016282" y="3316716"/>
            <a:ext cx="3033786" cy="24526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2246" y="3272645"/>
            <a:ext cx="5634036" cy="2934771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246904">
              <a:spcBef>
                <a:spcPts val="1306"/>
              </a:spcBef>
              <a:buSzPts val="1235"/>
              <a:buBlip>
                <a:blip r:embed="rId4"/>
              </a:buBlip>
              <a:tabLst>
                <a:tab pos="416731" algn="l"/>
                <a:tab pos="661675" algn="l"/>
                <a:tab pos="1076447" algn="l"/>
                <a:tab pos="1491218" algn="l"/>
                <a:tab pos="1905991" algn="l"/>
                <a:tab pos="2320762" algn="l"/>
                <a:tab pos="2735534" algn="l"/>
                <a:tab pos="3150306" algn="l"/>
                <a:tab pos="3565078" algn="l"/>
                <a:tab pos="3979849" algn="l"/>
                <a:tab pos="4394621" algn="l"/>
                <a:tab pos="4809394" algn="l"/>
                <a:tab pos="5224165" algn="l"/>
                <a:tab pos="5638937" algn="l"/>
                <a:tab pos="6053708" algn="l"/>
                <a:tab pos="6468481" algn="l"/>
                <a:tab pos="6883253" algn="l"/>
                <a:tab pos="7298024" algn="l"/>
                <a:tab pos="7712796" algn="l"/>
                <a:tab pos="8127569" algn="l"/>
                <a:tab pos="8542339" algn="l"/>
              </a:tabLst>
            </a:pPr>
            <a:r>
              <a:rPr lang="en-US" sz="2200" dirty="0">
                <a:solidFill>
                  <a:srgbClr val="008000"/>
                </a:solidFill>
                <a:latin typeface="Comic Sans MS" pitchFamily="66"/>
                <a:ea typeface="DejaVu Sans" pitchFamily="2"/>
                <a:cs typeface="DejaVu Sans" pitchFamily="2"/>
              </a:rPr>
              <a:t>Lucite rod would reduce the cost, but rigid and no information on light loss.</a:t>
            </a:r>
          </a:p>
          <a:p>
            <a:pPr marL="246904">
              <a:spcBef>
                <a:spcPts val="1306"/>
              </a:spcBef>
              <a:buSzPts val="1235"/>
              <a:buBlip>
                <a:blip r:embed="rId4"/>
              </a:buBlip>
              <a:tabLst>
                <a:tab pos="416731" algn="l"/>
                <a:tab pos="661675" algn="l"/>
                <a:tab pos="1076447" algn="l"/>
                <a:tab pos="1491218" algn="l"/>
                <a:tab pos="1905991" algn="l"/>
                <a:tab pos="2320762" algn="l"/>
                <a:tab pos="2735534" algn="l"/>
                <a:tab pos="3150306" algn="l"/>
                <a:tab pos="3565078" algn="l"/>
                <a:tab pos="3979849" algn="l"/>
                <a:tab pos="4394621" algn="l"/>
                <a:tab pos="4809394" algn="l"/>
                <a:tab pos="5224165" algn="l"/>
                <a:tab pos="5638937" algn="l"/>
                <a:tab pos="6053708" algn="l"/>
                <a:tab pos="6468481" algn="l"/>
                <a:tab pos="6883253" algn="l"/>
                <a:tab pos="7298024" algn="l"/>
                <a:tab pos="7712796" algn="l"/>
                <a:tab pos="8127569" algn="l"/>
                <a:tab pos="8542339" algn="l"/>
              </a:tabLst>
            </a:pPr>
            <a:r>
              <a:rPr lang="en-US" sz="2200" dirty="0" err="1">
                <a:solidFill>
                  <a:srgbClr val="C00000"/>
                </a:solidFill>
                <a:latin typeface="Comic Sans MS" pitchFamily="66"/>
                <a:ea typeface="DejaVu Sans" pitchFamily="2"/>
                <a:cs typeface="DejaVu Sans" pitchFamily="2"/>
              </a:rPr>
              <a:t>Winstone</a:t>
            </a:r>
            <a:r>
              <a:rPr lang="en-US" sz="2200" dirty="0">
                <a:solidFill>
                  <a:srgbClr val="C00000"/>
                </a:solidFill>
                <a:latin typeface="Comic Sans MS" pitchFamily="66"/>
                <a:ea typeface="DejaVu Sans" pitchFamily="2"/>
                <a:cs typeface="DejaVu Sans" pitchFamily="2"/>
              </a:rPr>
              <a:t> cone concentrator from Fermi Lab (~20 fibers to </a:t>
            </a:r>
            <a:r>
              <a:rPr lang="en-US" sz="2200" dirty="0">
                <a:solidFill>
                  <a:srgbClr val="C00000"/>
                </a:solidFill>
                <a:latin typeface="Standard Symbols L" pitchFamily="18"/>
                <a:ea typeface="DejaVu Sans" pitchFamily="2"/>
                <a:cs typeface="DejaVu Sans" pitchFamily="2"/>
              </a:rPr>
              <a:t>f</a:t>
            </a:r>
            <a:r>
              <a:rPr lang="en-US" sz="2200" dirty="0">
                <a:solidFill>
                  <a:srgbClr val="C00000"/>
                </a:solidFill>
                <a:latin typeface="Comic Sans MS" pitchFamily="66"/>
                <a:ea typeface="DejaVu Sans" pitchFamily="2"/>
                <a:cs typeface="DejaVu Sans" pitchFamily="2"/>
              </a:rPr>
              <a:t>3-mm, read out by 9 clear fibers): need 5000 cones + clear fibers (SIDIS large angle alone); larger clear fibers?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15" y="5978902"/>
            <a:ext cx="7361002" cy="610458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246904">
              <a:spcBef>
                <a:spcPts val="785"/>
              </a:spcBef>
              <a:buSzPts val="1235"/>
              <a:buBlip>
                <a:blip r:embed="rId4"/>
              </a:buBlip>
              <a:tabLst>
                <a:tab pos="416731" algn="l"/>
                <a:tab pos="661675" algn="l"/>
                <a:tab pos="1076447" algn="l"/>
                <a:tab pos="1491218" algn="l"/>
                <a:tab pos="1905991" algn="l"/>
                <a:tab pos="2320762" algn="l"/>
                <a:tab pos="2735534" algn="l"/>
                <a:tab pos="3150306" algn="l"/>
                <a:tab pos="3565078" algn="l"/>
                <a:tab pos="3979849" algn="l"/>
                <a:tab pos="4394621" algn="l"/>
                <a:tab pos="4809394" algn="l"/>
                <a:tab pos="5224165" algn="l"/>
                <a:tab pos="5638937" algn="l"/>
                <a:tab pos="6053708" algn="l"/>
                <a:tab pos="6468481" algn="l"/>
                <a:tab pos="6883253" algn="l"/>
                <a:tab pos="7298024" algn="l"/>
                <a:tab pos="7712796" algn="l"/>
                <a:tab pos="8127569" algn="l"/>
                <a:tab pos="8542339" algn="l"/>
              </a:tabLst>
            </a:pPr>
            <a:r>
              <a:rPr lang="en-US" sz="22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Searching for other fiber bundle to bundle</a:t>
            </a:r>
            <a:r>
              <a:rPr lang="en-US" sz="2000" dirty="0">
                <a:solidFill>
                  <a:srgbClr val="800080"/>
                </a:solidFill>
                <a:latin typeface="Comic Sans MS" pitchFamily="66"/>
                <a:ea typeface="DejaVu Sans" pitchFamily="2"/>
                <a:cs typeface="DejaVu Sans" pitchFamily="2"/>
              </a:rPr>
              <a:t> connection.</a:t>
            </a:r>
          </a:p>
        </p:txBody>
      </p:sp>
      <p:grpSp>
        <p:nvGrpSpPr>
          <p:cNvPr id="7" name="Group 3"/>
          <p:cNvGrpSpPr/>
          <p:nvPr/>
        </p:nvGrpSpPr>
        <p:grpSpPr>
          <a:xfrm>
            <a:off x="6690527" y="621884"/>
            <a:ext cx="5134580" cy="2487536"/>
            <a:chOff x="7372356" y="685800"/>
            <a:chExt cx="5657844" cy="2743199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0033000" y="855663"/>
            <a:ext cx="2997200" cy="2397125"/>
          </p:xfrm>
          <a:graphic>
            <a:graphicData uri="http://schemas.openxmlformats.org/presentationml/2006/ole">
              <p:oleObj spid="_x0000_s2050" r:id="rId6" imgW="6982975" imgH="3566843" progId="">
                <p:embed/>
              </p:oleObj>
            </a:graphicData>
          </a:graphic>
        </p:graphicFrame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7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7508520" y="685800"/>
              <a:ext cx="2580839" cy="274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6"/>
            <p:cNvSpPr/>
            <p:nvPr/>
          </p:nvSpPr>
          <p:spPr>
            <a:xfrm>
              <a:off x="7372356" y="914400"/>
              <a:ext cx="2788006" cy="352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algn="ctr"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DejaVu Sans" pitchFamily="2"/>
                  <a:cs typeface="DejaVu Sans" pitchFamily="2"/>
                </a:rPr>
                <a:t>128-fiber connector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DejaVu Sans" pitchFamily="2"/>
                  <a:cs typeface="DejaVu Sans" pitchFamily="2"/>
                </a:rPr>
                <a:t>LHCb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9789C0D7-C656-4836-A8ED-5064987B10A5}" type="slidenum">
              <a:rPr/>
              <a:pPr lvl="0"/>
              <a:t>61</a:t>
            </a:fld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13651" y="3829239"/>
            <a:ext cx="4149159" cy="4145893"/>
            <a:chOff x="5414399" y="4222799"/>
            <a:chExt cx="4571999" cy="45719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643000" y="4727879"/>
              <a:ext cx="4133520" cy="406691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sp>
          <p:nvSpPr>
            <p:cNvPr id="4" name="Freeform 3"/>
            <p:cNvSpPr/>
            <p:nvPr/>
          </p:nvSpPr>
          <p:spPr>
            <a:xfrm>
              <a:off x="5414399" y="4222799"/>
              <a:ext cx="2285999" cy="4571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5414399" y="6737399"/>
              <a:ext cx="4571999" cy="20573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04413" y="4145893"/>
            <a:ext cx="4149159" cy="4145894"/>
            <a:chOff x="3200400" y="4571999"/>
            <a:chExt cx="4571999" cy="4572000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3429359" y="4800600"/>
              <a:ext cx="4114440" cy="422891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sp>
          <p:nvSpPr>
            <p:cNvPr id="8" name="Freeform 7"/>
            <p:cNvSpPr/>
            <p:nvPr/>
          </p:nvSpPr>
          <p:spPr>
            <a:xfrm>
              <a:off x="3200400" y="4571999"/>
              <a:ext cx="2285999" cy="4571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200400" y="6858000"/>
              <a:ext cx="4571999" cy="2285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8951" y="4077014"/>
            <a:ext cx="4149159" cy="4007478"/>
            <a:chOff x="781199" y="4496040"/>
            <a:chExt cx="4571999" cy="4419358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952920" y="4724639"/>
              <a:ext cx="4171679" cy="419075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sp>
          <p:nvSpPr>
            <p:cNvPr id="12" name="Freeform 11"/>
            <p:cNvSpPr/>
            <p:nvPr/>
          </p:nvSpPr>
          <p:spPr>
            <a:xfrm>
              <a:off x="781199" y="4496040"/>
              <a:ext cx="2285999" cy="43434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81199" y="6782040"/>
              <a:ext cx="4571999" cy="20573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lIns="90000" tIns="45000" rIns="90000" bIns="45000" anchor="ctr" anchorCtr="0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4" name="Title 1"/>
          <p:cNvSpPr txBox="1">
            <a:spLocks noGrp="1"/>
          </p:cNvSpPr>
          <p:nvPr>
            <p:ph type="title" idx="4294967295"/>
          </p:nvPr>
        </p:nvSpPr>
        <p:spPr>
          <a:xfrm>
            <a:off x="380613" y="75736"/>
            <a:ext cx="8309100" cy="761277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7: Shape &amp; Layout</a:t>
            </a:r>
          </a:p>
        </p:txBody>
      </p:sp>
      <p:sp>
        <p:nvSpPr>
          <p:cNvPr id="15" name="TextBox 11"/>
          <p:cNvSpPr/>
          <p:nvPr/>
        </p:nvSpPr>
        <p:spPr>
          <a:xfrm>
            <a:off x="207458" y="4779204"/>
            <a:ext cx="3180781" cy="17367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653"/>
              </a:spcBef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b="1" dirty="0">
                <a:solidFill>
                  <a:srgbClr val="4F6228"/>
                </a:solidFill>
                <a:latin typeface="Comic Sans MS" pitchFamily="66"/>
                <a:ea typeface="DejaVu Sans" pitchFamily="2"/>
                <a:cs typeface="DejaVu Sans" pitchFamily="2"/>
              </a:rPr>
              <a:t>Prefer </a:t>
            </a:r>
            <a:r>
              <a:rPr lang="en-US" sz="2400" b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Square</a:t>
            </a:r>
          </a:p>
          <a:p>
            <a:pPr>
              <a:spcBef>
                <a:spcPts val="653"/>
              </a:spcBef>
              <a:buSzPts val="1850"/>
              <a:buBlip>
                <a:blip r:embed="rId6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easy assembly</a:t>
            </a:r>
          </a:p>
          <a:p>
            <a:pPr>
              <a:spcBef>
                <a:spcPts val="653"/>
              </a:spcBef>
              <a:buSzPts val="1850"/>
              <a:buBlip>
                <a:blip r:embed="rId6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mature production</a:t>
            </a:r>
          </a:p>
          <a:p>
            <a:pPr>
              <a:spcBef>
                <a:spcPts val="653"/>
              </a:spcBef>
              <a:buSzPts val="1850"/>
              <a:buBlip>
                <a:blip r:embed="rId6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easier rearrangement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378" y="708392"/>
            <a:ext cx="8427695" cy="3331406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717B3AFE-2010-4D9F-A517-B8E8058F402F}" type="slidenum">
              <a:rPr/>
              <a:pPr lvl="0"/>
              <a:t>62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5736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800080"/>
                </a:solidFill>
                <a:latin typeface="Comic Sans MS" pitchFamily="66"/>
              </a:rPr>
              <a:t>Cost Estimation</a:t>
            </a: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799" y="2140196"/>
            <a:ext cx="8621759" cy="4003562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4" name="TextBox 3"/>
          <p:cNvSpPr txBox="1"/>
          <p:nvPr/>
        </p:nvSpPr>
        <p:spPr>
          <a:xfrm>
            <a:off x="414916" y="1025048"/>
            <a:ext cx="8505778" cy="1411562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293280" hangingPunct="0">
              <a:lnSpc>
                <a:spcPct val="93000"/>
              </a:lnSpc>
              <a:buSzPts val="1543"/>
              <a:buBlip>
                <a:blip r:embed="rId4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Based on module $1500EA, PMT~$500EA;</a:t>
            </a:r>
          </a:p>
          <a:p>
            <a:pPr marL="293280" hangingPunct="0">
              <a:lnSpc>
                <a:spcPct val="93000"/>
              </a:lnSpc>
              <a:buSzPts val="1543"/>
              <a:buBlip>
                <a:blip r:embed="rId4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Table not including clear fibers and connectors, and DAQ.</a:t>
            </a:r>
          </a:p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5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3572" y="207295"/>
            <a:ext cx="2074579" cy="82917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FF00"/>
              </a:gs>
            </a:gsLst>
            <a:path path="rect">
              <a:fillToRect l="50000" t="50000" r="50000" b="50000"/>
            </a:path>
          </a:gradFill>
          <a:ln>
            <a:noFill/>
          </a:ln>
        </p:spPr>
        <p:txBody>
          <a:bodyPr vert="horz" lIns="0" tIns="25474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306996" indent="-290340" algn="ctr">
              <a:lnSpc>
                <a:spcPct val="100000"/>
              </a:lnSpc>
              <a:spcAft>
                <a:spcPts val="0"/>
              </a:spcAft>
            </a:pPr>
            <a:r>
              <a:rPr lang="en-US" sz="2500" dirty="0">
                <a:latin typeface="Comic Sans MS" pitchFamily="66"/>
                <a:ea typeface=""/>
                <a:cs typeface=""/>
              </a:rPr>
              <a:t>Total ~ $5M</a:t>
            </a:r>
          </a:p>
          <a:p>
            <a:pPr marL="306996" indent="-290340" algn="ctr">
              <a:lnSpc>
                <a:spcPct val="100000"/>
              </a:lnSpc>
              <a:spcAft>
                <a:spcPts val="0"/>
              </a:spcAft>
            </a:pPr>
            <a:r>
              <a:rPr lang="en-US" sz="2500" dirty="0">
                <a:latin typeface="Comic Sans MS" pitchFamily="66"/>
                <a:ea typeface=""/>
                <a:cs typeface=""/>
              </a:rPr>
              <a:t> + clear fiber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2CCFC728-88EF-4E20-A79D-473F90307FD4}" type="slidenum">
              <a:rPr/>
              <a:pPr lvl="0"/>
              <a:t>63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C00000"/>
                </a:solidFill>
                <a:latin typeface="Comic Sans MS" pitchFamily="66"/>
              </a:rPr>
              <a:t>Overview of Current Design</a:t>
            </a:r>
          </a:p>
        </p:txBody>
      </p:sp>
      <p:sp>
        <p:nvSpPr>
          <p:cNvPr id="3" name="Content Placeholder 1"/>
          <p:cNvSpPr/>
          <p:nvPr/>
        </p:nvSpPr>
        <p:spPr>
          <a:xfrm>
            <a:off x="457061" y="914054"/>
            <a:ext cx="8232652" cy="49509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64" y="759971"/>
            <a:ext cx="8892923" cy="6921357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70C0"/>
                </a:solidFill>
                <a:latin typeface="Comic Sans MS" pitchFamily="66"/>
                <a:ea typeface="DejaVu Sans" pitchFamily="2"/>
                <a:cs typeface="DejaVu Sans" pitchFamily="2"/>
              </a:rPr>
              <a:t>Based on COMPASS Shashlyk module design.</a:t>
            </a:r>
          </a:p>
          <a:p>
            <a:pPr marL="355005" hangingPunct="0">
              <a:spcBef>
                <a:spcPts val="980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355005" algn="l"/>
                <a:tab pos="769776" algn="l"/>
                <a:tab pos="1184548" algn="l"/>
                <a:tab pos="1599319" algn="l"/>
                <a:tab pos="2014092" algn="l"/>
                <a:tab pos="2428863" algn="l"/>
                <a:tab pos="2843635" algn="l"/>
                <a:tab pos="3258407" algn="l"/>
                <a:tab pos="3673179" algn="l"/>
                <a:tab pos="4087950" algn="l"/>
                <a:tab pos="4502722" algn="l"/>
                <a:tab pos="4917495" algn="l"/>
                <a:tab pos="5332266" algn="l"/>
                <a:tab pos="5747039" algn="l"/>
                <a:tab pos="6161809" algn="l"/>
                <a:tab pos="6576582" algn="l"/>
                <a:tab pos="6991354" algn="l"/>
                <a:tab pos="7406125" algn="l"/>
                <a:tab pos="7820897" algn="l"/>
                <a:tab pos="8235670" algn="l"/>
                <a:tab pos="8650440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0.5mm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/1.5mm scintillator, 240 layers</a:t>
            </a:r>
          </a:p>
          <a:p>
            <a:pPr marL="355005" hangingPunct="0">
              <a:spcBef>
                <a:spcPts val="980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355005" algn="l"/>
                <a:tab pos="769776" algn="l"/>
                <a:tab pos="1184548" algn="l"/>
                <a:tab pos="1599319" algn="l"/>
                <a:tab pos="2014092" algn="l"/>
                <a:tab pos="2428863" algn="l"/>
                <a:tab pos="2843635" algn="l"/>
                <a:tab pos="3258407" algn="l"/>
                <a:tab pos="3673179" algn="l"/>
                <a:tab pos="4087950" algn="l"/>
                <a:tab pos="4502722" algn="l"/>
                <a:tab pos="4917495" algn="l"/>
                <a:tab pos="5332266" algn="l"/>
                <a:tab pos="5747039" algn="l"/>
                <a:tab pos="6161809" algn="l"/>
                <a:tab pos="6576582" algn="l"/>
                <a:tab pos="6991354" algn="l"/>
                <a:tab pos="7406125" algn="l"/>
                <a:tab pos="7820897" algn="l"/>
                <a:tab pos="8235670" algn="l"/>
                <a:tab pos="8650440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48cm long (20 X</a:t>
            </a:r>
            <a:r>
              <a:rPr lang="en-US" sz="24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), 4X</a:t>
            </a:r>
            <a:r>
              <a:rPr lang="en-US" sz="24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preshower, 16X</a:t>
            </a:r>
            <a:r>
              <a:rPr lang="en-US" sz="2400" baseline="-25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0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shower.</a:t>
            </a:r>
          </a:p>
          <a:p>
            <a:pPr marL="416731" hangingPunct="0">
              <a:spcBef>
                <a:spcPts val="653"/>
              </a:spcBef>
              <a:spcAft>
                <a:spcPts val="132"/>
              </a:spcAft>
              <a:buSzPts val="1749"/>
              <a:buBlip>
                <a:blip r:embed="rId4"/>
              </a:buBlip>
              <a:tabLst>
                <a:tab pos="416731" algn="l"/>
                <a:tab pos="432081" algn="l"/>
                <a:tab pos="520261" algn="l"/>
                <a:tab pos="935032" algn="l"/>
                <a:tab pos="1349804" algn="l"/>
                <a:tab pos="1764576" algn="l"/>
                <a:tab pos="2179348" algn="l"/>
                <a:tab pos="2594119" algn="l"/>
                <a:tab pos="3008892" algn="l"/>
                <a:tab pos="3423663" algn="l"/>
                <a:tab pos="3838436" algn="l"/>
                <a:tab pos="4253207" algn="l"/>
                <a:tab pos="4667979" algn="l"/>
                <a:tab pos="5082750" algn="l"/>
                <a:tab pos="5497523" algn="l"/>
                <a:tab pos="5912295" algn="l"/>
                <a:tab pos="6327067" algn="l"/>
                <a:tab pos="6741839" algn="l"/>
                <a:tab pos="7156610" algn="l"/>
                <a:tab pos="7571382" algn="l"/>
                <a:tab pos="7986154" algn="l"/>
                <a:tab pos="8400925" algn="l"/>
              </a:tabLst>
            </a:pPr>
            <a:r>
              <a:rPr lang="en-US" sz="2400" dirty="0">
                <a:solidFill>
                  <a:srgbClr val="000080"/>
                </a:solidFill>
                <a:latin typeface="Comic Sans MS" pitchFamily="66"/>
                <a:ea typeface="DejaVu Sans" pitchFamily="2"/>
                <a:cs typeface="DejaVu Sans" pitchFamily="2"/>
              </a:rPr>
              <a:t> Balance between longitudinal size and pion rejection</a:t>
            </a:r>
          </a:p>
          <a:p>
            <a:pPr marL="416731" hangingPunct="0">
              <a:spcBef>
                <a:spcPts val="653"/>
              </a:spcBef>
              <a:spcAft>
                <a:spcPts val="132"/>
              </a:spcAft>
              <a:buSzPts val="1749"/>
              <a:buBlip>
                <a:blip r:embed="rId4"/>
              </a:buBlip>
              <a:tabLst>
                <a:tab pos="416731" algn="l"/>
                <a:tab pos="432081" algn="l"/>
                <a:tab pos="520261" algn="l"/>
                <a:tab pos="935032" algn="l"/>
                <a:tab pos="1349804" algn="l"/>
                <a:tab pos="1764576" algn="l"/>
                <a:tab pos="2179348" algn="l"/>
                <a:tab pos="2594119" algn="l"/>
                <a:tab pos="3008892" algn="l"/>
                <a:tab pos="3423663" algn="l"/>
                <a:tab pos="3838436" algn="l"/>
                <a:tab pos="4253207" algn="l"/>
                <a:tab pos="4667979" algn="l"/>
                <a:tab pos="5082750" algn="l"/>
                <a:tab pos="5497523" algn="l"/>
                <a:tab pos="5912295" algn="l"/>
                <a:tab pos="6327067" algn="l"/>
                <a:tab pos="6741839" algn="l"/>
                <a:tab pos="7156610" algn="l"/>
                <a:tab pos="7571382" algn="l"/>
                <a:tab pos="7986154" algn="l"/>
                <a:tab pos="8400925" algn="l"/>
              </a:tabLst>
            </a:pPr>
            <a:r>
              <a:rPr lang="en-US" sz="2400" dirty="0">
                <a:solidFill>
                  <a:srgbClr val="000080"/>
                </a:solidFill>
                <a:latin typeface="Comic Sans MS" pitchFamily="66"/>
                <a:ea typeface="DejaVu Sans" pitchFamily="2"/>
                <a:cs typeface="DejaVu Sans" pitchFamily="2"/>
              </a:rPr>
              <a:t> 20:1 - 100:1 pion rejection with 95% electron efficiency (depending on momentum)</a:t>
            </a:r>
          </a:p>
          <a:p>
            <a:pPr marL="339328" hangingPunct="0">
              <a:spcBef>
                <a:spcPts val="1633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185177" algn="l"/>
                <a:tab pos="401054" algn="l"/>
                <a:tab pos="442858" algn="l"/>
                <a:tab pos="857629" algn="l"/>
                <a:tab pos="1272401" algn="l"/>
                <a:tab pos="1687172" algn="l"/>
                <a:tab pos="2101944" algn="l"/>
                <a:tab pos="2516716" algn="l"/>
                <a:tab pos="2931489" algn="l"/>
                <a:tab pos="3346260" algn="l"/>
                <a:tab pos="3761033" algn="l"/>
                <a:tab pos="4175803" algn="l"/>
                <a:tab pos="4590575" algn="l"/>
                <a:tab pos="5005347" algn="l"/>
                <a:tab pos="5420120" algn="l"/>
                <a:tab pos="5834892" algn="l"/>
                <a:tab pos="6249664" algn="l"/>
                <a:tab pos="6664435" algn="l"/>
                <a:tab pos="7079207" algn="l"/>
                <a:tab pos="7493979" algn="l"/>
                <a:tab pos="7908751" algn="l"/>
                <a:tab pos="8323522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10x10cm</a:t>
            </a:r>
            <a:r>
              <a:rPr lang="en-US" sz="24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square shape modules ← </a:t>
            </a:r>
            <a:r>
              <a:rPr lang="en-US" sz="2400" dirty="0">
                <a:solidFill>
                  <a:srgbClr val="000080"/>
                </a:solidFill>
                <a:latin typeface="Comic Sans MS" pitchFamily="66"/>
                <a:ea typeface="DejaVu Sans" pitchFamily="2"/>
                <a:cs typeface="DejaVu Sans" pitchFamily="2"/>
              </a:rPr>
              <a:t>balance between cost and position resolution/background</a:t>
            </a:r>
          </a:p>
          <a:p>
            <a:pPr marL="339328" hangingPunct="0">
              <a:spcBef>
                <a:spcPts val="980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185177" algn="l"/>
                <a:tab pos="401054" algn="l"/>
                <a:tab pos="442858" algn="l"/>
                <a:tab pos="857629" algn="l"/>
                <a:tab pos="1272401" algn="l"/>
                <a:tab pos="1687172" algn="l"/>
                <a:tab pos="2101944" algn="l"/>
                <a:tab pos="2516716" algn="l"/>
                <a:tab pos="2931489" algn="l"/>
                <a:tab pos="3346260" algn="l"/>
                <a:tab pos="3761033" algn="l"/>
                <a:tab pos="4175803" algn="l"/>
                <a:tab pos="4590575" algn="l"/>
                <a:tab pos="5005347" algn="l"/>
                <a:tab pos="5420120" algn="l"/>
                <a:tab pos="5834892" algn="l"/>
                <a:tab pos="6249664" algn="l"/>
                <a:tab pos="6664435" algn="l"/>
                <a:tab pos="7079207" algn="l"/>
                <a:tab pos="7493979" algn="l"/>
                <a:tab pos="7908751" algn="l"/>
                <a:tab pos="8323522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100 WLS fibers per module (1/cm</a:t>
            </a:r>
            <a:r>
              <a:rPr lang="en-US" sz="2400" baseline="300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, KURARAY Y11)</a:t>
            </a:r>
          </a:p>
          <a:p>
            <a:pPr marL="339328" hangingPunct="0">
              <a:spcBef>
                <a:spcPts val="1633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185177" algn="l"/>
                <a:tab pos="401054" algn="l"/>
                <a:tab pos="442858" algn="l"/>
                <a:tab pos="857629" algn="l"/>
                <a:tab pos="1272401" algn="l"/>
                <a:tab pos="1687172" algn="l"/>
                <a:tab pos="2101944" algn="l"/>
                <a:tab pos="2516716" algn="l"/>
                <a:tab pos="2931489" algn="l"/>
                <a:tab pos="3346260" algn="l"/>
                <a:tab pos="3761033" algn="l"/>
                <a:tab pos="4175803" algn="l"/>
                <a:tab pos="4590575" algn="l"/>
                <a:tab pos="5005347" algn="l"/>
                <a:tab pos="5420120" algn="l"/>
                <a:tab pos="5834892" algn="l"/>
                <a:tab pos="6249664" algn="l"/>
                <a:tab pos="6664435" algn="l"/>
                <a:tab pos="7079207" algn="l"/>
                <a:tab pos="7493979" algn="l"/>
                <a:tab pos="7908751" algn="l"/>
                <a:tab pos="8323522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 1500(SIDIS) ~ 2000(PVDIS) modules</a:t>
            </a:r>
          </a:p>
          <a:p>
            <a:pPr marL="339328" hangingPunct="0">
              <a:spcBef>
                <a:spcPts val="980"/>
              </a:spcBef>
              <a:spcAft>
                <a:spcPts val="327"/>
              </a:spcAft>
              <a:buSzPts val="1543"/>
              <a:buBlip>
                <a:blip r:embed="rId3"/>
              </a:buBlip>
              <a:tabLst>
                <a:tab pos="185177" algn="l"/>
                <a:tab pos="401054" algn="l"/>
                <a:tab pos="442858" algn="l"/>
                <a:tab pos="857629" algn="l"/>
                <a:tab pos="1272401" algn="l"/>
                <a:tab pos="1687172" algn="l"/>
                <a:tab pos="2101944" algn="l"/>
                <a:tab pos="2516716" algn="l"/>
                <a:tab pos="2931489" algn="l"/>
                <a:tab pos="3346260" algn="l"/>
                <a:tab pos="3761033" algn="l"/>
                <a:tab pos="4175803" algn="l"/>
                <a:tab pos="4590575" algn="l"/>
                <a:tab pos="5005347" algn="l"/>
                <a:tab pos="5420120" algn="l"/>
                <a:tab pos="5834892" algn="l"/>
                <a:tab pos="6249664" algn="l"/>
                <a:tab pos="6664435" algn="l"/>
                <a:tab pos="7079207" algn="l"/>
                <a:tab pos="7493979" algn="l"/>
                <a:tab pos="7908751" algn="l"/>
                <a:tab pos="8323522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Fiber connection still being studied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D3BD19A1-8EC3-4658-8F81-B751E05FBE2D}" type="slidenum">
              <a:rPr/>
              <a:pPr lvl="0"/>
              <a:t>64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800080"/>
                </a:solidFill>
                <a:latin typeface="Comic Sans MS" pitchFamily="66"/>
              </a:rPr>
              <a:t>Summary</a:t>
            </a:r>
          </a:p>
        </p:txBody>
      </p:sp>
      <p:sp>
        <p:nvSpPr>
          <p:cNvPr id="3" name="Content Placeholder 1"/>
          <p:cNvSpPr/>
          <p:nvPr/>
        </p:nvSpPr>
        <p:spPr>
          <a:xfrm>
            <a:off x="457061" y="914054"/>
            <a:ext cx="8232652" cy="49509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457061" y="914054"/>
            <a:ext cx="8232652" cy="53315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1306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EC is the key detector for electron-hadron separation in SoLID.</a:t>
            </a:r>
          </a:p>
          <a:p>
            <a:pPr>
              <a:spcBef>
                <a:spcPts val="1306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The challenges:</a:t>
            </a:r>
          </a:p>
          <a:p>
            <a:pPr marL="0" lvl="1">
              <a:spcBef>
                <a:spcPts val="327"/>
              </a:spcBef>
              <a:buSzPts val="1749"/>
              <a:buBlip>
                <a:blip r:embed="rId4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reach good pion rejection</a:t>
            </a:r>
          </a:p>
          <a:p>
            <a:pPr marL="0" lvl="1">
              <a:spcBef>
                <a:spcPts val="327"/>
              </a:spcBef>
              <a:buSzPts val="1749"/>
              <a:buBlip>
                <a:blip r:embed="rId4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operate in high radiation environment</a:t>
            </a:r>
          </a:p>
          <a:p>
            <a:pPr marL="0" lvl="1">
              <a:spcBef>
                <a:spcPts val="327"/>
              </a:spcBef>
              <a:buSzPts val="1749"/>
              <a:buBlip>
                <a:blip r:embed="rId4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and strong magnetic field.</a:t>
            </a:r>
          </a:p>
          <a:p>
            <a:pPr>
              <a:spcBef>
                <a:spcPts val="327"/>
              </a:spcBef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2500" dirty="0">
              <a:solidFill>
                <a:srgbClr val="000000"/>
              </a:solidFill>
              <a:latin typeface="Comic Sans MS" pitchFamily="66"/>
              <a:ea typeface="DejaVu Sans" pitchFamily="2"/>
              <a:cs typeface="DejaVu Sans" pitchFamily="2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480583" y="3938599"/>
            <a:ext cx="8232652" cy="16583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1306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Preliminary design is on-going.</a:t>
            </a:r>
          </a:p>
          <a:p>
            <a:pPr>
              <a:spcBef>
                <a:spcPts val="1306"/>
              </a:spcBef>
              <a:buSzPts val="1543"/>
              <a:buBlip>
                <a:blip r:embed="rId3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We will collaborate with IHEP on prototyping and production.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27214D21-749C-44E6-A7BF-F4A730E820BB}" type="slidenum">
              <a:rPr/>
              <a:pPr lvl="0"/>
              <a:t>65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14916" y="2280242"/>
            <a:ext cx="8367582" cy="690764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C00000"/>
                </a:solidFill>
                <a:latin typeface="Comic Sans MS" pitchFamily="66"/>
              </a:rPr>
              <a:t>Backup for beam test in Hall B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7981E14-BBC5-460E-A457-D9292E1ED139}" type="slidenum">
              <a:rPr/>
              <a:pPr lvl="0"/>
              <a:t>66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96648" y="3663076"/>
            <a:ext cx="4094274" cy="276305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618961" y="3663076"/>
            <a:ext cx="4094274" cy="276305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4" name="Content Placeholder 11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96648" y="802409"/>
            <a:ext cx="4094274" cy="276305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618961" y="802409"/>
            <a:ext cx="4094274" cy="276305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sp>
        <p:nvSpPr>
          <p:cNvPr id="6" name="TextBox 7"/>
          <p:cNvSpPr/>
          <p:nvPr/>
        </p:nvSpPr>
        <p:spPr>
          <a:xfrm>
            <a:off x="394212" y="164204"/>
            <a:ext cx="8399517" cy="5547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  <a:defRPr u="none">
                <a:latin typeface="Comic Sans MS" pitchFamily="66"/>
              </a:defRPr>
            </a:pPr>
            <a:r>
              <a:rPr lang="en-US" sz="3300" b="1" dirty="0">
                <a:solidFill>
                  <a:srgbClr val="FF0000"/>
                </a:solidFill>
                <a:latin typeface="Comic Sans MS" pitchFamily="66"/>
                <a:ea typeface="DejaVu Sans" pitchFamily="2"/>
                <a:cs typeface="DejaVu Sans" pitchFamily="2"/>
              </a:rPr>
              <a:t>COMPASS modules used for TPE@CLAS</a:t>
            </a:r>
          </a:p>
        </p:txBody>
      </p:sp>
      <p:sp>
        <p:nvSpPr>
          <p:cNvPr id="7" name="Straight Connector 8"/>
          <p:cNvSpPr/>
          <p:nvPr/>
        </p:nvSpPr>
        <p:spPr>
          <a:xfrm>
            <a:off x="1175812" y="690764"/>
            <a:ext cx="5878087" cy="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日期占位符 9"/>
          <p:cNvSpPr txBox="1"/>
          <p:nvPr/>
        </p:nvSpPr>
        <p:spPr>
          <a:xfrm>
            <a:off x="5947348" y="5810781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9" name="灯片编号占位符 10"/>
          <p:cNvSpPr txBox="1"/>
          <p:nvPr/>
        </p:nvSpPr>
        <p:spPr>
          <a:xfrm>
            <a:off x="7847794" y="5810781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A2C8016D-F665-4327-85FB-A31ED70D5502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66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页脚占位符 13"/>
          <p:cNvSpPr txBox="1"/>
          <p:nvPr/>
        </p:nvSpPr>
        <p:spPr>
          <a:xfrm>
            <a:off x="4080226" y="5810781"/>
            <a:ext cx="1866794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ctr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Jin Huang, Zhiwen Zhao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865E0D66-BF55-48DF-A2FD-247E9D033203}" type="slidenum">
              <a:rPr/>
              <a:pPr lvl="0"/>
              <a:t>67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29617" y="1086093"/>
            <a:ext cx="7468161" cy="2082993"/>
          </a:xfrm>
        </p:spPr>
        <p:txBody>
          <a:bodyPr wrap="square" lIns="81648" tIns="40824" rIns="81648" bIns="40824">
            <a:spAutoFit/>
          </a:bodyPr>
          <a:lstStyle/>
          <a:p>
            <a:pPr lvl="0">
              <a:tabLst/>
            </a:pPr>
            <a:r>
              <a:rPr lang="en-US" sz="2400" dirty="0">
                <a:latin typeface="Comic Sans MS" pitchFamily="66"/>
              </a:rPr>
              <a:t>Module is in TPE frame with original PMT removed. 30 of 3.8x3.8cm modules in 6x5 array.</a:t>
            </a:r>
          </a:p>
          <a:p>
            <a:pPr lvl="0">
              <a:tabLst/>
            </a:pPr>
            <a:r>
              <a:rPr lang="en-US" sz="2400" dirty="0">
                <a:latin typeface="Comic Sans MS" pitchFamily="66"/>
              </a:rPr>
              <a:t>Readout: 1.1"D </a:t>
            </a:r>
            <a:r>
              <a:rPr lang="en-US" sz="2400" dirty="0" err="1">
                <a:latin typeface="Comic Sans MS" pitchFamily="66"/>
              </a:rPr>
              <a:t>Photonis</a:t>
            </a:r>
            <a:endParaRPr lang="en-US" sz="2400" dirty="0">
              <a:latin typeface="Comic Sans MS" pitchFamily="66"/>
            </a:endParaRPr>
          </a:p>
          <a:p>
            <a:pPr lvl="0">
              <a:tabLst/>
            </a:pPr>
            <a:r>
              <a:rPr lang="en-US" sz="2400" dirty="0">
                <a:latin typeface="Comic Sans MS" pitchFamily="66"/>
              </a:rPr>
              <a:t>XP2972 PMTs, used in </a:t>
            </a:r>
            <a:r>
              <a:rPr lang="en-US" sz="2400" dirty="0" err="1">
                <a:latin typeface="Comic Sans MS" pitchFamily="66"/>
              </a:rPr>
              <a:t>HallA</a:t>
            </a:r>
            <a:endParaRPr lang="en-US" sz="2400" dirty="0">
              <a:latin typeface="Comic Sans MS" pitchFamily="66"/>
            </a:endParaRPr>
          </a:p>
          <a:p>
            <a:pPr lvl="0">
              <a:tabLst/>
            </a:pPr>
            <a:r>
              <a:rPr lang="en-US" sz="2400" dirty="0">
                <a:latin typeface="Comic Sans MS" pitchFamily="66"/>
              </a:rPr>
              <a:t>DVCS proton array.</a:t>
            </a:r>
          </a:p>
        </p:txBody>
      </p:sp>
      <p:sp>
        <p:nvSpPr>
          <p:cNvPr id="3" name="Date Placeholder 2"/>
          <p:cNvSpPr txBox="1"/>
          <p:nvPr/>
        </p:nvSpPr>
        <p:spPr>
          <a:xfrm>
            <a:off x="5947020" y="5811108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4" name="Slide Number Placeholder 4"/>
          <p:cNvSpPr txBox="1"/>
          <p:nvPr/>
        </p:nvSpPr>
        <p:spPr>
          <a:xfrm>
            <a:off x="7847466" y="5811108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DB8214EB-26E8-41DC-AE80-7D065BACFE82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67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itle 5"/>
          <p:cNvSpPr txBox="1">
            <a:spLocks noGrp="1"/>
          </p:cNvSpPr>
          <p:nvPr>
            <p:ph type="title" idx="4294967295"/>
          </p:nvPr>
        </p:nvSpPr>
        <p:spPr>
          <a:xfrm>
            <a:off x="1" y="284010"/>
            <a:ext cx="9144486" cy="761277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EC 4/2012 beam test: Modules and readout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5400000">
            <a:off x="4565872" y="2486229"/>
            <a:ext cx="4560484" cy="33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84504" y="3570365"/>
            <a:ext cx="4287029" cy="2855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FE3D361B-3A77-4458-AE30-B265E1FB279D}" type="slidenum">
              <a:rPr/>
              <a:pPr lvl="0"/>
              <a:t>68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14916" y="1343335"/>
            <a:ext cx="7468161" cy="4103781"/>
          </a:xfrm>
        </p:spPr>
        <p:txBody>
          <a:bodyPr wrap="square" lIns="81648" tIns="40824" rIns="81648" bIns="40824"/>
          <a:lstStyle/>
          <a:p>
            <a:pPr lvl="0">
              <a:tabLst/>
            </a:pPr>
            <a:endParaRPr lang="en-US" sz="2200" dirty="0">
              <a:latin typeface="Times New Roman" pitchFamily="18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5947020" y="5810781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4" name="Footer Placeholder 3"/>
          <p:cNvSpPr txBox="1"/>
          <p:nvPr/>
        </p:nvSpPr>
        <p:spPr>
          <a:xfrm>
            <a:off x="4079898" y="5810781"/>
            <a:ext cx="1866794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ctr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Jin Huang, Zhiwen Zhao</a:t>
            </a:r>
          </a:p>
        </p:txBody>
      </p:sp>
      <p:sp>
        <p:nvSpPr>
          <p:cNvPr id="5" name="Slide Number Placeholder 4"/>
          <p:cNvSpPr txBox="1"/>
          <p:nvPr/>
        </p:nvSpPr>
        <p:spPr>
          <a:xfrm>
            <a:off x="7847466" y="5810781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61D18963-16E0-4645-AF6B-E660B2E8DC64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68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29832" y="1451390"/>
            <a:ext cx="6665772" cy="49747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5"/>
          <p:cNvSpPr txBox="1">
            <a:spLocks noGrp="1"/>
          </p:cNvSpPr>
          <p:nvPr>
            <p:ph type="title" idx="4294967295"/>
          </p:nvPr>
        </p:nvSpPr>
        <p:spPr>
          <a:xfrm>
            <a:off x="414916" y="249081"/>
            <a:ext cx="7468161" cy="1098108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Cosmic ray test (vertical setup) on 2</a:t>
            </a:r>
            <a:r>
              <a:rPr lang="en-US" sz="3300" baseline="30000" dirty="0">
                <a:solidFill>
                  <a:srgbClr val="04617B"/>
                </a:solidFill>
                <a:latin typeface="Comic Sans MS" pitchFamily="66"/>
              </a:rPr>
              <a:t>nd</a:t>
            </a:r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 floor counting house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601365" y="2694831"/>
            <a:ext cx="2593062" cy="1727238"/>
          </a:xfrm>
          <a:prstGeom prst="rect">
            <a:avLst/>
          </a:prstGeom>
          <a:noFill/>
          <a:ln w="76320">
            <a:solidFill>
              <a:srgbClr val="92D050"/>
            </a:solidFill>
            <a:prstDash val="solid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DB0A603-7EF4-4548-BADC-843ABCC4BE52}" type="slidenum">
              <a:rPr/>
              <a:pPr lvl="0"/>
              <a:t>69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15242" y="276502"/>
            <a:ext cx="8505451" cy="1929105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 hangingPunct="1"/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Cosmic ray gain match </a:t>
            </a:r>
            <a:br>
              <a:rPr lang="en-US" sz="3300" dirty="0">
                <a:solidFill>
                  <a:srgbClr val="04617B"/>
                </a:solidFill>
                <a:latin typeface="Comic Sans MS" pitchFamily="66"/>
              </a:rPr>
            </a:br>
            <a:r>
              <a:rPr lang="en-US" sz="2900" dirty="0">
                <a:solidFill>
                  <a:srgbClr val="04617B"/>
                </a:solidFill>
                <a:latin typeface="Comic Sans MS" pitchFamily="66"/>
              </a:rPr>
              <a:t>after matching, most signals are within factor of 0.7-1.5 </a:t>
            </a:r>
            <a:br>
              <a:rPr lang="en-US" sz="2900" dirty="0">
                <a:solidFill>
                  <a:srgbClr val="04617B"/>
                </a:solidFill>
                <a:latin typeface="Comic Sans MS" pitchFamily="66"/>
              </a:rPr>
            </a:br>
            <a:endParaRPr lang="en-US" sz="2900" dirty="0">
              <a:solidFill>
                <a:srgbClr val="04617B"/>
              </a:solidFill>
              <a:latin typeface="Comic Sans MS" pitchFamily="66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415242" y="1343335"/>
            <a:ext cx="7468161" cy="4103781"/>
          </a:xfrm>
        </p:spPr>
        <p:txBody>
          <a:bodyPr wrap="square" lIns="81648" tIns="40824" rIns="81648" bIns="40824"/>
          <a:lstStyle/>
          <a:p>
            <a:pPr lvl="0">
              <a:tabLst/>
            </a:pPr>
            <a:endParaRPr lang="en-US" sz="2200" dirty="0">
              <a:latin typeface="Times New Roman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12843" y="1658358"/>
            <a:ext cx="7485476" cy="4928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日期占位符 4"/>
          <p:cNvSpPr txBox="1"/>
          <p:nvPr/>
        </p:nvSpPr>
        <p:spPr>
          <a:xfrm>
            <a:off x="5947348" y="5810781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6" name="灯片编号占位符 5"/>
          <p:cNvSpPr txBox="1"/>
          <p:nvPr/>
        </p:nvSpPr>
        <p:spPr>
          <a:xfrm>
            <a:off x="7847794" y="5810781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5980199F-BEA6-443E-B14E-BBC129FE912D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69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页脚占位符 6"/>
          <p:cNvSpPr txBox="1"/>
          <p:nvPr/>
        </p:nvSpPr>
        <p:spPr>
          <a:xfrm>
            <a:off x="4080226" y="5810781"/>
            <a:ext cx="1866794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ctr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Jin Huang, Zhiwen Zhao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" y="990600"/>
            <a:ext cx="6213763" cy="5715000"/>
            <a:chOff x="2930236" y="1143000"/>
            <a:chExt cx="6213763" cy="5715000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970068" y="1143000"/>
              <a:ext cx="6173931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930236" y="3886200"/>
              <a:ext cx="6213763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395746" y="5108121"/>
              <a:ext cx="23622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94580" y="2858278"/>
              <a:ext cx="23622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is an effective way to enhance rejection</a:t>
            </a:r>
            <a:endParaRPr lang="en-US" dirty="0"/>
          </a:p>
        </p:txBody>
      </p:sp>
      <p:sp>
        <p:nvSpPr>
          <p:cNvPr id="26626" name="AutoShape 2" descr="https://p25ext.lanl.gov/elog/JinResearchLog/120824_154055/FullSimu2.PVDIS_5mm.PVDIS_RunElectron_GetEfficiencies.png?lb=JinResearch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9600" y="4267200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3400" y="152400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648200" y="2819400"/>
            <a:ext cx="982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</a:t>
            </a:r>
          </a:p>
          <a:p>
            <a:r>
              <a:rPr lang="en-US" dirty="0" smtClean="0"/>
              <a:t>80% cut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19600" y="4343400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Pion</a:t>
            </a:r>
            <a:endParaRPr 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49397"/>
          <a:stretch>
            <a:fillRect/>
          </a:stretch>
        </p:blipFill>
        <p:spPr bwMode="auto">
          <a:xfrm>
            <a:off x="6019800" y="990600"/>
            <a:ext cx="3124200" cy="295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 l="48495"/>
          <a:stretch>
            <a:fillRect/>
          </a:stretch>
        </p:blipFill>
        <p:spPr bwMode="auto">
          <a:xfrm>
            <a:off x="5943600" y="3733800"/>
            <a:ext cx="3200400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696200" y="2438400"/>
            <a:ext cx="10294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(Default)</a:t>
            </a:r>
          </a:p>
          <a:p>
            <a:r>
              <a:rPr lang="en-US" dirty="0" smtClean="0"/>
              <a:t>Electron </a:t>
            </a:r>
            <a:br>
              <a:rPr lang="en-US" dirty="0" smtClean="0"/>
            </a:br>
            <a:r>
              <a:rPr lang="en-US" dirty="0" smtClean="0"/>
              <a:t>95% cut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0" y="4114800"/>
            <a:ext cx="1034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(Default)</a:t>
            </a:r>
          </a:p>
          <a:p>
            <a:pPr algn="ctr"/>
            <a:r>
              <a:rPr lang="en-US" dirty="0" smtClean="0"/>
              <a:t>Pion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6019800" y="838200"/>
            <a:ext cx="0" cy="6019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00800" y="1905000"/>
            <a:ext cx="23622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00800" y="5867400"/>
            <a:ext cx="23622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9C18DAF3-1D5F-41E5-9560-6F3F593B02BA}" type="slidenum">
              <a:rPr/>
              <a:pPr lvl="0"/>
              <a:t>70</a:t>
            </a:fld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15242" y="305230"/>
            <a:ext cx="8297993" cy="1098108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4/2012 Test under CLAS photon tagger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415242" y="1017539"/>
            <a:ext cx="7468161" cy="1713661"/>
          </a:xfrm>
        </p:spPr>
        <p:txBody>
          <a:bodyPr wrap="square" lIns="81648" tIns="40824" rIns="81648" bIns="40824">
            <a:spAutoFit/>
          </a:bodyPr>
          <a:lstStyle/>
          <a:p>
            <a:r>
              <a:rPr lang="en-US" sz="2400" dirty="0">
                <a:latin typeface="Comic Sans MS" pitchFamily="66"/>
              </a:rPr>
              <a:t>Electron with known energy and impact angle</a:t>
            </a:r>
          </a:p>
          <a:p>
            <a:r>
              <a:rPr lang="en-US" sz="2400" dirty="0">
                <a:latin typeface="Comic Sans MS" pitchFamily="66"/>
              </a:rPr>
              <a:t>Possibility to use Hall B DAQ resources</a:t>
            </a:r>
          </a:p>
          <a:p>
            <a:endParaRPr lang="en-US" sz="2400" dirty="0">
              <a:latin typeface="Comic Sans MS" pitchFamily="66"/>
            </a:endParaRPr>
          </a:p>
          <a:p>
            <a:endParaRPr lang="en-US" sz="2400" dirty="0">
              <a:latin typeface="Comic Sans MS" pitchFamily="66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7847794" y="6137230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12651B97-655B-405D-A517-DB691025D889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70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125128" y="1984807"/>
            <a:ext cx="8284925" cy="380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809150" y="4817724"/>
            <a:ext cx="314944" cy="2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841121" y="4817724"/>
            <a:ext cx="314944" cy="2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904739" y="4057752"/>
            <a:ext cx="314944" cy="2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481184" y="5992613"/>
            <a:ext cx="1043336" cy="3157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6F2C00"/>
              </a:gs>
              <a:gs pos="100000">
                <a:srgbClr val="FF7342"/>
              </a:gs>
            </a:gsLst>
            <a:lin ang="16200000"/>
          </a:gradFill>
          <a:ln w="9360">
            <a:solidFill>
              <a:srgbClr val="FF6600"/>
            </a:solidFill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SoLID EC</a:t>
            </a:r>
          </a:p>
        </p:txBody>
      </p:sp>
      <p:sp>
        <p:nvSpPr>
          <p:cNvPr id="10" name="Up Arrow 11"/>
          <p:cNvSpPr/>
          <p:nvPr/>
        </p:nvSpPr>
        <p:spPr>
          <a:xfrm rot="1972800">
            <a:off x="5891083" y="5393745"/>
            <a:ext cx="282927" cy="682929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F6FC6"/>
          </a:solidFill>
          <a:ln w="55080">
            <a:solidFill>
              <a:srgbClr val="0B5292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Up Arrow 12"/>
          <p:cNvSpPr/>
          <p:nvPr/>
        </p:nvSpPr>
        <p:spPr>
          <a:xfrm rot="991200">
            <a:off x="4632112" y="5198214"/>
            <a:ext cx="282927" cy="879125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F6FC6"/>
          </a:solidFill>
          <a:ln w="55080">
            <a:solidFill>
              <a:srgbClr val="0B5292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Rectangle 14"/>
          <p:cNvSpPr/>
          <p:nvPr/>
        </p:nvSpPr>
        <p:spPr>
          <a:xfrm>
            <a:off x="3649954" y="6130700"/>
            <a:ext cx="1278978" cy="3157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6F2C00"/>
              </a:gs>
              <a:gs pos="100000">
                <a:srgbClr val="FF7342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 err="1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HallD</a:t>
            </a:r>
            <a:r>
              <a:rPr lang="en-US" sz="16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 BCAL</a:t>
            </a:r>
          </a:p>
        </p:txBody>
      </p:sp>
      <p:sp>
        <p:nvSpPr>
          <p:cNvPr id="13" name="Up Arrow 16"/>
          <p:cNvSpPr/>
          <p:nvPr/>
        </p:nvSpPr>
        <p:spPr>
          <a:xfrm rot="2787600">
            <a:off x="2382301" y="4423135"/>
            <a:ext cx="282704" cy="973255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F6FC6"/>
          </a:solidFill>
          <a:ln w="55080">
            <a:solidFill>
              <a:srgbClr val="0B5292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1099037" y="5508817"/>
            <a:ext cx="1270963" cy="3157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6F2C00"/>
              </a:gs>
              <a:gs pos="100000">
                <a:srgbClr val="FF7342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 err="1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HallD</a:t>
            </a:r>
            <a:r>
              <a:rPr lang="en-US" sz="16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 FCAL</a:t>
            </a:r>
          </a:p>
        </p:txBody>
      </p:sp>
      <p:sp>
        <p:nvSpPr>
          <p:cNvPr id="15" name="日期占位符 15"/>
          <p:cNvSpPr txBox="1"/>
          <p:nvPr/>
        </p:nvSpPr>
        <p:spPr>
          <a:xfrm>
            <a:off x="5947348" y="6137230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16" name="页脚占位符 18"/>
          <p:cNvSpPr txBox="1"/>
          <p:nvPr/>
        </p:nvSpPr>
        <p:spPr>
          <a:xfrm>
            <a:off x="4080226" y="6137230"/>
            <a:ext cx="1866794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ctr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Jin Huang, Zhiwen Zhao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C6DD857E-8591-4B56-8772-50EB7329C225}" type="slidenum">
              <a:rPr/>
              <a:pPr lvl="0"/>
              <a:t>71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15242" y="1343335"/>
            <a:ext cx="7468161" cy="4103781"/>
          </a:xfrm>
        </p:spPr>
        <p:txBody>
          <a:bodyPr wrap="square" lIns="81648" tIns="40824" rIns="81648" bIns="40824"/>
          <a:lstStyle/>
          <a:p>
            <a:pPr lvl="0">
              <a:tabLst/>
            </a:pPr>
            <a:endParaRPr lang="en-US" sz="2200" dirty="0">
              <a:latin typeface="Times New Roman" pitchFamily="18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5947348" y="5810781"/>
            <a:ext cx="1900118" cy="331344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SoLID Collaboration Meeting</a:t>
            </a:r>
          </a:p>
        </p:txBody>
      </p:sp>
      <p:sp>
        <p:nvSpPr>
          <p:cNvPr id="4" name="Footer Placeholder 3"/>
          <p:cNvSpPr txBox="1"/>
          <p:nvPr/>
        </p:nvSpPr>
        <p:spPr>
          <a:xfrm>
            <a:off x="4080226" y="5810781"/>
            <a:ext cx="1866794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ctr" rtl="0" hangingPunct="0">
              <a:buNone/>
              <a:tabLst/>
              <a:defRPr sz="1400"/>
            </a:pPr>
            <a:r>
              <a:rPr lang="en-US" sz="800" dirty="0">
                <a:latin typeface="Times New Roman" pitchFamily="18"/>
                <a:ea typeface="DejaVu Sans" pitchFamily="2"/>
                <a:cs typeface="DejaVu Sans" pitchFamily="2"/>
              </a:rPr>
              <a:t>Jin Huang, Zhiwen Zhao</a:t>
            </a:r>
          </a:p>
        </p:txBody>
      </p:sp>
      <p:sp>
        <p:nvSpPr>
          <p:cNvPr id="5" name="Slide Number Placeholder 4"/>
          <p:cNvSpPr txBox="1"/>
          <p:nvPr/>
        </p:nvSpPr>
        <p:spPr>
          <a:xfrm>
            <a:off x="7847794" y="5810781"/>
            <a:ext cx="331605" cy="330691"/>
          </a:xfrm>
          <a:prstGeom prst="rect">
            <a:avLst/>
          </a:prstGeom>
          <a:noFill/>
          <a:ln>
            <a:noFill/>
          </a:ln>
        </p:spPr>
        <p:txBody>
          <a:bodyPr wrap="square" lIns="81648" tIns="40824" rIns="81648" bIns="40824" anchor="t"/>
          <a:lstStyle/>
          <a:p>
            <a:pPr lvl="0" algn="r" rtl="0" hangingPunct="0">
              <a:buNone/>
              <a:tabLst/>
              <a:defRPr sz="1400"/>
            </a:pPr>
            <a:fld id="{796D7F23-41DF-42F8-800C-C3DF33A042B7}" type="slidenum">
              <a:rPr lang="en-US" sz="800">
                <a:latin typeface="Times New Roman" pitchFamily="18"/>
                <a:ea typeface="DejaVu Sans" pitchFamily="2"/>
                <a:cs typeface="DejaVu Sans" pitchFamily="2"/>
              </a:rPr>
              <a:pPr lvl="0" algn="r" rtl="0" hangingPunct="0">
                <a:buNone/>
                <a:tabLst/>
                <a:defRPr sz="1400"/>
              </a:pPr>
              <a:t>71</a:t>
            </a:fld>
            <a:endParaRPr lang="en-US" sz="800" dirty="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415242" y="249081"/>
            <a:ext cx="7468161" cy="1036146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In </a:t>
            </a:r>
            <a:r>
              <a:rPr lang="en-US" sz="3300" dirty="0" err="1">
                <a:solidFill>
                  <a:srgbClr val="04617B"/>
                </a:solidFill>
                <a:latin typeface="Comic Sans MS" pitchFamily="66"/>
              </a:rPr>
              <a:t>HallB</a:t>
            </a:r>
            <a:r>
              <a:rPr lang="en-US" sz="3300" dirty="0">
                <a:solidFill>
                  <a:srgbClr val="04617B"/>
                </a:solidFill>
                <a:latin typeface="Comic Sans MS" pitchFamily="66"/>
              </a:rPr>
              <a:t>, under Photon Tagger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22701" y="1243767"/>
            <a:ext cx="7122507" cy="47266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9"/>
          <p:cNvSpPr/>
          <p:nvPr/>
        </p:nvSpPr>
        <p:spPr>
          <a:xfrm>
            <a:off x="5315826" y="1451063"/>
            <a:ext cx="697842" cy="2751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D6A18"/>
              </a:gs>
              <a:gs pos="100000">
                <a:srgbClr val="77E557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tagger</a:t>
            </a:r>
          </a:p>
        </p:txBody>
      </p:sp>
      <p:sp>
        <p:nvSpPr>
          <p:cNvPr id="9" name="Rectangle 10"/>
          <p:cNvSpPr/>
          <p:nvPr/>
        </p:nvSpPr>
        <p:spPr>
          <a:xfrm>
            <a:off x="6837619" y="3178627"/>
            <a:ext cx="1248341" cy="2751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D6A18"/>
              </a:gs>
              <a:gs pos="100000">
                <a:srgbClr val="77E557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Tagger dump</a:t>
            </a:r>
          </a:p>
        </p:txBody>
      </p:sp>
      <p:sp>
        <p:nvSpPr>
          <p:cNvPr id="10" name="Rectangle 11"/>
          <p:cNvSpPr/>
          <p:nvPr/>
        </p:nvSpPr>
        <p:spPr>
          <a:xfrm>
            <a:off x="4133150" y="2902126"/>
            <a:ext cx="895500" cy="2751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D6A18"/>
              </a:gs>
              <a:gs pos="100000">
                <a:srgbClr val="77E557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SoLID EC</a:t>
            </a:r>
          </a:p>
        </p:txBody>
      </p:sp>
      <p:sp>
        <p:nvSpPr>
          <p:cNvPr id="11" name="Rectangle 13"/>
          <p:cNvSpPr/>
          <p:nvPr/>
        </p:nvSpPr>
        <p:spPr>
          <a:xfrm>
            <a:off x="1585175" y="3178627"/>
            <a:ext cx="722672" cy="2751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D6A18"/>
              </a:gs>
              <a:gs pos="100000">
                <a:srgbClr val="77E557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worker</a:t>
            </a:r>
          </a:p>
        </p:txBody>
      </p:sp>
      <p:sp>
        <p:nvSpPr>
          <p:cNvPr id="12" name="Down Arrow 14"/>
          <p:cNvSpPr/>
          <p:nvPr/>
        </p:nvSpPr>
        <p:spPr>
          <a:xfrm rot="2691000">
            <a:off x="3401667" y="1457266"/>
            <a:ext cx="242089" cy="89348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6600"/>
          </a:solidFill>
          <a:ln w="55080">
            <a:solidFill>
              <a:srgbClr val="BC4B00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2974000" y="1312975"/>
            <a:ext cx="807288" cy="4684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D6A18"/>
              </a:gs>
              <a:gs pos="100000">
                <a:srgbClr val="77E557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1C54"/>
                </a:solidFill>
                <a:latin typeface="Lucida Sans Unicode" pitchFamily="18"/>
                <a:ea typeface="DejaVu Sans" pitchFamily="2"/>
                <a:cs typeface="DejaVu Sans" pitchFamily="2"/>
              </a:rPr>
              <a:t>electron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67CC64C3-35CA-488F-A2E9-4428C6825F5C}" type="slidenum">
              <a:rPr/>
              <a:pPr lvl="0"/>
              <a:t>72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380BB02D-4E56-4176-8FE4-F97669926506}" type="slidenum">
              <a:rPr/>
              <a:pPr lvl="0"/>
              <a:t>73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14916" y="2280242"/>
            <a:ext cx="8367582" cy="690764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C00000"/>
                </a:solidFill>
                <a:latin typeface="Comic Sans MS" pitchFamily="66"/>
              </a:rPr>
              <a:t>Backup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6717B91E-5887-4A3C-B63C-331C8DF157D0}" type="slidenum">
              <a:rPr/>
              <a:pPr lvl="0"/>
              <a:t>74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4916" y="948658"/>
            <a:ext cx="8505778" cy="4724034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293280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One-one connection:</a:t>
            </a:r>
          </a:p>
          <a:p>
            <a:pPr marL="293280" lvl="1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forward WLS: 2x1000 modules x 100 fibers/module x 1m x $1.5/m = $800k</a:t>
            </a:r>
          </a:p>
          <a:p>
            <a:pPr marL="293280" lvl="1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large angle clear: 2x 500 modules x 100 fibers/module x 4m x $2/m = $300k</a:t>
            </a:r>
          </a:p>
          <a:p>
            <a:pPr marL="293280" lvl="1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PVDIS: +1000 modules in forward → $800k+$800k (changing fibers) or $800k+$400k+$300k (keep clear fibers)</a:t>
            </a:r>
          </a:p>
          <a:p>
            <a:pPr marL="293280" lvl="1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Total: $1.6M + 200,000(?) connectors</a:t>
            </a:r>
          </a:p>
          <a:p>
            <a:pPr marL="293280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Winstone</a:t>
            </a: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cone:</a:t>
            </a:r>
          </a:p>
          <a:p>
            <a:pPr marL="293280" lvl="1" hangingPunct="0">
              <a:spcBef>
                <a:spcPts val="653"/>
              </a:spcBef>
              <a:buSzPts val="1543"/>
              <a:buBlip>
                <a:blip r:embed="rId3"/>
              </a:buBlip>
              <a:tabLst>
                <a:tab pos="293280" algn="l"/>
                <a:tab pos="708051" algn="l"/>
                <a:tab pos="1122823" algn="l"/>
                <a:tab pos="1537594" algn="l"/>
                <a:tab pos="1952367" algn="l"/>
                <a:tab pos="2367138" algn="l"/>
                <a:tab pos="2781910" algn="l"/>
                <a:tab pos="3196682" algn="l"/>
                <a:tab pos="3611454" algn="l"/>
                <a:tab pos="4026225" algn="l"/>
                <a:tab pos="4440997" algn="l"/>
                <a:tab pos="4855770" algn="l"/>
                <a:tab pos="5270541" algn="l"/>
                <a:tab pos="5685314" algn="l"/>
                <a:tab pos="6100084" algn="l"/>
                <a:tab pos="6514857" algn="l"/>
                <a:tab pos="6929629" algn="l"/>
                <a:tab pos="7344400" algn="l"/>
                <a:tab pos="7759172" algn="l"/>
                <a:tab pos="8173945" algn="l"/>
                <a:tab pos="8588716" algn="l"/>
              </a:tabLst>
            </a:pP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# fibers reduce by factor 2.2 (or more) → $0.73M (or less) +10,000 </a:t>
            </a:r>
            <a:r>
              <a:rPr lang="en-US" sz="23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Winstone</a:t>
            </a:r>
            <a:r>
              <a:rPr lang="en-US" sz="23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 cones.</a:t>
            </a:r>
          </a:p>
        </p:txBody>
      </p:sp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81266" y="75736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800080"/>
                </a:solidFill>
                <a:latin typeface="Comic Sans MS" pitchFamily="66"/>
              </a:rPr>
              <a:t>Clear/Extension fiber cost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4F921F5E-D221-48F2-9952-7DC518D14FFF}" type="slidenum">
              <a:rPr/>
              <a:pPr lvl="0"/>
              <a:t>75</a:t>
            </a:fld>
            <a:endParaRPr lang="en-US"/>
          </a:p>
        </p:txBody>
      </p:sp>
      <p:sp>
        <p:nvSpPr>
          <p:cNvPr id="3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8978" y="1735073"/>
            <a:ext cx="4849333" cy="4024063"/>
            <a:chOff x="-76008" y="1913399"/>
            <a:chExt cx="5343528" cy="4437648"/>
          </a:xfrm>
        </p:grpSpPr>
        <p:grpSp>
          <p:nvGrpSpPr>
            <p:cNvPr id="3" name="Group 2"/>
            <p:cNvGrpSpPr/>
            <p:nvPr/>
          </p:nvGrpSpPr>
          <p:grpSpPr>
            <a:xfrm>
              <a:off x="-76008" y="1913399"/>
              <a:ext cx="5343528" cy="4437648"/>
              <a:chOff x="-76008" y="1913399"/>
              <a:chExt cx="5343528" cy="4437648"/>
            </a:xfrm>
          </p:grpSpPr>
          <p:pic>
            <p:nvPicPr>
              <p:cNvPr id="4" name="Picture 2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27880" y="2129400"/>
                <a:ext cx="5039640" cy="38793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矩形 9"/>
              <p:cNvSpPr/>
              <p:nvPr/>
            </p:nvSpPr>
            <p:spPr>
              <a:xfrm>
                <a:off x="3667319" y="5903640"/>
                <a:ext cx="1268932" cy="44740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compatLnSpc="1">
                <a:spAutoFit/>
              </a:bodyPr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p (GeV)</a:t>
                </a:r>
              </a:p>
            </p:txBody>
          </p:sp>
          <p:sp>
            <p:nvSpPr>
              <p:cNvPr id="6" name="矩形 11"/>
              <p:cNvSpPr/>
              <p:nvPr/>
            </p:nvSpPr>
            <p:spPr>
              <a:xfrm>
                <a:off x="1113479" y="1913399"/>
                <a:ext cx="3019398" cy="44740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compatLnSpc="1">
                <a:spAutoFit/>
              </a:bodyPr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Electron Efficiency</a:t>
                </a:r>
              </a:p>
            </p:txBody>
          </p:sp>
          <p:sp>
            <p:nvSpPr>
              <p:cNvPr id="7" name="矩形 9"/>
              <p:cNvSpPr/>
              <p:nvPr/>
            </p:nvSpPr>
            <p:spPr>
              <a:xfrm>
                <a:off x="676080" y="5463000"/>
                <a:ext cx="4301780" cy="41587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90000" tIns="45000" rIns="90000" bIns="45000" anchor="t" compatLnSpc="1">
                <a:spAutoFit/>
              </a:bodyPr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1   2   3   4   5   6   7   8   9   10</a:t>
                </a:r>
              </a:p>
            </p:txBody>
          </p:sp>
          <p:sp>
            <p:nvSpPr>
              <p:cNvPr id="8" name="矩形 9"/>
              <p:cNvSpPr/>
              <p:nvPr/>
            </p:nvSpPr>
            <p:spPr>
              <a:xfrm>
                <a:off x="-76008" y="2071799"/>
                <a:ext cx="790247" cy="335854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90000" tIns="45000" rIns="90000" bIns="45000" anchor="t" compatLnSpc="1">
                <a:spAutoFit/>
              </a:bodyPr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1</a:t>
                </a:r>
              </a:p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0.98</a:t>
                </a:r>
              </a:p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0.96</a:t>
                </a:r>
              </a:p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0.94</a:t>
                </a:r>
              </a:p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0.92</a:t>
                </a:r>
              </a:p>
              <a:p>
                <a:pPr algn="r">
                  <a:lnSpc>
                    <a:spcPct val="160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00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0.90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1519" y="2430000"/>
              <a:ext cx="4032000" cy="3017520"/>
              <a:chOff x="731519" y="2430000"/>
              <a:chExt cx="4032000" cy="3017520"/>
            </a:xfrm>
          </p:grpSpPr>
          <p:sp>
            <p:nvSpPr>
              <p:cNvPr id="10" name="直接连接符 14"/>
              <p:cNvSpPr/>
              <p:nvPr/>
            </p:nvSpPr>
            <p:spPr>
              <a:xfrm>
                <a:off x="731519" y="3311639"/>
                <a:ext cx="4032000" cy="0"/>
              </a:xfrm>
              <a:prstGeom prst="line">
                <a:avLst/>
              </a:prstGeom>
              <a:noFill/>
              <a:ln w="27360">
                <a:solidFill>
                  <a:srgbClr val="FF0000"/>
                </a:solidFill>
                <a:prstDash val="solid"/>
              </a:ln>
            </p:spPr>
            <p:txBody>
              <a:bodyPr vert="horz" wrap="square" lIns="97200" tIns="52200" rIns="97200" bIns="52200" anchor="ctr" anchorCtr="1" compatLnSpc="1"/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 hangingPunct="0"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endParaRPr lang="en-US" sz="1600" dirty="0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endParaRPr>
              </a:p>
            </p:txBody>
          </p:sp>
          <p:sp>
            <p:nvSpPr>
              <p:cNvPr id="11" name="矩形 16"/>
              <p:cNvSpPr/>
              <p:nvPr/>
            </p:nvSpPr>
            <p:spPr>
              <a:xfrm>
                <a:off x="3723839" y="3311639"/>
                <a:ext cx="777882" cy="41587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compatLnSpc="1">
                <a:spAutoFit/>
              </a:bodyPr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r>
                  <a:rPr lang="en-US" sz="2000" dirty="0">
                    <a:solidFill>
                      <a:srgbClr val="FF0000"/>
                    </a:solidFill>
                    <a:latin typeface="Comic Sans MS" pitchFamily="66"/>
                    <a:ea typeface="DejaVu Sans" pitchFamily="2"/>
                    <a:cs typeface="DejaVu Sans" pitchFamily="2"/>
                  </a:rPr>
                  <a:t>97%</a:t>
                </a: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744199" y="2430000"/>
                <a:ext cx="1600200" cy="301752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00FF00">
                  <a:alpha val="20000"/>
                </a:srgbClr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vert="horz" lIns="90000" tIns="45000" rIns="90000" bIns="45000" anchor="ctr" anchorCtr="0" compatLnSpc="1"/>
              <a:lstStyle>
                <a:defPPr lvl="0">
                  <a:buNone/>
                </a:defPPr>
                <a:lvl1pPr lvl="0">
                  <a:buNone/>
                </a:lvl1pPr>
                <a:lvl2pPr lvl="1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2pPr>
                <a:lvl3pPr lvl="2">
                  <a:buClr>
                    <a:srgbClr val="000000"/>
                  </a:buClr>
                  <a:buSzPct val="100000"/>
                  <a:buFont typeface="Times New Roman" pitchFamily="18"/>
                  <a:buChar char="•"/>
                </a:lvl3pPr>
                <a:lvl4pPr lvl="3">
                  <a:buClr>
                    <a:srgbClr val="000000"/>
                  </a:buClr>
                  <a:buSzPct val="100000"/>
                  <a:buFont typeface="Times New Roman" pitchFamily="18"/>
                  <a:buChar char="–"/>
                </a:lvl4pPr>
                <a:lvl5pPr lvl="4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5pPr>
                <a:lvl6pPr lvl="5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6pPr>
                <a:lvl7pPr lvl="6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7pPr>
                <a:lvl8pPr lvl="7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8pPr>
                <a:lvl9pPr lvl="8">
                  <a:buClr>
                    <a:srgbClr val="000000"/>
                  </a:buClr>
                  <a:buSzPct val="100000"/>
                  <a:buFont typeface="Times New Roman" pitchFamily="18"/>
                  <a:buChar char="»"/>
                </a:lvl9pPr>
              </a:lstStyle>
              <a:p>
                <a:pPr hangingPunct="0">
                  <a:lnSpc>
                    <a:spcPct val="93000"/>
                  </a:lnSpc>
                  <a:tabLst>
                    <a:tab pos="0" algn="l"/>
                    <a:tab pos="414772" algn="l"/>
                    <a:tab pos="829544" algn="l"/>
                    <a:tab pos="1244315" algn="l"/>
                    <a:tab pos="1659087" algn="l"/>
                    <a:tab pos="2073858" algn="l"/>
                    <a:tab pos="2488630" algn="l"/>
                    <a:tab pos="2903403" algn="l"/>
                    <a:tab pos="3318175" algn="l"/>
                    <a:tab pos="3732946" algn="l"/>
                    <a:tab pos="4147717" algn="l"/>
                    <a:tab pos="4562490" algn="l"/>
                    <a:tab pos="4977261" algn="l"/>
                    <a:tab pos="5392034" algn="l"/>
                    <a:tab pos="5806805" algn="l"/>
                    <a:tab pos="6221578" algn="l"/>
                    <a:tab pos="6636349" algn="l"/>
                    <a:tab pos="7051120" algn="l"/>
                    <a:tab pos="7465892" algn="l"/>
                    <a:tab pos="7880665" algn="l"/>
                    <a:tab pos="8295436" algn="l"/>
                  </a:tabLst>
                </a:pPr>
                <a:endParaRPr lang="en-US" sz="1600" dirty="0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endParaRPr>
              </a:p>
            </p:txBody>
          </p:sp>
        </p:grpSp>
      </p:grpSp>
      <p:sp>
        <p:nvSpPr>
          <p:cNvPr id="13" name="Title 1"/>
          <p:cNvSpPr txBox="1">
            <a:spLocks noGrp="1"/>
          </p:cNvSpPr>
          <p:nvPr>
            <p:ph type="title" idx="4294967295"/>
          </p:nvPr>
        </p:nvSpPr>
        <p:spPr>
          <a:xfrm>
            <a:off x="1" y="141026"/>
            <a:ext cx="9144486" cy="546148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Design Consideration 1: </a:t>
            </a:r>
            <a:r>
              <a:rPr lang="en-US" sz="3300" dirty="0" err="1">
                <a:solidFill>
                  <a:srgbClr val="800080"/>
                </a:solidFill>
                <a:latin typeface="Comic Sans MS" pitchFamily="66"/>
              </a:rPr>
              <a:t>Pb</a:t>
            </a:r>
            <a:r>
              <a:rPr lang="en-US" sz="3300" dirty="0">
                <a:solidFill>
                  <a:srgbClr val="800080"/>
                </a:solidFill>
                <a:latin typeface="Comic Sans MS" pitchFamily="66"/>
              </a:rPr>
              <a:t>/scintillator ratio</a:t>
            </a:r>
          </a:p>
        </p:txBody>
      </p:sp>
      <p:sp>
        <p:nvSpPr>
          <p:cNvPr id="14" name="矩形 10"/>
          <p:cNvSpPr/>
          <p:nvPr/>
        </p:nvSpPr>
        <p:spPr>
          <a:xfrm>
            <a:off x="7368517" y="5026978"/>
            <a:ext cx="793268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p (GeV)</a:t>
            </a:r>
          </a:p>
        </p:txBody>
      </p:sp>
      <p:sp>
        <p:nvSpPr>
          <p:cNvPr id="15" name="右箭头 18"/>
          <p:cNvSpPr/>
          <p:nvPr/>
        </p:nvSpPr>
        <p:spPr>
          <a:xfrm>
            <a:off x="1626994" y="5850280"/>
            <a:ext cx="5808823" cy="575855"/>
          </a:xfrm>
          <a:custGeom>
            <a:avLst>
              <a:gd name="f0" fmla="val 2160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2988A1"/>
              </a:gs>
              <a:gs pos="100000">
                <a:srgbClr val="34B3D5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SIDIS large angle: 3~7 GeV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62576" y="1694267"/>
            <a:ext cx="4961267" cy="4086087"/>
            <a:chOff x="4696973" y="1868399"/>
            <a:chExt cx="5466869" cy="4506047"/>
          </a:xfrm>
        </p:grpSpPr>
        <p:grpSp>
          <p:nvGrpSpPr>
            <p:cNvPr id="17" name="Group 16"/>
            <p:cNvGrpSpPr/>
            <p:nvPr/>
          </p:nvGrpSpPr>
          <p:grpSpPr>
            <a:xfrm>
              <a:off x="4696973" y="1868399"/>
              <a:ext cx="5466869" cy="4506047"/>
              <a:chOff x="4696973" y="1868399"/>
              <a:chExt cx="5466869" cy="450604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696973" y="1868399"/>
                <a:ext cx="5397426" cy="4506047"/>
                <a:chOff x="4696973" y="1868399"/>
                <a:chExt cx="5397426" cy="4506047"/>
              </a:xfrm>
            </p:grpSpPr>
            <p:pic>
              <p:nvPicPr>
                <p:cNvPr id="19" name="Picture 3"/>
                <p:cNvPicPr>
                  <a:picLocks noChangeAspect="1"/>
                </p:cNvPicPr>
                <p:nvPr/>
              </p:nvPicPr>
              <p:blipFill>
                <a:blip r:embed="rId4" cstate="print">
                  <a:alphaModFix/>
                  <a:lum/>
                </a:blip>
                <a:srcRect/>
                <a:stretch>
                  <a:fillRect/>
                </a:stretch>
              </p:blipFill>
              <p:spPr>
                <a:xfrm>
                  <a:off x="4991760" y="2057399"/>
                  <a:ext cx="5102639" cy="3965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矩形 12"/>
                <p:cNvSpPr/>
                <p:nvPr/>
              </p:nvSpPr>
              <p:spPr>
                <a:xfrm>
                  <a:off x="6289560" y="1868399"/>
                  <a:ext cx="2727950" cy="447407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2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1/(Pion rejection)</a:t>
                  </a:r>
                </a:p>
              </p:txBody>
            </p:sp>
            <p:sp>
              <p:nvSpPr>
                <p:cNvPr id="21" name="矩形 9"/>
                <p:cNvSpPr/>
                <p:nvPr/>
              </p:nvSpPr>
              <p:spPr>
                <a:xfrm>
                  <a:off x="8458199" y="5927039"/>
                  <a:ext cx="1268932" cy="447407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2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p (GeV)</a:t>
                  </a:r>
                </a:p>
              </p:txBody>
            </p:sp>
            <p:sp>
              <p:nvSpPr>
                <p:cNvPr id="22" name="矩形 9"/>
                <p:cNvSpPr/>
                <p:nvPr/>
              </p:nvSpPr>
              <p:spPr>
                <a:xfrm>
                  <a:off x="4696973" y="2381399"/>
                  <a:ext cx="795545" cy="3467158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0.05</a:t>
                  </a:r>
                </a:p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0.04</a:t>
                  </a:r>
                </a:p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0.03</a:t>
                  </a:r>
                </a:p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0.02</a:t>
                  </a:r>
                </a:p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0.01</a:t>
                  </a:r>
                </a:p>
                <a:p>
                  <a:pPr algn="r">
                    <a:lnSpc>
                      <a:spcPct val="160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0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519520" y="2357999"/>
                <a:ext cx="4644322" cy="3108959"/>
                <a:chOff x="5519520" y="2357999"/>
                <a:chExt cx="4644322" cy="3108959"/>
              </a:xfrm>
            </p:grpSpPr>
            <p:sp>
              <p:nvSpPr>
                <p:cNvPr id="24" name="直接连接符 15"/>
                <p:cNvSpPr/>
                <p:nvPr/>
              </p:nvSpPr>
              <p:spPr>
                <a:xfrm>
                  <a:off x="5519520" y="4991760"/>
                  <a:ext cx="4032000" cy="0"/>
                </a:xfrm>
                <a:prstGeom prst="line">
                  <a:avLst/>
                </a:prstGeom>
                <a:noFill/>
                <a:ln w="27360">
                  <a:solidFill>
                    <a:srgbClr val="FF0000"/>
                  </a:solidFill>
                  <a:prstDash val="solid"/>
                </a:ln>
              </p:spPr>
              <p:txBody>
                <a:bodyPr vert="horz" wrap="square" lIns="97200" tIns="52200" rIns="97200" bIns="52200" anchor="ctr" anchorCtr="1" compatLnSpc="1"/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endParaRPr lang="en-US" sz="1600" dirty="0">
                    <a:solidFill>
                      <a:srgbClr val="000000"/>
                    </a:solidFill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  <p:sp>
              <p:nvSpPr>
                <p:cNvPr id="25" name="矩形 17"/>
                <p:cNvSpPr/>
                <p:nvPr/>
              </p:nvSpPr>
              <p:spPr>
                <a:xfrm>
                  <a:off x="7875719" y="4535280"/>
                  <a:ext cx="2288123" cy="41587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compatLnSpc="1">
                  <a:spAutoFit/>
                </a:bodyPr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r>
                    <a:rPr lang="en-US" sz="2000" dirty="0">
                      <a:solidFill>
                        <a:srgbClr val="FF0000"/>
                      </a:solidFill>
                      <a:latin typeface="Comic Sans MS" pitchFamily="66"/>
                      <a:ea typeface="DejaVu Sans" pitchFamily="2"/>
                      <a:cs typeface="DejaVu Sans" pitchFamily="2"/>
                    </a:rPr>
                    <a:t>1/100 Rejection</a:t>
                  </a: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6424199" y="2357999"/>
                  <a:ext cx="1719000" cy="310895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00FF00">
                    <a:alpha val="20000"/>
                  </a:srgbClr>
                </a:solidFill>
                <a:ln w="0">
                  <a:solidFill>
                    <a:srgbClr val="FFFFFF"/>
                  </a:solidFill>
                  <a:prstDash val="solid"/>
                </a:ln>
              </p:spPr>
              <p:txBody>
                <a:bodyPr vert="horz" lIns="90000" tIns="45000" rIns="90000" bIns="45000" anchor="ctr" anchorCtr="0" compatLnSpc="1"/>
                <a:lstStyle>
                  <a:defPPr lvl="0">
                    <a:buNone/>
                  </a:defPPr>
                  <a:lvl1pPr lvl="0">
                    <a:buNone/>
                  </a:lvl1pPr>
                  <a:lvl2pPr lvl="1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2pPr>
                  <a:lvl3pPr lvl="2">
                    <a:buClr>
                      <a:srgbClr val="000000"/>
                    </a:buClr>
                    <a:buSzPct val="100000"/>
                    <a:buFont typeface="Times New Roman" pitchFamily="18"/>
                    <a:buChar char="•"/>
                  </a:lvl3pPr>
                  <a:lvl4pPr lvl="3">
                    <a:buClr>
                      <a:srgbClr val="000000"/>
                    </a:buClr>
                    <a:buSzPct val="100000"/>
                    <a:buFont typeface="Times New Roman" pitchFamily="18"/>
                    <a:buChar char="–"/>
                  </a:lvl4pPr>
                  <a:lvl5pPr lvl="4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5pPr>
                  <a:lvl6pPr lvl="5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6pPr>
                  <a:lvl7pPr lvl="6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7pPr>
                  <a:lvl8pPr lvl="7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8pPr>
                  <a:lvl9pPr lvl="8">
                    <a:buClr>
                      <a:srgbClr val="000000"/>
                    </a:buClr>
                    <a:buSzPct val="100000"/>
                    <a:buFont typeface="Times New Roman" pitchFamily="18"/>
                    <a:buChar char="»"/>
                  </a:lvl9pPr>
                </a:lstStyle>
                <a:p>
                  <a:pPr hangingPunct="0">
                    <a:lnSpc>
                      <a:spcPct val="93000"/>
                    </a:lnSpc>
                    <a:tabLst>
                      <a:tab pos="0" algn="l"/>
                      <a:tab pos="414772" algn="l"/>
                      <a:tab pos="829544" algn="l"/>
                      <a:tab pos="1244315" algn="l"/>
                      <a:tab pos="1659087" algn="l"/>
                      <a:tab pos="2073858" algn="l"/>
                      <a:tab pos="2488630" algn="l"/>
                      <a:tab pos="2903403" algn="l"/>
                      <a:tab pos="3318175" algn="l"/>
                      <a:tab pos="3732946" algn="l"/>
                      <a:tab pos="4147717" algn="l"/>
                      <a:tab pos="4562490" algn="l"/>
                      <a:tab pos="4977261" algn="l"/>
                      <a:tab pos="5392034" algn="l"/>
                      <a:tab pos="5806805" algn="l"/>
                      <a:tab pos="6221578" algn="l"/>
                      <a:tab pos="6636349" algn="l"/>
                      <a:tab pos="7051120" algn="l"/>
                      <a:tab pos="7465892" algn="l"/>
                      <a:tab pos="7880665" algn="l"/>
                      <a:tab pos="8295436" algn="l"/>
                    </a:tabLst>
                  </a:pPr>
                  <a:endParaRPr lang="en-US" sz="1600" dirty="0">
                    <a:solidFill>
                      <a:srgbClr val="000000"/>
                    </a:solidFill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</p:grpSp>
        </p:grpSp>
        <p:sp>
          <p:nvSpPr>
            <p:cNvPr id="27" name="矩形 9"/>
            <p:cNvSpPr/>
            <p:nvPr/>
          </p:nvSpPr>
          <p:spPr>
            <a:xfrm>
              <a:off x="5443198" y="5522399"/>
              <a:ext cx="4301780" cy="41587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omic Sans MS" pitchFamily="66"/>
                  <a:ea typeface="DejaVu Sans" pitchFamily="2"/>
                  <a:cs typeface="DejaVu Sans" pitchFamily="2"/>
                </a:rPr>
                <a:t>1   2   3   4   5   6   7   8   9   10</a:t>
              </a:r>
            </a:p>
          </p:txBody>
        </p:sp>
      </p:grpSp>
      <p:sp>
        <p:nvSpPr>
          <p:cNvPr id="28" name="Rectangle 28"/>
          <p:cNvSpPr/>
          <p:nvPr/>
        </p:nvSpPr>
        <p:spPr>
          <a:xfrm>
            <a:off x="2827636" y="3512910"/>
            <a:ext cx="3713008" cy="441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dirty="0">
                <a:solidFill>
                  <a:srgbClr val="00FFFF"/>
                </a:solidFill>
                <a:latin typeface="Comic Sans MS" pitchFamily="66"/>
                <a:ea typeface="DejaVu Sans" pitchFamily="2"/>
                <a:cs typeface="DejaVu Sans" pitchFamily="2"/>
              </a:rPr>
              <a:t>Older Simulation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" y="834728"/>
            <a:ext cx="8920693" cy="82362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lvl="1" hangingPunct="0">
              <a:lnSpc>
                <a:spcPct val="93000"/>
              </a:lnSpc>
              <a:spcBef>
                <a:spcPts val="363"/>
              </a:spcBef>
              <a:spcAft>
                <a:spcPts val="1029"/>
              </a:spcAft>
              <a:buSzPts val="1543"/>
              <a:buBlip>
                <a:blip r:embed="rId5"/>
              </a:buBlip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Minimize scintillator ratio while reaching 100:1 pion rejection → 0.6mm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Pb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/1.5 mm </a:t>
            </a:r>
            <a:r>
              <a:rPr lang="en-US" sz="2400" dirty="0" err="1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Scint</a:t>
            </a:r>
            <a:r>
              <a:rPr lang="en-US" sz="2400" dirty="0">
                <a:solidFill>
                  <a:srgbClr val="000000"/>
                </a:solidFill>
                <a:latin typeface="Comic Sans MS" pitchFamily="66"/>
                <a:ea typeface="DejaVu Sans" pitchFamily="2"/>
                <a:cs typeface="DejaVu Sans" pitchFamily="2"/>
              </a:rPr>
              <a:t>. (BASF143E) per layer.</a:t>
            </a:r>
          </a:p>
        </p:txBody>
      </p:sp>
      <p:sp>
        <p:nvSpPr>
          <p:cNvPr id="30" name="Straight Connector 29"/>
          <p:cNvSpPr/>
          <p:nvPr/>
        </p:nvSpPr>
        <p:spPr>
          <a:xfrm>
            <a:off x="1550218" y="5605118"/>
            <a:ext cx="145220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5808823" y="5596956"/>
            <a:ext cx="1452206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38139" y="1691002"/>
            <a:ext cx="414916" cy="4145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487299" y="1658358"/>
            <a:ext cx="414916" cy="4145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lIns="81648" tIns="40824" rIns="81648" bIns="40824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19A7103A-37E2-4EEE-8079-E310D4AD2CE5}" type="slidenum">
              <a:rPr/>
              <a:pPr lvl="0"/>
              <a:t>76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04816" y="327"/>
            <a:ext cx="8232652" cy="1142242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ECAL </a:t>
            </a:r>
            <a:r>
              <a:rPr lang="en-US" sz="3600" dirty="0" err="1">
                <a:solidFill>
                  <a:srgbClr val="C0504D"/>
                </a:solidFill>
                <a:latin typeface="Comic Sans MS" pitchFamily="66"/>
              </a:rPr>
              <a:t>Shashlik</a:t>
            </a:r>
            <a:endParaRPr lang="en-US" sz="3600" dirty="0">
              <a:solidFill>
                <a:srgbClr val="C0504D"/>
              </a:solidFill>
              <a:latin typeface="Comic Sans MS" pitchFamily="66"/>
            </a:endParaRPr>
          </a:p>
        </p:txBody>
      </p:sp>
      <p:sp>
        <p:nvSpPr>
          <p:cNvPr id="3" name="Slide Number Placeholder 3"/>
          <p:cNvSpPr txBox="1"/>
          <p:nvPr/>
        </p:nvSpPr>
        <p:spPr>
          <a:xfrm>
            <a:off x="6555672" y="6353664"/>
            <a:ext cx="2134367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CFA86E37-5323-4013-BC18-744F57430C93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76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pic>
        <p:nvPicPr>
          <p:cNvPr id="4" name="Picture 3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860488" y="4417499"/>
            <a:ext cx="2053671" cy="23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820448" y="4646013"/>
            <a:ext cx="3757113" cy="207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160739" y="4417499"/>
            <a:ext cx="2278118" cy="23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152245" y="1522555"/>
            <a:ext cx="3506529" cy="28469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одержимое 10"/>
          <p:cNvSpPr/>
          <p:nvPr/>
        </p:nvSpPr>
        <p:spPr>
          <a:xfrm>
            <a:off x="3963917" y="1294367"/>
            <a:ext cx="4878367" cy="29700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BBB59"/>
          </a:solidFill>
          <a:ln w="25560">
            <a:solidFill>
              <a:srgbClr val="728A41"/>
            </a:solidFill>
            <a:prstDash val="solid"/>
          </a:ln>
        </p:spPr>
        <p:txBody>
          <a:bodyPr vert="horz" wrap="square" lIns="82954" tIns="41477" rIns="82954" bIns="41477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Dimensions		38.2x38.2 mm2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Radiation length	17.5mm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Moliere radius 	36mm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Radiation thickness 	22.5 X0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Scintillator thickness	1.5mm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Lead thickness	0.8mm</a:t>
            </a: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Radiation hardness 	500 </a:t>
            </a:r>
            <a:r>
              <a:rPr lang="en-US" dirty="0" err="1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krad</a:t>
            </a:r>
            <a:endParaRPr lang="en-US" dirty="0">
              <a:solidFill>
                <a:srgbClr val="FF0000"/>
              </a:solidFill>
              <a:latin typeface="Calibri" pitchFamily="18"/>
              <a:ea typeface="DejaVu Sans" pitchFamily="2"/>
              <a:cs typeface="DejaVu Sans" pitchFamily="2"/>
            </a:endParaRPr>
          </a:p>
          <a:p>
            <a:pPr>
              <a:spcBef>
                <a:spcPts val="327"/>
              </a:spcBef>
              <a:buSzPct val="100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Energy resolution	6.5%/√E   1%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34F48F12-4EFF-4808-BC27-7ED7E50249EF}" type="slidenum">
              <a:rPr/>
              <a:pPr lvl="0"/>
              <a:t>77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内容占位符 1"/>
          <p:cNvSpPr txBox="1">
            <a:spLocks noGrp="1"/>
          </p:cNvSpPr>
          <p:nvPr>
            <p:ph type="body" idx="4294967295"/>
          </p:nvPr>
        </p:nvSpPr>
        <p:spPr>
          <a:xfrm>
            <a:off x="380939" y="837666"/>
            <a:ext cx="8384896" cy="5560395"/>
          </a:xfrm>
        </p:spPr>
        <p:txBody>
          <a:bodyPr wrap="square" lIns="81648" tIns="40824" rIns="81648" bIns="40824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solidFill>
                  <a:srgbClr val="0070C0"/>
                </a:solidFill>
              </a:rPr>
              <a:t>Reaching radiation limit (30% reduction in light output) for current approved experiments (about 300 PAC days)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A few possible solutions</a:t>
            </a:r>
          </a:p>
          <a:p>
            <a:pPr marL="466699" indent="-258987"/>
            <a:r>
              <a:rPr lang="en-US" sz="2200" dirty="0"/>
              <a:t>Swapping modules between large R-inner R</a:t>
            </a:r>
          </a:p>
          <a:p>
            <a:pPr marL="622158" lvl="1" indent="-207059">
              <a:buSzPct val="45000"/>
              <a:buFont typeface="StarSymbol"/>
              <a:buChar char="●"/>
            </a:pPr>
            <a:r>
              <a:rPr lang="en-US" sz="1800" dirty="0">
                <a:solidFill>
                  <a:srgbClr val="4F6228"/>
                </a:solidFill>
              </a:rPr>
              <a:t>Radiation dose varies by factor of ~10</a:t>
            </a:r>
          </a:p>
          <a:p>
            <a:pPr marL="466699" indent="-258987"/>
            <a:r>
              <a:rPr lang="en-US" sz="2200" dirty="0"/>
              <a:t>Keep searching for high radiation-resistant fiber/scintillator</a:t>
            </a:r>
          </a:p>
          <a:p>
            <a:pPr marL="466699" indent="-258987"/>
            <a:r>
              <a:rPr lang="en-US" sz="2200" dirty="0"/>
              <a:t>Replacing the preshower part of calorimeter</a:t>
            </a:r>
          </a:p>
          <a:p>
            <a:pPr marL="466699" indent="-258987"/>
            <a:r>
              <a:rPr lang="en-US" sz="2200" dirty="0"/>
              <a:t>Redesign preshower with PbWO4/LYSO crystal with wavelength shifting fiber read out</a:t>
            </a:r>
          </a:p>
          <a:p>
            <a:pPr marL="466699" indent="-258987"/>
            <a:endParaRPr lang="en-US" sz="2200" dirty="0"/>
          </a:p>
          <a:p>
            <a:pPr marL="466699" indent="-258987"/>
            <a:endParaRPr lang="en-US" sz="2200" dirty="0"/>
          </a:p>
        </p:txBody>
      </p:sp>
      <p:sp>
        <p:nvSpPr>
          <p:cNvPr id="3" name="日期占位符 2"/>
          <p:cNvSpPr txBox="1"/>
          <p:nvPr/>
        </p:nvSpPr>
        <p:spPr>
          <a:xfrm>
            <a:off x="6555672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灯片编号占位符 4"/>
          <p:cNvSpPr txBox="1"/>
          <p:nvPr/>
        </p:nvSpPr>
        <p:spPr>
          <a:xfrm>
            <a:off x="8650508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9C22267F-A711-479A-B519-8806B4B65916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77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标题 5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Radiation on preshower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A74CA289-505E-468F-AF64-6B466EA27BAB}" type="slidenum">
              <a:rPr/>
              <a:pPr lvl="0"/>
              <a:t>78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57061" y="1218632"/>
            <a:ext cx="4192612" cy="3663169"/>
          </a:xfrm>
        </p:spPr>
        <p:txBody>
          <a:bodyPr wrap="square" lIns="81648" tIns="40824" rIns="81648" bIns="40824">
            <a:spAutoFit/>
          </a:bodyPr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z="1800" dirty="0">
                <a:solidFill>
                  <a:srgbClr val="0070C0"/>
                </a:solidFill>
              </a:rPr>
              <a:t>Overall dose close the calorimeter limit -&gt;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inspect radiation inside </a:t>
            </a:r>
            <a:r>
              <a:rPr lang="en-US" sz="1800" dirty="0" err="1">
                <a:solidFill>
                  <a:srgbClr val="0070C0"/>
                </a:solidFill>
              </a:rPr>
              <a:t>calo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The radiation dose for </a:t>
            </a:r>
            <a:r>
              <a:rPr lang="en-US" sz="1800" dirty="0" err="1">
                <a:solidFill>
                  <a:srgbClr val="0070C0"/>
                </a:solidFill>
              </a:rPr>
              <a:t>scintillators</a:t>
            </a:r>
            <a:r>
              <a:rPr lang="en-US" sz="1800" dirty="0">
                <a:solidFill>
                  <a:srgbClr val="0070C0"/>
                </a:solidFill>
              </a:rPr>
              <a:t> is 100krad~2Mrad (material dependent)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Use Geant3/Wiser tools to simulate radiation background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Use Geant4 simulate energy deposition in each layer for various background</a:t>
            </a:r>
          </a:p>
          <a:p>
            <a:pPr lvl="0"/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6555672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Footer Placeholder 3"/>
          <p:cNvSpPr txBox="1"/>
          <p:nvPr/>
        </p:nvSpPr>
        <p:spPr>
          <a:xfrm>
            <a:off x="4497428" y="6405569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 &lt;jinhuang@jlab.org&gt;</a:t>
            </a:r>
          </a:p>
        </p:txBody>
      </p:sp>
      <p:sp>
        <p:nvSpPr>
          <p:cNvPr id="5" name="Slide Number Placeholder 4"/>
          <p:cNvSpPr txBox="1"/>
          <p:nvPr/>
        </p:nvSpPr>
        <p:spPr>
          <a:xfrm>
            <a:off x="8650508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DBC6BC26-9224-4979-BE28-3D27072365F8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78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457061" y="-75409"/>
            <a:ext cx="8232652" cy="636443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Simulate the radiation level</a:t>
            </a:r>
          </a:p>
        </p:txBody>
      </p:sp>
      <p:grpSp>
        <p:nvGrpSpPr>
          <p:cNvPr id="7" name="Group 16"/>
          <p:cNvGrpSpPr/>
          <p:nvPr/>
        </p:nvGrpSpPr>
        <p:grpSpPr>
          <a:xfrm>
            <a:off x="4737556" y="867046"/>
            <a:ext cx="4299118" cy="2741840"/>
            <a:chOff x="5220359" y="956159"/>
            <a:chExt cx="4737240" cy="30236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220359" y="956159"/>
              <a:ext cx="4737240" cy="3023640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07279" y="2903040"/>
              <a:ext cx="3015865" cy="62107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600" b="1" dirty="0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Energy deposition for </a:t>
              </a:r>
              <a:r>
                <a:rPr lang="en-US" sz="3300" b="1" dirty="0">
                  <a:solidFill>
                    <a:srgbClr val="FF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e-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33963" y="3718573"/>
            <a:ext cx="4299118" cy="2741840"/>
            <a:chOff x="5216400" y="4100760"/>
            <a:chExt cx="4737240" cy="30236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216400" y="4100760"/>
              <a:ext cx="4737240" cy="3023640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557679" y="6069960"/>
              <a:ext cx="2828631" cy="5579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600" b="1" dirty="0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Energy deposition for </a:t>
              </a:r>
              <a:r>
                <a:rPr lang="en-US" sz="2900" b="1" dirty="0">
                  <a:solidFill>
                    <a:srgbClr val="1F497D"/>
                  </a:solidFill>
                  <a:latin typeface="Arial" pitchFamily="18"/>
                  <a:ea typeface="DejaVu Sans" pitchFamily="2"/>
                  <a:cs typeface="DejaVu Sans" pitchFamily="2"/>
                </a:rPr>
                <a:t>γ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D465DDFA-F547-461C-BF76-5FFA02044CB9}" type="slidenum">
              <a:rPr/>
              <a:pPr lvl="0"/>
              <a:t>79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56735" y="1205574"/>
            <a:ext cx="8384896" cy="3208686"/>
          </a:xfrm>
        </p:spPr>
        <p:txBody>
          <a:bodyPr wrap="square" lIns="81648" tIns="40824" rIns="81648" bIns="40824">
            <a:spAutoFit/>
          </a:bodyPr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z="1800" dirty="0">
                <a:solidFill>
                  <a:srgbClr val="0070C0"/>
                </a:solidFill>
              </a:rPr>
              <a:t>PVDIS calorimeter have largest polar angle</a:t>
            </a:r>
          </a:p>
          <a:p>
            <a:pPr marL="466699" indent="-258987"/>
            <a:r>
              <a:rPr lang="en-US" sz="1600" dirty="0"/>
              <a:t>22 – 35 degree</a:t>
            </a:r>
          </a:p>
          <a:p>
            <a:pPr marL="466699" indent="-258987"/>
            <a:r>
              <a:rPr lang="en-US" sz="1600" dirty="0"/>
              <a:t>Not full azimuthal coverage, possible to rotate</a:t>
            </a:r>
          </a:p>
          <a:p>
            <a:pPr marL="466699" indent="-258987"/>
            <a:r>
              <a:rPr lang="en-US" sz="1800" dirty="0">
                <a:solidFill>
                  <a:srgbClr val="0070C0"/>
                </a:solidFill>
              </a:rPr>
              <a:t>Two main factor relates resolution with larger indenting angle</a:t>
            </a:r>
          </a:p>
          <a:p>
            <a:pPr marL="0" lvl="1" indent="0">
              <a:buSzPct val="45000"/>
              <a:buAutoNum type="arabicPeriod"/>
            </a:pPr>
            <a:r>
              <a:rPr lang="en-US" sz="1600" dirty="0"/>
              <a:t>Variation in shower position along track translates into </a:t>
            </a:r>
            <a:r>
              <a:rPr lang="en-US" sz="1600" dirty="0" err="1"/>
              <a:t>transvesre</a:t>
            </a:r>
            <a:r>
              <a:rPr lang="en-US" sz="1600" dirty="0"/>
              <a:t> position</a:t>
            </a:r>
          </a:p>
          <a:p>
            <a:pPr marL="0" lvl="1" indent="0">
              <a:buSzPct val="45000"/>
              <a:buAutoNum type="arabicPeriod"/>
            </a:pPr>
            <a:r>
              <a:rPr lang="en-US" sz="1600" dirty="0"/>
              <a:t>Spread charge into more module -&gt; less discretization effect</a:t>
            </a:r>
          </a:p>
          <a:p>
            <a:pPr marL="0" indent="0"/>
            <a:endParaRPr lang="en-US" sz="1600" dirty="0"/>
          </a:p>
          <a:p>
            <a:pPr marL="0" indent="0"/>
            <a:endParaRPr lang="en-US" sz="1600" dirty="0"/>
          </a:p>
        </p:txBody>
      </p:sp>
      <p:sp>
        <p:nvSpPr>
          <p:cNvPr id="3" name="Date Placeholder 2"/>
          <p:cNvSpPr txBox="1"/>
          <p:nvPr/>
        </p:nvSpPr>
        <p:spPr>
          <a:xfrm>
            <a:off x="6555345" y="6405243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Footer Placeholder 3"/>
          <p:cNvSpPr txBox="1"/>
          <p:nvPr/>
        </p:nvSpPr>
        <p:spPr>
          <a:xfrm>
            <a:off x="4497101" y="6405244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5" name="Slide Number Placeholder 4"/>
          <p:cNvSpPr txBox="1"/>
          <p:nvPr/>
        </p:nvSpPr>
        <p:spPr>
          <a:xfrm>
            <a:off x="8650182" y="6405244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74C8FC52-3659-4E58-839B-466F2A1D3C78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79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456734" y="327"/>
            <a:ext cx="8232652" cy="636443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Positioning calorimeter for PVDIS</a:t>
            </a:r>
          </a:p>
        </p:txBody>
      </p:sp>
      <p:grpSp>
        <p:nvGrpSpPr>
          <p:cNvPr id="7" name="组合 9"/>
          <p:cNvGrpSpPr/>
          <p:nvPr/>
        </p:nvGrpSpPr>
        <p:grpSpPr>
          <a:xfrm>
            <a:off x="2743672" y="3427055"/>
            <a:ext cx="4546434" cy="3198540"/>
            <a:chOff x="3023279" y="3779279"/>
            <a:chExt cx="5009760" cy="3527279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3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3023279" y="3779279"/>
              <a:ext cx="5009760" cy="3527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椭圆 7"/>
            <p:cNvSpPr/>
            <p:nvPr/>
          </p:nvSpPr>
          <p:spPr>
            <a:xfrm>
              <a:off x="6467039" y="4283279"/>
              <a:ext cx="503640" cy="1847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9520">
              <a:solidFill>
                <a:srgbClr val="3A5F8B"/>
              </a:solidFill>
              <a:prstDash val="solid"/>
            </a:ln>
          </p:spPr>
          <p:txBody>
            <a:bodyPr vert="horz" wrap="square" lIns="90000" tIns="45000" rIns="90000" bIns="45000" anchor="ctr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左弧形箭头 8"/>
            <p:cNvSpPr/>
            <p:nvPr/>
          </p:nvSpPr>
          <p:spPr>
            <a:xfrm rot="7093200">
              <a:off x="6712533" y="3811761"/>
              <a:ext cx="334800" cy="756000"/>
            </a:xfrm>
            <a:custGeom>
              <a:avLst>
                <a:gd name="f0" fmla="val 12960"/>
                <a:gd name="f1" fmla="val 19440"/>
                <a:gd name="f2" fmla="val 14400"/>
              </a:avLst>
              <a:gdLst>
                <a:gd name="f3" fmla="val 21600000"/>
                <a:gd name="f4" fmla="val 10800000"/>
                <a:gd name="f5" fmla="val 5400000"/>
                <a:gd name="f6" fmla="val 180"/>
                <a:gd name="f7" fmla="val w"/>
                <a:gd name="f8" fmla="val h"/>
                <a:gd name="f9" fmla="val 0"/>
                <a:gd name="f10" fmla="val 21600"/>
                <a:gd name="f11" fmla="*/ 5419351 1 1725033"/>
                <a:gd name="f12" fmla="*/ 21600 2 1"/>
                <a:gd name="f13" fmla="*/ 21600 21600 1"/>
                <a:gd name="f14" fmla="*/ 21600 2195 1"/>
                <a:gd name="f15" fmla="*/ 21600 14189 1"/>
                <a:gd name="f16" fmla="val 10800"/>
                <a:gd name="f17" fmla="val 3375"/>
                <a:gd name="f18" fmla="+- 0 0 0"/>
                <a:gd name="f19" fmla="*/ f7 1 21600"/>
                <a:gd name="f20" fmla="*/ f8 1 21600"/>
                <a:gd name="f21" fmla="*/ f14 1 16384"/>
                <a:gd name="f22" fmla="*/ f15 1 16384"/>
                <a:gd name="f23" fmla="pin f9 f1 f10"/>
                <a:gd name="f24" fmla="pin f9 f2 f10"/>
                <a:gd name="f25" fmla="min 0 f12"/>
                <a:gd name="f26" fmla="max 0 f12"/>
                <a:gd name="f27" fmla="*/ f18 f4 1"/>
                <a:gd name="f28" fmla="val f23"/>
                <a:gd name="f29" fmla="val f24"/>
                <a:gd name="f30" fmla="+- f23 f23 0"/>
                <a:gd name="f31" fmla="+- 21600 0 f24"/>
                <a:gd name="f32" fmla="*/ 21600 f19 1"/>
                <a:gd name="f33" fmla="*/ f23 f20 1"/>
                <a:gd name="f34" fmla="*/ f24 f19 1"/>
                <a:gd name="f35" fmla="*/ 21600 f20 1"/>
                <a:gd name="f36" fmla="*/ f21 f19 1"/>
                <a:gd name="f37" fmla="*/ f22 f19 1"/>
                <a:gd name="f38" fmla="+- f26 0 f25"/>
                <a:gd name="f39" fmla="*/ 0 f19 1"/>
                <a:gd name="f40" fmla="*/ f27 1 f6"/>
                <a:gd name="f41" fmla="*/ f10 f19 1"/>
                <a:gd name="f42" fmla="+- f30 0 21600"/>
                <a:gd name="f43" fmla="*/ f31 1 21600"/>
                <a:gd name="f44" fmla="*/ f31 f31 1"/>
                <a:gd name="f45" fmla="*/ f38 1 2"/>
                <a:gd name="f46" fmla="+- f40 0 f5"/>
                <a:gd name="f47" fmla="*/ f29 f19 1"/>
                <a:gd name="f48" fmla="+- f42 f23 0"/>
                <a:gd name="f49" fmla="*/ f43 f43 1"/>
                <a:gd name="f50" fmla="+- f42 0 128"/>
                <a:gd name="f51" fmla="+- f13 0 f44"/>
                <a:gd name="f52" fmla="+- f25 f45 0"/>
                <a:gd name="f53" fmla="+- 1 0 f49"/>
                <a:gd name="f54" fmla="sqrt f51"/>
                <a:gd name="f55" fmla="+- f10 0 f52"/>
                <a:gd name="f56" fmla="+- 0 0 f52"/>
                <a:gd name="f57" fmla="+- f29 0 f52"/>
                <a:gd name="f58" fmla="sqrt f53"/>
                <a:gd name="f59" fmla="+- f54 21600 0"/>
                <a:gd name="f60" fmla="*/ f13 1 f59"/>
                <a:gd name="f61" fmla="+- f60 64 0"/>
                <a:gd name="f62" fmla="pin f61 f0 f50"/>
                <a:gd name="f63" fmla="+- f62 21600 0"/>
                <a:gd name="f64" fmla="+- f48 0 f62"/>
                <a:gd name="f65" fmla="+- 21600 f62 0"/>
                <a:gd name="f66" fmla="+- f42 0 f62"/>
                <a:gd name="f67" fmla="+- 21600 0 f62"/>
                <a:gd name="f68" fmla="*/ f62 1 2"/>
                <a:gd name="f69" fmla="*/ f62 f20 1"/>
                <a:gd name="f70" fmla="+- f63 0 f23"/>
                <a:gd name="f71" fmla="*/ f64 1 2"/>
                <a:gd name="f72" fmla="*/ f65 1 2"/>
                <a:gd name="f73" fmla="*/ f66 1 2"/>
                <a:gd name="f74" fmla="*/ f67 1 2"/>
                <a:gd name="f75" fmla="min f66 f28"/>
                <a:gd name="f76" fmla="max f66 f28"/>
                <a:gd name="f77" fmla="*/ f70 1 2"/>
                <a:gd name="f78" fmla="+- f72 128 0"/>
                <a:gd name="f79" fmla="*/ f74 1 f68"/>
                <a:gd name="f80" fmla="min 0 f70"/>
                <a:gd name="f81" fmla="max 0 f70"/>
                <a:gd name="f82" fmla="+- f76 0 f75"/>
                <a:gd name="f83" fmla="*/ f72 f20 1"/>
                <a:gd name="f84" fmla="*/ f73 f20 1"/>
                <a:gd name="f85" fmla="*/ f77 f58 1"/>
                <a:gd name="f86" fmla="+- f77 f71 0"/>
                <a:gd name="f87" fmla="*/ f79 f79 1"/>
                <a:gd name="f88" fmla="*/ f77 1 2"/>
                <a:gd name="f89" fmla="+- f81 0 f80"/>
                <a:gd name="f90" fmla="*/ f82 1 2"/>
                <a:gd name="f91" fmla="+- f77 f85 0"/>
                <a:gd name="f92" fmla="+- f71 f85 0"/>
                <a:gd name="f93" fmla="*/ f86 1 2"/>
                <a:gd name="f94" fmla="+- 1 0 f87"/>
                <a:gd name="f95" fmla="+- f23 0 f88"/>
                <a:gd name="f96" fmla="*/ f88 f20 1"/>
                <a:gd name="f97" fmla="*/ f89 1 2"/>
                <a:gd name="f98" fmla="+- f75 f90 0"/>
                <a:gd name="f99" fmla="*/ f45 f90 1"/>
                <a:gd name="f100" fmla="+- f91 f23 0"/>
                <a:gd name="f101" fmla="+- f93 0 f77"/>
                <a:gd name="f102" fmla="sqrt f94"/>
                <a:gd name="f103" fmla="*/ f95 f20 1"/>
                <a:gd name="f104" fmla="+- f80 f97 0"/>
                <a:gd name="f105" fmla="*/ f45 f97 1"/>
                <a:gd name="f106" fmla="+- f71 0 f98"/>
                <a:gd name="f107" fmla="+- f92 0 f98"/>
                <a:gd name="f108" fmla="+- f93 0 f98"/>
                <a:gd name="f109" fmla="+- f66 0 f98"/>
                <a:gd name="f110" fmla="*/ f93 f20 1"/>
                <a:gd name="f111" fmla="+- f100 0 21600"/>
                <a:gd name="f112" fmla="*/ f101 1 f77"/>
                <a:gd name="f113" fmla="*/ 21600 f102 1"/>
                <a:gd name="f114" fmla="+- 0 0 f104"/>
                <a:gd name="f115" fmla="+- f77 0 f104"/>
                <a:gd name="f116" fmla="at2 f56 f106"/>
                <a:gd name="f117" fmla="at2 f57 f107"/>
                <a:gd name="f118" fmla="+- f91 0 f104"/>
                <a:gd name="f119" fmla="+- f93 0 f104"/>
                <a:gd name="f120" fmla="at2 f55 f109"/>
                <a:gd name="f121" fmla="+- f111 21600 0"/>
                <a:gd name="f122" fmla="*/ f112 f112 1"/>
                <a:gd name="f123" fmla="+- 21600 0 f113"/>
                <a:gd name="f124" fmla="at2 f55 f114"/>
                <a:gd name="f125" fmla="at2 f56 f115"/>
                <a:gd name="f126" fmla="+- f116 f5 0"/>
                <a:gd name="f127" fmla="+- f117 f5 0"/>
                <a:gd name="f128" fmla="at2 f57 f118"/>
                <a:gd name="f129" fmla="+- f120 f5 0"/>
                <a:gd name="f130" fmla="*/ f111 f20 1"/>
                <a:gd name="f131" fmla="+- f121 0 f62"/>
                <a:gd name="f132" fmla="+- 1 0 f122"/>
                <a:gd name="f133" fmla="+- f123 64 0"/>
                <a:gd name="f134" fmla="+- f124 f5 0"/>
                <a:gd name="f135" fmla="+- f125 f5 0"/>
                <a:gd name="f136" fmla="*/ f126 f11 1"/>
                <a:gd name="f137" fmla="*/ f127 f11 1"/>
                <a:gd name="f138" fmla="+- f128 f5 0"/>
                <a:gd name="f139" fmla="*/ f129 f11 1"/>
                <a:gd name="f140" fmla="sqrt f132"/>
                <a:gd name="f141" fmla="*/ f134 f11 1"/>
                <a:gd name="f142" fmla="*/ f135 f11 1"/>
                <a:gd name="f143" fmla="*/ f136 1 f4"/>
                <a:gd name="f144" fmla="*/ f137 1 f4"/>
                <a:gd name="f145" fmla="*/ f138 f11 1"/>
                <a:gd name="f146" fmla="*/ f139 1 f4"/>
                <a:gd name="f147" fmla="*/ f131 f20 1"/>
                <a:gd name="f148" fmla="*/ 21600 f140 1"/>
                <a:gd name="f149" fmla="*/ f141 1 f4"/>
                <a:gd name="f150" fmla="*/ f142 1 f4"/>
                <a:gd name="f151" fmla="+- 0 0 f143"/>
                <a:gd name="f152" fmla="+- 0 0 f144"/>
                <a:gd name="f153" fmla="*/ f145 1 f4"/>
                <a:gd name="f154" fmla="+- 0 0 f146"/>
                <a:gd name="f155" fmla="+- 21600 0 f148"/>
                <a:gd name="f156" fmla="+- 0 0 f149"/>
                <a:gd name="f157" fmla="+- 0 0 f150"/>
                <a:gd name="f158" fmla="+- 0 0 f151"/>
                <a:gd name="f159" fmla="+- 0 0 f152"/>
                <a:gd name="f160" fmla="+- 0 0 f153"/>
                <a:gd name="f161" fmla="+- 0 0 f154"/>
                <a:gd name="f162" fmla="+- 0 0 f156"/>
                <a:gd name="f163" fmla="+- 0 0 f157"/>
                <a:gd name="f164" fmla="*/ f158 f4 1"/>
                <a:gd name="f165" fmla="*/ f159 f4 1"/>
                <a:gd name="f166" fmla="+- f155 0 f52"/>
                <a:gd name="f167" fmla="+- 0 0 f160"/>
                <a:gd name="f168" fmla="*/ f161 f4 1"/>
                <a:gd name="f169" fmla="*/ f162 f4 1"/>
                <a:gd name="f170" fmla="*/ f163 f4 1"/>
                <a:gd name="f171" fmla="*/ f164 1 f11"/>
                <a:gd name="f172" fmla="*/ f165 1 f11"/>
                <a:gd name="f173" fmla="at2 f166 f119"/>
                <a:gd name="f174" fmla="*/ f167 f4 1"/>
                <a:gd name="f175" fmla="at2 f166 f108"/>
                <a:gd name="f176" fmla="*/ f168 1 f11"/>
                <a:gd name="f177" fmla="*/ f169 1 f11"/>
                <a:gd name="f178" fmla="*/ f170 1 f11"/>
                <a:gd name="f179" fmla="+- f171 0 f5"/>
                <a:gd name="f180" fmla="+- f172 0 f5"/>
                <a:gd name="f181" fmla="+- f173 f5 0"/>
                <a:gd name="f182" fmla="*/ f174 1 f11"/>
                <a:gd name="f183" fmla="+- f175 f5 0"/>
                <a:gd name="f184" fmla="+- f176 0 f5"/>
                <a:gd name="f185" fmla="+- f177 0 f5"/>
                <a:gd name="f186" fmla="+- f178 0 f5"/>
                <a:gd name="f187" fmla="cos 1 f179"/>
                <a:gd name="f188" fmla="sin 1 f179"/>
                <a:gd name="f189" fmla="+- f180 0 f179"/>
                <a:gd name="f190" fmla="*/ f181 f11 1"/>
                <a:gd name="f191" fmla="+- f182 0 f5"/>
                <a:gd name="f192" fmla="*/ f183 f11 1"/>
                <a:gd name="f193" fmla="cos 1 f185"/>
                <a:gd name="f194" fmla="sin 1 f185"/>
                <a:gd name="f195" fmla="+- f186 0 f185"/>
                <a:gd name="f196" fmla="+- 0 0 f187"/>
                <a:gd name="f197" fmla="+- 0 0 f188"/>
                <a:gd name="f198" fmla="+- f189 0 f3"/>
                <a:gd name="f199" fmla="*/ f190 1 f4"/>
                <a:gd name="f200" fmla="cos 1 f191"/>
                <a:gd name="f201" fmla="sin 1 f191"/>
                <a:gd name="f202" fmla="*/ f192 1 f4"/>
                <a:gd name="f203" fmla="cos 1 f186"/>
                <a:gd name="f204" fmla="sin 1 f186"/>
                <a:gd name="f205" fmla="+- 0 0 f193"/>
                <a:gd name="f206" fmla="+- 0 0 f194"/>
                <a:gd name="f207" fmla="+- f195 0 f3"/>
                <a:gd name="f208" fmla="*/ f90 f196 1"/>
                <a:gd name="f209" fmla="*/ f45 f197 1"/>
                <a:gd name="f210" fmla="?: f189 f198 f189"/>
                <a:gd name="f211" fmla="+- 0 0 f199"/>
                <a:gd name="f212" fmla="+- 0 0 f200"/>
                <a:gd name="f213" fmla="+- 0 0 f201"/>
                <a:gd name="f214" fmla="+- 0 0 f202"/>
                <a:gd name="f215" fmla="+- 0 0 f203"/>
                <a:gd name="f216" fmla="+- 0 0 f204"/>
                <a:gd name="f217" fmla="*/ f97 f205 1"/>
                <a:gd name="f218" fmla="*/ f45 f206 1"/>
                <a:gd name="f219" fmla="?: f195 f207 f195"/>
                <a:gd name="f220" fmla="*/ f208 f208 1"/>
                <a:gd name="f221" fmla="*/ f209 f209 1"/>
                <a:gd name="f222" fmla="*/ f97 f212 1"/>
                <a:gd name="f223" fmla="*/ f45 f213 1"/>
                <a:gd name="f224" fmla="+- 0 0 f211"/>
                <a:gd name="f225" fmla="+- 0 0 f214"/>
                <a:gd name="f226" fmla="*/ f97 f215 1"/>
                <a:gd name="f227" fmla="*/ f45 f216 1"/>
                <a:gd name="f228" fmla="*/ f217 f217 1"/>
                <a:gd name="f229" fmla="*/ f218 f218 1"/>
                <a:gd name="f230" fmla="+- f220 f221 0"/>
                <a:gd name="f231" fmla="*/ f222 f222 1"/>
                <a:gd name="f232" fmla="*/ f223 f223 1"/>
                <a:gd name="f233" fmla="*/ f224 f4 1"/>
                <a:gd name="f234" fmla="*/ f225 f4 1"/>
                <a:gd name="f235" fmla="*/ f226 f226 1"/>
                <a:gd name="f236" fmla="*/ f227 f227 1"/>
                <a:gd name="f237" fmla="+- f228 f229 0"/>
                <a:gd name="f238" fmla="sqrt f230"/>
                <a:gd name="f239" fmla="+- f231 f232 0"/>
                <a:gd name="f240" fmla="*/ f233 1 f11"/>
                <a:gd name="f241" fmla="*/ f234 1 f11"/>
                <a:gd name="f242" fmla="+- f235 f236 0"/>
                <a:gd name="f243" fmla="sqrt f237"/>
                <a:gd name="f244" fmla="*/ f99 1 f238"/>
                <a:gd name="f245" fmla="sqrt f239"/>
                <a:gd name="f246" fmla="+- f240 0 f5"/>
                <a:gd name="f247" fmla="+- f241 0 f5"/>
                <a:gd name="f248" fmla="sqrt f242"/>
                <a:gd name="f249" fmla="*/ f105 1 f243"/>
                <a:gd name="f250" fmla="*/ f196 f244 1"/>
                <a:gd name="f251" fmla="*/ f197 f244 1"/>
                <a:gd name="f252" fmla="*/ f105 1 f245"/>
                <a:gd name="f253" fmla="+- f246 0 f191"/>
                <a:gd name="f254" fmla="cos 1 f247"/>
                <a:gd name="f255" fmla="sin 1 f247"/>
                <a:gd name="f256" fmla="+- f184 0 f247"/>
                <a:gd name="f257" fmla="*/ f105 1 f248"/>
                <a:gd name="f258" fmla="+- f246 0 f186"/>
                <a:gd name="f259" fmla="*/ f205 f249 1"/>
                <a:gd name="f260" fmla="*/ f206 f249 1"/>
                <a:gd name="f261" fmla="+- f52 0 f250"/>
                <a:gd name="f262" fmla="+- f98 0 f251"/>
                <a:gd name="f263" fmla="*/ f212 f252 1"/>
                <a:gd name="f264" fmla="*/ f213 f252 1"/>
                <a:gd name="f265" fmla="+- f253 f3 0"/>
                <a:gd name="f266" fmla="+- 0 0 f254"/>
                <a:gd name="f267" fmla="+- 0 0 f255"/>
                <a:gd name="f268" fmla="+- f256 f3 0"/>
                <a:gd name="f269" fmla="*/ f215 f257 1"/>
                <a:gd name="f270" fmla="*/ f216 f257 1"/>
                <a:gd name="f271" fmla="+- f258 0 f3"/>
                <a:gd name="f272" fmla="+- f52 0 f259"/>
                <a:gd name="f273" fmla="+- f104 0 f260"/>
                <a:gd name="f274" fmla="+- f52 0 f263"/>
                <a:gd name="f275" fmla="+- f104 0 f264"/>
                <a:gd name="f276" fmla="?: f253 f253 f265"/>
                <a:gd name="f277" fmla="*/ f90 f266 1"/>
                <a:gd name="f278" fmla="*/ f45 f267 1"/>
                <a:gd name="f279" fmla="?: f256 f256 f268"/>
                <a:gd name="f280" fmla="+- f52 0 f269"/>
                <a:gd name="f281" fmla="+- f104 0 f270"/>
                <a:gd name="f282" fmla="?: f258 f271 f258"/>
                <a:gd name="f283" fmla="*/ f277 f277 1"/>
                <a:gd name="f284" fmla="*/ f278 f278 1"/>
                <a:gd name="f285" fmla="+- f283 f284 0"/>
                <a:gd name="f286" fmla="sqrt f285"/>
                <a:gd name="f287" fmla="*/ f99 1 f286"/>
                <a:gd name="f288" fmla="*/ f266 f287 1"/>
                <a:gd name="f289" fmla="*/ f267 f287 1"/>
                <a:gd name="f290" fmla="+- f52 0 f288"/>
                <a:gd name="f291" fmla="+- f98 0 f289"/>
              </a:gdLst>
              <a:ahLst>
                <a:ahXY gdRefX="" minX="0" maxX="0" gdRefY="f0" minY="f61" maxY="f50">
                  <a:pos x="f32" y="f69"/>
                </a:ahXY>
                <a:ahXY gdRefX="" minX="0" maxX="0" gdRefY="f1" minY="f9" maxY="f10">
                  <a:pos x="f32" y="f33"/>
                </a:ahXY>
                <a:ahXY gdRefX="f2" minX="f9" maxX="f10" gdRefY="" minY="0" maxY="0">
                  <a:pos x="f34" y="f3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39" y="f110"/>
                </a:cxn>
                <a:cxn ang="f46">
                  <a:pos x="f47" y="f147"/>
                </a:cxn>
                <a:cxn ang="f46">
                  <a:pos x="f41" y="f83"/>
                </a:cxn>
                <a:cxn ang="f46">
                  <a:pos x="f47" y="f130"/>
                </a:cxn>
                <a:cxn ang="f46">
                  <a:pos x="f41" y="f84"/>
                </a:cxn>
              </a:cxnLst>
              <a:rect l="f36" t="f96" r="f37" b="f103"/>
              <a:pathLst>
                <a:path w="21600" h="21600">
                  <a:moveTo>
                    <a:pt x="f272" y="f273"/>
                  </a:moveTo>
                  <a:arcTo wR="f45" hR="f97" stAng="f185" swAng="f219"/>
                  <a:moveTo>
                    <a:pt x="f261" y="f262"/>
                  </a:moveTo>
                  <a:arcTo wR="f45" hR="f90" stAng="f179" swAng="f210"/>
                  <a:lnTo>
                    <a:pt x="f29" y="f131"/>
                  </a:lnTo>
                  <a:lnTo>
                    <a:pt x="f10" y="f72"/>
                  </a:lnTo>
                  <a:lnTo>
                    <a:pt x="f29" y="f111"/>
                  </a:lnTo>
                  <a:lnTo>
                    <a:pt x="f274" y="f275"/>
                  </a:lnTo>
                  <a:arcTo wR="f45" hR="f97" stAng="f191" swAng="f276"/>
                  <a:lnTo>
                    <a:pt x="f290" y="f291"/>
                  </a:lnTo>
                  <a:arcTo wR="f45" hR="f90" stAng="f247" swAng="f279"/>
                  <a:close/>
                </a:path>
                <a:path w="21600" h="21600" fill="none">
                  <a:moveTo>
                    <a:pt x="f280" y="f281"/>
                  </a:moveTo>
                  <a:arcTo wR="f45" hR="f97" stAng="f186" swAng="f282"/>
                </a:path>
              </a:pathLst>
            </a:custGeom>
            <a:gradFill>
              <a:gsLst>
                <a:gs pos="0">
                  <a:srgbClr val="A4C1FF"/>
                </a:gs>
                <a:gs pos="100000">
                  <a:srgbClr val="E5EFFF"/>
                </a:gs>
              </a:gsLst>
              <a:lin ang="9120000"/>
            </a:gradFill>
            <a:ln w="9360">
              <a:solidFill>
                <a:srgbClr val="4A7EBB"/>
              </a:solidFill>
              <a:prstDash val="solid"/>
            </a:ln>
          </p:spPr>
          <p:txBody>
            <a:bodyPr vert="horz" wrap="square" lIns="90000" tIns="45000" rIns="90000" bIns="45000" anchor="ctr" compatLnSpc="1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endParaRPr lang="en-US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Updates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Ed: explore scintillator pad at the end of calorimeter for hadron-rejection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et. al.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A02076A-050E-4870-928E-B5AA0F3E1D53}" type="slidenum">
              <a:rPr/>
              <a:pPr lvl="0"/>
              <a:t>80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10800000">
            <a:off x="228367" y="1447473"/>
            <a:ext cx="4192612" cy="4798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日期占位符 2"/>
          <p:cNvSpPr txBox="1"/>
          <p:nvPr/>
        </p:nvSpPr>
        <p:spPr>
          <a:xfrm>
            <a:off x="6555345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页脚占位符 3"/>
          <p:cNvSpPr txBox="1"/>
          <p:nvPr/>
        </p:nvSpPr>
        <p:spPr>
          <a:xfrm>
            <a:off x="4497101" y="6405569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5" name="灯片编号占位符 4"/>
          <p:cNvSpPr txBox="1"/>
          <p:nvPr/>
        </p:nvSpPr>
        <p:spPr>
          <a:xfrm>
            <a:off x="8650182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E90F8BDE-5FD1-4981-8109-2EA49D24D3B3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80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标题 5"/>
          <p:cNvSpPr txBox="1">
            <a:spLocks noGrp="1"/>
          </p:cNvSpPr>
          <p:nvPr>
            <p:ph type="title" idx="4294967295"/>
          </p:nvPr>
        </p:nvSpPr>
        <p:spPr>
          <a:xfrm>
            <a:off x="380613" y="76063"/>
            <a:ext cx="8309100" cy="761277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900" dirty="0">
                <a:solidFill>
                  <a:srgbClr val="C00000"/>
                </a:solidFill>
                <a:latin typeface="Calibri" pitchFamily="18"/>
              </a:rPr>
              <a:t>Tested in specialized Geant4 simulation with SIMC inputs of realistic tracks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 rot="5400000">
            <a:off x="-34709" y="6354493"/>
            <a:ext cx="4780509" cy="45274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直接箭头连接符 8"/>
          <p:cNvCxnSpPr/>
          <p:nvPr/>
        </p:nvCxnSpPr>
        <p:spPr>
          <a:xfrm flipV="1">
            <a:off x="4163534" y="4007806"/>
            <a:ext cx="2005318" cy="1796772"/>
          </a:xfrm>
          <a:prstGeom prst="straightConnector1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sp>
        <p:nvSpPr>
          <p:cNvPr id="9" name="矩形 10"/>
          <p:cNvSpPr/>
          <p:nvPr/>
        </p:nvSpPr>
        <p:spPr>
          <a:xfrm>
            <a:off x="2255902" y="5941034"/>
            <a:ext cx="2363061" cy="5334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D2BC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Track from target</a:t>
            </a:r>
          </a:p>
        </p:txBody>
      </p:sp>
      <p:cxnSp>
        <p:nvCxnSpPr>
          <p:cNvPr id="10" name="直接箭头连接符 12"/>
          <p:cNvCxnSpPr/>
          <p:nvPr/>
        </p:nvCxnSpPr>
        <p:spPr>
          <a:xfrm flipV="1">
            <a:off x="138196" y="4215102"/>
            <a:ext cx="2143842" cy="1658357"/>
          </a:xfrm>
          <a:prstGeom prst="straightConnector1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sp>
        <p:nvSpPr>
          <p:cNvPr id="11" name="矩形 13"/>
          <p:cNvSpPr/>
          <p:nvPr/>
        </p:nvSpPr>
        <p:spPr>
          <a:xfrm>
            <a:off x="279660" y="1522881"/>
            <a:ext cx="1334250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FFFFFF"/>
                </a:solidFill>
                <a:latin typeface="Calibri" pitchFamily="18"/>
                <a:ea typeface="DejaVu Sans" pitchFamily="2"/>
                <a:cs typeface="DejaVu Sans" pitchFamily="2"/>
              </a:rPr>
              <a:t>Default layout</a:t>
            </a:r>
          </a:p>
        </p:txBody>
      </p:sp>
      <p:sp>
        <p:nvSpPr>
          <p:cNvPr id="12" name="矩形 14"/>
          <p:cNvSpPr/>
          <p:nvPr/>
        </p:nvSpPr>
        <p:spPr>
          <a:xfrm>
            <a:off x="4673196" y="1522881"/>
            <a:ext cx="2518099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FFFFFF"/>
                </a:solidFill>
                <a:latin typeface="Calibri" pitchFamily="18"/>
                <a:ea typeface="DejaVu Sans" pitchFamily="2"/>
                <a:cs typeface="DejaVu Sans" pitchFamily="2"/>
              </a:rPr>
              <a:t>Rotated to face central track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D3AF535E-0266-44D0-B4F5-F567148B7F3B}" type="slidenum">
              <a:rPr/>
              <a:pPr lvl="0"/>
              <a:t>81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内容占位符 1"/>
          <p:cNvSpPr txBox="1">
            <a:spLocks noGrp="1"/>
          </p:cNvSpPr>
          <p:nvPr>
            <p:ph type="body" idx="4294967295"/>
          </p:nvPr>
        </p:nvSpPr>
        <p:spPr>
          <a:xfrm>
            <a:off x="457061" y="1480116"/>
            <a:ext cx="4039714" cy="5835623"/>
          </a:xfrm>
        </p:spPr>
        <p:txBody>
          <a:bodyPr wrap="square" lIns="81648" tIns="40824" rIns="81648" bIns="40824">
            <a:spAutoFit/>
          </a:bodyPr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z="1800" dirty="0">
                <a:solidFill>
                  <a:srgbClr val="0070C0"/>
                </a:solidFill>
              </a:rPr>
              <a:t>Shower location at predefined plane of nominal max shower =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Center of gravity</a:t>
            </a:r>
          </a:p>
          <a:p>
            <a:pPr marL="466699" indent="-258987"/>
            <a:r>
              <a:rPr lang="en-US" sz="1500" dirty="0"/>
              <a:t>Average position with energy weighting</a:t>
            </a:r>
          </a:p>
          <a:p>
            <a:pPr marL="466699" indent="-258987"/>
            <a:r>
              <a:rPr lang="en-US" sz="1800" dirty="0">
                <a:solidFill>
                  <a:srgbClr val="0070C0"/>
                </a:solidFill>
              </a:rPr>
              <a:t>Energy/slope correction</a:t>
            </a:r>
          </a:p>
          <a:p>
            <a:pPr marL="466699" indent="-258987"/>
            <a:r>
              <a:rPr lang="en-US" sz="1500" dirty="0"/>
              <a:t>Shifting of shower center with energy, fitted from simulation</a:t>
            </a:r>
          </a:p>
          <a:p>
            <a:pPr marL="466699" indent="-258987"/>
            <a:r>
              <a:rPr lang="en-US" sz="1500" dirty="0"/>
              <a:t>Information available from calorimeter only</a:t>
            </a:r>
          </a:p>
          <a:p>
            <a:pPr marL="466699" indent="-258987"/>
            <a:r>
              <a:rPr lang="en-US" sz="1800" dirty="0">
                <a:solidFill>
                  <a:srgbClr val="0070C0"/>
                </a:solidFill>
              </a:rPr>
              <a:t>Discretization correction</a:t>
            </a:r>
          </a:p>
          <a:p>
            <a:pPr marL="466699" indent="-258987"/>
            <a:r>
              <a:rPr lang="en-US" sz="1500" dirty="0"/>
              <a:t>Position readout discredited to center of each module</a:t>
            </a:r>
          </a:p>
          <a:p>
            <a:pPr marL="466699" indent="-258987"/>
            <a:r>
              <a:rPr lang="en-US" sz="1500" dirty="0"/>
              <a:t>Can be corrected to some extent (see later slides)</a:t>
            </a:r>
          </a:p>
          <a:p>
            <a:pPr marL="466699" indent="-258987"/>
            <a:endParaRPr lang="en-US" sz="1500" dirty="0"/>
          </a:p>
          <a:p>
            <a:pPr marL="466699" indent="-258987"/>
            <a:endParaRPr lang="en-US" sz="1500" dirty="0"/>
          </a:p>
          <a:p>
            <a:pPr marL="466699" indent="-258987"/>
            <a:endParaRPr lang="en-US" sz="1500" dirty="0"/>
          </a:p>
        </p:txBody>
      </p:sp>
      <p:sp>
        <p:nvSpPr>
          <p:cNvPr id="3" name="日期占位符 2"/>
          <p:cNvSpPr txBox="1"/>
          <p:nvPr/>
        </p:nvSpPr>
        <p:spPr>
          <a:xfrm>
            <a:off x="6555672" y="6405243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页脚占位符 3"/>
          <p:cNvSpPr txBox="1"/>
          <p:nvPr/>
        </p:nvSpPr>
        <p:spPr>
          <a:xfrm>
            <a:off x="4497428" y="6405244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5" name="灯片编号占位符 4"/>
          <p:cNvSpPr txBox="1"/>
          <p:nvPr/>
        </p:nvSpPr>
        <p:spPr>
          <a:xfrm>
            <a:off x="8650508" y="6405244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77EE54A2-C52E-4659-BA63-D01E3287E808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81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标题 5"/>
          <p:cNvSpPr txBox="1">
            <a:spLocks noGrp="1"/>
          </p:cNvSpPr>
          <p:nvPr>
            <p:ph type="title" idx="4294967295"/>
          </p:nvPr>
        </p:nvSpPr>
        <p:spPr>
          <a:xfrm>
            <a:off x="380939" y="75736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Corrections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10800000">
            <a:off x="4726449" y="990117"/>
            <a:ext cx="4192612" cy="51791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直接箭头连接符 7"/>
          <p:cNvCxnSpPr/>
          <p:nvPr/>
        </p:nvCxnSpPr>
        <p:spPr>
          <a:xfrm flipV="1">
            <a:off x="4218421" y="3800185"/>
            <a:ext cx="2143842" cy="1658359"/>
          </a:xfrm>
          <a:prstGeom prst="straightConnector1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sp>
        <p:nvSpPr>
          <p:cNvPr id="9" name="直接连接符 9"/>
          <p:cNvSpPr/>
          <p:nvPr/>
        </p:nvSpPr>
        <p:spPr>
          <a:xfrm flipH="1">
            <a:off x="7317877" y="684888"/>
            <a:ext cx="76122" cy="5712846"/>
          </a:xfrm>
          <a:prstGeom prst="line">
            <a:avLst/>
          </a:prstGeom>
          <a:noFill/>
          <a:ln w="38160">
            <a:solidFill>
              <a:srgbClr val="F79646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矩形 10"/>
          <p:cNvSpPr/>
          <p:nvPr/>
        </p:nvSpPr>
        <p:spPr>
          <a:xfrm>
            <a:off x="5374305" y="5712193"/>
            <a:ext cx="2624154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FFFFFF"/>
                </a:solidFill>
                <a:latin typeface="Calibri" pitchFamily="18"/>
                <a:ea typeface="DejaVu Sans" pitchFamily="2"/>
                <a:cs typeface="DejaVu Sans" pitchFamily="2"/>
              </a:rPr>
              <a:t>Plane of nominal max shower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04025829-C0CB-43AE-A3A2-1D294AB9225B}" type="slidenum">
              <a:rPr/>
              <a:pPr lvl="0"/>
              <a:t>82</a:t>
            </a:fld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日期占位符 2"/>
          <p:cNvSpPr txBox="1"/>
          <p:nvPr/>
        </p:nvSpPr>
        <p:spPr>
          <a:xfrm>
            <a:off x="6555345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3" name="页脚占位符 3"/>
          <p:cNvSpPr txBox="1"/>
          <p:nvPr/>
        </p:nvSpPr>
        <p:spPr>
          <a:xfrm>
            <a:off x="4497101" y="6405569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4" name="灯片编号占位符 4"/>
          <p:cNvSpPr txBox="1"/>
          <p:nvPr/>
        </p:nvSpPr>
        <p:spPr>
          <a:xfrm>
            <a:off x="8650182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CF3372BC-CE37-4FD2-894C-25057BE63875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82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标题 5"/>
          <p:cNvSpPr txBox="1">
            <a:spLocks noGrp="1"/>
          </p:cNvSpPr>
          <p:nvPr>
            <p:ph type="title" idx="4294967295"/>
          </p:nvPr>
        </p:nvSpPr>
        <p:spPr>
          <a:xfrm>
            <a:off x="380613" y="76063"/>
            <a:ext cx="8309100" cy="761277"/>
          </a:xfrm>
        </p:spPr>
        <p:txBody>
          <a:bodyPr wrap="square" lIns="81648" tIns="40824" rIns="81648" bIns="40824" anchor="t">
            <a:normAutofit fontScale="90000"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900" dirty="0">
                <a:solidFill>
                  <a:srgbClr val="C00000"/>
                </a:solidFill>
                <a:latin typeface="Calibri" pitchFamily="18"/>
              </a:rPr>
              <a:t>Effect 1: Probing shower longitudinal size effect w/ very fine segmentation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58126" y="2132687"/>
            <a:ext cx="4719914" cy="252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10"/>
          <p:cNvGrpSpPr/>
          <p:nvPr/>
        </p:nvGrpSpPr>
        <p:grpSpPr>
          <a:xfrm>
            <a:off x="4694105" y="2143786"/>
            <a:ext cx="4452995" cy="2717484"/>
            <a:chOff x="5172480" y="2364119"/>
            <a:chExt cx="4906799" cy="2996781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4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172480" y="2364119"/>
              <a:ext cx="4906799" cy="2855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20160" y="5055480"/>
              <a:ext cx="3814263" cy="3054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300" dirty="0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Residual for corrected shower position (mm)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483196" y="4569951"/>
            <a:ext cx="3190206" cy="2685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Residual for corrected shower position (mm)</a:t>
            </a:r>
          </a:p>
        </p:txBody>
      </p:sp>
      <p:sp>
        <p:nvSpPr>
          <p:cNvPr id="11" name="矩形 11"/>
          <p:cNvSpPr/>
          <p:nvPr/>
        </p:nvSpPr>
        <p:spPr>
          <a:xfrm>
            <a:off x="1504152" y="1763474"/>
            <a:ext cx="1431456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Nominal layout</a:t>
            </a:r>
          </a:p>
        </p:txBody>
      </p:sp>
      <p:sp>
        <p:nvSpPr>
          <p:cNvPr id="12" name="矩形 12"/>
          <p:cNvSpPr/>
          <p:nvPr/>
        </p:nvSpPr>
        <p:spPr>
          <a:xfrm>
            <a:off x="5935913" y="1763474"/>
            <a:ext cx="1149006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Facing track</a:t>
            </a:r>
          </a:p>
        </p:txBody>
      </p:sp>
      <p:sp>
        <p:nvSpPr>
          <p:cNvPr id="13" name="内容占位符 1"/>
          <p:cNvSpPr/>
          <p:nvPr/>
        </p:nvSpPr>
        <p:spPr>
          <a:xfrm>
            <a:off x="685428" y="5027305"/>
            <a:ext cx="8156202" cy="6364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363"/>
              </a:spcBef>
              <a:buClr>
                <a:srgbClr val="4F81BD"/>
              </a:buClr>
              <a:buSzPct val="68000"/>
              <a:buFont typeface="Wingdings 3"/>
              <a:buChar char="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At nominal of 28 degree, variation of shower translate to 1 cm of uncertainty from the detector intrinsic best ~0.3 cm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83E0015-65B7-42A2-9AC3-3013A88A7CB6}" type="slidenum">
              <a:rPr/>
              <a:pPr lvl="0"/>
              <a:t>83</a:t>
            </a:fld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日期占位符 2"/>
          <p:cNvSpPr txBox="1"/>
          <p:nvPr/>
        </p:nvSpPr>
        <p:spPr>
          <a:xfrm>
            <a:off x="6555672" y="613069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3" name="标题 5"/>
          <p:cNvSpPr txBox="1">
            <a:spLocks noGrp="1"/>
          </p:cNvSpPr>
          <p:nvPr>
            <p:ph type="title" idx="4294967295"/>
          </p:nvPr>
        </p:nvSpPr>
        <p:spPr>
          <a:xfrm>
            <a:off x="457061" y="327"/>
            <a:ext cx="8232652" cy="1142242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2500" dirty="0">
                <a:solidFill>
                  <a:srgbClr val="C00000"/>
                </a:solidFill>
                <a:latin typeface="Calibri" pitchFamily="18"/>
              </a:rPr>
              <a:t>Effect 2: Probing shower longitudinal size effect w/ very fine segmentation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964244" y="1019825"/>
            <a:ext cx="2972366" cy="249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0938" y="1172276"/>
            <a:ext cx="3064498" cy="243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412203" y="3990178"/>
            <a:ext cx="3277836" cy="249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00531" y="4066894"/>
            <a:ext cx="2972693" cy="25136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右箭头 10"/>
          <p:cNvSpPr/>
          <p:nvPr/>
        </p:nvSpPr>
        <p:spPr>
          <a:xfrm>
            <a:off x="3430081" y="2010269"/>
            <a:ext cx="457061" cy="685214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右箭头 11"/>
          <p:cNvSpPr/>
          <p:nvPr/>
        </p:nvSpPr>
        <p:spPr>
          <a:xfrm rot="5400000">
            <a:off x="6842169" y="2257283"/>
            <a:ext cx="1180436" cy="685754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A4C1FF"/>
              </a:gs>
              <a:gs pos="100000">
                <a:srgbClr val="E5EFFF"/>
              </a:gs>
            </a:gsLst>
            <a:lin ang="10800000"/>
          </a:gradFill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右箭头 12"/>
          <p:cNvSpPr/>
          <p:nvPr/>
        </p:nvSpPr>
        <p:spPr>
          <a:xfrm>
            <a:off x="4801917" y="4980622"/>
            <a:ext cx="458040" cy="685214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A4C1FF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TextBox 13"/>
          <p:cNvSpPr/>
          <p:nvPr/>
        </p:nvSpPr>
        <p:spPr>
          <a:xfrm>
            <a:off x="326051" y="3457087"/>
            <a:ext cx="2681990" cy="454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Residual (mm) of center of </a:t>
            </a:r>
            <a:r>
              <a:rPr lang="en-US" sz="1300" dirty="0" err="1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of</a:t>
            </a: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 gravity </a:t>
            </a:r>
            <a:b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</a:b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for 8x8 cm module = 12 mm</a:t>
            </a:r>
          </a:p>
        </p:txBody>
      </p:sp>
      <p:sp>
        <p:nvSpPr>
          <p:cNvPr id="12" name="TextBox 14"/>
          <p:cNvSpPr/>
          <p:nvPr/>
        </p:nvSpPr>
        <p:spPr>
          <a:xfrm>
            <a:off x="4393535" y="3381352"/>
            <a:ext cx="1764944" cy="454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Reconstructed location </a:t>
            </a:r>
            <a:b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</a:b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VS track projection</a:t>
            </a:r>
          </a:p>
        </p:txBody>
      </p:sp>
      <p:sp>
        <p:nvSpPr>
          <p:cNvPr id="13" name="TextBox 15"/>
          <p:cNvSpPr/>
          <p:nvPr/>
        </p:nvSpPr>
        <p:spPr>
          <a:xfrm>
            <a:off x="5344902" y="6332119"/>
            <a:ext cx="2697764" cy="454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Fit and correct discretization effect</a:t>
            </a:r>
          </a:p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(Based on calorimeter response only)</a:t>
            </a:r>
          </a:p>
        </p:txBody>
      </p:sp>
      <p:sp>
        <p:nvSpPr>
          <p:cNvPr id="14" name="TextBox 16"/>
          <p:cNvSpPr/>
          <p:nvPr/>
        </p:nvSpPr>
        <p:spPr>
          <a:xfrm>
            <a:off x="1544991" y="6321672"/>
            <a:ext cx="2462827" cy="2685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Corrected residual, improved by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D582FC2-29AC-40EF-8C26-5D3F13CF457F}" type="slidenum">
              <a:rPr/>
              <a:pPr lvl="0"/>
              <a:t>84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日期占位符 2"/>
          <p:cNvSpPr txBox="1"/>
          <p:nvPr/>
        </p:nvSpPr>
        <p:spPr>
          <a:xfrm>
            <a:off x="6555672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3" name="页脚占位符 3"/>
          <p:cNvSpPr txBox="1"/>
          <p:nvPr/>
        </p:nvSpPr>
        <p:spPr>
          <a:xfrm>
            <a:off x="4497428" y="6405569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4" name="灯片编号占位符 4"/>
          <p:cNvSpPr txBox="1"/>
          <p:nvPr/>
        </p:nvSpPr>
        <p:spPr>
          <a:xfrm>
            <a:off x="8650508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34D65840-1E13-4E80-B445-22E81D6465BB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84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标题 5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636443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Position resolution VS lateral size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75469" y="2436936"/>
            <a:ext cx="4768267" cy="380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367073" y="2488515"/>
            <a:ext cx="4703905" cy="37567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8"/>
          <p:cNvSpPr/>
          <p:nvPr/>
        </p:nvSpPr>
        <p:spPr>
          <a:xfrm>
            <a:off x="1638568" y="2056624"/>
            <a:ext cx="1616258" cy="5560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2954" tIns="41477" rIns="82954" bIns="41477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457AB7"/>
                </a:solidFill>
                <a:latin typeface="Calibri" pitchFamily="18"/>
                <a:ea typeface="DejaVu Sans" pitchFamily="2"/>
                <a:cs typeface="DejaVu Sans" pitchFamily="2"/>
              </a:rPr>
              <a:t>Electron</a:t>
            </a:r>
          </a:p>
        </p:txBody>
      </p:sp>
      <p:sp>
        <p:nvSpPr>
          <p:cNvPr id="9" name="矩形 9"/>
          <p:cNvSpPr/>
          <p:nvPr/>
        </p:nvSpPr>
        <p:spPr>
          <a:xfrm>
            <a:off x="5979765" y="2056624"/>
            <a:ext cx="1471988" cy="5560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2954" tIns="41477" rIns="82954" bIns="41477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457AB7"/>
                </a:solidFill>
                <a:latin typeface="Calibri" pitchFamily="18"/>
                <a:ea typeface="DejaVu Sans" pitchFamily="2"/>
                <a:cs typeface="DejaVu Sans" pitchFamily="2"/>
              </a:rPr>
              <a:t>Hadron</a:t>
            </a:r>
          </a:p>
        </p:txBody>
      </p:sp>
      <p:sp>
        <p:nvSpPr>
          <p:cNvPr id="10" name="TextBox 10"/>
          <p:cNvSpPr/>
          <p:nvPr/>
        </p:nvSpPr>
        <p:spPr>
          <a:xfrm>
            <a:off x="488098" y="1218632"/>
            <a:ext cx="3928998" cy="5403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0101FF"/>
                </a:solidFill>
                <a:latin typeface="Calibri" pitchFamily="18"/>
                <a:ea typeface="DejaVu Sans" pitchFamily="2"/>
                <a:cs typeface="DejaVu Sans" pitchFamily="2"/>
              </a:rPr>
              <a:t>Blue: calorimeter modules along z axis</a:t>
            </a:r>
          </a:p>
          <a:p>
            <a:pPr>
              <a:lnSpc>
                <a:spcPct val="93000"/>
              </a:lnSpc>
              <a:buSzPct val="45000"/>
              <a:buFont typeface="Arial" pitchFamily="32"/>
              <a:buChar char="•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dirty="0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Red: calorimeter modules along central track</a:t>
            </a:r>
          </a:p>
        </p:txBody>
      </p:sp>
      <p:sp>
        <p:nvSpPr>
          <p:cNvPr id="11" name="左箭头 12"/>
          <p:cNvSpPr/>
          <p:nvPr/>
        </p:nvSpPr>
        <p:spPr>
          <a:xfrm>
            <a:off x="7927836" y="3503769"/>
            <a:ext cx="1219264" cy="837014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Shifted pion ΔR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5AFB655A-43AB-456B-A5E0-A99C8B68D1A3}" type="slidenum">
              <a:rPr/>
              <a:pPr lvl="0"/>
              <a:t>85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标题 8"/>
          <p:cNvSpPr txBox="1">
            <a:spLocks noGrp="1"/>
          </p:cNvSpPr>
          <p:nvPr>
            <p:ph type="title" idx="4294967295"/>
          </p:nvPr>
        </p:nvSpPr>
        <p:spPr>
          <a:xfrm>
            <a:off x="456734" y="274217"/>
            <a:ext cx="8232652" cy="636443"/>
          </a:xfrm>
        </p:spPr>
        <p:txBody>
          <a:bodyPr wrap="square" lIns="81648" tIns="40824" rIns="81648" bIns="40824" anchor="t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Comparison between two </a:t>
            </a:r>
            <a:r>
              <a:rPr lang="en-US" sz="3600" dirty="0" err="1">
                <a:solidFill>
                  <a:srgbClr val="C00000"/>
                </a:solidFill>
                <a:latin typeface="Calibri" pitchFamily="18"/>
              </a:rPr>
              <a:t>choise</a:t>
            </a:r>
            <a:endParaRPr lang="en-US" sz="3600" dirty="0">
              <a:solidFill>
                <a:srgbClr val="C00000"/>
              </a:solidFill>
              <a:latin typeface="Calibri" pitchFamily="18"/>
            </a:endParaRPr>
          </a:p>
        </p:txBody>
      </p:sp>
      <p:sp>
        <p:nvSpPr>
          <p:cNvPr id="3" name="文本占位符 9"/>
          <p:cNvSpPr txBox="1">
            <a:spLocks noGrp="1"/>
          </p:cNvSpPr>
          <p:nvPr>
            <p:ph type="body" idx="4294967295"/>
          </p:nvPr>
        </p:nvSpPr>
        <p:spPr>
          <a:xfrm>
            <a:off x="456734" y="1533980"/>
            <a:ext cx="4041674" cy="638859"/>
          </a:xfrm>
        </p:spPr>
        <p:txBody>
          <a:bodyPr wrap="square" lIns="81648" tIns="40824" rIns="81648" bIns="40824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0" indent="0" algn="ctr"/>
            <a:r>
              <a:rPr lang="en-US" sz="2200" b="1" dirty="0"/>
              <a:t>Nominal layout (along z)</a:t>
            </a:r>
          </a:p>
        </p:txBody>
      </p:sp>
      <p:sp>
        <p:nvSpPr>
          <p:cNvPr id="4" name="文本占位符 11"/>
          <p:cNvSpPr txBox="1">
            <a:spLocks noGrp="1"/>
          </p:cNvSpPr>
          <p:nvPr>
            <p:ph type="body" idx="4294967295"/>
          </p:nvPr>
        </p:nvSpPr>
        <p:spPr>
          <a:xfrm>
            <a:off x="4646405" y="1533980"/>
            <a:ext cx="4042981" cy="638859"/>
          </a:xfrm>
        </p:spPr>
        <p:txBody>
          <a:bodyPr wrap="square" lIns="81648" tIns="40824" rIns="81648" bIns="40824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0" indent="0" algn="ctr"/>
            <a:r>
              <a:rPr lang="en-US" sz="2200" b="1" dirty="0"/>
              <a:t>Rotated to face track</a:t>
            </a:r>
          </a:p>
        </p:txBody>
      </p:sp>
      <p:sp>
        <p:nvSpPr>
          <p:cNvPr id="5" name="内容占位符 10"/>
          <p:cNvSpPr txBox="1">
            <a:spLocks noGrp="1"/>
          </p:cNvSpPr>
          <p:nvPr>
            <p:ph type="body" idx="4294967295"/>
          </p:nvPr>
        </p:nvSpPr>
        <p:spPr>
          <a:xfrm>
            <a:off x="456734" y="2132687"/>
            <a:ext cx="4041674" cy="3251099"/>
          </a:xfrm>
          <a:ln>
            <a:solidFill>
              <a:srgbClr val="4F81BD"/>
            </a:solidFill>
            <a:prstDash val="solid"/>
            <a:miter/>
          </a:ln>
        </p:spPr>
        <p:txBody>
          <a:bodyPr wrap="square" lIns="81648" tIns="40824" rIns="81648" bIns="40824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z="2200" dirty="0"/>
              <a:t>Simple to support</a:t>
            </a:r>
          </a:p>
          <a:p>
            <a:pPr lvl="0"/>
            <a:r>
              <a:rPr lang="en-US" sz="2200" dirty="0"/>
              <a:t>Less discretization error</a:t>
            </a:r>
          </a:p>
        </p:txBody>
      </p:sp>
      <p:sp>
        <p:nvSpPr>
          <p:cNvPr id="6" name="内容占位符 12"/>
          <p:cNvSpPr txBox="1">
            <a:spLocks noGrp="1"/>
          </p:cNvSpPr>
          <p:nvPr>
            <p:ph type="body" idx="4294967295"/>
          </p:nvPr>
        </p:nvSpPr>
        <p:spPr>
          <a:xfrm>
            <a:off x="4646405" y="2132687"/>
            <a:ext cx="4042981" cy="3251099"/>
          </a:xfrm>
          <a:ln>
            <a:solidFill>
              <a:srgbClr val="4F81BD"/>
            </a:solidFill>
            <a:prstDash val="solid"/>
            <a:miter/>
          </a:ln>
        </p:spPr>
        <p:txBody>
          <a:bodyPr wrap="square" lIns="81648" tIns="40824" rIns="81648" bIns="40824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z="2200" dirty="0"/>
              <a:t>Better resolution after correction</a:t>
            </a:r>
          </a:p>
          <a:p>
            <a:pPr lvl="0"/>
            <a:r>
              <a:rPr lang="en-US" sz="2200" dirty="0"/>
              <a:t>Better pion reconstruction</a:t>
            </a:r>
          </a:p>
          <a:p>
            <a:pPr lvl="0"/>
            <a:r>
              <a:rPr lang="en-US" sz="2200" dirty="0"/>
              <a:t>Smaller size in R</a:t>
            </a:r>
          </a:p>
          <a:p>
            <a:pPr lvl="0"/>
            <a:r>
              <a:rPr lang="en-US" sz="2200" dirty="0"/>
              <a:t>Personal preferable</a:t>
            </a:r>
          </a:p>
        </p:txBody>
      </p:sp>
      <p:sp>
        <p:nvSpPr>
          <p:cNvPr id="7" name="日期占位符 2"/>
          <p:cNvSpPr txBox="1"/>
          <p:nvPr/>
        </p:nvSpPr>
        <p:spPr>
          <a:xfrm>
            <a:off x="6936610" y="6490446"/>
            <a:ext cx="1219592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8" name="页脚占位符 3"/>
          <p:cNvSpPr txBox="1"/>
          <p:nvPr/>
        </p:nvSpPr>
        <p:spPr>
          <a:xfrm>
            <a:off x="2210162" y="6550512"/>
            <a:ext cx="4725795" cy="3045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ctr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Huang, Zhiwen Zhao</a:t>
            </a:r>
          </a:p>
        </p:txBody>
      </p:sp>
      <p:sp>
        <p:nvSpPr>
          <p:cNvPr id="9" name="灯片编号占位符 4"/>
          <p:cNvSpPr txBox="1"/>
          <p:nvPr/>
        </p:nvSpPr>
        <p:spPr>
          <a:xfrm>
            <a:off x="8650182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458CD33C-7272-4D29-89DC-2A03419AAC7B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85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内容占位符 1"/>
          <p:cNvSpPr/>
          <p:nvPr/>
        </p:nvSpPr>
        <p:spPr>
          <a:xfrm>
            <a:off x="456735" y="1307099"/>
            <a:ext cx="8156202" cy="421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363"/>
              </a:spcBef>
              <a:buClr>
                <a:srgbClr val="4F81BD"/>
              </a:buClr>
              <a:buSzPct val="68000"/>
              <a:buFont typeface="Wingdings 3"/>
              <a:buChar char="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No show stopper in either case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1023C7D6-1015-4A2B-A17B-467E13C71FE7}" type="slidenum">
              <a:rPr/>
              <a:pPr lvl="0"/>
              <a:t>86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Content Placeholder 1"/>
          <p:cNvSpPr txBox="1">
            <a:spLocks noGrp="1"/>
          </p:cNvSpPr>
          <p:nvPr>
            <p:ph type="body" idx="4294967295"/>
          </p:nvPr>
        </p:nvSpPr>
        <p:spPr>
          <a:xfrm>
            <a:off x="457062" y="1480444"/>
            <a:ext cx="4802243" cy="4523921"/>
          </a:xfrm>
        </p:spPr>
        <p:txBody>
          <a:bodyPr wrap="square" lIns="81648" tIns="40824" rIns="81648" bIns="40824">
            <a:normAutofit fontScale="92500" lnSpcReduction="10000"/>
          </a:bodyPr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39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39" algn="l"/>
                <a:tab pos="5486039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39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39" algn="l"/>
                <a:tab pos="1828439" algn="l"/>
                <a:tab pos="2285640" algn="l"/>
                <a:tab pos="2742840" algn="l"/>
                <a:tab pos="3200039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39" algn="l"/>
                <a:tab pos="6400439" algn="l"/>
                <a:tab pos="6857639" algn="l"/>
                <a:tab pos="7314840" algn="l"/>
                <a:tab pos="7772039" algn="l"/>
                <a:tab pos="8229239" algn="l"/>
                <a:tab pos="8686439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2999" algn="l"/>
                <a:tab pos="1371599" algn="l"/>
                <a:tab pos="1828799" algn="l"/>
                <a:tab pos="2285998" algn="l"/>
                <a:tab pos="2743199" algn="l"/>
                <a:tab pos="3200398" algn="l"/>
                <a:tab pos="3657599" algn="l"/>
                <a:tab pos="4114799" algn="l"/>
                <a:tab pos="4571999" algn="l"/>
                <a:tab pos="5029198" algn="l"/>
                <a:tab pos="5486399" algn="l"/>
                <a:tab pos="5943599" algn="l"/>
                <a:tab pos="6400799" algn="l"/>
                <a:tab pos="6857999" algn="l"/>
                <a:tab pos="7315198" algn="l"/>
                <a:tab pos="7772398" algn="l"/>
                <a:tab pos="8229598" algn="l"/>
                <a:tab pos="8686798" algn="l"/>
                <a:tab pos="9143998" algn="l"/>
                <a:tab pos="9601198" algn="l"/>
                <a:tab pos="10058398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6000" algn="l"/>
                <a:tab pos="2743199" algn="l"/>
                <a:tab pos="3200400" algn="l"/>
                <a:tab pos="3657599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800" algn="l"/>
                <a:tab pos="6858000" algn="l"/>
                <a:tab pos="7315200" algn="l"/>
                <a:tab pos="7772399" algn="l"/>
                <a:tab pos="8229599" algn="l"/>
                <a:tab pos="8686799" algn="l"/>
                <a:tab pos="9143999" algn="l"/>
                <a:tab pos="9601199" algn="l"/>
                <a:tab pos="10058399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399" algn="l"/>
                <a:tab pos="2285999" algn="l"/>
                <a:tab pos="2743199" algn="l"/>
                <a:tab pos="3200398" algn="l"/>
                <a:tab pos="3657599" algn="l"/>
                <a:tab pos="4114798" algn="l"/>
                <a:tab pos="4571999" algn="l"/>
                <a:tab pos="5029199" algn="l"/>
                <a:tab pos="5486399" algn="l"/>
                <a:tab pos="5943598" algn="l"/>
                <a:tab pos="6400799" algn="l"/>
                <a:tab pos="6857999" algn="l"/>
                <a:tab pos="7315199" algn="l"/>
                <a:tab pos="7772399" algn="l"/>
                <a:tab pos="8229598" algn="l"/>
                <a:tab pos="8686798" algn="l"/>
                <a:tab pos="9143998" algn="l"/>
                <a:tab pos="9601198" algn="l"/>
                <a:tab pos="10058398" algn="l"/>
                <a:tab pos="10515598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>
                <a:solidFill>
                  <a:srgbClr val="0070C0"/>
                </a:solidFill>
              </a:rPr>
              <a:t>Calorimeter module laid long z direction</a:t>
            </a:r>
          </a:p>
          <a:p>
            <a:pPr lvl="0"/>
            <a:r>
              <a:rPr lang="en-US">
                <a:solidFill>
                  <a:srgbClr val="0070C0"/>
                </a:solidFill>
              </a:rPr>
              <a:t>Particle impacts to calorimeter with an angle to normal direction</a:t>
            </a:r>
          </a:p>
          <a:p>
            <a:pPr lvl="0"/>
            <a:r>
              <a:rPr lang="en-US">
                <a:solidFill>
                  <a:srgbClr val="0070C0"/>
                </a:solidFill>
              </a:rPr>
              <a:t>Edge event can not be fully contained in calorimeter</a:t>
            </a:r>
          </a:p>
          <a:p>
            <a:pPr lvl="0"/>
            <a:r>
              <a:rPr lang="en-US">
                <a:solidFill>
                  <a:srgbClr val="0070C0"/>
                </a:solidFill>
              </a:rPr>
              <a:t>How wide is this edge region?</a:t>
            </a:r>
          </a:p>
          <a:p>
            <a:pPr lvl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6555672" y="6405569"/>
            <a:ext cx="2094509" cy="36562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3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SoLID Collaboration Meeting</a:t>
            </a:r>
          </a:p>
        </p:txBody>
      </p:sp>
      <p:sp>
        <p:nvSpPr>
          <p:cNvPr id="4" name="Footer Placeholder 3"/>
          <p:cNvSpPr txBox="1"/>
          <p:nvPr/>
        </p:nvSpPr>
        <p:spPr>
          <a:xfrm>
            <a:off x="4497428" y="6405569"/>
            <a:ext cx="2057918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100" dirty="0">
                <a:solidFill>
                  <a:srgbClr val="1F497D"/>
                </a:solidFill>
                <a:latin typeface="Calibri" pitchFamily="34"/>
                <a:ea typeface="DejaVu Sans" pitchFamily="2"/>
                <a:cs typeface="Calibri" pitchFamily="34"/>
              </a:rPr>
              <a:t>Jin Huang &lt;jinhuang@jlab.org&gt;</a:t>
            </a:r>
          </a:p>
        </p:txBody>
      </p:sp>
      <p:sp>
        <p:nvSpPr>
          <p:cNvPr id="5" name="Slide Number Placeholder 4"/>
          <p:cNvSpPr txBox="1"/>
          <p:nvPr/>
        </p:nvSpPr>
        <p:spPr>
          <a:xfrm>
            <a:off x="8650508" y="6405569"/>
            <a:ext cx="365583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fld id="{3BAE361B-AA15-425A-B44C-F409FD2BE6F1}" type="slidenum">
              <a:rPr lang="en-US" sz="1100">
                <a:solidFill>
                  <a:srgbClr val="8B8B8B"/>
                </a:solidFill>
                <a:latin typeface="Calibri" pitchFamily="18"/>
                <a:ea typeface="DejaVu Sans" pitchFamily="2"/>
                <a:cs typeface="DejaVu Sans" pitchFamily="2"/>
              </a:rPr>
              <a:pPr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t>86</a:t>
            </a:fld>
            <a:endParaRPr lang="en-US" sz="1100" dirty="0">
              <a:solidFill>
                <a:srgbClr val="8B8B8B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380939" y="76063"/>
            <a:ext cx="8309100" cy="761277"/>
          </a:xfrm>
        </p:spPr>
        <p:txBody>
          <a:bodyPr wrap="square" lIns="81648" tIns="40824" rIns="81648" bIns="40824" anchor="t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en-US" sz="3600" dirty="0">
                <a:solidFill>
                  <a:srgbClr val="C00000"/>
                </a:solidFill>
                <a:latin typeface="Calibri" pitchFamily="18"/>
              </a:rPr>
              <a:t>Simulate edge effect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5400000">
            <a:off x="1491442" y="6730861"/>
            <a:ext cx="4640136" cy="3353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BC34EC13-FD1F-4F8E-9C9A-4FF95F3126B8}" type="slidenum">
              <a:rPr/>
              <a:pPr lvl="0"/>
              <a:t>87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grpSp>
        <p:nvGrpSpPr>
          <p:cNvPr id="2" name="Group 3"/>
          <p:cNvGrpSpPr/>
          <p:nvPr/>
        </p:nvGrpSpPr>
        <p:grpSpPr>
          <a:xfrm>
            <a:off x="797161" y="2619095"/>
            <a:ext cx="7708618" cy="3149246"/>
            <a:chOff x="878399" y="2888279"/>
            <a:chExt cx="8494201" cy="3472919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4762500" y="3103563"/>
            <a:ext cx="4610100" cy="3033712"/>
          </p:xfrm>
          <a:graphic>
            <a:graphicData uri="http://schemas.openxmlformats.org/presentationml/2006/ole">
              <p:oleObj spid="_x0000_s3074" r:id="rId4" imgW="6982975" imgH="3566843" progId="">
                <p:embed/>
              </p:oleObj>
            </a:graphicData>
          </a:graphic>
        </p:graphicFrame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878399" y="2888279"/>
              <a:ext cx="3970079" cy="34729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6"/>
            <p:cNvSpPr/>
            <p:nvPr/>
          </p:nvSpPr>
          <p:spPr>
            <a:xfrm>
              <a:off x="3667808" y="3112919"/>
              <a:ext cx="2148581" cy="6052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compatLnSpc="1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Times New Roman" pitchFamily="18"/>
                <a:buChar char="–"/>
              </a:lvl2pPr>
              <a:lvl3pPr lvl="2">
                <a:buClr>
                  <a:srgbClr val="000000"/>
                </a:buClr>
                <a:buSzPct val="100000"/>
                <a:buFont typeface="Times New Roman" pitchFamily="18"/>
                <a:buChar char="•"/>
              </a:lvl3pPr>
              <a:lvl4pPr lvl="3">
                <a:buClr>
                  <a:srgbClr val="000000"/>
                </a:buClr>
                <a:buSzPct val="100000"/>
                <a:buFont typeface="Times New Roman" pitchFamily="18"/>
                <a:buChar char="–"/>
              </a:lvl4pPr>
              <a:lvl5pPr lvl="4">
                <a:buClr>
                  <a:srgbClr val="000000"/>
                </a:buClr>
                <a:buSzPct val="100000"/>
                <a:buFont typeface="Times New Roman" pitchFamily="18"/>
                <a:buChar char="»"/>
              </a:lvl5pPr>
              <a:lvl6pPr lvl="5">
                <a:buClr>
                  <a:srgbClr val="000000"/>
                </a:buClr>
                <a:buSzPct val="100000"/>
                <a:buFont typeface="Times New Roman" pitchFamily="18"/>
                <a:buChar char="»"/>
              </a:lvl6pPr>
              <a:lvl7pPr lvl="6">
                <a:buClr>
                  <a:srgbClr val="000000"/>
                </a:buClr>
                <a:buSzPct val="100000"/>
                <a:buFont typeface="Times New Roman" pitchFamily="18"/>
                <a:buChar char="»"/>
              </a:lvl7pPr>
              <a:lvl8pPr lvl="7">
                <a:buClr>
                  <a:srgbClr val="000000"/>
                </a:buClr>
                <a:buSzPct val="100000"/>
                <a:buFont typeface="Times New Roman" pitchFamily="18"/>
                <a:buChar char="»"/>
              </a:lvl8pPr>
              <a:lvl9pPr lvl="8">
                <a:buClr>
                  <a:srgbClr val="000000"/>
                </a:buClr>
                <a:buSzPct val="100000"/>
                <a:buFont typeface="Times New Roman" pitchFamily="18"/>
                <a:buChar char="»"/>
              </a:lvl9pPr>
            </a:lstStyle>
            <a:p>
              <a:pPr algn="ctr"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DejaVu Sans" pitchFamily="2"/>
                  <a:cs typeface="DejaVu Sans" pitchFamily="2"/>
                </a:rPr>
                <a:t>128-fiber connector</a:t>
              </a:r>
            </a:p>
            <a:p>
              <a:pPr algn="ctr" hangingPunct="0">
                <a:lnSpc>
                  <a:spcPct val="93000"/>
                </a:lnSpc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8" algn="l"/>
                  <a:tab pos="2488630" algn="l"/>
                  <a:tab pos="2903403" algn="l"/>
                  <a:tab pos="3318175" algn="l"/>
                  <a:tab pos="3732946" algn="l"/>
                  <a:tab pos="4147717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0" algn="l"/>
                  <a:tab pos="7465892" algn="l"/>
                  <a:tab pos="7880665" algn="l"/>
                  <a:tab pos="8295436" algn="l"/>
                </a:tabLst>
              </a:pP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DejaVu Sans" pitchFamily="2"/>
                  <a:cs typeface="DejaVu Sans" pitchFamily="2"/>
                </a:rPr>
                <a:t>LHCb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6" name="TextBox 7"/>
          <p:cNvSpPr/>
          <p:nvPr/>
        </p:nvSpPr>
        <p:spPr>
          <a:xfrm>
            <a:off x="349248" y="180199"/>
            <a:ext cx="6581263" cy="5547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FF0000"/>
                </a:solidFill>
                <a:latin typeface="Constantia" pitchFamily="18"/>
                <a:ea typeface="DejaVu Sans" pitchFamily="2"/>
                <a:cs typeface="DejaVu Sans" pitchFamily="2"/>
              </a:rPr>
              <a:t>Calorimeter Design: Connectors</a:t>
            </a:r>
          </a:p>
        </p:txBody>
      </p:sp>
      <p:sp>
        <p:nvSpPr>
          <p:cNvPr id="7" name="Straight Connector 8"/>
          <p:cNvSpPr/>
          <p:nvPr/>
        </p:nvSpPr>
        <p:spPr>
          <a:xfrm>
            <a:off x="1295387" y="760950"/>
            <a:ext cx="6479877" cy="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-115654" y="1248012"/>
            <a:ext cx="1663634" cy="4402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buSzPct val="45000"/>
              <a:buFont typeface="Wingdings"/>
              <a:buChar char="v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b="1" u="sng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Option 1:</a:t>
            </a:r>
          </a:p>
        </p:txBody>
      </p:sp>
      <p:sp>
        <p:nvSpPr>
          <p:cNvPr id="9" name="TextBox 11"/>
          <p:cNvSpPr/>
          <p:nvPr/>
        </p:nvSpPr>
        <p:spPr>
          <a:xfrm>
            <a:off x="483850" y="1621468"/>
            <a:ext cx="6092475" cy="7121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One to one WLS/clear fiber connector,</a:t>
            </a:r>
          </a:p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used in previous experiments (</a:t>
            </a:r>
            <a:r>
              <a:rPr lang="en-US" sz="2200" b="1" dirty="0" err="1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LHCb</a:t>
            </a: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, </a:t>
            </a:r>
            <a:r>
              <a:rPr lang="en-US" sz="2200" b="1" dirty="0" err="1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Minos</a:t>
            </a: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)</a:t>
            </a:r>
          </a:p>
        </p:txBody>
      </p:sp>
      <p:sp>
        <p:nvSpPr>
          <p:cNvPr id="10" name="Straight Connector 12"/>
          <p:cNvSpPr/>
          <p:nvPr/>
        </p:nvSpPr>
        <p:spPr>
          <a:xfrm>
            <a:off x="654" y="6550512"/>
            <a:ext cx="9147753" cy="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2"/>
          <p:cNvSpPr txBox="1"/>
          <p:nvPr/>
        </p:nvSpPr>
        <p:spPr>
          <a:xfrm>
            <a:off x="6555345" y="6571732"/>
            <a:ext cx="2134367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500" b="1" dirty="0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lIns="82954" tIns="41477" rIns="82954" bIns="41477"/>
          <a:lstStyle/>
          <a:p>
            <a:pPr lvl="0"/>
            <a:fld id="{1D5D4696-6029-4E08-837C-4AFA2920851C}" type="slidenum">
              <a:rPr/>
              <a:pPr lvl="0"/>
              <a:t>88</a:t>
            </a:fld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 lIns="82954" tIns="41477" rIns="82954" bIns="41477"/>
          <a:lstStyle/>
          <a:p>
            <a:pPr lvl="0"/>
            <a:r>
              <a:rPr lang="en-US" smtClean="0"/>
              <a:t>SoLID Collaboration Meeting, June 13-14, 2012</a:t>
            </a:r>
            <a:endParaRPr lang="en-US"/>
          </a:p>
        </p:txBody>
      </p:sp>
      <p:sp>
        <p:nvSpPr>
          <p:cNvPr id="2" name="TextBox 7"/>
          <p:cNvSpPr/>
          <p:nvPr/>
        </p:nvSpPr>
        <p:spPr>
          <a:xfrm>
            <a:off x="349248" y="180199"/>
            <a:ext cx="6581263" cy="5547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3300" b="1" dirty="0">
                <a:solidFill>
                  <a:srgbClr val="FF0000"/>
                </a:solidFill>
                <a:latin typeface="Constantia" pitchFamily="18"/>
                <a:ea typeface="DejaVu Sans" pitchFamily="2"/>
                <a:cs typeface="DejaVu Sans" pitchFamily="2"/>
              </a:rPr>
              <a:t>Calorimeter Design: Connectors</a:t>
            </a:r>
          </a:p>
        </p:txBody>
      </p:sp>
      <p:sp>
        <p:nvSpPr>
          <p:cNvPr id="3" name="Straight Connector 8"/>
          <p:cNvSpPr/>
          <p:nvPr/>
        </p:nvSpPr>
        <p:spPr>
          <a:xfrm>
            <a:off x="1295387" y="760950"/>
            <a:ext cx="6479877" cy="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Straight Connector 12"/>
          <p:cNvSpPr/>
          <p:nvPr/>
        </p:nvSpPr>
        <p:spPr>
          <a:xfrm>
            <a:off x="654" y="6550512"/>
            <a:ext cx="9147753" cy="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</a:ln>
        </p:spPr>
        <p:txBody>
          <a:bodyPr vert="horz" wrap="square" lIns="81648" tIns="40824" rIns="81648" bIns="40824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-110753" y="4118472"/>
            <a:ext cx="1692488" cy="4402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buSzPct val="45000"/>
              <a:buFont typeface="Wingdings"/>
              <a:buChar char="v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b="1" u="sng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Option 3:</a:t>
            </a:r>
          </a:p>
        </p:txBody>
      </p:sp>
      <p:sp>
        <p:nvSpPr>
          <p:cNvPr id="6" name="TextBox 15"/>
          <p:cNvSpPr/>
          <p:nvPr/>
        </p:nvSpPr>
        <p:spPr>
          <a:xfrm>
            <a:off x="137543" y="4560810"/>
            <a:ext cx="7243495" cy="7121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Glue the WLS fibers to a </a:t>
            </a:r>
            <a:r>
              <a:rPr lang="en-US" sz="2200" b="1" dirty="0" err="1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lucite</a:t>
            </a: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 disk coupled to a </a:t>
            </a:r>
            <a:r>
              <a:rPr lang="en-US" sz="2200" b="1" dirty="0" err="1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lucite</a:t>
            </a:r>
            <a:endParaRPr lang="en-US" sz="2200" b="1" dirty="0">
              <a:solidFill>
                <a:srgbClr val="4F6228"/>
              </a:solidFill>
              <a:latin typeface="Constantia" pitchFamily="18"/>
              <a:ea typeface="DejaVu Sans" pitchFamily="2"/>
              <a:cs typeface="DejaVu Sans" pitchFamily="2"/>
            </a:endParaRPr>
          </a:p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Rod with optical grease or Si gel “cookie”.</a:t>
            </a:r>
          </a:p>
        </p:txBody>
      </p:sp>
      <p:sp>
        <p:nvSpPr>
          <p:cNvPr id="7" name="TextBox 16"/>
          <p:cNvSpPr/>
          <p:nvPr/>
        </p:nvSpPr>
        <p:spPr>
          <a:xfrm>
            <a:off x="-661251" y="5940707"/>
            <a:ext cx="6705912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Need more R&amp;D to decide what is the best option</a:t>
            </a:r>
            <a:r>
              <a:rPr lang="en-US" sz="1600" dirty="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.</a:t>
            </a:r>
          </a:p>
        </p:txBody>
      </p:sp>
      <p:sp>
        <p:nvSpPr>
          <p:cNvPr id="8" name="Rectangle 17"/>
          <p:cNvSpPr/>
          <p:nvPr/>
        </p:nvSpPr>
        <p:spPr>
          <a:xfrm>
            <a:off x="-93765" y="764215"/>
            <a:ext cx="1702106" cy="4402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buSzPct val="45000"/>
              <a:buFont typeface="Wingdings"/>
              <a:buChar char="v"/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500" b="1" u="sng" dirty="0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Option 2:</a:t>
            </a:r>
          </a:p>
        </p:txBody>
      </p:sp>
      <p:sp>
        <p:nvSpPr>
          <p:cNvPr id="9" name="TextBox 18"/>
          <p:cNvSpPr/>
          <p:nvPr/>
        </p:nvSpPr>
        <p:spPr>
          <a:xfrm>
            <a:off x="298936" y="1137998"/>
            <a:ext cx="6308880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Thermal fusion: splice the WLS and clear fiber.</a:t>
            </a:r>
          </a:p>
        </p:txBody>
      </p:sp>
      <p:sp>
        <p:nvSpPr>
          <p:cNvPr id="10" name="Rectangle 1"/>
          <p:cNvSpPr/>
          <p:nvPr/>
        </p:nvSpPr>
        <p:spPr>
          <a:xfrm>
            <a:off x="990570" y="1585885"/>
            <a:ext cx="7624000" cy="311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600" b="1" i="1" dirty="0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Giorgio </a:t>
            </a:r>
            <a:r>
              <a:rPr lang="en-US" sz="1600" b="1" i="1" dirty="0" err="1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Apollinari</a:t>
            </a:r>
            <a:r>
              <a:rPr lang="en-US" sz="1600" b="1" i="1" dirty="0">
                <a:solidFill>
                  <a:srgbClr val="17375E"/>
                </a:solidFill>
                <a:latin typeface="Constantia" pitchFamily="18"/>
                <a:ea typeface="DejaVu Sans" pitchFamily="2"/>
                <a:cs typeface="DejaVu Sans" pitchFamily="2"/>
              </a:rPr>
              <a:t> et al NIM in Phys. Research.  A311 (1992) 5211-528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 rot="5400000">
            <a:off x="3287941" y="1095509"/>
            <a:ext cx="2012880" cy="38619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nut 9"/>
          <p:cNvSpPr/>
          <p:nvPr/>
        </p:nvSpPr>
        <p:spPr>
          <a:xfrm rot="1819200">
            <a:off x="2858131" y="2691073"/>
            <a:ext cx="1215017" cy="1800689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*/ 5419351 1 1725033"/>
              <a:gd name="f8" fmla="val 10800"/>
              <a:gd name="f9" fmla="val -2147483647"/>
              <a:gd name="f10" fmla="val 2147483647"/>
              <a:gd name="f11" fmla="*/ 10800 10800 1"/>
              <a:gd name="f12" fmla="+- 0 0 0"/>
              <a:gd name="f13" fmla="+- 0 0 360"/>
              <a:gd name="f14" fmla="*/ f4 1 21600"/>
              <a:gd name="f15" fmla="*/ f5 1 21600"/>
              <a:gd name="f16" fmla="pin 0 f0 10800"/>
              <a:gd name="f17" fmla="*/ 0 f7 1"/>
              <a:gd name="f18" fmla="*/ f12 f1 1"/>
              <a:gd name="f19" fmla="*/ f13 f1 1"/>
              <a:gd name="f20" fmla="+- 10800 0 f16"/>
              <a:gd name="f21" fmla="*/ f16 f14 1"/>
              <a:gd name="f22" fmla="*/ 10800 f15 1"/>
              <a:gd name="f23" fmla="*/ 3163 f14 1"/>
              <a:gd name="f24" fmla="*/ 18437 f14 1"/>
              <a:gd name="f25" fmla="*/ 18437 f15 1"/>
              <a:gd name="f26" fmla="*/ 3163 f15 1"/>
              <a:gd name="f27" fmla="*/ f17 1 f3"/>
              <a:gd name="f28" fmla="*/ f18 1 f3"/>
              <a:gd name="f29" fmla="*/ f19 1 f3"/>
              <a:gd name="f30" fmla="*/ 10800 f14 1"/>
              <a:gd name="f31" fmla="*/ 0 f15 1"/>
              <a:gd name="f32" fmla="*/ 0 f14 1"/>
              <a:gd name="f33" fmla="*/ 21600 f15 1"/>
              <a:gd name="f34" fmla="*/ 21600 f14 1"/>
              <a:gd name="f35" fmla="+- 0 0 f27"/>
              <a:gd name="f36" fmla="+- f28 0 f2"/>
              <a:gd name="f37" fmla="+- f29 0 f2"/>
              <a:gd name="f38" fmla="*/ f20 f20 1"/>
              <a:gd name="f39" fmla="*/ f35 f1 1"/>
              <a:gd name="f40" fmla="+- f37 0 f36"/>
              <a:gd name="f41" fmla="*/ f39 1 f7"/>
              <a:gd name="f42" fmla="+- f41 0 f2"/>
              <a:gd name="f43" fmla="cos 1 f42"/>
              <a:gd name="f44" fmla="sin 1 f42"/>
              <a:gd name="f45" fmla="+- 0 0 f43"/>
              <a:gd name="f46" fmla="+- 0 0 f44"/>
              <a:gd name="f47" fmla="*/ 10800 f45 1"/>
              <a:gd name="f48" fmla="*/ 10800 f46 1"/>
              <a:gd name="f49" fmla="*/ f20 f45 1"/>
              <a:gd name="f50" fmla="*/ f20 f46 1"/>
              <a:gd name="f51" fmla="*/ f47 f47 1"/>
              <a:gd name="f52" fmla="*/ f48 f48 1"/>
              <a:gd name="f53" fmla="*/ f49 f49 1"/>
              <a:gd name="f54" fmla="*/ f50 f50 1"/>
              <a:gd name="f55" fmla="+- f51 f52 0"/>
              <a:gd name="f56" fmla="+- f53 f54 0"/>
              <a:gd name="f57" fmla="sqrt f55"/>
              <a:gd name="f58" fmla="sqrt f56"/>
              <a:gd name="f59" fmla="*/ f11 1 f57"/>
              <a:gd name="f60" fmla="*/ f38 1 f58"/>
              <a:gd name="f61" fmla="*/ f45 f59 1"/>
              <a:gd name="f62" fmla="*/ f46 f59 1"/>
              <a:gd name="f63" fmla="*/ f45 f60 1"/>
              <a:gd name="f64" fmla="*/ f46 f60 1"/>
              <a:gd name="f65" fmla="+- 10800 0 f61"/>
              <a:gd name="f66" fmla="+- 10800 0 f62"/>
              <a:gd name="f67" fmla="+- 10800 0 f63"/>
              <a:gd name="f68" fmla="+- 10800 0 f64"/>
            </a:gdLst>
            <a:ahLst>
              <a:ahXY gdRefX="f0" minX="f6" maxX="f8" gdRefY="" minY="0" maxY="0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0" y="f31"/>
              </a:cxn>
              <a:cxn ang="f36">
                <a:pos x="f23" y="f26"/>
              </a:cxn>
              <a:cxn ang="f36">
                <a:pos x="f32" y="f22"/>
              </a:cxn>
              <a:cxn ang="f36">
                <a:pos x="f23" y="f25"/>
              </a:cxn>
              <a:cxn ang="f36">
                <a:pos x="f30" y="f33"/>
              </a:cxn>
              <a:cxn ang="f36">
                <a:pos x="f24" y="f25"/>
              </a:cxn>
              <a:cxn ang="f36">
                <a:pos x="f34" y="f22"/>
              </a:cxn>
              <a:cxn ang="f36">
                <a:pos x="f24" y="f26"/>
              </a:cxn>
            </a:cxnLst>
            <a:rect l="f23" t="f26" r="f24" b="f25"/>
            <a:pathLst>
              <a:path w="21600" h="21600">
                <a:moveTo>
                  <a:pt x="f65" y="f66"/>
                </a:moveTo>
                <a:arcTo wR="f8" hR="f8" stAng="f36" swAng="f40"/>
                <a:close/>
                <a:moveTo>
                  <a:pt x="f67" y="f68"/>
                </a:moveTo>
                <a:arcTo wR="f20" hR="f20" stAng="f36" swAng="f40"/>
              </a:path>
            </a:pathLst>
          </a:custGeom>
          <a:noFill/>
          <a:ln w="25560">
            <a:solidFill>
              <a:srgbClr val="E46C0A"/>
            </a:solidFill>
            <a:prstDash val="solid"/>
          </a:ln>
        </p:spPr>
        <p:txBody>
          <a:bodyPr vert="horz" wrap="square" lIns="81648" tIns="40824" rIns="81648" bIns="40824" anchor="ctr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endParaRPr lang="en-US" sz="1600" dirty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TextBox 19"/>
          <p:cNvSpPr/>
          <p:nvPr/>
        </p:nvSpPr>
        <p:spPr>
          <a:xfrm>
            <a:off x="4803224" y="2020062"/>
            <a:ext cx="806092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E46C0A"/>
                </a:solidFill>
                <a:latin typeface="Constantia" pitchFamily="18"/>
                <a:ea typeface="DejaVu Sans" pitchFamily="2"/>
                <a:cs typeface="DejaVu Sans" pitchFamily="2"/>
              </a:rPr>
              <a:t>joint</a:t>
            </a:r>
          </a:p>
        </p:txBody>
      </p:sp>
      <p:sp>
        <p:nvSpPr>
          <p:cNvPr id="14" name="TextBox 2"/>
          <p:cNvSpPr/>
          <p:nvPr/>
        </p:nvSpPr>
        <p:spPr>
          <a:xfrm>
            <a:off x="479930" y="5336777"/>
            <a:ext cx="4809688" cy="397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2200" b="1" dirty="0">
                <a:solidFill>
                  <a:srgbClr val="4F6228"/>
                </a:solidFill>
                <a:latin typeface="Constantia" pitchFamily="18"/>
                <a:ea typeface="DejaVu Sans" pitchFamily="2"/>
                <a:cs typeface="DejaVu Sans" pitchFamily="2"/>
              </a:rPr>
              <a:t>Would reduce the cost significantly</a:t>
            </a:r>
          </a:p>
        </p:txBody>
      </p:sp>
      <p:sp>
        <p:nvSpPr>
          <p:cNvPr id="15" name="Slide Number Placeholder 2"/>
          <p:cNvSpPr txBox="1"/>
          <p:nvPr/>
        </p:nvSpPr>
        <p:spPr>
          <a:xfrm>
            <a:off x="6555345" y="6571732"/>
            <a:ext cx="2134367" cy="3646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="t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lnSpc>
                <a:spcPct val="93000"/>
              </a:lnSpc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8" algn="l"/>
                <a:tab pos="2488630" algn="l"/>
                <a:tab pos="2903403" algn="l"/>
                <a:tab pos="3318175" algn="l"/>
                <a:tab pos="3732946" algn="l"/>
                <a:tab pos="4147717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0" algn="l"/>
                <a:tab pos="7465892" algn="l"/>
                <a:tab pos="7880665" algn="l"/>
                <a:tab pos="8295436" algn="l"/>
              </a:tabLst>
            </a:pPr>
            <a:r>
              <a:rPr lang="en-US" sz="1500" b="1" dirty="0">
                <a:solidFill>
                  <a:srgbClr val="FF0000"/>
                </a:solidFill>
                <a:latin typeface="Calibri" pitchFamily="18"/>
                <a:ea typeface="DejaVu Sans" pitchFamily="2"/>
                <a:cs typeface="DejaVu Sans" pitchFamily="2"/>
              </a:rPr>
              <a:t>12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676400"/>
            <a:ext cx="441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2 cm of scintillator at the end of 20 X0 Shashlyk detector</a:t>
            </a:r>
          </a:p>
          <a:p>
            <a:r>
              <a:rPr lang="en-US" dirty="0" smtClean="0"/>
              <a:t>Expect hadronic shower to leak to this scintillator , while EM shower is fully absorbed</a:t>
            </a:r>
          </a:p>
          <a:p>
            <a:r>
              <a:rPr lang="en-US" dirty="0" smtClean="0"/>
              <a:t>Indenting angle of 22</a:t>
            </a:r>
            <a:r>
              <a:rPr lang="en-US" dirty="0" smtClean="0">
                <a:latin typeface="Arial"/>
                <a:cs typeface="Arial"/>
              </a:rPr>
              <a:t>º</a:t>
            </a:r>
            <a:r>
              <a:rPr lang="en-US" dirty="0" smtClean="0"/>
              <a:t>-27</a:t>
            </a:r>
            <a:r>
              <a:rPr lang="en-US" dirty="0" smtClean="0">
                <a:latin typeface="Arial"/>
                <a:cs typeface="Arial"/>
              </a:rPr>
              <a:t>º</a:t>
            </a:r>
            <a:r>
              <a:rPr lang="en-US" dirty="0" smtClean="0"/>
              <a:t> simulated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Calorimeter Group Communication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 &lt;jinhuang@jlab.org&gt;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31920" y="762000"/>
            <a:ext cx="4212080" cy="5715000"/>
            <a:chOff x="4550920" y="762000"/>
            <a:chExt cx="4212080" cy="5715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0920" y="762000"/>
              <a:ext cx="3770472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ounded Rectangular Callout 9"/>
            <p:cNvSpPr/>
            <p:nvPr/>
          </p:nvSpPr>
          <p:spPr>
            <a:xfrm>
              <a:off x="5562600" y="5715000"/>
              <a:ext cx="3200400" cy="762000"/>
            </a:xfrm>
            <a:prstGeom prst="wedgeRoundRectCallout">
              <a:avLst>
                <a:gd name="adj1" fmla="val -15030"/>
                <a:gd name="adj2" fmla="val -109388"/>
                <a:gd name="adj3" fmla="val 16667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FF00"/>
                  </a:solidFill>
                </a:rPr>
                <a:t>2 cm scintillator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33CC33"/>
                  </a:solidFill>
                </a:rPr>
                <a:t>Three 3GeV pion track shown</a:t>
              </a:r>
              <a:endParaRPr lang="en-US" dirty="0">
                <a:solidFill>
                  <a:srgbClr val="33CC33"/>
                </a:solidFill>
              </a:endParaRPr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Mine - 3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99FF99"/>
      </a:hlink>
      <a:folHlink>
        <a:srgbClr val="B0DFA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24893</TotalTime>
  <Words>4560</Words>
  <Application>Microsoft Office PowerPoint</Application>
  <PresentationFormat>On-screen Show (4:3)</PresentationFormat>
  <Paragraphs>1015</Paragraphs>
  <Slides>88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聚合</vt:lpstr>
      <vt:lpstr>Update on Calorimeters</vt:lpstr>
      <vt:lpstr>SoLID Calorimeter Overview</vt:lpstr>
      <vt:lpstr>Summary of design</vt:lpstr>
      <vt:lpstr>Main comments received since last review</vt:lpstr>
      <vt:lpstr>Design Updates </vt:lpstr>
      <vt:lpstr>The idea</vt:lpstr>
      <vt:lpstr>It is an effective way to enhance rejection</vt:lpstr>
      <vt:lpstr>Design Updates </vt:lpstr>
      <vt:lpstr>The idea</vt:lpstr>
      <vt:lpstr>Turn out that low energy pion can not punch through too …</vt:lpstr>
      <vt:lpstr>Try to use this pad to help pion rejection at lower energy (p &lt; 4 GeV)</vt:lpstr>
      <vt:lpstr>Design Updates </vt:lpstr>
      <vt:lpstr>Testing a new preshower configuration Passive-radiation and Scintillator-Pad</vt:lpstr>
      <vt:lpstr>Simulation studies</vt:lpstr>
      <vt:lpstr>Preshower response</vt:lpstr>
      <vt:lpstr>Preshower + shower rejection - not better but close-to full Shashlik design</vt:lpstr>
      <vt:lpstr>Other choice? Radiator thickness scan</vt:lpstr>
      <vt:lpstr>Give another try: radiator = 3 X0 Lead </vt:lpstr>
      <vt:lpstr>Preshower (3X0) + shower rejection - worse than the HERMES design</vt:lpstr>
      <vt:lpstr>Conclusion - passive radiator preshower </vt:lpstr>
      <vt:lpstr>Readout Updates</vt:lpstr>
      <vt:lpstr>Pad readout </vt:lpstr>
      <vt:lpstr>Readout Updates</vt:lpstr>
      <vt:lpstr>Field Insensitive photon-detector</vt:lpstr>
      <vt:lpstr>Current progress</vt:lpstr>
      <vt:lpstr>Budget</vt:lpstr>
      <vt:lpstr>Cost estimate   - default Shashlyk design</vt:lpstr>
      <vt:lpstr>Conclusion</vt:lpstr>
      <vt:lpstr>Backup Slides</vt:lpstr>
      <vt:lpstr>More details on cuts</vt:lpstr>
      <vt:lpstr>3-D cuts Electron (~95% eff. cut)</vt:lpstr>
      <vt:lpstr>3-D cuts Pions (~95% electron eff. cut)</vt:lpstr>
      <vt:lpstr>High statistics </vt:lpstr>
      <vt:lpstr>Same cut / What if lower statistics</vt:lpstr>
      <vt:lpstr>Momentum dependent cuts and eff. Preshower cut only</vt:lpstr>
      <vt:lpstr>SoLID EC cost estimate</vt:lpstr>
      <vt:lpstr>Slide 37</vt:lpstr>
      <vt:lpstr>HallD BCAL SiPM</vt:lpstr>
      <vt:lpstr>VPT</vt:lpstr>
      <vt:lpstr>Finemesh PMT</vt:lpstr>
      <vt:lpstr>Readout Updates</vt:lpstr>
      <vt:lpstr>Generic Updates</vt:lpstr>
      <vt:lpstr>SoLID EC configuration</vt:lpstr>
      <vt:lpstr>EC Design Requirements</vt:lpstr>
      <vt:lpstr>Slide 45</vt:lpstr>
      <vt:lpstr>Choosing EC Type</vt:lpstr>
      <vt:lpstr>Shashlyk EC</vt:lpstr>
      <vt:lpstr>Slide 48</vt:lpstr>
      <vt:lpstr>Design Consideration 1: Pb/scintillator ratio</vt:lpstr>
      <vt:lpstr>Design Consideration 1: Pb/scintillator ratio</vt:lpstr>
      <vt:lpstr>Design Consideration 1: Pb/scintillator ratio</vt:lpstr>
      <vt:lpstr>Design Consideration 1: Pb/scintillator ratio</vt:lpstr>
      <vt:lpstr>Design Consideration 2.0: Preshower/Shower</vt:lpstr>
      <vt:lpstr>Design Consideration 2.1: Total Length</vt:lpstr>
      <vt:lpstr>Design Consideration 2.2: Preshower Length</vt:lpstr>
      <vt:lpstr>Design Consideration 3: Lateral Size</vt:lpstr>
      <vt:lpstr>Design Consideration 4: Edge Effect</vt:lpstr>
      <vt:lpstr>Design Consideration 5: Radiation Dose</vt:lpstr>
      <vt:lpstr>Slide 59</vt:lpstr>
      <vt:lpstr>Slide 60</vt:lpstr>
      <vt:lpstr>Design Consideration 7: Shape &amp; Layout</vt:lpstr>
      <vt:lpstr>Cost Estimation</vt:lpstr>
      <vt:lpstr>Overview of Current Design</vt:lpstr>
      <vt:lpstr>Summary</vt:lpstr>
      <vt:lpstr>Backup for beam test in Hall B</vt:lpstr>
      <vt:lpstr>Slide 66</vt:lpstr>
      <vt:lpstr>EC 4/2012 beam test: Modules and readout</vt:lpstr>
      <vt:lpstr>Cosmic ray test (vertical setup) on 2nd floor counting house</vt:lpstr>
      <vt:lpstr>Cosmic ray gain match  after matching, most signals are within factor of 0.7-1.5  </vt:lpstr>
      <vt:lpstr>4/2012 Test under CLAS photon tagger</vt:lpstr>
      <vt:lpstr>In HallB, under Photon Tagger</vt:lpstr>
      <vt:lpstr>Slide 72</vt:lpstr>
      <vt:lpstr>Backup</vt:lpstr>
      <vt:lpstr>Clear/Extension fiber cost</vt:lpstr>
      <vt:lpstr>Design Consideration 1: Pb/scintillator ratio</vt:lpstr>
      <vt:lpstr>ECAL Shashlik</vt:lpstr>
      <vt:lpstr>Radiation on preshower</vt:lpstr>
      <vt:lpstr>Simulate the radiation level</vt:lpstr>
      <vt:lpstr>Positioning calorimeter for PVDIS</vt:lpstr>
      <vt:lpstr>Tested in specialized Geant4 simulation with SIMC inputs of realistic tracks</vt:lpstr>
      <vt:lpstr>Corrections</vt:lpstr>
      <vt:lpstr>Effect 1: Probing shower longitudinal size effect w/ very fine segmentation</vt:lpstr>
      <vt:lpstr>Effect 2: Probing shower longitudinal size effect w/ very fine segmentation</vt:lpstr>
      <vt:lpstr>Position resolution VS lateral size</vt:lpstr>
      <vt:lpstr>Comparison between two choise</vt:lpstr>
      <vt:lpstr>Simulate edge effect</vt:lpstr>
      <vt:lpstr>Slide 87</vt:lpstr>
      <vt:lpstr>Slide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Huang Jin</cp:lastModifiedBy>
  <cp:revision>1935</cp:revision>
  <dcterms:created xsi:type="dcterms:W3CDTF">2009-04-16T15:29:42Z</dcterms:created>
  <dcterms:modified xsi:type="dcterms:W3CDTF">2012-09-14T17:49:18Z</dcterms:modified>
</cp:coreProperties>
</file>