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8"/>
  </p:notesMasterIdLst>
  <p:sldIdLst>
    <p:sldId id="371" r:id="rId2"/>
    <p:sldId id="372" r:id="rId3"/>
    <p:sldId id="373" r:id="rId4"/>
    <p:sldId id="375" r:id="rId5"/>
    <p:sldId id="376" r:id="rId6"/>
    <p:sldId id="377" r:id="rId7"/>
  </p:sldIdLst>
  <p:sldSz cx="9144000" cy="6858000" type="screen4x3"/>
  <p:notesSz cx="6934200" cy="9220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CC3399"/>
    <a:srgbClr val="3333CC"/>
    <a:srgbClr val="33CC33"/>
    <a:srgbClr val="000000"/>
    <a:srgbClr val="0101FF"/>
    <a:srgbClr val="CC9900"/>
    <a:srgbClr val="FA7406"/>
    <a:srgbClr val="FE4A02"/>
    <a:srgbClr val="D67000"/>
    <a:srgbClr val="683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79" autoAdjust="0"/>
    <p:restoredTop sz="84645" autoAdjust="0"/>
  </p:normalViewPr>
  <p:slideViewPr>
    <p:cSldViewPr>
      <p:cViewPr varScale="1">
        <p:scale>
          <a:sx n="117" d="100"/>
          <a:sy n="117" d="100"/>
        </p:scale>
        <p:origin x="-146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62"/>
    </p:cViewPr>
  </p:sorterViewPr>
  <p:notesViewPr>
    <p:cSldViewPr>
      <p:cViewPr varScale="1">
        <p:scale>
          <a:sx n="103" d="100"/>
          <a:sy n="103" d="100"/>
        </p:scale>
        <p:origin x="-3480" y="-78"/>
      </p:cViewPr>
      <p:guideLst>
        <p:guide orient="horz" pos="2904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4820" cy="461010"/>
          </a:xfrm>
          <a:prstGeom prst="rect">
            <a:avLst/>
          </a:prstGeom>
        </p:spPr>
        <p:txBody>
          <a:bodyPr vert="horz" lIns="92300" tIns="46150" rIns="92300" bIns="46150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927775" y="0"/>
            <a:ext cx="3004820" cy="461010"/>
          </a:xfrm>
          <a:prstGeom prst="rect">
            <a:avLst/>
          </a:prstGeom>
        </p:spPr>
        <p:txBody>
          <a:bodyPr vert="horz" lIns="92300" tIns="46150" rIns="92300" bIns="46150" rtlCol="0"/>
          <a:lstStyle>
            <a:lvl1pPr algn="r">
              <a:defRPr sz="1300"/>
            </a:lvl1pPr>
          </a:lstStyle>
          <a:p>
            <a:fld id="{76DED6FA-3620-42DE-A214-F363622CAC83}" type="datetimeFigureOut">
              <a:rPr lang="en-US" smtClean="0"/>
              <a:pPr/>
              <a:t>12/4/2012</a:t>
            </a:fld>
            <a:endParaRPr 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62050" y="692150"/>
            <a:ext cx="4610100" cy="3457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0" tIns="46150" rIns="92300" bIns="46150" rtlCol="0" anchor="ctr"/>
          <a:lstStyle/>
          <a:p>
            <a:endParaRPr 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93420" y="4379596"/>
            <a:ext cx="5547360" cy="4149090"/>
          </a:xfrm>
          <a:prstGeom prst="rect">
            <a:avLst/>
          </a:prstGeom>
        </p:spPr>
        <p:txBody>
          <a:bodyPr vert="horz" lIns="92300" tIns="46150" rIns="92300" bIns="4615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757591"/>
            <a:ext cx="3004820" cy="461010"/>
          </a:xfrm>
          <a:prstGeom prst="rect">
            <a:avLst/>
          </a:prstGeom>
        </p:spPr>
        <p:txBody>
          <a:bodyPr vert="horz" lIns="92300" tIns="46150" rIns="92300" bIns="46150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927775" y="8757591"/>
            <a:ext cx="3004820" cy="461010"/>
          </a:xfrm>
          <a:prstGeom prst="rect">
            <a:avLst/>
          </a:prstGeom>
        </p:spPr>
        <p:txBody>
          <a:bodyPr vert="horz" lIns="92300" tIns="46150" rIns="92300" bIns="46150" rtlCol="0" anchor="b"/>
          <a:lstStyle>
            <a:lvl1pPr algn="r">
              <a:defRPr sz="1300"/>
            </a:lvl1pPr>
          </a:lstStyle>
          <a:p>
            <a:fld id="{81D27BB4-7507-496B-A596-4501E78419B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Pr>
        <a:blipFill dpi="0" rotWithShape="1">
          <a:blip r:embed="rId2" cstate="print">
            <a:alphaModFix amt="25000"/>
            <a:lum/>
          </a:blip>
          <a:srcRect/>
          <a:stretch>
            <a:fillRect l="13000" t="1000" r="15000" b="2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标题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7" name="副标题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grpSp>
        <p:nvGrpSpPr>
          <p:cNvPr id="2" name="组合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任意多边形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任意多边形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任意多边形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接连接符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期占位符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r>
              <a:rPr lang="en-US" altLang="zh-CN" smtClean="0"/>
              <a:t>Internal Discussion</a:t>
            </a:r>
            <a:endParaRPr lang="en-US" dirty="0"/>
          </a:p>
        </p:txBody>
      </p:sp>
      <p:sp>
        <p:nvSpPr>
          <p:cNvPr id="19" name="页脚占位符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da-DK" smtClean="0"/>
              <a:t>Jin Huang, et. al.</a:t>
            </a:r>
            <a:endParaRPr lang="en-US"/>
          </a:p>
        </p:txBody>
      </p:sp>
      <p:sp>
        <p:nvSpPr>
          <p:cNvPr id="27" name="灯片编号占位符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DE73889-8752-428C-A11C-8679396BAC9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4" name="Picture 5" descr="E:\My Documents\my file\JLab\Document\Logo\JLab_logo_white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03856" y="6400800"/>
            <a:ext cx="1511543" cy="381000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altLang="zh-CN" smtClean="0"/>
              <a:t>Internal Discussion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da-DK" smtClean="0"/>
              <a:t>Jin Huang, et. al.</a:t>
            </a:r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E73889-8752-428C-A11C-8679396BA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altLang="zh-CN" smtClean="0"/>
              <a:t>Internal Discussion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da-DK" smtClean="0"/>
              <a:t>Jin Huang, et. al.</a:t>
            </a:r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E73889-8752-428C-A11C-8679396BA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553200" y="6407944"/>
            <a:ext cx="2094072" cy="365760"/>
          </a:xfrm>
        </p:spPr>
        <p:txBody>
          <a:bodyPr/>
          <a:lstStyle>
            <a:lvl1pPr>
              <a:defRPr sz="900"/>
            </a:lvl1pPr>
            <a:extLst/>
          </a:lstStyle>
          <a:p>
            <a:r>
              <a:rPr lang="en-US" altLang="zh-CN" smtClean="0"/>
              <a:t>Internal Discussion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495801" y="6407944"/>
            <a:ext cx="2057400" cy="365125"/>
          </a:xfrm>
        </p:spPr>
        <p:txBody>
          <a:bodyPr/>
          <a:lstStyle>
            <a:lvl1pPr>
              <a:defRPr sz="900"/>
            </a:lvl1pPr>
            <a:extLst/>
          </a:lstStyle>
          <a:p>
            <a:r>
              <a:rPr lang="da-DK" smtClean="0"/>
              <a:t>Jin Huang, et. al.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  <a:extLst/>
          </a:lstStyle>
          <a:p>
            <a:fld id="{EDE73889-8752-428C-A11C-8679396BAC9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masterClrMapping/>
  </p:clrMapOvr>
  <p:transition>
    <p:strips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r>
              <a:rPr lang="en-US" altLang="zh-CN" smtClean="0"/>
              <a:t>Internal Discussion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r>
              <a:rPr lang="da-DK" smtClean="0"/>
              <a:t>Jin Huang, et. al.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DE73889-8752-428C-A11C-8679396BAC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燕尾形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燕尾形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trips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r>
              <a:rPr lang="en-US" altLang="zh-CN" smtClean="0"/>
              <a:t>Internal Discussion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r>
              <a:rPr lang="da-DK" smtClean="0"/>
              <a:t>Jin Huang, et. al.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DE73889-8752-428C-A11C-8679396BAC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trips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altLang="zh-CN" smtClean="0"/>
              <a:t>Internal Discussion</a:t>
            </a:r>
            <a:endParaRPr 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da-DK" smtClean="0"/>
              <a:t>Jin Huang, et. al.</a:t>
            </a:r>
            <a:endParaRPr 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E73889-8752-428C-A11C-8679396BAC9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5" descr="E:\My Documents\my file\JLab\Document\Logo\JLab_logo_white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6477000"/>
            <a:ext cx="1447800" cy="364933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strips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r>
              <a:rPr lang="en-US" altLang="zh-CN" smtClean="0"/>
              <a:t>Internal Discussion</a:t>
            </a:r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r>
              <a:rPr lang="da-DK" smtClean="0"/>
              <a:t>Jin Huang, et. al.</a:t>
            </a:r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DE73889-8752-428C-A11C-8679396BAC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trips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altLang="zh-CN" smtClean="0"/>
              <a:t>Internal Discussion</a:t>
            </a:r>
            <a:endParaRPr 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da-DK" smtClean="0"/>
              <a:t>Jin Huang, et. al.</a:t>
            </a:r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E73889-8752-428C-A11C-8679396BA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r>
              <a:rPr lang="en-US" altLang="zh-CN" smtClean="0"/>
              <a:t>Internal Discussion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da-DK" smtClean="0"/>
              <a:t>Jin Huang, et. al.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E73889-8752-428C-A11C-8679396BAC9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5" descr="E:\My Documents\my file\JLab\Document\Logo\JLab_logo_white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6400800"/>
            <a:ext cx="1292909" cy="325891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strips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 altLang="zh-CN" smtClean="0"/>
              <a:t>Internal Discussion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da-DK" smtClean="0"/>
              <a:t>Jin Huang, et. al.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DE73889-8752-428C-A11C-8679396BAC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8" name="任意多边形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任意多边形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接连接符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燕尾形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燕尾形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pic>
        <p:nvPicPr>
          <p:cNvPr id="15" name="Picture 5" descr="E:\My Documents\my file\JLab\Document\Logo\JLab_logo_white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00800"/>
            <a:ext cx="1292909" cy="325891"/>
          </a:xfrm>
          <a:prstGeom prst="rect">
            <a:avLst/>
          </a:prstGeom>
          <a:noFill/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trips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任意多边形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任意多边形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接连接符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标题占位符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0" name="文本占位符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00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r>
              <a:rPr lang="en-US" altLang="zh-CN" smtClean="0"/>
              <a:t>Internal Discussion</a:t>
            </a:r>
            <a:endParaRPr lang="en-US" dirty="0"/>
          </a:p>
        </p:txBody>
      </p:sp>
      <p:sp>
        <p:nvSpPr>
          <p:cNvPr id="22" name="页脚占位符 21"/>
          <p:cNvSpPr>
            <a:spLocks noGrp="1"/>
          </p:cNvSpPr>
          <p:nvPr>
            <p:ph type="ftr" sz="quarter" idx="3"/>
          </p:nvPr>
        </p:nvSpPr>
        <p:spPr>
          <a:xfrm>
            <a:off x="4495800" y="6407944"/>
            <a:ext cx="2234953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00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r>
              <a:rPr lang="da-DK" smtClean="0"/>
              <a:t>Jin Huang, et. al.</a:t>
            </a:r>
            <a:endParaRPr 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fld id="{EDE73889-8752-428C-A11C-8679396BAC9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6" name="Picture 5" descr="E:\My Documents\my file\JLab\Document\Logo\JLab_logo_white.pn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52400" y="6400800"/>
            <a:ext cx="1292909" cy="32589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strips dir="ru"/>
  </p:transition>
  <p:hf hd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066801"/>
            <a:ext cx="8610600" cy="1600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dirty="0" smtClean="0"/>
              <a:t>Update on </a:t>
            </a:r>
            <a:r>
              <a:rPr lang="en-US" sz="5400" dirty="0" smtClean="0"/>
              <a:t>Calorimeters Background</a:t>
            </a:r>
            <a:endParaRPr lang="en-US" sz="54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85800" y="2686496"/>
            <a:ext cx="7772400" cy="1199704"/>
          </a:xfrm>
        </p:spPr>
        <p:txBody>
          <a:bodyPr/>
          <a:lstStyle/>
          <a:p>
            <a:pPr algn="ctr"/>
            <a:r>
              <a:rPr lang="en-US" dirty="0" smtClean="0"/>
              <a:t>Calorimeter Group Internal Discussion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3581400"/>
            <a:ext cx="6748463" cy="249458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  <a:softEdge rad="63500"/>
          </a:effectLst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14672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LHCb</a:t>
            </a:r>
            <a:r>
              <a:rPr lang="en-US" dirty="0" smtClean="0"/>
              <a:t>/HERMES preshower, instead full Shashlyk preshower</a:t>
            </a:r>
          </a:p>
          <a:p>
            <a:pPr lvl="1"/>
            <a:r>
              <a:rPr lang="en-US" dirty="0" smtClean="0"/>
              <a:t>As shown before, the preshower scintillator receive most of the radiation, due to the low energy backgrounds</a:t>
            </a:r>
          </a:p>
          <a:p>
            <a:pPr lvl="1"/>
            <a:r>
              <a:rPr lang="en-US" dirty="0" smtClean="0"/>
              <a:t>This part radiation dose are now absorbed in 2X0 absorber, and we just see its EM tail now</a:t>
            </a:r>
          </a:p>
          <a:p>
            <a:r>
              <a:rPr lang="en-US" dirty="0" smtClean="0"/>
              <a:t>New background distribution </a:t>
            </a:r>
            <a:r>
              <a:rPr lang="en-US" dirty="0" smtClean="0"/>
              <a:t>updated </a:t>
            </a:r>
            <a:r>
              <a:rPr lang="en-US" dirty="0" smtClean="0"/>
              <a:t>by Zhiwen</a:t>
            </a:r>
          </a:p>
          <a:p>
            <a:pPr lvl="1"/>
            <a:r>
              <a:rPr lang="en-US" dirty="0" smtClean="0"/>
              <a:t>SIDIS: </a:t>
            </a:r>
          </a:p>
          <a:p>
            <a:pPr lvl="2"/>
            <a:r>
              <a:rPr lang="en-US" dirty="0" smtClean="0"/>
              <a:t>With target collimator (suppress background by 4) </a:t>
            </a:r>
          </a:p>
          <a:p>
            <a:pPr lvl="2"/>
            <a:r>
              <a:rPr lang="en-US" dirty="0" smtClean="0"/>
              <a:t>First large angle simulation</a:t>
            </a:r>
          </a:p>
          <a:p>
            <a:pPr lvl="1"/>
            <a:r>
              <a:rPr lang="en-US" dirty="0" smtClean="0"/>
              <a:t>PVDIS: have option to remove direct photon sight (expected to be removed in the final baffle design)</a:t>
            </a:r>
          </a:p>
          <a:p>
            <a:r>
              <a:rPr lang="en-US" dirty="0" smtClean="0"/>
              <a:t>Dominating background, photons 1-10 </a:t>
            </a:r>
            <a:r>
              <a:rPr lang="en-US" dirty="0" err="1" smtClean="0"/>
              <a:t>MeV</a:t>
            </a:r>
            <a:endParaRPr lang="en-US" dirty="0" smtClean="0"/>
          </a:p>
          <a:p>
            <a:pPr lvl="1"/>
            <a:r>
              <a:rPr lang="en-US" dirty="0" smtClean="0"/>
              <a:t>After preshower, which attenuate them a lot, they still penetrate ~10 layers in Shashlyk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Internal Discussion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Jin Huang, et. al.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73889-8752-428C-A11C-8679396BAC9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new</a:t>
            </a:r>
            <a:endParaRPr lang="en-US" dirty="0"/>
          </a:p>
        </p:txBody>
      </p:sp>
    </p:spTree>
  </p:cSld>
  <p:clrMapOvr>
    <a:masterClrMapping/>
  </p:clrMapOvr>
  <p:transition>
    <p:strips dir="r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Internal Discussion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Jin Huang, et. al.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73889-8752-428C-A11C-8679396BAC9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PVDIS – current baffle (with direct </a:t>
            </a:r>
            <a:r>
              <a:rPr lang="el-GR" dirty="0" smtClean="0"/>
              <a:t>γ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1587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2816" y="1481138"/>
            <a:ext cx="6298367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ounded Rectangular Callout 7"/>
          <p:cNvSpPr/>
          <p:nvPr/>
        </p:nvSpPr>
        <p:spPr>
          <a:xfrm>
            <a:off x="1600200" y="6019800"/>
            <a:ext cx="1828800" cy="838200"/>
          </a:xfrm>
          <a:prstGeom prst="wedgeRoundRectCallout">
            <a:avLst>
              <a:gd name="adj1" fmla="val 7292"/>
              <a:gd name="adj2" fmla="val -102110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Layer #1 is 2cm preshower </a:t>
            </a:r>
            <a:r>
              <a:rPr lang="en-US" dirty="0" err="1" smtClean="0"/>
              <a:t>scint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057400" y="3124200"/>
            <a:ext cx="23487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γ</a:t>
            </a:r>
            <a:r>
              <a:rPr lang="en-US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 dominate</a:t>
            </a:r>
          </a:p>
          <a:p>
            <a:r>
              <a:rPr lang="en-US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But attenuated quickly</a:t>
            </a:r>
            <a:endParaRPr lang="en-US" dirty="0"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</p:txBody>
      </p:sp>
    </p:spTree>
  </p:cSld>
  <p:clrMapOvr>
    <a:masterClrMapping/>
  </p:clrMapOvr>
  <p:transition>
    <p:strips dir="r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97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2816" y="1481138"/>
            <a:ext cx="6298367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Internal Discussion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Jin Huang, et. al.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73889-8752-428C-A11C-8679396BAC9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PVDIS – preview for a baffle </a:t>
            </a:r>
            <a:r>
              <a:rPr lang="en-US" sz="3600" u="sng" dirty="0" smtClean="0">
                <a:solidFill>
                  <a:schemeClr val="accent1"/>
                </a:solidFill>
              </a:rPr>
              <a:t>w/o direct </a:t>
            </a:r>
            <a:r>
              <a:rPr lang="el-GR" sz="3600" u="sng" dirty="0" smtClean="0">
                <a:solidFill>
                  <a:schemeClr val="accent1"/>
                </a:solidFill>
              </a:rPr>
              <a:t>γ</a:t>
            </a:r>
            <a:endParaRPr lang="en-US" sz="3600" u="sng" dirty="0" smtClean="0">
              <a:solidFill>
                <a:schemeClr val="accent1"/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1600200" y="6019800"/>
            <a:ext cx="1828800" cy="838200"/>
          </a:xfrm>
          <a:prstGeom prst="wedgeRoundRectCallout">
            <a:avLst>
              <a:gd name="adj1" fmla="val 7292"/>
              <a:gd name="adj2" fmla="val -102110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Layer #1 is 2cm preshower </a:t>
            </a:r>
            <a:r>
              <a:rPr lang="en-US" dirty="0" err="1" smtClean="0"/>
              <a:t>scint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057400" y="2057400"/>
            <a:ext cx="20393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γ</a:t>
            </a:r>
            <a:r>
              <a:rPr lang="en-US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 get reduced by ~5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343400" y="3886200"/>
            <a:ext cx="26965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π</a:t>
            </a:r>
            <a:r>
              <a:rPr lang="en-US" baseline="300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-</a:t>
            </a:r>
            <a:r>
              <a:rPr lang="en-US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 become important here</a:t>
            </a:r>
          </a:p>
        </p:txBody>
      </p:sp>
    </p:spTree>
  </p:cSld>
  <p:clrMapOvr>
    <a:masterClrMapping/>
  </p:clrMapOvr>
  <p:transition>
    <p:strips dir="r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7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2816" y="1481138"/>
            <a:ext cx="6298367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Internal Discussion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Jin Huang, et. al.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73889-8752-428C-A11C-8679396BAC9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SIDIS – Forward</a:t>
            </a:r>
            <a:endParaRPr lang="en-US" sz="3600" u="sng" dirty="0" smtClean="0">
              <a:solidFill>
                <a:schemeClr val="accent1"/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1600200" y="6019800"/>
            <a:ext cx="1828800" cy="838200"/>
          </a:xfrm>
          <a:prstGeom prst="wedgeRoundRectCallout">
            <a:avLst>
              <a:gd name="adj1" fmla="val 7292"/>
              <a:gd name="adj2" fmla="val -102110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Layer #1 is 2cm preshower </a:t>
            </a:r>
            <a:r>
              <a:rPr lang="en-US" dirty="0" err="1" smtClean="0"/>
              <a:t>scint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133600" y="2667000"/>
            <a:ext cx="23487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γ</a:t>
            </a:r>
            <a:r>
              <a:rPr lang="en-US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 dominate</a:t>
            </a:r>
          </a:p>
          <a:p>
            <a:r>
              <a:rPr lang="en-US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But attenuated quickly</a:t>
            </a:r>
            <a:endParaRPr lang="en-US" dirty="0"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</p:txBody>
      </p:sp>
    </p:spTree>
  </p:cSld>
  <p:clrMapOvr>
    <a:masterClrMapping/>
  </p:clrMapOvr>
  <p:transition>
    <p:strips dir="r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7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2816" y="1481138"/>
            <a:ext cx="6298367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Internal Discussion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Jin Huang, et. al.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73889-8752-428C-A11C-8679396BAC9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SIDIS – Large-Angle</a:t>
            </a:r>
            <a:endParaRPr lang="en-US" sz="3600" u="sng" dirty="0" smtClean="0">
              <a:solidFill>
                <a:schemeClr val="accent1"/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1600200" y="6019800"/>
            <a:ext cx="1828800" cy="838200"/>
          </a:xfrm>
          <a:prstGeom prst="wedgeRoundRectCallout">
            <a:avLst>
              <a:gd name="adj1" fmla="val 7292"/>
              <a:gd name="adj2" fmla="val -102110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Layer #1 is 2cm preshower </a:t>
            </a:r>
            <a:r>
              <a:rPr lang="en-US" dirty="0" err="1" smtClean="0"/>
              <a:t>scint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133600" y="2667000"/>
            <a:ext cx="23487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γ</a:t>
            </a:r>
            <a:r>
              <a:rPr lang="en-US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 dominate</a:t>
            </a:r>
          </a:p>
          <a:p>
            <a:r>
              <a:rPr lang="en-US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But attenuated quickly</a:t>
            </a:r>
            <a:endParaRPr lang="en-US" dirty="0"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</p:txBody>
      </p:sp>
    </p:spTree>
  </p:cSld>
  <p:clrMapOvr>
    <a:masterClrMapping/>
  </p:clrMapOvr>
  <p:transition>
    <p:strips dir="r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聚合">
  <a:themeElements>
    <a:clrScheme name="Mine - 3">
      <a:dk1>
        <a:srgbClr val="001C54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FF6600"/>
      </a:accent6>
      <a:hlink>
        <a:srgbClr val="99FF99"/>
      </a:hlink>
      <a:folHlink>
        <a:srgbClr val="B0DFA0"/>
      </a:folHlink>
    </a:clrScheme>
    <a:fontScheme name="模块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聚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25023</TotalTime>
  <Words>251</Words>
  <Application>Microsoft Office PowerPoint</Application>
  <PresentationFormat>On-screen Show (4:3)</PresentationFormat>
  <Paragraphs>44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聚合</vt:lpstr>
      <vt:lpstr>Update on Calorimeters Background</vt:lpstr>
      <vt:lpstr>What’s new</vt:lpstr>
      <vt:lpstr>PVDIS – current baffle (with direct γ)</vt:lpstr>
      <vt:lpstr>PVDIS – preview for a baffle w/o direct γ</vt:lpstr>
      <vt:lpstr>SIDIS – Forward</vt:lpstr>
      <vt:lpstr>SIDIS – Large-Angle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Jin</dc:creator>
  <cp:lastModifiedBy>Huang Jin</cp:lastModifiedBy>
  <cp:revision>1948</cp:revision>
  <dcterms:created xsi:type="dcterms:W3CDTF">2009-04-16T15:29:42Z</dcterms:created>
  <dcterms:modified xsi:type="dcterms:W3CDTF">2012-12-04T21:49:51Z</dcterms:modified>
</cp:coreProperties>
</file>