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371" r:id="rId2"/>
    <p:sldId id="372" r:id="rId3"/>
    <p:sldId id="373" r:id="rId4"/>
    <p:sldId id="375" r:id="rId5"/>
    <p:sldId id="376" r:id="rId6"/>
    <p:sldId id="377" r:id="rId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3399"/>
    <a:srgbClr val="3333CC"/>
    <a:srgbClr val="33CC33"/>
    <a:srgbClr val="000000"/>
    <a:srgbClr val="0101FF"/>
    <a:srgbClr val="CC9900"/>
    <a:srgbClr val="FA7406"/>
    <a:srgbClr val="FE4A02"/>
    <a:srgbClr val="D67000"/>
    <a:srgbClr val="683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84645" autoAdjust="0"/>
  </p:normalViewPr>
  <p:slideViewPr>
    <p:cSldViewPr>
      <p:cViewPr varScale="1">
        <p:scale>
          <a:sx n="117" d="100"/>
          <a:sy n="117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"/>
    </p:cViewPr>
  </p:sorterViewPr>
  <p:notesViewPr>
    <p:cSldViewPr>
      <p:cViewPr varScale="1">
        <p:scale>
          <a:sx n="103" d="100"/>
          <a:sy n="103" d="100"/>
        </p:scale>
        <p:origin x="-3480" y="-78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300"/>
            </a:lvl1pPr>
          </a:lstStyle>
          <a:p>
            <a:fld id="{76DED6FA-3620-42DE-A214-F363622CAC83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300" tIns="46150" rIns="92300" bIns="4615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27775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300"/>
            </a:lvl1pPr>
          </a:lstStyle>
          <a:p>
            <a:fld id="{81D27BB4-7507-496B-A596-4501E7841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print">
            <a:alphaModFix amt="25000"/>
            <a:lum/>
          </a:blip>
          <a:srcRect/>
          <a:stretch>
            <a:fillRect l="13000" t="1000" r="15000" b="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a-DK" smtClean="0"/>
              <a:t>Jin Huang, et. al.</a:t>
            </a:r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3856" y="6400800"/>
            <a:ext cx="1511543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Huang, et. al.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Huang, et. al.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407944"/>
            <a:ext cx="2094072" cy="365760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495801" y="6407944"/>
            <a:ext cx="2057400" cy="365125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da-DK" smtClean="0"/>
              <a:t>Jin Huang, et. al.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da-DK" smtClean="0"/>
              <a:t>Jin Huang, et. al.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da-DK" smtClean="0"/>
              <a:t>Jin Huang, et. al.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Huang, et. al.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477000"/>
            <a:ext cx="1447800" cy="36493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da-DK" smtClean="0"/>
              <a:t>Jin Huang, et. al.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Huang, et. al.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Huang, et. al.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a-DK" smtClean="0"/>
              <a:t>Jin Huang, et. al.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15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495800" y="6407944"/>
            <a:ext cx="2234953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da-DK" smtClean="0"/>
              <a:t>Jin Huang, et. al.</a:t>
            </a:r>
            <a:endParaRPr 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1"/>
            <a:ext cx="8610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Update on </a:t>
            </a:r>
            <a:r>
              <a:rPr lang="en-US" sz="5400" dirty="0" smtClean="0"/>
              <a:t>Calorimeters Background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686496"/>
            <a:ext cx="7772400" cy="1199704"/>
          </a:xfrm>
        </p:spPr>
        <p:txBody>
          <a:bodyPr/>
          <a:lstStyle/>
          <a:p>
            <a:pPr algn="ctr"/>
            <a:r>
              <a:rPr lang="en-US" dirty="0" smtClean="0"/>
              <a:t>Calorimeter Group Internal Discussion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581400"/>
            <a:ext cx="6748463" cy="2494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LHCb</a:t>
            </a:r>
            <a:r>
              <a:rPr lang="en-US" dirty="0" smtClean="0"/>
              <a:t>/HERMES preshower, instead full Shashlyk preshower</a:t>
            </a:r>
          </a:p>
          <a:p>
            <a:pPr lvl="1"/>
            <a:r>
              <a:rPr lang="en-US" dirty="0" smtClean="0"/>
              <a:t>As shown before, the preshower scintillator receive most of the radiation, due to the low energy backgrounds</a:t>
            </a:r>
          </a:p>
          <a:p>
            <a:pPr lvl="1"/>
            <a:r>
              <a:rPr lang="en-US" dirty="0" smtClean="0"/>
              <a:t>This part radiation dose are now absorbed in 2X0 absorber, and we just see its EM tail now</a:t>
            </a:r>
          </a:p>
          <a:p>
            <a:r>
              <a:rPr lang="en-US" dirty="0" smtClean="0"/>
              <a:t>New background distribution </a:t>
            </a:r>
            <a:r>
              <a:rPr lang="en-US" dirty="0" smtClean="0"/>
              <a:t>updated </a:t>
            </a:r>
            <a:r>
              <a:rPr lang="en-US" dirty="0" smtClean="0"/>
              <a:t>by Zhiwen</a:t>
            </a:r>
          </a:p>
          <a:p>
            <a:pPr lvl="1"/>
            <a:r>
              <a:rPr lang="en-US" dirty="0" smtClean="0"/>
              <a:t>SIDIS: </a:t>
            </a:r>
          </a:p>
          <a:p>
            <a:pPr lvl="2"/>
            <a:r>
              <a:rPr lang="en-US" dirty="0" smtClean="0"/>
              <a:t>With target collimator (suppress background by 4) </a:t>
            </a:r>
          </a:p>
          <a:p>
            <a:pPr lvl="2"/>
            <a:r>
              <a:rPr lang="en-US" dirty="0" smtClean="0"/>
              <a:t>First large angle simulation</a:t>
            </a:r>
          </a:p>
          <a:p>
            <a:pPr lvl="1"/>
            <a:r>
              <a:rPr lang="en-US" dirty="0" smtClean="0"/>
              <a:t>PVDIS: have option to remove direct photon sight (expected to be removed in the final baffle design)</a:t>
            </a:r>
          </a:p>
          <a:p>
            <a:r>
              <a:rPr lang="en-US" dirty="0" smtClean="0"/>
              <a:t>Dominating background, photons 1-10 </a:t>
            </a:r>
            <a:r>
              <a:rPr lang="en-US" dirty="0" err="1" smtClean="0"/>
              <a:t>MeV</a:t>
            </a:r>
            <a:endParaRPr lang="en-US" dirty="0" smtClean="0"/>
          </a:p>
          <a:p>
            <a:pPr lvl="1"/>
            <a:r>
              <a:rPr lang="en-US" dirty="0" smtClean="0"/>
              <a:t>After preshower, which attenuate them a lot, they still penetrate ~10 layers in Shashlyk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Huang, et.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Huang, et.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PVDIS – current baffle (with direct </a:t>
            </a:r>
            <a:r>
              <a:rPr lang="el-GR" dirty="0" smtClean="0"/>
              <a:t>γ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58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816" y="1481138"/>
            <a:ext cx="62983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1600200" y="6019800"/>
            <a:ext cx="1828800" cy="838200"/>
          </a:xfrm>
          <a:prstGeom prst="wedgeRoundRectCallout">
            <a:avLst>
              <a:gd name="adj1" fmla="val 7292"/>
              <a:gd name="adj2" fmla="val -1021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Layer #1 is 2cm preshower </a:t>
            </a:r>
            <a:r>
              <a:rPr lang="en-US" dirty="0" err="1" smtClean="0"/>
              <a:t>scint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57400" y="3124200"/>
            <a:ext cx="2348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γ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dominate</a:t>
            </a:r>
          </a:p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But attenuated quickly</a:t>
            </a:r>
            <a:endParaRPr lang="en-US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816" y="1481138"/>
            <a:ext cx="62983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Huang, et.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PVDIS – preview for a baffle </a:t>
            </a:r>
            <a:r>
              <a:rPr lang="en-US" sz="3600" u="sng" dirty="0" smtClean="0">
                <a:solidFill>
                  <a:schemeClr val="accent1"/>
                </a:solidFill>
              </a:rPr>
              <a:t>w/o direct </a:t>
            </a:r>
            <a:r>
              <a:rPr lang="el-GR" sz="3600" u="sng" dirty="0" smtClean="0">
                <a:solidFill>
                  <a:schemeClr val="accent1"/>
                </a:solidFill>
              </a:rPr>
              <a:t>γ</a:t>
            </a:r>
            <a:endParaRPr lang="en-US" sz="3600" u="sng" dirty="0" smtClean="0">
              <a:solidFill>
                <a:schemeClr val="accent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600200" y="6019800"/>
            <a:ext cx="1828800" cy="838200"/>
          </a:xfrm>
          <a:prstGeom prst="wedgeRoundRectCallout">
            <a:avLst>
              <a:gd name="adj1" fmla="val 7292"/>
              <a:gd name="adj2" fmla="val -1021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Layer #1 is 2cm preshower </a:t>
            </a:r>
            <a:r>
              <a:rPr lang="en-US" dirty="0" err="1" smtClean="0"/>
              <a:t>scint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57400" y="2057400"/>
            <a:ext cx="2039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γ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get reduced by ~5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43400" y="3886200"/>
            <a:ext cx="2696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π</a:t>
            </a:r>
            <a:r>
              <a:rPr lang="en-US" baseline="30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-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become important here</a:t>
            </a:r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816" y="1481138"/>
            <a:ext cx="62983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Huang, et.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SIDIS – Forward</a:t>
            </a:r>
            <a:endParaRPr lang="en-US" sz="3600" u="sng" dirty="0" smtClean="0">
              <a:solidFill>
                <a:schemeClr val="accent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600200" y="6019800"/>
            <a:ext cx="1828800" cy="838200"/>
          </a:xfrm>
          <a:prstGeom prst="wedgeRoundRectCallout">
            <a:avLst>
              <a:gd name="adj1" fmla="val 7292"/>
              <a:gd name="adj2" fmla="val -1021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Layer #1 is 2cm preshower </a:t>
            </a:r>
            <a:r>
              <a:rPr lang="en-US" dirty="0" err="1" smtClean="0"/>
              <a:t>scint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33600" y="2667000"/>
            <a:ext cx="2348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γ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dominate</a:t>
            </a:r>
          </a:p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But attenuated quickly</a:t>
            </a:r>
            <a:endParaRPr lang="en-US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816" y="1481138"/>
            <a:ext cx="62983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Internal 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Huang, et.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SIDIS – Large-Angle</a:t>
            </a:r>
            <a:endParaRPr lang="en-US" sz="3600" u="sng" dirty="0" smtClean="0">
              <a:solidFill>
                <a:schemeClr val="accent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600200" y="6019800"/>
            <a:ext cx="1828800" cy="838200"/>
          </a:xfrm>
          <a:prstGeom prst="wedgeRoundRectCallout">
            <a:avLst>
              <a:gd name="adj1" fmla="val 7292"/>
              <a:gd name="adj2" fmla="val -1021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Layer #1 is 2cm preshower </a:t>
            </a:r>
            <a:r>
              <a:rPr lang="en-US" dirty="0" err="1" smtClean="0"/>
              <a:t>scint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33600" y="2667000"/>
            <a:ext cx="2348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γ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dominate</a:t>
            </a:r>
          </a:p>
          <a:p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But attenuated quickly</a:t>
            </a:r>
            <a:endParaRPr lang="en-US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Mine - 3">
      <a:dk1>
        <a:srgbClr val="001C54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FF6600"/>
      </a:accent6>
      <a:hlink>
        <a:srgbClr val="99FF99"/>
      </a:hlink>
      <a:folHlink>
        <a:srgbClr val="B0DFA0"/>
      </a:folHlink>
    </a:clrScheme>
    <a:fontScheme name="模块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25023</TotalTime>
  <Words>251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聚合</vt:lpstr>
      <vt:lpstr>Update on Calorimeters Background</vt:lpstr>
      <vt:lpstr>What’s new</vt:lpstr>
      <vt:lpstr>PVDIS – current baffle (with direct γ)</vt:lpstr>
      <vt:lpstr>PVDIS – preview for a baffle w/o direct γ</vt:lpstr>
      <vt:lpstr>SIDIS – Forward</vt:lpstr>
      <vt:lpstr>SIDIS – Large-Angle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</dc:creator>
  <cp:lastModifiedBy>Huang Jin</cp:lastModifiedBy>
  <cp:revision>1948</cp:revision>
  <dcterms:created xsi:type="dcterms:W3CDTF">2009-04-16T15:29:42Z</dcterms:created>
  <dcterms:modified xsi:type="dcterms:W3CDTF">2012-12-04T21:49:51Z</dcterms:modified>
</cp:coreProperties>
</file>