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CC"/>
    <a:srgbClr val="CC3399"/>
    <a:srgbClr val="33CC33"/>
    <a:srgbClr val="000000"/>
    <a:srgbClr val="0101FF"/>
    <a:srgbClr val="CC9900"/>
    <a:srgbClr val="FA7406"/>
    <a:srgbClr val="FE4A02"/>
    <a:srgbClr val="D67000"/>
    <a:srgbClr val="683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84645" autoAdjust="0"/>
  </p:normalViewPr>
  <p:slideViewPr>
    <p:cSldViewPr>
      <p:cViewPr varScale="1">
        <p:scale>
          <a:sx n="117" d="100"/>
          <a:sy n="11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829761"/>
          </a:xfrm>
        </p:spPr>
        <p:txBody>
          <a:bodyPr/>
          <a:lstStyle/>
          <a:p>
            <a:r>
              <a:rPr lang="en-US" dirty="0" smtClean="0"/>
              <a:t>Updates on Calorimeter 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Jin Huang</a:t>
            </a:r>
          </a:p>
          <a:p>
            <a:r>
              <a:rPr lang="en-US" dirty="0" smtClean="0"/>
              <a:t>Los Alamos National Lab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09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Before the preshower </a:t>
            </a:r>
            <a:r>
              <a:rPr lang="en-US" dirty="0" err="1" smtClean="0"/>
              <a:t>Pb</a:t>
            </a:r>
            <a:r>
              <a:rPr lang="en-US" dirty="0" smtClean="0"/>
              <a:t> and without protection from lower energy EM background</a:t>
            </a:r>
          </a:p>
          <a:p>
            <a:r>
              <a:rPr lang="en-US" dirty="0" smtClean="0"/>
              <a:t>Turn out to be not very bad since photon penetrate more depth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concern is radiation dose</a:t>
            </a:r>
            <a:endParaRPr lang="en-US" dirty="0"/>
          </a:p>
        </p:txBody>
      </p:sp>
      <p:sp>
        <p:nvSpPr>
          <p:cNvPr id="54274" name="AutoShape 2" descr="https://p25ext.lanl.gov/elog/JinResearchLog/130129_112020/Gamma.run10x.root.EDepPercent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 t="6667"/>
          <a:stretch>
            <a:fillRect/>
          </a:stretch>
        </p:blipFill>
        <p:spPr bwMode="auto">
          <a:xfrm>
            <a:off x="152400" y="2971800"/>
            <a:ext cx="47718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16200000">
            <a:off x="-423719" y="3547919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(E</a:t>
            </a:r>
            <a:r>
              <a:rPr lang="el-GR" baseline="-25000" dirty="0" smtClean="0">
                <a:latin typeface="Calibri"/>
              </a:rPr>
              <a:t>ϒ</a:t>
            </a:r>
            <a:r>
              <a:rPr lang="en-US" dirty="0" smtClean="0">
                <a:latin typeface="Calibri"/>
              </a:rPr>
              <a:t>/GeV)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0" y="6096000"/>
            <a:ext cx="1447800" cy="533400"/>
          </a:xfrm>
          <a:prstGeom prst="wedgeRoundRectCallout">
            <a:avLst>
              <a:gd name="adj1" fmla="val 23152"/>
              <a:gd name="adj2" fmla="val -1349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Photon-</a:t>
            </a:r>
            <a:r>
              <a:rPr lang="en-US" dirty="0" err="1" smtClean="0"/>
              <a:t>rej</a:t>
            </a:r>
            <a:r>
              <a:rPr lang="en-US" dirty="0" smtClean="0"/>
              <a:t> Scintillator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447800" y="6096000"/>
            <a:ext cx="1447800" cy="533400"/>
          </a:xfrm>
          <a:prstGeom prst="wedgeRoundRectCallout">
            <a:avLst>
              <a:gd name="adj1" fmla="val -45645"/>
              <a:gd name="adj2" fmla="val -1380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590800"/>
            <a:ext cx="4820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Ratio of  energy deposition in active layers from a input photon</a:t>
            </a:r>
            <a:endParaRPr lang="en-US" sz="1400" dirty="0"/>
          </a:p>
        </p:txBody>
      </p:sp>
      <p:sp>
        <p:nvSpPr>
          <p:cNvPr id="54277" name="AutoShape 5" descr="https://p25ext.lanl.gov/elog/JinResearchLog/130129_042320/DrawLowEBgd_SIDIS_Forward_Sum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215" y="2743200"/>
            <a:ext cx="46657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Arrow 15"/>
          <p:cNvSpPr/>
          <p:nvPr/>
        </p:nvSpPr>
        <p:spPr>
          <a:xfrm>
            <a:off x="2895600" y="3962400"/>
            <a:ext cx="1447800" cy="6858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Majority E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689021" y="6066064"/>
            <a:ext cx="1447800" cy="533400"/>
          </a:xfrm>
          <a:prstGeom prst="wedgeRoundRectCallout">
            <a:avLst>
              <a:gd name="adj1" fmla="val 23152"/>
              <a:gd name="adj2" fmla="val -1349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Photon-</a:t>
            </a:r>
            <a:r>
              <a:rPr lang="en-US" dirty="0" err="1" smtClean="0"/>
              <a:t>rej</a:t>
            </a:r>
            <a:r>
              <a:rPr lang="en-US" dirty="0" smtClean="0"/>
              <a:t> Scintillator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136821" y="6066064"/>
            <a:ext cx="1447800" cy="533400"/>
          </a:xfrm>
          <a:prstGeom prst="wedgeRoundRectCallout">
            <a:avLst>
              <a:gd name="adj1" fmla="val -45645"/>
              <a:gd name="adj2" fmla="val -1380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400800" y="4572000"/>
            <a:ext cx="1752600" cy="533400"/>
          </a:xfrm>
          <a:prstGeom prst="wedgeRoundRectCallout">
            <a:avLst>
              <a:gd name="adj1" fmla="val -70800"/>
              <a:gd name="adj2" fmla="val -9209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Dominated by low-E electron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rate estimation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Preshower and scintillator are more vulnerable to background, since abundance in low-E </a:t>
            </a:r>
            <a:r>
              <a:rPr lang="en-US" dirty="0" err="1" smtClean="0"/>
              <a:t>bgd</a:t>
            </a:r>
            <a:r>
              <a:rPr lang="en-US" dirty="0" smtClean="0"/>
              <a:t> produce high rate of MIP like hit in them.</a:t>
            </a:r>
          </a:p>
          <a:p>
            <a:r>
              <a:rPr lang="en-US" dirty="0" smtClean="0"/>
              <a:t>Calculate rate in preshower which produce a MIP or higher energy deposition</a:t>
            </a:r>
          </a:p>
          <a:p>
            <a:r>
              <a:rPr lang="en-US" dirty="0" smtClean="0"/>
              <a:t>Presented in Hz per cm</a:t>
            </a:r>
            <a:r>
              <a:rPr lang="en-US" baseline="30000" dirty="0" smtClean="0"/>
              <a:t>2</a:t>
            </a:r>
            <a:r>
              <a:rPr lang="en-US" dirty="0" smtClean="0"/>
              <a:t> and decomposed to source at the front surface of the system (</a:t>
            </a:r>
            <a:r>
              <a:rPr lang="en-US" dirty="0" err="1" smtClean="0"/>
              <a:t>scint</a:t>
            </a:r>
            <a:r>
              <a:rPr lang="en-US" dirty="0" smtClean="0"/>
              <a:t> + preshower + shower)</a:t>
            </a:r>
            <a:endParaRPr lang="en-US" baseline="30000" dirty="0" smtClean="0"/>
          </a:p>
          <a:p>
            <a:r>
              <a:rPr lang="en-US" dirty="0" smtClean="0"/>
              <a:t>How much rate we can tolerate? </a:t>
            </a:r>
          </a:p>
          <a:p>
            <a:pPr lvl="1"/>
            <a:r>
              <a:rPr lang="en-US" dirty="0" smtClean="0"/>
              <a:t>Assume 100ns signal length, and 10% change to see the background MIP </a:t>
            </a:r>
            <a:r>
              <a:rPr lang="en-US" dirty="0" smtClean="0">
                <a:latin typeface="Calibri"/>
              </a:rPr>
              <a:t>→ 1 MHz per area of readout</a:t>
            </a:r>
          </a:p>
          <a:p>
            <a:pPr lvl="1"/>
            <a:r>
              <a:rPr lang="en-US" dirty="0" smtClean="0">
                <a:latin typeface="Calibri"/>
              </a:rPr>
              <a:t>Area </a:t>
            </a:r>
            <a:r>
              <a:rPr lang="en-US" dirty="0" smtClean="0">
                <a:latin typeface="Calibri"/>
              </a:rPr>
              <a:t>of </a:t>
            </a:r>
            <a:r>
              <a:rPr lang="en-US" dirty="0" smtClean="0">
                <a:latin typeface="Calibri"/>
              </a:rPr>
              <a:t>readout </a:t>
            </a:r>
          </a:p>
          <a:p>
            <a:pPr lvl="2"/>
            <a:r>
              <a:rPr lang="en-US" dirty="0" smtClean="0">
                <a:latin typeface="Calibri"/>
              </a:rPr>
              <a:t>~ 100 cm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 to match shower </a:t>
            </a:r>
          </a:p>
          <a:p>
            <a:pPr lvl="2"/>
            <a:r>
              <a:rPr lang="en-US" dirty="0" smtClean="0">
                <a:latin typeface="Calibri"/>
              </a:rPr>
              <a:t>~1000 </a:t>
            </a:r>
            <a:r>
              <a:rPr lang="en-US" dirty="0" smtClean="0">
                <a:latin typeface="Calibri"/>
              </a:rPr>
              <a:t>cm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for fan shape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estimation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large angle - preshower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6072"/>
          </a:xfrm>
        </p:spPr>
        <p:txBody>
          <a:bodyPr/>
          <a:lstStyle/>
          <a:p>
            <a:r>
              <a:rPr lang="en-US" dirty="0" smtClean="0"/>
              <a:t>Dominated by photons induced background rate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695950" cy="409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forward angle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Preshower </a:t>
            </a:r>
          </a:p>
          <a:p>
            <a:pPr algn="ctr"/>
            <a:r>
              <a:rPr lang="en-US" dirty="0" smtClean="0"/>
              <a:t>(photon dominated)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Photon-</a:t>
            </a:r>
            <a:r>
              <a:rPr lang="en-US" dirty="0" err="1" smtClean="0"/>
              <a:t>rej</a:t>
            </a:r>
            <a:r>
              <a:rPr lang="en-US" dirty="0" smtClean="0"/>
              <a:t> scintillator</a:t>
            </a:r>
          </a:p>
          <a:p>
            <a:pPr algn="ctr"/>
            <a:r>
              <a:rPr lang="en-US" dirty="0" smtClean="0"/>
              <a:t>(Electron and photon dominated)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63311"/>
            <a:ext cx="4041775" cy="290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4018407" cy="288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- preshower</a:t>
            </a:r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for </a:t>
            </a:r>
            <a:r>
              <a:rPr lang="en-US" dirty="0" err="1" smtClean="0"/>
              <a:t>HERAb</a:t>
            </a:r>
            <a:r>
              <a:rPr lang="en-US" dirty="0" smtClean="0"/>
              <a:t> calorimeter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HERAb</a:t>
            </a:r>
            <a:r>
              <a:rPr lang="en-US" dirty="0" smtClean="0"/>
              <a:t> calorimeter </a:t>
            </a:r>
            <a:r>
              <a:rPr lang="en-US" sz="3100" dirty="0" smtClean="0"/>
              <a:t>(NIM A </a:t>
            </a:r>
            <a:r>
              <a:rPr lang="en-US" sz="3100" dirty="0" smtClean="0"/>
              <a:t>580 (2007) 1209</a:t>
            </a:r>
            <a:r>
              <a:rPr lang="en-US" sz="3100" dirty="0" smtClean="0"/>
              <a:t>)</a:t>
            </a:r>
            <a:endParaRPr lang="en-US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5029200" cy="24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334000" y="3429000"/>
            <a:ext cx="3076575" cy="3147505"/>
            <a:chOff x="5334000" y="3429000"/>
            <a:chExt cx="3076575" cy="3147505"/>
          </a:xfrm>
        </p:grpSpPr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3429000"/>
              <a:ext cx="3076575" cy="3147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ular Callout 11"/>
            <p:cNvSpPr/>
            <p:nvPr/>
          </p:nvSpPr>
          <p:spPr>
            <a:xfrm>
              <a:off x="6629400" y="4724400"/>
              <a:ext cx="990600" cy="304800"/>
            </a:xfrm>
            <a:prstGeom prst="wedgeRoundRectCallout">
              <a:avLst>
                <a:gd name="adj1" fmla="val -24130"/>
                <a:gd name="adj2" fmla="val 102679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σ</a:t>
              </a:r>
              <a:r>
                <a:rPr lang="en-US" baseline="-25000" dirty="0" err="1" smtClean="0"/>
                <a:t>xy</a:t>
              </a:r>
              <a:r>
                <a:rPr lang="en-US" dirty="0" smtClean="0"/>
                <a:t> × 5</a:t>
              </a:r>
              <a:endParaRPr lang="en-US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705600" y="5334000"/>
              <a:ext cx="990600" cy="304800"/>
            </a:xfrm>
            <a:prstGeom prst="wedgeRoundRectCallout">
              <a:avLst>
                <a:gd name="adj1" fmla="val -24130"/>
                <a:gd name="adj2" fmla="val 102679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σ</a:t>
              </a:r>
              <a:r>
                <a:rPr lang="en-US" baseline="-25000" dirty="0" smtClean="0"/>
                <a:t>E</a:t>
              </a:r>
              <a:r>
                <a:rPr lang="en-US" dirty="0" smtClean="0"/>
                <a:t> /E</a:t>
              </a:r>
              <a:endParaRPr lang="en-US" dirty="0"/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HERAb</a:t>
                      </a:r>
                      <a:r>
                        <a:rPr lang="en-US" dirty="0" smtClean="0"/>
                        <a:t> (Outer layer)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r>
                        <a:rPr lang="en-US" baseline="0" dirty="0" smtClean="0"/>
                        <a:t> default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Absorber per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3mm –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0.5mm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Scintillator per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length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X0 / 37</a:t>
                      </a:r>
                      <a:r>
                        <a:rPr lang="en-US" baseline="0" dirty="0" smtClean="0"/>
                        <a:t>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X0 / 194 layer + 2X0 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resolution (1/√E)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6908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experiment in our energy range use 1.5 mm Scintillator thickness (which defined absorber thickness in maintaining their ratio), which was adopted in SoLID default design.</a:t>
            </a:r>
          </a:p>
          <a:p>
            <a:r>
              <a:rPr lang="en-US" dirty="0" smtClean="0"/>
              <a:t>The fineness of sampling is related to </a:t>
            </a:r>
          </a:p>
          <a:p>
            <a:pPr lvl="1"/>
            <a:r>
              <a:rPr lang="en-US" dirty="0" smtClean="0"/>
              <a:t>Difference in response to MIP and EM shower</a:t>
            </a:r>
          </a:p>
          <a:p>
            <a:pPr lvl="2"/>
            <a:r>
              <a:rPr lang="en-US" dirty="0" smtClean="0"/>
              <a:t>Rough sampling lead </a:t>
            </a:r>
            <a:r>
              <a:rPr lang="en-US" dirty="0" smtClean="0"/>
              <a:t>to less sampling for EM shower compared to MIP</a:t>
            </a:r>
          </a:p>
          <a:p>
            <a:pPr lvl="2"/>
            <a:r>
              <a:rPr lang="en-US" dirty="0" smtClean="0"/>
              <a:t>Very important to pi/e separation purpose</a:t>
            </a:r>
          </a:p>
          <a:p>
            <a:pPr lvl="2"/>
            <a:r>
              <a:rPr lang="en-US" dirty="0" smtClean="0"/>
              <a:t>Considered in original design and lead to the choice of thinnest scintillator</a:t>
            </a:r>
          </a:p>
          <a:p>
            <a:pPr lvl="2"/>
            <a:r>
              <a:rPr lang="en-US" dirty="0" smtClean="0"/>
              <a:t>Expected reason: low-E photon in EM shower is more likely to convert in </a:t>
            </a:r>
            <a:r>
              <a:rPr lang="en-US" dirty="0" err="1" smtClean="0"/>
              <a:t>Pb</a:t>
            </a:r>
            <a:r>
              <a:rPr lang="en-US" dirty="0" smtClean="0"/>
              <a:t> and get fully absorbed. Therefore, number of charged particle is higher in </a:t>
            </a:r>
            <a:r>
              <a:rPr lang="en-US" dirty="0" err="1" smtClean="0"/>
              <a:t>Pb</a:t>
            </a:r>
            <a:r>
              <a:rPr lang="en-US" dirty="0" smtClean="0"/>
              <a:t> compared with </a:t>
            </a:r>
            <a:r>
              <a:rPr lang="en-US" dirty="0" err="1" smtClean="0"/>
              <a:t>Scint</a:t>
            </a:r>
            <a:r>
              <a:rPr lang="en-US" dirty="0" smtClean="0"/>
              <a:t>. However, for MIP, the ratio of charged particle is 1:1 </a:t>
            </a:r>
            <a:r>
              <a:rPr lang="en-US" dirty="0" smtClean="0"/>
              <a:t>in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Scint</a:t>
            </a:r>
            <a:endParaRPr lang="en-US" dirty="0" smtClean="0"/>
          </a:p>
          <a:p>
            <a:pPr lvl="1"/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on finesse of sampling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ratio in simulation</a:t>
            </a:r>
            <a:endParaRPr lang="en-US" dirty="0"/>
          </a:p>
        </p:txBody>
      </p:sp>
      <p:sp>
        <p:nvSpPr>
          <p:cNvPr id="46082" name="AutoShape 2" descr="https://p25ext.lanl.gov/elog/JinResearchLog/130129_020126/PVDIS_HERAb.PVDIS_RunPi.rootGetCalibrationConstant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55676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29000"/>
            <a:ext cx="455676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81000" y="1447800"/>
            <a:ext cx="3657600" cy="1828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HERAb</a:t>
            </a:r>
            <a:r>
              <a:rPr lang="en-US" dirty="0" smtClean="0"/>
              <a:t>: 3mm </a:t>
            </a:r>
            <a:r>
              <a:rPr lang="en-US" dirty="0" err="1" smtClean="0"/>
              <a:t>Pb</a:t>
            </a:r>
            <a:r>
              <a:rPr lang="en-US" dirty="0" smtClean="0"/>
              <a:t>/6mm </a:t>
            </a:r>
            <a:r>
              <a:rPr lang="en-US" dirty="0" err="1" smtClean="0"/>
              <a:t>Scint</a:t>
            </a:r>
            <a:endParaRPr lang="en-US" dirty="0" smtClean="0"/>
          </a:p>
          <a:p>
            <a:pPr algn="ctr"/>
            <a:r>
              <a:rPr lang="en-US" dirty="0" smtClean="0"/>
              <a:t>Sampling ratio for EM-Shower/MIP ~ 73:100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81000" y="3352800"/>
            <a:ext cx="3657600" cy="1828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SoLID: 0.5mm </a:t>
            </a:r>
            <a:r>
              <a:rPr lang="en-US" dirty="0" err="1" smtClean="0"/>
              <a:t>Pb</a:t>
            </a:r>
            <a:r>
              <a:rPr lang="en-US" dirty="0" smtClean="0"/>
              <a:t>/1.5mm </a:t>
            </a:r>
            <a:r>
              <a:rPr lang="en-US" dirty="0" err="1" smtClean="0"/>
              <a:t>Scint</a:t>
            </a:r>
            <a:endParaRPr lang="en-US" dirty="0" smtClean="0"/>
          </a:p>
          <a:p>
            <a:pPr algn="ctr"/>
            <a:r>
              <a:rPr lang="en-US" dirty="0" smtClean="0"/>
              <a:t>Sampling ratio for EM-Shower/MIP ~ 89:100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5562600"/>
            <a:ext cx="8077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Making the </a:t>
            </a:r>
            <a:r>
              <a:rPr lang="en-US" dirty="0" err="1" smtClean="0"/>
              <a:t>Pb</a:t>
            </a:r>
            <a:r>
              <a:rPr lang="en-US" dirty="0" smtClean="0"/>
              <a:t> layer much thinner (&lt;1/10) while </a:t>
            </a:r>
            <a:r>
              <a:rPr lang="en-US" dirty="0" err="1" smtClean="0"/>
              <a:t>maintainting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/</a:t>
            </a:r>
            <a:r>
              <a:rPr lang="en-US" dirty="0" err="1" smtClean="0"/>
              <a:t>Scint</a:t>
            </a:r>
            <a:r>
              <a:rPr lang="en-US" dirty="0" smtClean="0"/>
              <a:t> ratio:</a:t>
            </a:r>
          </a:p>
          <a:p>
            <a:r>
              <a:rPr lang="en-US" dirty="0" smtClean="0"/>
              <a:t>EM shower retain same sampling ratio as MIP. But fail to output light through WLS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HERAb</a:t>
            </a:r>
            <a:r>
              <a:rPr lang="en-US" dirty="0" smtClean="0"/>
              <a:t> energy resolution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68"/>
            <a:ext cx="8229600" cy="38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0" y="56388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Simulation (w/</a:t>
            </a:r>
            <a:r>
              <a:rPr lang="en-US" dirty="0" err="1" smtClean="0"/>
              <a:t>pershower</a:t>
            </a:r>
            <a:r>
              <a:rPr lang="en-US" dirty="0" smtClean="0"/>
              <a:t>): </a:t>
            </a:r>
            <a:r>
              <a:rPr lang="el-GR" dirty="0" smtClean="0"/>
              <a:t>σ</a:t>
            </a:r>
            <a:r>
              <a:rPr lang="en-US" baseline="-25000" dirty="0" smtClean="0"/>
              <a:t>E</a:t>
            </a:r>
            <a:r>
              <a:rPr lang="en-US" dirty="0" smtClean="0"/>
              <a:t>/E~9.5%/√E (+) 3.7%/E</a:t>
            </a:r>
          </a:p>
          <a:p>
            <a:r>
              <a:rPr lang="en-US" dirty="0" err="1" smtClean="0"/>
              <a:t>HERAb</a:t>
            </a:r>
            <a:r>
              <a:rPr lang="en-US" dirty="0" smtClean="0"/>
              <a:t> NIM (shower only): </a:t>
            </a:r>
            <a:r>
              <a:rPr lang="el-GR" dirty="0" smtClean="0"/>
              <a:t>σ</a:t>
            </a:r>
            <a:r>
              <a:rPr lang="en-US" baseline="-25000" dirty="0" smtClean="0"/>
              <a:t>E</a:t>
            </a:r>
            <a:r>
              <a:rPr lang="en-US" dirty="0" smtClean="0"/>
              <a:t>/E~10</a:t>
            </a:r>
            <a:r>
              <a:rPr lang="en-US" dirty="0" smtClean="0"/>
              <a:t>/√</a:t>
            </a:r>
            <a:r>
              <a:rPr lang="en-US" dirty="0" smtClean="0"/>
              <a:t>E (+) 1.4%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Pi/e separation – electron eff.</a:t>
            </a:r>
            <a:endParaRPr 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19800" y="1219200"/>
            <a:ext cx="160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Same as SoLID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Pi/e separation – pion eff.</a:t>
            </a:r>
            <a:endParaRPr lang="en-US" dirty="0"/>
          </a:p>
        </p:txBody>
      </p:sp>
      <p:sp>
        <p:nvSpPr>
          <p:cNvPr id="52226" name="AutoShape 2" descr="https://p25ext.lanl.gov/elog/JinResearchLog/130129_031322/PVDIS_HERAb.PVDIS_RunPion_GetEfficiencies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1481321"/>
            <a:ext cx="6207125" cy="452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891" y="1418619"/>
            <a:ext cx="2895309" cy="18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781800" y="1066800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SoLID default design</a:t>
            </a:r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400800" y="3733800"/>
            <a:ext cx="274320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~3 to 10 times worse than SoLID default design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cluster size cut applied yet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76" y="7620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Scintillator before preshower as photon </a:t>
            </a:r>
            <a:r>
              <a:rPr lang="en-US" dirty="0" err="1" smtClean="0"/>
              <a:t>rejector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6913" y="2931712"/>
            <a:ext cx="4572000" cy="14548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3250" name="Picture 2" descr="F:\tmp\VMShare\PionRejScint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5188572" cy="3238096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1066800" y="4114800"/>
            <a:ext cx="1981200" cy="457200"/>
          </a:xfrm>
          <a:prstGeom prst="wedgeRoundRectCallout">
            <a:avLst>
              <a:gd name="adj1" fmla="val 140494"/>
              <a:gd name="adj2" fmla="val 4598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Scintillator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066800" y="4648200"/>
            <a:ext cx="1981200" cy="457200"/>
          </a:xfrm>
          <a:prstGeom prst="wedgeRoundRectCallout">
            <a:avLst>
              <a:gd name="adj1" fmla="val 124403"/>
              <a:gd name="adj2" fmla="val 129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</a:t>
            </a:r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5257800"/>
            <a:ext cx="1981200" cy="457200"/>
          </a:xfrm>
          <a:prstGeom prst="wedgeRoundRectCallout">
            <a:avLst>
              <a:gd name="adj1" fmla="val 112971"/>
              <a:gd name="adj2" fmla="val -4575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</a:t>
            </a:r>
            <a:r>
              <a:rPr lang="en-US" dirty="0" err="1" smtClean="0"/>
              <a:t>Scint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63740">
            <a:off x="4582213" y="3342738"/>
            <a:ext cx="987407" cy="609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26188</TotalTime>
  <Words>676</Words>
  <Application>Microsoft Office PowerPoint</Application>
  <PresentationFormat>On-screen Show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聚合</vt:lpstr>
      <vt:lpstr>Updates on Calorimeter Topics</vt:lpstr>
      <vt:lpstr>Evaluation for HERAb calorimeter</vt:lpstr>
      <vt:lpstr>HERAb calorimeter (NIM A 580 (2007) 1209)</vt:lpstr>
      <vt:lpstr>Comment on finesse of sampling</vt:lpstr>
      <vt:lpstr>Sampling ratio in simulation</vt:lpstr>
      <vt:lpstr>HERAb energy resolution</vt:lpstr>
      <vt:lpstr>Pi/e separation – electron eff.</vt:lpstr>
      <vt:lpstr>Pi/e separation – pion eff.</vt:lpstr>
      <vt:lpstr>Scintillator before preshower as photon rejector</vt:lpstr>
      <vt:lpstr>Major concern is radiation dose</vt:lpstr>
      <vt:lpstr>Background rate estimation</vt:lpstr>
      <vt:lpstr>Rate estimation</vt:lpstr>
      <vt:lpstr>SIDIS large angle - preshower</vt:lpstr>
      <vt:lpstr>SIDIS forward angle</vt:lpstr>
      <vt:lpstr>PVDIS - preshower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2094</cp:revision>
  <dcterms:created xsi:type="dcterms:W3CDTF">2009-04-16T15:29:42Z</dcterms:created>
  <dcterms:modified xsi:type="dcterms:W3CDTF">2013-01-29T19:22:45Z</dcterms:modified>
</cp:coreProperties>
</file>