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70" r:id="rId4"/>
    <p:sldId id="265" r:id="rId5"/>
    <p:sldId id="267" r:id="rId6"/>
    <p:sldId id="268" r:id="rId7"/>
    <p:sldId id="269" r:id="rId8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101FF"/>
    <a:srgbClr val="000000"/>
    <a:srgbClr val="3333CC"/>
    <a:srgbClr val="CC3399"/>
    <a:srgbClr val="33CC33"/>
    <a:srgbClr val="CC9900"/>
    <a:srgbClr val="FA7406"/>
    <a:srgbClr val="FE4A02"/>
    <a:srgbClr val="D67000"/>
    <a:srgbClr val="683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84645" autoAdjust="0"/>
  </p:normalViewPr>
  <p:slideViewPr>
    <p:cSldViewPr>
      <p:cViewPr varScale="1">
        <p:scale>
          <a:sx n="117" d="100"/>
          <a:sy n="117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"/>
    </p:cViewPr>
  </p:sorterViewPr>
  <p:notesViewPr>
    <p:cSldViewPr>
      <p:cViewPr varScale="1">
        <p:scale>
          <a:sx n="103" d="100"/>
          <a:sy n="103" d="100"/>
        </p:scale>
        <p:origin x="-3480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300"/>
            </a:lvl1pPr>
          </a:lstStyle>
          <a:p>
            <a:fld id="{76DED6FA-3620-42DE-A214-F363622CAC8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00" tIns="46150" rIns="92300" bIns="4615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27775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300"/>
            </a:lvl1pPr>
          </a:lstStyle>
          <a:p>
            <a:fld id="{81D27BB4-7507-496B-A596-4501E7841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 cstate="print">
            <a:alphaModFix amt="25000"/>
            <a:lum/>
          </a:blip>
          <a:srcRect/>
          <a:stretch>
            <a:fillRect l="13000" t="1000" r="15000" b="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3856" y="6400800"/>
            <a:ext cx="1511543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407944"/>
            <a:ext cx="2094072" cy="365760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495801" y="6407944"/>
            <a:ext cx="2057400" cy="365125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477000"/>
            <a:ext cx="1447800" cy="3649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15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495800" y="6407944"/>
            <a:ext cx="2234953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829761"/>
          </a:xfrm>
        </p:spPr>
        <p:txBody>
          <a:bodyPr/>
          <a:lstStyle/>
          <a:p>
            <a:r>
              <a:rPr lang="en-US" dirty="0" smtClean="0"/>
              <a:t>Photon rejecting scintillator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Jin Huang</a:t>
            </a:r>
          </a:p>
          <a:p>
            <a:r>
              <a:rPr lang="en-US" dirty="0" smtClean="0"/>
              <a:t>Los Alamos National Lab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scintillator before preshower to reject photons VS electron</a:t>
            </a:r>
          </a:p>
          <a:p>
            <a:pPr lvl="1"/>
            <a:r>
              <a:rPr lang="en-US" dirty="0" smtClean="0"/>
              <a:t>Interested energy range 1~few GeV (photon rate drop quickly)</a:t>
            </a:r>
          </a:p>
          <a:p>
            <a:pPr lvl="1"/>
            <a:r>
              <a:rPr lang="en-US" dirty="0" smtClean="0"/>
              <a:t>Need to be simple &amp; fast for trigger implementation</a:t>
            </a:r>
          </a:p>
          <a:p>
            <a:r>
              <a:rPr lang="en-US" dirty="0" smtClean="0"/>
              <a:t>Generic rate for single photon on stand alone scintillator:</a:t>
            </a:r>
          </a:p>
          <a:p>
            <a:pPr lvl="1"/>
            <a:r>
              <a:rPr lang="en-US" dirty="0" smtClean="0"/>
              <a:t>Prob. for photon energy </a:t>
            </a:r>
            <a:r>
              <a:rPr lang="en-US" dirty="0" err="1" smtClean="0"/>
              <a:t>dep</a:t>
            </a:r>
            <a:r>
              <a:rPr lang="en-US" dirty="0" smtClean="0"/>
              <a:t> = 1-exp(-L/L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Where L</a:t>
            </a:r>
            <a:r>
              <a:rPr lang="en-US" baseline="-25000" dirty="0" smtClean="0"/>
              <a:t>0</a:t>
            </a:r>
            <a:r>
              <a:rPr lang="en-US" dirty="0" smtClean="0"/>
              <a:t> ~ 55 cm for scintillator</a:t>
            </a:r>
          </a:p>
          <a:p>
            <a:pPr lvl="1"/>
            <a:r>
              <a:rPr lang="en-US" dirty="0" smtClean="0"/>
              <a:t>Simulated by Zhiwen: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discussion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781800" y="4267200"/>
            <a:ext cx="2286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Zhiwen’s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 simulation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10cm 	22%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5cm 	14%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2cm 	5%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1cm 	3.3%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0.5cm 	2.3%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宋体" pitchFamily="2" charset="-122"/>
                <a:cs typeface="宋体" pitchFamily="2" charset="-122"/>
              </a:rPr>
              <a:t>0.25cm 	0.65%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1094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Before the preshower </a:t>
            </a:r>
            <a:r>
              <a:rPr lang="en-US" dirty="0" err="1" smtClean="0"/>
              <a:t>Pb</a:t>
            </a:r>
            <a:r>
              <a:rPr lang="en-US" dirty="0" smtClean="0"/>
              <a:t> and without protection from lower energy EM background</a:t>
            </a:r>
          </a:p>
          <a:p>
            <a:r>
              <a:rPr lang="en-US" dirty="0" smtClean="0"/>
              <a:t>Turn out to be not very bad since photon penetrate more depth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last week - Radiation dose is OK</a:t>
            </a:r>
            <a:endParaRPr lang="en-US" dirty="0"/>
          </a:p>
        </p:txBody>
      </p:sp>
      <p:sp>
        <p:nvSpPr>
          <p:cNvPr id="54274" name="AutoShape 2" descr="https://p25ext.lanl.gov/elog/JinResearchLog/130129_112020/Gamma.run10x.root.EDepPercent.png?lb=JinResearch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 cstate="print"/>
          <a:srcRect t="6667"/>
          <a:stretch>
            <a:fillRect/>
          </a:stretch>
        </p:blipFill>
        <p:spPr bwMode="auto">
          <a:xfrm>
            <a:off x="152400" y="2971800"/>
            <a:ext cx="477182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 rot="16200000">
            <a:off x="-423719" y="3547919"/>
            <a:ext cx="1521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Log</a:t>
            </a:r>
            <a:r>
              <a:rPr lang="en-US" baseline="-25000" dirty="0" smtClean="0"/>
              <a:t>10</a:t>
            </a:r>
            <a:r>
              <a:rPr lang="en-US" dirty="0" smtClean="0"/>
              <a:t>(E</a:t>
            </a:r>
            <a:r>
              <a:rPr lang="el-GR" baseline="-25000" dirty="0" smtClean="0">
                <a:latin typeface="Calibri"/>
              </a:rPr>
              <a:t>ϒ</a:t>
            </a:r>
            <a:r>
              <a:rPr lang="en-US" dirty="0" smtClean="0">
                <a:latin typeface="Calibri"/>
              </a:rPr>
              <a:t>/GeV)</a:t>
            </a:r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0" y="6096000"/>
            <a:ext cx="1447800" cy="533400"/>
          </a:xfrm>
          <a:prstGeom prst="wedgeRoundRectCallout">
            <a:avLst>
              <a:gd name="adj1" fmla="val 23152"/>
              <a:gd name="adj2" fmla="val -13494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Photon-</a:t>
            </a:r>
            <a:r>
              <a:rPr lang="en-US" dirty="0" err="1" smtClean="0"/>
              <a:t>rej</a:t>
            </a:r>
            <a:r>
              <a:rPr lang="en-US" dirty="0" smtClean="0"/>
              <a:t> Scintillator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447800" y="6096000"/>
            <a:ext cx="1447800" cy="533400"/>
          </a:xfrm>
          <a:prstGeom prst="wedgeRoundRectCallout">
            <a:avLst>
              <a:gd name="adj1" fmla="val -45645"/>
              <a:gd name="adj2" fmla="val -1380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Preshower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590800"/>
            <a:ext cx="48205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Ratio of  energy deposition in active layers from a input photon</a:t>
            </a:r>
            <a:endParaRPr lang="en-US" sz="1400" dirty="0"/>
          </a:p>
        </p:txBody>
      </p:sp>
      <p:sp>
        <p:nvSpPr>
          <p:cNvPr id="54277" name="AutoShape 5" descr="https://p25ext.lanl.gov/elog/JinResearchLog/130129_042320/DrawLowEBgd_SIDIS_Forward_Sum.png?lb=JinResearch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667000"/>
            <a:ext cx="466578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Left Arrow 15"/>
          <p:cNvSpPr/>
          <p:nvPr/>
        </p:nvSpPr>
        <p:spPr>
          <a:xfrm>
            <a:off x="2895600" y="3962400"/>
            <a:ext cx="1447800" cy="6858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Majority E</a:t>
            </a:r>
            <a:endParaRPr lang="en-US" dirty="0"/>
          </a:p>
        </p:txBody>
      </p:sp>
      <p:sp>
        <p:nvSpPr>
          <p:cNvPr id="17" name="Rounded Rectangular Callout 16"/>
          <p:cNvSpPr/>
          <p:nvPr/>
        </p:nvSpPr>
        <p:spPr>
          <a:xfrm>
            <a:off x="4689021" y="6066064"/>
            <a:ext cx="1447800" cy="533400"/>
          </a:xfrm>
          <a:prstGeom prst="wedgeRoundRectCallout">
            <a:avLst>
              <a:gd name="adj1" fmla="val 23152"/>
              <a:gd name="adj2" fmla="val -13494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Photon-</a:t>
            </a:r>
            <a:r>
              <a:rPr lang="en-US" dirty="0" err="1" smtClean="0"/>
              <a:t>rej</a:t>
            </a:r>
            <a:r>
              <a:rPr lang="en-US" dirty="0" smtClean="0"/>
              <a:t> Scintillator</a:t>
            </a:r>
            <a:endParaRPr lang="en-US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6136821" y="6066064"/>
            <a:ext cx="1447800" cy="533400"/>
          </a:xfrm>
          <a:prstGeom prst="wedgeRoundRectCallout">
            <a:avLst>
              <a:gd name="adj1" fmla="val -45645"/>
              <a:gd name="adj2" fmla="val -1380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Preshower</a:t>
            </a:r>
            <a:endParaRPr lang="en-US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6400800" y="4572000"/>
            <a:ext cx="2057400" cy="533400"/>
          </a:xfrm>
          <a:prstGeom prst="wedgeRoundRectCallout">
            <a:avLst>
              <a:gd name="adj1" fmla="val -70800"/>
              <a:gd name="adj2" fmla="val -9209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Dominated by </a:t>
            </a:r>
          </a:p>
          <a:p>
            <a:pPr algn="ctr"/>
            <a:r>
              <a:rPr lang="en-US" dirty="0" smtClean="0"/>
              <a:t>low-E </a:t>
            </a:r>
            <a:r>
              <a:rPr lang="el-GR" dirty="0" smtClean="0"/>
              <a:t>γ</a:t>
            </a:r>
            <a:r>
              <a:rPr lang="en-US" dirty="0" smtClean="0"/>
              <a:t> &amp; electron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76" y="762000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Geant4 Simulating scintillator before preshower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236913" y="2931712"/>
            <a:ext cx="4572000" cy="145488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3250" name="Picture 2" descr="F:\tmp\VMShare\PionRejScint.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895600"/>
            <a:ext cx="5188572" cy="3238096"/>
          </a:xfrm>
          <a:prstGeom prst="rect">
            <a:avLst/>
          </a:prstGeom>
          <a:noFill/>
        </p:spPr>
      </p:pic>
      <p:sp>
        <p:nvSpPr>
          <p:cNvPr id="10" name="Rounded Rectangular Callout 9"/>
          <p:cNvSpPr/>
          <p:nvPr/>
        </p:nvSpPr>
        <p:spPr>
          <a:xfrm>
            <a:off x="1066800" y="4038600"/>
            <a:ext cx="1981200" cy="533400"/>
          </a:xfrm>
          <a:prstGeom prst="wedgeRoundRectCallout">
            <a:avLst>
              <a:gd name="adj1" fmla="val 140494"/>
              <a:gd name="adj2" fmla="val 4598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Scintillator</a:t>
            </a:r>
          </a:p>
          <a:p>
            <a:pPr algn="ctr"/>
            <a:r>
              <a:rPr lang="en-US" dirty="0" smtClean="0"/>
              <a:t>Thickness = 5 mm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066800" y="4648200"/>
            <a:ext cx="1981200" cy="457200"/>
          </a:xfrm>
          <a:prstGeom prst="wedgeRoundRectCallout">
            <a:avLst>
              <a:gd name="adj1" fmla="val 124403"/>
              <a:gd name="adj2" fmla="val 129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Preshower </a:t>
            </a:r>
            <a:r>
              <a:rPr lang="en-US" dirty="0" err="1" smtClean="0"/>
              <a:t>Pb</a:t>
            </a:r>
            <a:endParaRPr lang="en-US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1066800" y="5257800"/>
            <a:ext cx="1981200" cy="457200"/>
          </a:xfrm>
          <a:prstGeom prst="wedgeRoundRectCallout">
            <a:avLst>
              <a:gd name="adj1" fmla="val 112971"/>
              <a:gd name="adj2" fmla="val -4575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Preshower </a:t>
            </a:r>
            <a:r>
              <a:rPr lang="en-US" dirty="0" err="1" smtClean="0"/>
              <a:t>Scint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1963740">
            <a:off x="4582213" y="3342738"/>
            <a:ext cx="987407" cy="6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17" name="Rounded Rectangular Callout 16"/>
          <p:cNvSpPr/>
          <p:nvPr/>
        </p:nvSpPr>
        <p:spPr>
          <a:xfrm>
            <a:off x="1066800" y="3352800"/>
            <a:ext cx="1981200" cy="609600"/>
          </a:xfrm>
          <a:prstGeom prst="wedgeRoundRectCallout">
            <a:avLst>
              <a:gd name="adj1" fmla="val 131840"/>
              <a:gd name="adj2" fmla="val 580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Lots of back scattering!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efficiency &amp; rejection</a:t>
            </a:r>
            <a:endParaRPr lang="en-US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55542"/>
            <a:ext cx="8229600" cy="343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ular Callout 9"/>
          <p:cNvSpPr/>
          <p:nvPr/>
        </p:nvSpPr>
        <p:spPr>
          <a:xfrm>
            <a:off x="2590800" y="2767652"/>
            <a:ext cx="1219200" cy="304800"/>
          </a:xfrm>
          <a:prstGeom prst="wedgeRoundRectCallout">
            <a:avLst>
              <a:gd name="adj1" fmla="val -21503"/>
              <a:gd name="adj2" fmla="val 9732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MIP peak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1066800"/>
            <a:ext cx="56199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101FF"/>
                </a:solidFill>
              </a:rPr>
              <a:t> Electron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 Pion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 Photon</a:t>
            </a:r>
          </a:p>
          <a:p>
            <a:r>
              <a:rPr lang="en-US" dirty="0" smtClean="0"/>
              <a:t>Energy range: </a:t>
            </a:r>
            <a:r>
              <a:rPr lang="en-US" dirty="0" smtClean="0">
                <a:solidFill>
                  <a:schemeClr val="accent1"/>
                </a:solidFill>
              </a:rPr>
              <a:t>1-7 GeV</a:t>
            </a:r>
            <a:r>
              <a:rPr lang="en-US" dirty="0" smtClean="0"/>
              <a:t>, flat phase space for SIDIS-forward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410200" y="4267200"/>
            <a:ext cx="1752600" cy="762000"/>
          </a:xfrm>
          <a:prstGeom prst="wedgeRoundRectCallout">
            <a:avLst>
              <a:gd name="adj1" fmla="val 34247"/>
              <a:gd name="adj2" fmla="val -1560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~1:7 </a:t>
            </a:r>
            <a:r>
              <a:rPr lang="el-GR" dirty="0" smtClean="0"/>
              <a:t>γ</a:t>
            </a:r>
            <a:r>
              <a:rPr lang="en-US" dirty="0" smtClean="0"/>
              <a:t>-</a:t>
            </a:r>
            <a:r>
              <a:rPr lang="en-US" dirty="0" err="1" smtClean="0"/>
              <a:t>rej</a:t>
            </a:r>
            <a:r>
              <a:rPr lang="en-US" dirty="0" smtClean="0"/>
              <a:t> with cut below MIP peak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3877297" y="3222909"/>
            <a:ext cx="17696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42174" y="5418364"/>
            <a:ext cx="22098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Cut on energy dep.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3327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Most photon focus on lower energy side (</a:t>
            </a:r>
            <a:r>
              <a:rPr lang="el-GR" dirty="0" smtClean="0"/>
              <a:t>π</a:t>
            </a:r>
            <a:r>
              <a:rPr lang="en-US" baseline="-25000" dirty="0" smtClean="0"/>
              <a:t>0 </a:t>
            </a:r>
            <a:r>
              <a:rPr lang="en-US" dirty="0" smtClean="0"/>
              <a:t>decay)</a:t>
            </a:r>
          </a:p>
          <a:p>
            <a:r>
              <a:rPr lang="en-US" dirty="0" smtClean="0"/>
              <a:t>And lower energy photon produce less back scattering</a:t>
            </a:r>
          </a:p>
          <a:p>
            <a:r>
              <a:rPr lang="en-US" dirty="0" smtClean="0"/>
              <a:t>Therefore, do the study again with 1&lt;E</a:t>
            </a:r>
            <a:r>
              <a:rPr lang="el-GR" baseline="-25000" dirty="0" smtClean="0"/>
              <a:t>γ</a:t>
            </a:r>
            <a:r>
              <a:rPr lang="en-US" dirty="0" smtClean="0"/>
              <a:t>&lt;2 GeV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efficiency &amp; rejection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1000" y="2771906"/>
            <a:ext cx="3962400" cy="3464826"/>
            <a:chOff x="609600" y="2971800"/>
            <a:chExt cx="3733800" cy="3264932"/>
          </a:xfrm>
        </p:grpSpPr>
        <p:pic>
          <p:nvPicPr>
            <p:cNvPr id="19458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8FCF8"/>
                </a:clrFrom>
                <a:clrTo>
                  <a:srgbClr val="F8FC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" y="2971800"/>
              <a:ext cx="3733800" cy="312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 rot="16200000">
              <a:off x="-456237" y="4037637"/>
              <a:ext cx="250100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/>
                <a:t>E </a:t>
              </a:r>
              <a:r>
                <a:rPr lang="en-US" dirty="0" err="1" smtClean="0"/>
                <a:t>dep</a:t>
              </a:r>
              <a:r>
                <a:rPr lang="en-US" dirty="0" smtClean="0"/>
                <a:t> for photons (</a:t>
              </a:r>
              <a:r>
                <a:rPr lang="en-US" dirty="0" err="1" smtClean="0"/>
                <a:t>MeV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5867400"/>
              <a:ext cx="95468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/>
                <a:t>E</a:t>
              </a:r>
              <a:r>
                <a:rPr lang="el-GR" baseline="-25000" dirty="0" smtClean="0"/>
                <a:t>γ</a:t>
              </a:r>
              <a:r>
                <a:rPr lang="en-US" baseline="-25000" dirty="0" smtClean="0"/>
                <a:t> </a:t>
              </a:r>
              <a:r>
                <a:rPr lang="en-US" dirty="0" smtClean="0"/>
                <a:t>(GeV)</a:t>
              </a:r>
              <a:endParaRPr lang="en-US" dirty="0"/>
            </a:p>
          </p:txBody>
        </p:sp>
      </p:grp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CF8"/>
              </a:clrFrom>
              <a:clrTo>
                <a:srgbClr val="F8FC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2743200"/>
            <a:ext cx="398259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7543800" y="2133600"/>
            <a:ext cx="121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101FF"/>
                </a:solidFill>
              </a:rPr>
              <a:t> Electron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 Pion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 Photon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79282" y="2514600"/>
            <a:ext cx="1292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1&lt;E</a:t>
            </a:r>
            <a:r>
              <a:rPr lang="el-GR" baseline="-25000" dirty="0" smtClean="0"/>
              <a:t>γ</a:t>
            </a:r>
            <a:r>
              <a:rPr lang="en-US" dirty="0" smtClean="0"/>
              <a:t>&lt;2 GeV</a:t>
            </a:r>
            <a:endParaRPr lang="en-US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5257800" y="4876800"/>
            <a:ext cx="1752600" cy="762000"/>
          </a:xfrm>
          <a:prstGeom prst="wedgeRoundRectCallout">
            <a:avLst>
              <a:gd name="adj1" fmla="val 51949"/>
              <a:gd name="adj2" fmla="val -1560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accent1"/>
                </a:solidFill>
              </a:rPr>
              <a:t>~1:20 </a:t>
            </a:r>
            <a:r>
              <a:rPr lang="el-GR" dirty="0" smtClean="0"/>
              <a:t>γ</a:t>
            </a:r>
            <a:r>
              <a:rPr lang="en-US" dirty="0" smtClean="0"/>
              <a:t>-</a:t>
            </a:r>
            <a:r>
              <a:rPr lang="en-US" dirty="0" err="1" smtClean="0"/>
              <a:t>rej</a:t>
            </a:r>
            <a:r>
              <a:rPr lang="en-US" dirty="0" smtClean="0"/>
              <a:t> with cut below MIP peak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3959723" y="3671945"/>
            <a:ext cx="17696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24600" y="5867400"/>
            <a:ext cx="22098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Cut on energy dep.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Photon rejection: </a:t>
            </a:r>
          </a:p>
          <a:p>
            <a:pPr lvl="1"/>
            <a:r>
              <a:rPr lang="en-US" dirty="0" smtClean="0"/>
              <a:t>1:20 (</a:t>
            </a:r>
            <a:r>
              <a:rPr lang="en-US" dirty="0" smtClean="0"/>
              <a:t>1-2 </a:t>
            </a:r>
            <a:r>
              <a:rPr lang="en-US" dirty="0" smtClean="0"/>
              <a:t>GeV) </a:t>
            </a:r>
          </a:p>
          <a:p>
            <a:pPr lvl="1"/>
            <a:r>
              <a:rPr lang="en-US" dirty="0" smtClean="0"/>
              <a:t>1:7 (full E range)</a:t>
            </a:r>
          </a:p>
          <a:p>
            <a:pPr lvl="1"/>
            <a:r>
              <a:rPr lang="en-US" dirty="0" smtClean="0"/>
              <a:t>Cut well below MIP peak</a:t>
            </a:r>
          </a:p>
          <a:p>
            <a:r>
              <a:rPr lang="en-US" dirty="0" smtClean="0"/>
              <a:t>Back scattering from calorimeter is significant</a:t>
            </a:r>
          </a:p>
          <a:p>
            <a:r>
              <a:rPr lang="en-US" dirty="0" smtClean="0"/>
              <a:t>We can try</a:t>
            </a:r>
          </a:p>
          <a:p>
            <a:pPr lvl="1"/>
            <a:r>
              <a:rPr lang="en-US" dirty="0" smtClean="0"/>
              <a:t>Move scintillator away from preshower?</a:t>
            </a:r>
          </a:p>
          <a:p>
            <a:pPr lvl="2"/>
            <a:r>
              <a:rPr lang="en-US" dirty="0" smtClean="0"/>
              <a:t>Ex. put it before the heavy gas </a:t>
            </a:r>
            <a:r>
              <a:rPr lang="en-US" dirty="0" err="1" smtClean="0"/>
              <a:t>cherenkov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Use two layer of scintillator to </a:t>
            </a:r>
            <a:r>
              <a:rPr lang="en-US" dirty="0" err="1" smtClean="0"/>
              <a:t>rej</a:t>
            </a:r>
            <a:r>
              <a:rPr lang="en-US" dirty="0" smtClean="0"/>
              <a:t> backscattering? </a:t>
            </a:r>
          </a:p>
          <a:p>
            <a:pPr lvl="2"/>
            <a:r>
              <a:rPr lang="en-US" dirty="0" smtClean="0"/>
              <a:t>Probably not </a:t>
            </a:r>
            <a:r>
              <a:rPr lang="en-US" dirty="0" smtClean="0"/>
              <a:t>efficient</a:t>
            </a:r>
          </a:p>
          <a:p>
            <a:r>
              <a:rPr lang="en-US" dirty="0" smtClean="0"/>
              <a:t>More to study</a:t>
            </a:r>
          </a:p>
          <a:p>
            <a:pPr lvl="1"/>
            <a:r>
              <a:rPr lang="en-US" dirty="0" smtClean="0"/>
              <a:t>Background level</a:t>
            </a:r>
            <a:r>
              <a:rPr lang="en-US" dirty="0" smtClean="0"/>
              <a:t> – plan to use background imbedding </a:t>
            </a:r>
          </a:p>
          <a:p>
            <a:pPr lvl="1"/>
            <a:r>
              <a:rPr lang="en-US" dirty="0" smtClean="0"/>
              <a:t>Correlated photon background from </a:t>
            </a:r>
            <a:r>
              <a:rPr lang="el-GR" dirty="0" smtClean="0"/>
              <a:t>π</a:t>
            </a:r>
            <a:r>
              <a:rPr lang="en-US" baseline="30000" dirty="0" smtClean="0"/>
              <a:t>0</a:t>
            </a:r>
            <a:r>
              <a:rPr lang="en-US" dirty="0" smtClean="0"/>
              <a:t> delay</a:t>
            </a:r>
          </a:p>
          <a:p>
            <a:pPr lvl="1"/>
            <a:r>
              <a:rPr lang="en-US" dirty="0" smtClean="0"/>
              <a:t>Energy deposition to trigger level smearing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Mine - 3">
      <a:dk1>
        <a:srgbClr val="001C54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FF6600"/>
      </a:accent6>
      <a:hlink>
        <a:srgbClr val="99FF99"/>
      </a:hlink>
      <a:folHlink>
        <a:srgbClr val="B0DFA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26334</TotalTime>
  <Words>406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聚合</vt:lpstr>
      <vt:lpstr>Photon rejecting scintillator</vt:lpstr>
      <vt:lpstr>Generic discussion</vt:lpstr>
      <vt:lpstr>From last week - Radiation dose is OK</vt:lpstr>
      <vt:lpstr>Geant4 Simulating scintillator before preshower</vt:lpstr>
      <vt:lpstr>Simulated efficiency &amp; rejection</vt:lpstr>
      <vt:lpstr>Simulated efficiency &amp; rejection</vt:lpstr>
      <vt:lpstr>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</dc:creator>
  <cp:lastModifiedBy>Huang Jin</cp:lastModifiedBy>
  <cp:revision>2128</cp:revision>
  <dcterms:created xsi:type="dcterms:W3CDTF">2009-04-16T15:29:42Z</dcterms:created>
  <dcterms:modified xsi:type="dcterms:W3CDTF">2013-02-05T20:18:52Z</dcterms:modified>
</cp:coreProperties>
</file>