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64" r:id="rId6"/>
    <p:sldId id="259" r:id="rId7"/>
    <p:sldId id="261" r:id="rId8"/>
    <p:sldId id="262" r:id="rId9"/>
    <p:sldId id="266" r:id="rId10"/>
    <p:sldId id="267" r:id="rId11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101FF"/>
    <a:srgbClr val="FE4A02"/>
    <a:srgbClr val="00CCFF"/>
    <a:srgbClr val="006699"/>
    <a:srgbClr val="CC3399"/>
    <a:srgbClr val="000000"/>
    <a:srgbClr val="3333CC"/>
    <a:srgbClr val="33CC33"/>
    <a:srgbClr val="CC9900"/>
    <a:srgbClr val="FA740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9" autoAdjust="0"/>
    <p:restoredTop sz="84645" autoAdjust="0"/>
  </p:normalViewPr>
  <p:slideViewPr>
    <p:cSldViewPr>
      <p:cViewPr varScale="1">
        <p:scale>
          <a:sx n="117" d="100"/>
          <a:sy n="117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"/>
    </p:cViewPr>
  </p:sorterViewPr>
  <p:notesViewPr>
    <p:cSldViewPr>
      <p:cViewPr varScale="1">
        <p:scale>
          <a:sx n="103" d="100"/>
          <a:sy n="103" d="100"/>
        </p:scale>
        <p:origin x="-3480" y="-7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300"/>
            </a:lvl1pPr>
          </a:lstStyle>
          <a:p>
            <a:fld id="{76DED6FA-3620-42DE-A214-F363622CAC83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00" tIns="46150" rIns="92300" bIns="4615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27775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300"/>
            </a:lvl1pPr>
          </a:lstStyle>
          <a:p>
            <a:fld id="{81D27BB4-7507-496B-A596-4501E7841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 cstate="print">
            <a:alphaModFix amt="25000"/>
            <a:lum/>
          </a:blip>
          <a:srcRect/>
          <a:stretch>
            <a:fillRect l="13000" t="1000" r="15000" b="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3856" y="6400800"/>
            <a:ext cx="1511543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407944"/>
            <a:ext cx="2094072" cy="365760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495801" y="6407944"/>
            <a:ext cx="2057400" cy="365125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477000"/>
            <a:ext cx="1447800" cy="3649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15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altLang="zh-CN" dirty="0" smtClean="0"/>
              <a:t>EC group Internal Communication</a:t>
            </a:r>
            <a:endParaRPr lang="en-US" dirty="0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495800" y="6407944"/>
            <a:ext cx="2234953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u"/>
  </p:transition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Simulation </a:t>
            </a:r>
            <a:r>
              <a:rPr lang="en-US" dirty="0" smtClean="0"/>
              <a:t>of </a:t>
            </a:r>
            <a:r>
              <a:rPr lang="en-US" dirty="0" smtClean="0"/>
              <a:t>the calorimeter support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154407"/>
            <a:ext cx="7772400" cy="1199704"/>
          </a:xfrm>
        </p:spPr>
        <p:txBody>
          <a:bodyPr/>
          <a:lstStyle/>
          <a:p>
            <a:r>
              <a:rPr lang="en-US" dirty="0" smtClean="0"/>
              <a:t>Jin Huang</a:t>
            </a:r>
          </a:p>
          <a:p>
            <a:r>
              <a:rPr lang="en-US" dirty="0" smtClean="0"/>
              <a:t>Los Alamos National Lab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Pion cuts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8186" y="1481138"/>
            <a:ext cx="620762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Simulation started before I leave China, finished in the weekend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support structure to simulation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263" t="23480" r="11404" b="34615"/>
          <a:stretch>
            <a:fillRect/>
          </a:stretch>
        </p:blipFill>
        <p:spPr bwMode="auto">
          <a:xfrm>
            <a:off x="1" y="304800"/>
            <a:ext cx="9144000" cy="438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Arrow 10"/>
          <p:cNvSpPr/>
          <p:nvPr/>
        </p:nvSpPr>
        <p:spPr>
          <a:xfrm rot="20572383">
            <a:off x="2168980" y="3352799"/>
            <a:ext cx="1905000" cy="7620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3GeV electron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304800" y="457200"/>
            <a:ext cx="3429000" cy="1600200"/>
          </a:xfrm>
          <a:prstGeom prst="wedgeRoundRectCallout">
            <a:avLst>
              <a:gd name="adj1" fmla="val 61310"/>
              <a:gd name="adj2" fmla="val -905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Initial layers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0.5 cm scintillator (SPD)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2 X0 lead (absorber)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2 cm </a:t>
            </a:r>
            <a:r>
              <a:rPr lang="en-US" dirty="0" smtClean="0"/>
              <a:t>scintillator </a:t>
            </a:r>
            <a:r>
              <a:rPr lang="en-US" dirty="0" smtClean="0"/>
              <a:t>(preshower)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2 cm Al plate (mech. support)</a:t>
            </a:r>
            <a:endParaRPr lang="en-US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5334000" y="457200"/>
            <a:ext cx="2057400" cy="762000"/>
          </a:xfrm>
          <a:prstGeom prst="wedgeRoundRectCallout">
            <a:avLst>
              <a:gd name="adj1" fmla="val 13096"/>
              <a:gd name="adj2" fmla="val 8630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4 cm Al plate</a:t>
            </a:r>
          </a:p>
          <a:p>
            <a:r>
              <a:rPr lang="en-US" dirty="0" smtClean="0"/>
              <a:t>(mech. support)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 in energy resolution</a:t>
            </a:r>
            <a:br>
              <a:rPr lang="en-US" dirty="0" smtClean="0"/>
            </a:br>
            <a:r>
              <a:rPr lang="en-US" sz="2200" dirty="0" smtClean="0"/>
              <a:t>Use preshower reading to recover missing energy in Al support structure</a:t>
            </a:r>
            <a:endParaRPr lang="en-US" sz="22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Without</a:t>
            </a:r>
            <a:r>
              <a:rPr lang="en-US" dirty="0" smtClean="0"/>
              <a:t> Al support plate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b="1" dirty="0" smtClean="0"/>
              <a:t>With</a:t>
            </a:r>
            <a:r>
              <a:rPr lang="en-US" dirty="0" smtClean="0"/>
              <a:t> </a:t>
            </a:r>
            <a:r>
              <a:rPr lang="en-US" dirty="0" smtClean="0"/>
              <a:t>Al support </a:t>
            </a:r>
            <a:r>
              <a:rPr lang="en-US" dirty="0" smtClean="0"/>
              <a:t>plate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5025" y="1489348"/>
            <a:ext cx="4041775" cy="3852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371" y="1444625"/>
            <a:ext cx="3983846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1828800" y="2438400"/>
            <a:ext cx="179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smtClean="0"/>
              <a:t>(E)/E ~ 4.5%/√E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172200" y="2438400"/>
            <a:ext cx="178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smtClean="0"/>
              <a:t>(E)/E ~ 5.1%/√E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49047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SIDIS forward configuration shown</a:t>
            </a:r>
          </a:p>
          <a:p>
            <a:r>
              <a:rPr lang="en-US" dirty="0" smtClean="0"/>
              <a:t>No background embedding</a:t>
            </a:r>
          </a:p>
          <a:p>
            <a:r>
              <a:rPr lang="en-US" dirty="0" smtClean="0"/>
              <a:t>Observed worse pion rejection at lower momentum bins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 performance comparison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267200" y="5867400"/>
            <a:ext cx="26884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101FF"/>
                </a:solidFill>
              </a:rPr>
              <a:t> Intrinsic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With Al support structure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CF8"/>
              </a:clrFrom>
              <a:clrTo>
                <a:srgbClr val="F8FC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29000"/>
            <a:ext cx="956826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490471"/>
          </a:xfrm>
        </p:spPr>
        <p:txBody>
          <a:bodyPr/>
          <a:lstStyle/>
          <a:p>
            <a:r>
              <a:rPr lang="en-US" dirty="0" smtClean="0"/>
              <a:t>SIDIS forward configuration shown</a:t>
            </a:r>
          </a:p>
          <a:p>
            <a:r>
              <a:rPr lang="en-US" dirty="0" smtClean="0"/>
              <a:t>Embedded with worse background region (inner-R)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to effect of background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971800"/>
            <a:ext cx="9220200" cy="260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267200" y="5349535"/>
            <a:ext cx="11741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101FF"/>
                </a:solidFill>
              </a:rPr>
              <a:t> Intrinsic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With </a:t>
            </a:r>
            <a:r>
              <a:rPr lang="en-US" dirty="0" err="1" smtClean="0">
                <a:solidFill>
                  <a:srgbClr val="FF0000"/>
                </a:solidFill>
              </a:rPr>
              <a:t>bgd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Observed performance (minor) worsen </a:t>
            </a:r>
          </a:p>
          <a:p>
            <a:pPr lvl="1"/>
            <a:r>
              <a:rPr lang="en-US" dirty="0" smtClean="0"/>
              <a:t>Worse energy resolution and lower pion rejection</a:t>
            </a:r>
          </a:p>
          <a:p>
            <a:pPr lvl="1"/>
            <a:r>
              <a:rPr lang="en-US" dirty="0" smtClean="0"/>
              <a:t>Mainly at lower momentum bins, where higher fraction of energy deposited at the front side of calorimeter</a:t>
            </a:r>
          </a:p>
          <a:p>
            <a:r>
              <a:rPr lang="en-US" dirty="0" smtClean="0"/>
              <a:t>Change in performance is minor comparing to the presence of background</a:t>
            </a:r>
          </a:p>
          <a:p>
            <a:r>
              <a:rPr lang="en-US" dirty="0" smtClean="0"/>
              <a:t>I would support a design easier for support and readout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to tech notes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Pion rejection without </a:t>
            </a:r>
            <a:r>
              <a:rPr lang="en-US" dirty="0" err="1" smtClean="0"/>
              <a:t>bgd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0610" y="1481138"/>
            <a:ext cx="406277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0" y="1371600"/>
            <a:ext cx="2747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Electron = 95% for p&gt;2GeV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EC group Internal Communication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 Huang &lt;jinhuang@jlab.org&gt;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cuts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8186" y="1481138"/>
            <a:ext cx="620762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Mine - 3">
      <a:dk1>
        <a:srgbClr val="001C54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FF6600"/>
      </a:accent6>
      <a:hlink>
        <a:srgbClr val="99FF99"/>
      </a:hlink>
      <a:folHlink>
        <a:srgbClr val="B0DFA0"/>
      </a:folHlink>
    </a:clrScheme>
    <a:fontScheme name="模块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29393</TotalTime>
  <Words>311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聚合</vt:lpstr>
      <vt:lpstr>Simulation of the calorimeter support structure</vt:lpstr>
      <vt:lpstr>Adding support structure to simulation</vt:lpstr>
      <vt:lpstr>Change in energy resolution Use preshower reading to recover missing energy in Al support structure</vt:lpstr>
      <vt:lpstr>PID performance comparison</vt:lpstr>
      <vt:lpstr>Comparing to effect of background</vt:lpstr>
      <vt:lpstr>Conclusion</vt:lpstr>
      <vt:lpstr>References to tech notes</vt:lpstr>
      <vt:lpstr>Pion rejection without bgd.</vt:lpstr>
      <vt:lpstr>Electron cuts</vt:lpstr>
      <vt:lpstr>Pion cuts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Jin</dc:creator>
  <cp:lastModifiedBy>Huang Jin</cp:lastModifiedBy>
  <cp:revision>2311</cp:revision>
  <dcterms:created xsi:type="dcterms:W3CDTF">2009-04-16T15:29:42Z</dcterms:created>
  <dcterms:modified xsi:type="dcterms:W3CDTF">2013-09-04T13:38:42Z</dcterms:modified>
</cp:coreProperties>
</file>