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71" r:id="rId3"/>
    <p:sldId id="270" r:id="rId4"/>
    <p:sldId id="272" r:id="rId5"/>
    <p:sldId id="274" r:id="rId6"/>
    <p:sldId id="273" r:id="rId7"/>
    <p:sldId id="265" r:id="rId8"/>
    <p:sldId id="267" r:id="rId9"/>
    <p:sldId id="268" r:id="rId10"/>
    <p:sldId id="269" r:id="rId11"/>
    <p:sldId id="275" r:id="rId1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101FF"/>
    <a:srgbClr val="000000"/>
    <a:srgbClr val="3333CC"/>
    <a:srgbClr val="CC3399"/>
    <a:srgbClr val="33CC33"/>
    <a:srgbClr val="CC9900"/>
    <a:srgbClr val="FA7406"/>
    <a:srgbClr val="FE4A02"/>
    <a:srgbClr val="D67000"/>
    <a:srgbClr val="683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84645" autoAdjust="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7772400" cy="1829761"/>
          </a:xfrm>
        </p:spPr>
        <p:txBody>
          <a:bodyPr/>
          <a:lstStyle/>
          <a:p>
            <a:r>
              <a:rPr lang="en-US" dirty="0" smtClean="0"/>
              <a:t>Simulation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54407"/>
            <a:ext cx="7772400" cy="1199704"/>
          </a:xfrm>
        </p:spPr>
        <p:txBody>
          <a:bodyPr/>
          <a:lstStyle/>
          <a:p>
            <a:r>
              <a:rPr lang="en-US" dirty="0" smtClean="0"/>
              <a:t>Jin Huang</a:t>
            </a:r>
          </a:p>
          <a:p>
            <a:r>
              <a:rPr lang="en-US" dirty="0" smtClean="0"/>
              <a:t>Los Alamos National Lab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from Jan: MIP rate on scintillator is 20% for 60 segments, which dominate the rejection</a:t>
            </a:r>
          </a:p>
          <a:p>
            <a:r>
              <a:rPr lang="en-US" dirty="0" smtClean="0"/>
              <a:t>More fine segmentation pursued</a:t>
            </a:r>
          </a:p>
          <a:p>
            <a:r>
              <a:rPr lang="en-US" dirty="0" smtClean="0"/>
              <a:t>Suggest sector shape, better match shower triggers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Pile up on background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79495"/>
            <a:ext cx="4041775" cy="290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E:\My Documents\my file\JLab\meeting\2012.12.15 SoLID Collaboration Meeting\PhotonRe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579495"/>
            <a:ext cx="4000500" cy="2973705"/>
          </a:xfrm>
          <a:prstGeom prst="rect">
            <a:avLst/>
          </a:prstGeom>
          <a:noFill/>
        </p:spPr>
      </p:pic>
      <p:sp>
        <p:nvSpPr>
          <p:cNvPr id="10" name="Down Arrow 9"/>
          <p:cNvSpPr/>
          <p:nvPr/>
        </p:nvSpPr>
        <p:spPr>
          <a:xfrm>
            <a:off x="5943600" y="3886200"/>
            <a:ext cx="609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Low-E (1-2 GeV)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101FF"/>
                </a:solidFill>
              </a:rPr>
              <a:t> Full E range (1-7 GeV)</a:t>
            </a:r>
          </a:p>
        </p:txBody>
      </p:sp>
    </p:spTree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signal looks like</a:t>
            </a:r>
            <a:endParaRPr lang="en-US" dirty="0"/>
          </a:p>
        </p:txBody>
      </p:sp>
      <p:pic>
        <p:nvPicPr>
          <p:cNvPr id="6146" name="Picture 2" descr="E:\My Documents\my file\JLab\meeting\2012.12.15 SoLID Collaboration Meeting\ocup0.400000.ocup0.4000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4636293" cy="3090862"/>
          </a:xfrm>
          <a:prstGeom prst="rect">
            <a:avLst/>
          </a:prstGeom>
          <a:noFill/>
        </p:spPr>
      </p:pic>
      <p:pic>
        <p:nvPicPr>
          <p:cNvPr id="6147" name="Picture 3" descr="E:\My Documents\my file\JLab\meeting\2012.12.15 SoLID Collaboration Meeting\ocup0.200000.ocup0.2000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4016" y="1066800"/>
            <a:ext cx="4769984" cy="3179763"/>
          </a:xfrm>
          <a:prstGeom prst="rect">
            <a:avLst/>
          </a:prstGeom>
          <a:noFill/>
        </p:spPr>
      </p:pic>
      <p:pic>
        <p:nvPicPr>
          <p:cNvPr id="6148" name="Picture 4" descr="E:\My Documents\my file\JLab\meeting\2012.12.15 SoLID Collaboration Meeting\ocup0.050000.ocup0.0500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114801"/>
            <a:ext cx="4115093" cy="2743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438400" y="1447800"/>
            <a:ext cx="1218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30 sectors</a:t>
            </a:r>
          </a:p>
          <a:p>
            <a:r>
              <a:rPr lang="en-US" dirty="0" smtClean="0"/>
              <a:t>8 MHz MIP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81600" y="1371600"/>
            <a:ext cx="1218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60 sectors</a:t>
            </a:r>
          </a:p>
          <a:p>
            <a:r>
              <a:rPr lang="en-US" dirty="0" smtClean="0"/>
              <a:t>4 MHz MIP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19600" y="4191000"/>
            <a:ext cx="1269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240 sectors</a:t>
            </a:r>
          </a:p>
          <a:p>
            <a:r>
              <a:rPr lang="en-US" dirty="0" smtClean="0"/>
              <a:t>1 MHz MIP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"/>
            <a:ext cx="7543800" cy="473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3049768" y="5443402"/>
            <a:ext cx="5179832" cy="141459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800" dirty="0" smtClean="0"/>
              <a:t> Side size = 6.25 cm, default layering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 smtClean="0"/>
              <a:t> Provide nice shower area cuts – can be used in both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clustering –  contains ~96% of shower energy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FPGA-based pattern trigger (HEX 1+6 trigger)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Hexagon Calorimeter Simulation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438400" y="228599"/>
            <a:ext cx="4419600" cy="4580313"/>
          </a:xfrm>
          <a:prstGeom prst="ellipse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962400"/>
            <a:ext cx="36295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3GeV electron shower </a:t>
            </a:r>
          </a:p>
          <a:p>
            <a:r>
              <a:rPr lang="en-US" dirty="0" smtClean="0"/>
              <a:t>On hexagon calorimeter grid</a:t>
            </a:r>
          </a:p>
          <a:p>
            <a:r>
              <a:rPr lang="en-US" dirty="0" smtClean="0"/>
              <a:t>Orthographic projection along z axis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Pion rejection with HEX 1+6 clustering</a:t>
            </a:r>
            <a:endParaRPr lang="en-US" dirty="0"/>
          </a:p>
        </p:txBody>
      </p:sp>
      <p:pic>
        <p:nvPicPr>
          <p:cNvPr id="3074" name="Picture 2" descr="E:\Dropbox\Tmp\PVDIS_Lead2X0PbBlock.PVDIS_RunPion_GetEfficiencie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186" y="1951038"/>
            <a:ext cx="6207627" cy="452596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09600" y="1295400"/>
            <a:ext cx="7377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PVDIS configuration, no background, &gt;94% electron efficiency for all p-bins 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937449" y="2780522"/>
            <a:ext cx="2362200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581400" cy="4538471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Simulate background at front surface of calorimeter (Zhiwen)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Simulate calorimeter response to a wide range of background particle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Combine above two sum over all contributions (EM, DIS, pi0, </a:t>
            </a:r>
            <a:r>
              <a:rPr lang="en-US" dirty="0" err="1" smtClean="0"/>
              <a:t>pi+,pi</a:t>
            </a:r>
            <a:r>
              <a:rPr lang="en-US" dirty="0" smtClean="0"/>
              <a:t>-) -&gt; background distribution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Imbed into the signal simulation (high energy e, pi), assuming a 50ns coincidental window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simulation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061361"/>
            <a:ext cx="4114800" cy="2796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0903" y="1371600"/>
            <a:ext cx="5293097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376896" y="1066800"/>
            <a:ext cx="2767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Example: photon response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10200" y="3962400"/>
            <a:ext cx="2350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background for pi</a:t>
            </a:r>
            <a:r>
              <a:rPr lang="en-US" baseline="30000" dirty="0" smtClean="0"/>
              <a:t>-</a:t>
            </a:r>
            <a:r>
              <a:rPr lang="en-US" dirty="0" smtClean="0"/>
              <a:t> + e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PVDIS , MIP rate distribution</a:t>
            </a:r>
            <a:br>
              <a:rPr lang="en-US" dirty="0" smtClean="0"/>
            </a:br>
            <a:r>
              <a:rPr lang="en-US" dirty="0" smtClean="0"/>
              <a:t>Dominated by pion and electrons</a:t>
            </a:r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16" y="1481138"/>
            <a:ext cx="62983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332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Simulated 1+6 shower cluster </a:t>
            </a:r>
            <a:r>
              <a:rPr lang="en-US" smtClean="0"/>
              <a:t>+ (10cm)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preshower for pion + electron </a:t>
            </a:r>
            <a:r>
              <a:rPr lang="en-US" dirty="0" err="1" smtClean="0"/>
              <a:t>bgd</a:t>
            </a:r>
            <a:r>
              <a:rPr lang="en-US" dirty="0" smtClean="0"/>
              <a:t> (do we still have direct photon sight on baffle?)</a:t>
            </a:r>
          </a:p>
          <a:p>
            <a:r>
              <a:rPr lang="en-US" dirty="0" smtClean="0"/>
              <a:t>It did lead to significant change in pion rejection due to pile ups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 is still under check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87166"/>
            <a:ext cx="5817870" cy="427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76" y="7620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(From Jan) Geant4 Simulating scintillator before preshower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236913" y="2931712"/>
            <a:ext cx="4572000" cy="145488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3250" name="Picture 2" descr="F:\tmp\VMShare\PionRejScint.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895600"/>
            <a:ext cx="5188572" cy="3238096"/>
          </a:xfrm>
          <a:prstGeom prst="rect">
            <a:avLst/>
          </a:prstGeom>
          <a:noFill/>
        </p:spPr>
      </p:pic>
      <p:sp>
        <p:nvSpPr>
          <p:cNvPr id="10" name="Rounded Rectangular Callout 9"/>
          <p:cNvSpPr/>
          <p:nvPr/>
        </p:nvSpPr>
        <p:spPr>
          <a:xfrm>
            <a:off x="1066800" y="4038600"/>
            <a:ext cx="1981200" cy="533400"/>
          </a:xfrm>
          <a:prstGeom prst="wedgeRoundRectCallout">
            <a:avLst>
              <a:gd name="adj1" fmla="val 140494"/>
              <a:gd name="adj2" fmla="val 4598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Scintillator</a:t>
            </a:r>
          </a:p>
          <a:p>
            <a:pPr algn="ctr"/>
            <a:r>
              <a:rPr lang="en-US" dirty="0" smtClean="0"/>
              <a:t>Thickness = 5 mm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066800" y="4648200"/>
            <a:ext cx="1981200" cy="457200"/>
          </a:xfrm>
          <a:prstGeom prst="wedgeRoundRectCallout">
            <a:avLst>
              <a:gd name="adj1" fmla="val 124403"/>
              <a:gd name="adj2" fmla="val 1295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 </a:t>
            </a:r>
            <a:r>
              <a:rPr lang="en-US" dirty="0" err="1" smtClean="0"/>
              <a:t>Pb</a:t>
            </a:r>
            <a:endParaRPr lang="en-US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1066800" y="5257800"/>
            <a:ext cx="1981200" cy="457200"/>
          </a:xfrm>
          <a:prstGeom prst="wedgeRoundRectCallout">
            <a:avLst>
              <a:gd name="adj1" fmla="val 112971"/>
              <a:gd name="adj2" fmla="val -4575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Preshower </a:t>
            </a:r>
            <a:r>
              <a:rPr lang="en-US" dirty="0" err="1" smtClean="0"/>
              <a:t>Scint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963740">
            <a:off x="4582213" y="3342738"/>
            <a:ext cx="987407" cy="6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1066800" y="3352800"/>
            <a:ext cx="1981200" cy="609600"/>
          </a:xfrm>
          <a:prstGeom prst="wedgeRoundRectCallout">
            <a:avLst>
              <a:gd name="adj1" fmla="val 131840"/>
              <a:gd name="adj2" fmla="val 580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Lots of back scattering!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efficiency &amp; rejection</a:t>
            </a:r>
            <a:endParaRPr 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5542"/>
            <a:ext cx="8229600" cy="343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ular Callout 9"/>
          <p:cNvSpPr/>
          <p:nvPr/>
        </p:nvSpPr>
        <p:spPr>
          <a:xfrm>
            <a:off x="2590800" y="2767652"/>
            <a:ext cx="1219200" cy="304800"/>
          </a:xfrm>
          <a:prstGeom prst="wedgeRoundRectCallout">
            <a:avLst>
              <a:gd name="adj1" fmla="val -21503"/>
              <a:gd name="adj2" fmla="val 9732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MIP peak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1066800"/>
            <a:ext cx="56199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101FF"/>
                </a:solidFill>
              </a:rPr>
              <a:t> Electron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Pion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 Photon</a:t>
            </a:r>
          </a:p>
          <a:p>
            <a:r>
              <a:rPr lang="en-US" dirty="0" smtClean="0"/>
              <a:t>Energy range: </a:t>
            </a:r>
            <a:r>
              <a:rPr lang="en-US" dirty="0" smtClean="0">
                <a:solidFill>
                  <a:schemeClr val="accent1"/>
                </a:solidFill>
              </a:rPr>
              <a:t>1-7 GeV</a:t>
            </a:r>
            <a:r>
              <a:rPr lang="en-US" dirty="0" smtClean="0"/>
              <a:t>, flat phase space for SIDIS-forward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410200" y="4267200"/>
            <a:ext cx="1752600" cy="762000"/>
          </a:xfrm>
          <a:prstGeom prst="wedgeRoundRectCallout">
            <a:avLst>
              <a:gd name="adj1" fmla="val 34247"/>
              <a:gd name="adj2" fmla="val -1560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~1:7 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en-US" dirty="0" err="1" smtClean="0"/>
              <a:t>rej</a:t>
            </a:r>
            <a:r>
              <a:rPr lang="en-US" dirty="0" smtClean="0"/>
              <a:t> with cut below MIP peak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3877297" y="3222909"/>
            <a:ext cx="17696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42174" y="5418364"/>
            <a:ext cx="2209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Cut on energy dep.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332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Most photon focus on lower energy side (</a:t>
            </a:r>
            <a:r>
              <a:rPr lang="el-GR" dirty="0" smtClean="0"/>
              <a:t>π</a:t>
            </a:r>
            <a:r>
              <a:rPr lang="en-US" baseline="-25000" dirty="0" smtClean="0"/>
              <a:t>0 </a:t>
            </a:r>
            <a:r>
              <a:rPr lang="en-US" dirty="0" smtClean="0"/>
              <a:t>decay)</a:t>
            </a:r>
          </a:p>
          <a:p>
            <a:r>
              <a:rPr lang="en-US" dirty="0" smtClean="0"/>
              <a:t>And lower energy photon produce less back scattering</a:t>
            </a:r>
          </a:p>
          <a:p>
            <a:r>
              <a:rPr lang="en-US" dirty="0" smtClean="0"/>
              <a:t>Therefore, do the study again with 1&lt;E</a:t>
            </a:r>
            <a:r>
              <a:rPr lang="el-GR" baseline="-25000" dirty="0" smtClean="0"/>
              <a:t>γ</a:t>
            </a:r>
            <a:r>
              <a:rPr lang="en-US" dirty="0" smtClean="0"/>
              <a:t>&lt;2 GeV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efficiency &amp; rejection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2771906"/>
            <a:ext cx="3962400" cy="3464826"/>
            <a:chOff x="609600" y="2971800"/>
            <a:chExt cx="3733800" cy="3264932"/>
          </a:xfrm>
        </p:grpSpPr>
        <p:pic>
          <p:nvPicPr>
            <p:cNvPr id="1945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8FCF8"/>
                </a:clrFrom>
                <a:clrTo>
                  <a:srgbClr val="F8FC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2971800"/>
              <a:ext cx="3733800" cy="312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 rot="16200000">
              <a:off x="-456237" y="4037637"/>
              <a:ext cx="250100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/>
                <a:t>E </a:t>
              </a:r>
              <a:r>
                <a:rPr lang="en-US" dirty="0" err="1" smtClean="0"/>
                <a:t>dep</a:t>
              </a:r>
              <a:r>
                <a:rPr lang="en-US" dirty="0" smtClean="0"/>
                <a:t> for photons (</a:t>
              </a:r>
              <a:r>
                <a:rPr lang="en-US" dirty="0" err="1" smtClean="0"/>
                <a:t>MeV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5867400"/>
              <a:ext cx="9546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/>
                <a:t>E</a:t>
              </a:r>
              <a:r>
                <a:rPr lang="el-GR" baseline="-25000" dirty="0" smtClean="0"/>
                <a:t>γ</a:t>
              </a:r>
              <a:r>
                <a:rPr lang="en-US" baseline="-25000" dirty="0" smtClean="0"/>
                <a:t> </a:t>
              </a:r>
              <a:r>
                <a:rPr lang="en-US" dirty="0" smtClean="0"/>
                <a:t>(GeV)</a:t>
              </a:r>
              <a:endParaRPr lang="en-US" dirty="0"/>
            </a:p>
          </p:txBody>
        </p:sp>
      </p:grp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CF8"/>
              </a:clrFrom>
              <a:clrTo>
                <a:srgbClr val="F8FC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743200"/>
            <a:ext cx="398259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7543800" y="2133600"/>
            <a:ext cx="121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101FF"/>
                </a:solidFill>
              </a:rPr>
              <a:t> Electron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Pion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 Photon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79282" y="2514600"/>
            <a:ext cx="1292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1&lt;E</a:t>
            </a:r>
            <a:r>
              <a:rPr lang="el-GR" baseline="-25000" dirty="0" smtClean="0"/>
              <a:t>γ</a:t>
            </a:r>
            <a:r>
              <a:rPr lang="en-US" dirty="0" smtClean="0"/>
              <a:t>&lt;2 GeV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5257800" y="4876800"/>
            <a:ext cx="1752600" cy="762000"/>
          </a:xfrm>
          <a:prstGeom prst="wedgeRoundRectCallout">
            <a:avLst>
              <a:gd name="adj1" fmla="val 51949"/>
              <a:gd name="adj2" fmla="val -1560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~1:20 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en-US" dirty="0" err="1" smtClean="0"/>
              <a:t>rej</a:t>
            </a:r>
            <a:r>
              <a:rPr lang="en-US" dirty="0" smtClean="0"/>
              <a:t> with cut below MIP peak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3959723" y="3671945"/>
            <a:ext cx="17696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24600" y="5867400"/>
            <a:ext cx="2209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Cut on energy dep.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27243</TotalTime>
  <Words>494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聚合</vt:lpstr>
      <vt:lpstr>Simulation Updates</vt:lpstr>
      <vt:lpstr>Hexagon Calorimeter Simulation</vt:lpstr>
      <vt:lpstr>Pion rejection with HEX 1+6 clustering</vt:lpstr>
      <vt:lpstr>Background simulation</vt:lpstr>
      <vt:lpstr>For PVDIS , MIP rate distribution Dominated by pion and electrons</vt:lpstr>
      <vt:lpstr>The result is still under check</vt:lpstr>
      <vt:lpstr>(From Jan) Geant4 Simulating scintillator before preshower</vt:lpstr>
      <vt:lpstr>Simulated efficiency &amp; rejection</vt:lpstr>
      <vt:lpstr>Simulated efficiency &amp; rejection</vt:lpstr>
      <vt:lpstr>Pile up on background</vt:lpstr>
      <vt:lpstr>How signal looks like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Huang Jin</cp:lastModifiedBy>
  <cp:revision>2163</cp:revision>
  <dcterms:created xsi:type="dcterms:W3CDTF">2009-04-16T15:29:42Z</dcterms:created>
  <dcterms:modified xsi:type="dcterms:W3CDTF">2013-03-21T16:17:02Z</dcterms:modified>
</cp:coreProperties>
</file>