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A0000"/>
    <a:srgbClr val="0101FF"/>
    <a:srgbClr val="3333CC"/>
    <a:srgbClr val="CC3399"/>
    <a:srgbClr val="33CC33"/>
    <a:srgbClr val="CC9900"/>
    <a:srgbClr val="FA7406"/>
    <a:srgbClr val="FE4A02"/>
    <a:srgbClr val="D67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84645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Updates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smtClean="0"/>
              <a:t>May Collaboration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54407"/>
            <a:ext cx="7772400" cy="1199704"/>
          </a:xfrm>
        </p:spPr>
        <p:txBody>
          <a:bodyPr/>
          <a:lstStyle/>
          <a:p>
            <a:r>
              <a:rPr lang="en-US" dirty="0" smtClean="0"/>
              <a:t>Jin Huang</a:t>
            </a:r>
          </a:p>
          <a:p>
            <a:r>
              <a:rPr lang="en-US" dirty="0" smtClean="0"/>
              <a:t>Los Alamos National Lab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turn-on curve</a:t>
            </a:r>
            <a:br>
              <a:rPr lang="en-US" dirty="0" smtClean="0"/>
            </a:br>
            <a:r>
              <a:rPr lang="en-US" dirty="0" smtClean="0"/>
              <a:t>Single-Shower trigger &gt; 2.6 GeV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8186" y="18748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6477000" y="2908300"/>
            <a:ext cx="2362200" cy="685800"/>
          </a:xfrm>
          <a:prstGeom prst="wedgeRoundRectCallout">
            <a:avLst>
              <a:gd name="adj1" fmla="val -102827"/>
              <a:gd name="adj2" fmla="val 638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Rejection &gt; 20:1 for lower energy pions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also want to rejection photons?  - Add a scintillator pad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0" y="2076450"/>
            <a:ext cx="4639274" cy="3790950"/>
            <a:chOff x="0" y="2076450"/>
            <a:chExt cx="4639274" cy="37909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33650"/>
              <a:ext cx="4639274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133600" y="2962870"/>
              <a:ext cx="20441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101FF"/>
                  </a:solidFill>
                </a:rPr>
                <a:t> Photon originated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 Electron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CCFF"/>
                  </a:solidFill>
                </a:rPr>
                <a:t> </a:t>
              </a:r>
              <a:r>
                <a:rPr lang="en-US" dirty="0" smtClean="0">
                  <a:solidFill>
                    <a:srgbClr val="FFC000"/>
                  </a:solidFill>
                </a:rPr>
                <a:t>Pion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9200" y="2076450"/>
              <a:ext cx="2076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Scintillator MIP rate</a:t>
              </a:r>
              <a:endParaRPr lang="en-US" dirty="0"/>
            </a:p>
          </p:txBody>
        </p:sp>
      </p:grpSp>
      <p:pic>
        <p:nvPicPr>
          <p:cNvPr id="8195" name="Picture 3" descr="E:\Dropbox\meeting\2012.12.15 SoLID Collaboration Meeting\SIDISLargeScin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3163" y="2286000"/>
            <a:ext cx="5265637" cy="41148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flipV="1">
            <a:off x="7086600" y="2667000"/>
            <a:ext cx="0" cy="32766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3000" y="266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1GeV &lt; E</a:t>
            </a:r>
            <a:r>
              <a:rPr lang="el-GR" dirty="0" smtClean="0">
                <a:solidFill>
                  <a:srgbClr val="0101FF"/>
                </a:solidFill>
              </a:rPr>
              <a:t>γ</a:t>
            </a:r>
            <a:r>
              <a:rPr lang="en-US" dirty="0" smtClean="0">
                <a:solidFill>
                  <a:srgbClr val="0101FF"/>
                </a:solidFill>
              </a:rPr>
              <a:t>&lt; 7 GeV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1GeV &lt; E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&lt; 2 GeV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876800" y="3505200"/>
            <a:ext cx="2057400" cy="914400"/>
          </a:xfrm>
          <a:prstGeom prst="wedgeRoundRectCallout">
            <a:avLst>
              <a:gd name="adj1" fmla="val 58024"/>
              <a:gd name="adj2" fmla="val -244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~10:1 rejection with 45 segments (matching size)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PVIDS Forward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radiation dose VS layers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High radiation azimuthal region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Low radiation azimuthal region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24600" y="1524000"/>
            <a:ext cx="177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2</a:t>
            </a:r>
            <a:r>
              <a:rPr lang="en-US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Update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75066"/>
              <a:gd name="adj2" fmla="val -3619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124200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744" y="0"/>
            <a:ext cx="3287256" cy="23622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400800" y="152400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2</a:t>
            </a:r>
            <a:r>
              <a:rPr lang="en-US" baseline="30000" dirty="0" smtClean="0"/>
              <a:t>nd</a:t>
            </a:r>
            <a:r>
              <a:rPr lang="en-US" dirty="0" smtClean="0"/>
              <a:t> update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29609"/>
            <a:ext cx="4041775" cy="29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imbedding and distribution </a:t>
            </a:r>
            <a:br>
              <a:rPr lang="en-US" dirty="0" smtClean="0"/>
            </a:br>
            <a:r>
              <a:rPr lang="en-US" sz="3100" dirty="0" smtClean="0"/>
              <a:t>Mid-R, High Radiation phi slice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5782270"/>
            <a:ext cx="3323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(6GHz/6+1 Hex cluster)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slice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3276600" y="2133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 (mostly absorbed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5791200"/>
            <a:ext cx="2687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+ 3 GHz photon not shown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626" y="3931873"/>
            <a:ext cx="2655380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089" y="3924300"/>
            <a:ext cx="2690717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675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</a:t>
            </a:r>
            <a:r>
              <a:rPr lang="en-US" dirty="0" smtClean="0"/>
              <a:t>, </a:t>
            </a:r>
            <a:r>
              <a:rPr lang="en-US" dirty="0" smtClean="0"/>
              <a:t>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57800" y="25146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962400" y="3048000"/>
            <a:ext cx="12192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Soft EM </a:t>
            </a:r>
            <a:r>
              <a:rPr lang="el-GR" dirty="0" smtClean="0"/>
              <a:t>γ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349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3934396"/>
            <a:ext cx="2655380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233" y="3924300"/>
            <a:ext cx="2660428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0" y="4114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0" y="4572000"/>
            <a:ext cx="13716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Hadron rate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detail in PID cut</a:t>
            </a:r>
            <a:br>
              <a:rPr lang="en-US" dirty="0" smtClean="0"/>
            </a:br>
            <a:r>
              <a:rPr lang="en-US" sz="2200" dirty="0" smtClean="0"/>
              <a:t>Middle radius, </a:t>
            </a:r>
            <a:r>
              <a:rPr lang="en-US" sz="2200" dirty="0" smtClean="0"/>
              <a:t>lower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</a:t>
            </a:r>
            <a:r>
              <a:rPr lang="en-US" dirty="0" smtClean="0"/>
              <a:t>Efficiency</a:t>
            </a: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</a:t>
            </a:r>
            <a:r>
              <a:rPr lang="en-US" dirty="0" smtClean="0"/>
              <a:t>Efficiency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13120"/>
            <a:ext cx="2705862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965" y="4000500"/>
            <a:ext cx="2700814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62099"/>
            <a:ext cx="2756345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380" y="1569671"/>
            <a:ext cx="2731103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538471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background at front surface of calorimeter (Zhiwen)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calorimeter response to a wide range of background particle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Combine above two sum over all contributions (EM, DIS, pi0, </a:t>
            </a:r>
            <a:r>
              <a:rPr lang="en-US" dirty="0" err="1" smtClean="0"/>
              <a:t>pi+,pi</a:t>
            </a:r>
            <a:r>
              <a:rPr lang="en-US" dirty="0" smtClean="0"/>
              <a:t>-) -&gt; background distribution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Imbed into the signal simulation (high energy e, pi), assuming a 50ns coincidental window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simulation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61361"/>
            <a:ext cx="4114800" cy="27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903" y="1371600"/>
            <a:ext cx="5293097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376896" y="1066800"/>
            <a:ext cx="276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Example: photon response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3962400"/>
            <a:ext cx="235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background for pi</a:t>
            </a:r>
            <a:r>
              <a:rPr lang="en-US" baseline="30000" dirty="0" smtClean="0"/>
              <a:t>-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685669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048" y="1696593"/>
            <a:ext cx="2665476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399"/>
            <a:ext cx="2685669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399"/>
            <a:ext cx="2675573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1.6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</a:t>
            </a:r>
            <a:r>
              <a:rPr lang="en-US" dirty="0" smtClean="0"/>
              <a:t>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68496" y="324433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39000" y="2209800"/>
            <a:ext cx="1905000" cy="533400"/>
          </a:xfrm>
          <a:prstGeom prst="wedgeRoundRectCallout">
            <a:avLst>
              <a:gd name="adj1" fmla="val -73469"/>
              <a:gd name="adj2" fmla="val -904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pass for ~250 events/bin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28792" y="1870788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25682" y="2836506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10131" y="4133461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407021" y="5099179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6696270" y="1897224"/>
            <a:ext cx="1219200" cy="1651518"/>
            <a:chOff x="6696270" y="1897224"/>
            <a:chExt cx="1219200" cy="165151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99380" y="1897224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6696270" y="2862942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679164" y="4177004"/>
            <a:ext cx="1219200" cy="1651518"/>
            <a:chOff x="6407021" y="4133461"/>
            <a:chExt cx="1219200" cy="16515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10131" y="4133461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6407021" y="5099179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462" y="1714976"/>
            <a:ext cx="2675573" cy="20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4845" y="1717500"/>
            <a:ext cx="2705862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00976"/>
            <a:ext cx="2751296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970687"/>
            <a:ext cx="2736152" cy="21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2.5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2.1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</a:t>
            </a:r>
            <a:r>
              <a:rPr lang="en-US" dirty="0" smtClean="0"/>
              <a:t>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</a:t>
            </a:r>
            <a:r>
              <a:rPr lang="en-US" dirty="0" smtClean="0"/>
              <a:t>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3076" name="AutoShape 4" descr="https://p25ext.lanl.gov/elog/JinResearchLog/130523_070632/Lead2X0PbBlock_Hex.1.PVDIS_RunElectron_GetEfficiencies_Full_bgd_BackGround_May2013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in trigger cut</a:t>
            </a:r>
            <a:br>
              <a:rPr lang="en-US" dirty="0" smtClean="0"/>
            </a:br>
            <a:r>
              <a:rPr lang="en-US" sz="2200" dirty="0" smtClean="0"/>
              <a:t>Middle radius, higher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Shower </a:t>
            </a:r>
            <a:r>
              <a:rPr lang="en-US" sz="2200" dirty="0" smtClean="0"/>
              <a:t>Hex 1+6 trigger &gt; 2.1 GeV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</a:t>
            </a:r>
            <a:r>
              <a:rPr lang="en-US" dirty="0" smtClean="0"/>
              <a:t>Efficiency</a:t>
            </a: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</a:t>
            </a:r>
            <a:r>
              <a:rPr lang="en-US" dirty="0" smtClean="0"/>
              <a:t>Efficiency</a:t>
            </a:r>
            <a:endParaRPr lang="en-US" dirty="0" smtClean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752600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84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– Large Angle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0.3 GHz low energy photon for inner-R 1+6 hexagon clusters</a:t>
            </a:r>
          </a:p>
          <a:p>
            <a:r>
              <a:rPr lang="en-US" dirty="0" smtClean="0"/>
              <a:t>But well shielded by 2-X0 preshower absorber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background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743200"/>
            <a:ext cx="5600700" cy="37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distribution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3000" y="5638800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</a:t>
            </a:r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rejection w/o background @ 94% electron </a:t>
            </a:r>
            <a:r>
              <a:rPr lang="en-US" dirty="0" err="1" smtClean="0"/>
              <a:t>eff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w/ background (inner-R)</a:t>
            </a:r>
            <a:br>
              <a:rPr lang="en-US" dirty="0" smtClean="0"/>
            </a:br>
            <a:r>
              <a:rPr lang="en-US" dirty="0" smtClean="0"/>
              <a:t>Electron efficiency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w/ background (inner-R)</a:t>
            </a:r>
            <a:br>
              <a:rPr lang="en-US" dirty="0" smtClean="0"/>
            </a:br>
            <a:r>
              <a:rPr lang="en-US" dirty="0" smtClean="0"/>
              <a:t>Pion efficiency (1/</a:t>
            </a:r>
            <a:r>
              <a:rPr lang="en-US" dirty="0" err="1" smtClean="0"/>
              <a:t>rejecton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62600" y="1752600"/>
            <a:ext cx="293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Worse rejection</a:t>
            </a:r>
          </a:p>
          <a:p>
            <a:r>
              <a:rPr lang="en-US" dirty="0" smtClean="0"/>
              <a:t>But not below the bar (1:100)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038600"/>
          </a:xfrm>
        </p:spPr>
        <p:txBody>
          <a:bodyPr/>
          <a:lstStyle/>
          <a:p>
            <a:r>
              <a:rPr lang="en-US" dirty="0" smtClean="0"/>
              <a:t>Proposed trigger rate and rejection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Pion rejection needed ~ 20:1, but I think can be relaxed</a:t>
            </a:r>
          </a:p>
          <a:p>
            <a:r>
              <a:rPr lang="en-US" dirty="0" smtClean="0"/>
              <a:t>Additional photon rejection help more</a:t>
            </a:r>
          </a:p>
          <a:p>
            <a:r>
              <a:rPr lang="en-US" dirty="0" smtClean="0"/>
              <a:t>Single-Shower 1+6 cluster trigger tested</a:t>
            </a:r>
          </a:p>
          <a:p>
            <a:pPr lvl="1"/>
            <a:r>
              <a:rPr lang="en-US" dirty="0" smtClean="0"/>
              <a:t>Full background spectrum considered</a:t>
            </a:r>
          </a:p>
          <a:p>
            <a:pPr lvl="1"/>
            <a:r>
              <a:rPr lang="en-US" dirty="0" smtClean="0"/>
              <a:t>Cut on shower energy deposition  &gt; 2.6 GeV</a:t>
            </a:r>
          </a:p>
          <a:p>
            <a:pPr lvl="1"/>
            <a:r>
              <a:rPr lang="en-US" dirty="0" smtClean="0"/>
              <a:t>Very high electron trigger efficiency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turn-on curve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848600" cy="7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28809</TotalTime>
  <Words>746</Words>
  <Application>Microsoft Office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聚合</vt:lpstr>
      <vt:lpstr>Simulation Updates For May Collaboration Meeting</vt:lpstr>
      <vt:lpstr>Background simulation</vt:lpstr>
      <vt:lpstr>SIDIS – Large Angle</vt:lpstr>
      <vt:lpstr>Dominant background</vt:lpstr>
      <vt:lpstr>Background distribution</vt:lpstr>
      <vt:lpstr>Pion rejection w/o background @ 94% electron eff</vt:lpstr>
      <vt:lpstr>w/ background (inner-R) Electron efficiency</vt:lpstr>
      <vt:lpstr>w/ background (inner-R) Pion efficiency (1/rejecton)</vt:lpstr>
      <vt:lpstr>Trigger turn-on curve</vt:lpstr>
      <vt:lpstr>Pion turn-on curve Single-Shower trigger &gt; 2.6 GeV</vt:lpstr>
      <vt:lpstr>What if we also want to rejection photons?  - Add a scintillator pad</vt:lpstr>
      <vt:lpstr>PVIDS Forward</vt:lpstr>
      <vt:lpstr>Updated radiation dose VS layers</vt:lpstr>
      <vt:lpstr>Background imbedding and distribution  Mid-R, High Radiation phi slice</vt:lpstr>
      <vt:lpstr>Updated: Per-event pion rate  for 1+6 hexagon cluster at Mid radius, high radiation slice</vt:lpstr>
      <vt:lpstr>Update on PID with DC component removal (PS &gt; MIP + Bgd + (2-3) σ)</vt:lpstr>
      <vt:lpstr>Update on PID with DC component removal (PS &gt; MIP + Bgd + (2-3) σ)</vt:lpstr>
      <vt:lpstr>More detail in PID cut Middle radius, lower γ φ-band, full bgd</vt:lpstr>
      <vt:lpstr>Update on PID with DC component removal (PS &gt; MIP + Bgd + (2-3) σ)</vt:lpstr>
      <vt:lpstr>Trigger turn on curve for 2 GeV electron Shower Hex 1+6 trigger &gt; 1.6 GeV</vt:lpstr>
      <vt:lpstr>Trigger turn on curve for 2.5 GeV electron Shower Hex 1+6 trigger &gt; 2.1 GeV</vt:lpstr>
      <vt:lpstr>More detail in trigger cut Middle radius, higher γ φ-band, full bgd Shower Hex 1+6 trigger &gt; 2.1 GeV</vt:lpstr>
      <vt:lpstr>Readout occupancy per shower channel for ~75MeV zero suppression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2222</cp:revision>
  <dcterms:created xsi:type="dcterms:W3CDTF">2009-04-16T15:29:42Z</dcterms:created>
  <dcterms:modified xsi:type="dcterms:W3CDTF">2013-05-23T12:56:31Z</dcterms:modified>
</cp:coreProperties>
</file>