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81" r:id="rId3"/>
    <p:sldId id="271" r:id="rId4"/>
    <p:sldId id="276" r:id="rId5"/>
    <p:sldId id="278" r:id="rId6"/>
    <p:sldId id="279" r:id="rId7"/>
    <p:sldId id="282" r:id="rId8"/>
    <p:sldId id="280" r:id="rId9"/>
    <p:sldId id="283" r:id="rId10"/>
    <p:sldId id="287" r:id="rId11"/>
    <p:sldId id="284" r:id="rId12"/>
    <p:sldId id="290" r:id="rId13"/>
    <p:sldId id="286" r:id="rId14"/>
    <p:sldId id="288" r:id="rId15"/>
    <p:sldId id="289" r:id="rId16"/>
    <p:sldId id="292" r:id="rId17"/>
    <p:sldId id="294" r:id="rId18"/>
    <p:sldId id="293" r:id="rId19"/>
    <p:sldId id="295" r:id="rId20"/>
    <p:sldId id="297" r:id="rId21"/>
    <p:sldId id="296" r:id="rId22"/>
    <p:sldId id="298" r:id="rId23"/>
    <p:sldId id="299" r:id="rId24"/>
    <p:sldId id="291" r:id="rId25"/>
    <p:sldId id="272" r:id="rId26"/>
    <p:sldId id="274" r:id="rId27"/>
    <p:sldId id="273" r:id="rId2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A0000"/>
    <a:srgbClr val="0101FF"/>
    <a:srgbClr val="3333CC"/>
    <a:srgbClr val="CC3399"/>
    <a:srgbClr val="33CC33"/>
    <a:srgbClr val="CC9900"/>
    <a:srgbClr val="FA7406"/>
    <a:srgbClr val="FE4A02"/>
    <a:srgbClr val="D67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1829761"/>
          </a:xfrm>
        </p:spPr>
        <p:txBody>
          <a:bodyPr/>
          <a:lstStyle/>
          <a:p>
            <a:r>
              <a:rPr lang="en-US" dirty="0" smtClean="0"/>
              <a:t>Simulation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76" y="7620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Geant4 Simulating scintillator before preshower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6913" y="2931712"/>
            <a:ext cx="4572000" cy="1454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3250" name="Picture 2" descr="F:\tmp\VMShare\PionRejScin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5188572" cy="3238096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1066800" y="4038600"/>
            <a:ext cx="1981200" cy="533400"/>
          </a:xfrm>
          <a:prstGeom prst="wedgeRoundRectCallout">
            <a:avLst>
              <a:gd name="adj1" fmla="val 140494"/>
              <a:gd name="adj2" fmla="val 459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Scintillator</a:t>
            </a:r>
          </a:p>
          <a:p>
            <a:pPr algn="ctr"/>
            <a:r>
              <a:rPr lang="en-US" dirty="0" smtClean="0"/>
              <a:t>Thickness = 5 mm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66800" y="4648200"/>
            <a:ext cx="1981200" cy="457200"/>
          </a:xfrm>
          <a:prstGeom prst="wedgeRoundRectCallout">
            <a:avLst>
              <a:gd name="adj1" fmla="val 124403"/>
              <a:gd name="adj2" fmla="val 129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5257800"/>
            <a:ext cx="1981200" cy="457200"/>
          </a:xfrm>
          <a:prstGeom prst="wedgeRoundRectCallout">
            <a:avLst>
              <a:gd name="adj1" fmla="val 112971"/>
              <a:gd name="adj2" fmla="val -4575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Scint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63740">
            <a:off x="4582213" y="3342738"/>
            <a:ext cx="987407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66800" y="3352800"/>
            <a:ext cx="1981200" cy="609600"/>
          </a:xfrm>
          <a:prstGeom prst="wedgeRoundRectCallout">
            <a:avLst>
              <a:gd name="adj1" fmla="val 131840"/>
              <a:gd name="adj2" fmla="val 580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Lots of back scattering!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233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Dominated by low energy electrons</a:t>
            </a:r>
          </a:p>
          <a:p>
            <a:r>
              <a:rPr lang="en-US" dirty="0" smtClean="0"/>
              <a:t>Source of low energy electrons</a:t>
            </a:r>
          </a:p>
          <a:p>
            <a:pPr lvl="1"/>
            <a:r>
              <a:rPr lang="en-US" dirty="0" smtClean="0"/>
              <a:t>20% from end cap of heavy gas Cerenkov, other from more upstream</a:t>
            </a:r>
          </a:p>
          <a:p>
            <a:pPr lvl="1"/>
            <a:r>
              <a:rPr lang="en-US" dirty="0" smtClean="0"/>
              <a:t>Have to be placed before MPRC, which have lots of material for conversion!</a:t>
            </a:r>
          </a:p>
          <a:p>
            <a:r>
              <a:rPr lang="en-US" dirty="0" smtClean="0"/>
              <a:t>Rate: if 120 segment take 2MeV MIP per segment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concern is back ground rate in open geometry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5238750" cy="37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signal looks like</a:t>
            </a:r>
            <a:endParaRPr lang="en-US" dirty="0"/>
          </a:p>
        </p:txBody>
      </p:sp>
      <p:pic>
        <p:nvPicPr>
          <p:cNvPr id="6146" name="Picture 2" descr="E:\My Documents\my file\JLab\meeting\2012.12.15 SoLID Collaboration Meeting\ocup0.400000.ocup0.4000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636293" cy="3090862"/>
          </a:xfrm>
          <a:prstGeom prst="rect">
            <a:avLst/>
          </a:prstGeom>
          <a:noFill/>
        </p:spPr>
      </p:pic>
      <p:pic>
        <p:nvPicPr>
          <p:cNvPr id="6147" name="Picture 3" descr="E:\My Documents\my file\JLab\meeting\2012.12.15 SoLID Collaboration Meeting\ocup0.200000.ocup0.20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16" y="1066800"/>
            <a:ext cx="4769984" cy="3179763"/>
          </a:xfrm>
          <a:prstGeom prst="rect">
            <a:avLst/>
          </a:prstGeom>
          <a:noFill/>
        </p:spPr>
      </p:pic>
      <p:pic>
        <p:nvPicPr>
          <p:cNvPr id="6148" name="Picture 4" descr="E:\My Documents\my file\JLab\meeting\2012.12.15 SoLID Collaboration Meeting\ocup0.050000.ocup0.05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14801"/>
            <a:ext cx="4115093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38400" y="1447800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 sectors</a:t>
            </a:r>
          </a:p>
          <a:p>
            <a:r>
              <a:rPr lang="en-US" dirty="0" smtClean="0"/>
              <a:t>8 MHz MIP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60 sectors</a:t>
            </a:r>
          </a:p>
          <a:p>
            <a:r>
              <a:rPr lang="en-US" dirty="0" smtClean="0"/>
              <a:t>4 MHz MIP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19600" y="4191000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240 sectors</a:t>
            </a:r>
          </a:p>
          <a:p>
            <a:r>
              <a:rPr lang="en-US" dirty="0" smtClean="0"/>
              <a:t>1 MHz MIP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Lower energy photon (1-2 GeV) are dominant, which we have higher rejection</a:t>
            </a:r>
          </a:p>
          <a:p>
            <a:r>
              <a:rPr lang="en-US" dirty="0" smtClean="0"/>
              <a:t>Trigger require 5:1 rejection. Satisfied with margin at a 120 segments</a:t>
            </a:r>
          </a:p>
          <a:p>
            <a:r>
              <a:rPr lang="en-US" dirty="0" smtClean="0"/>
              <a:t>A 50ns coincidental window with calorimeter assumed. Expect improvement in FPGA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segment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8199" y="2057400"/>
            <a:ext cx="5867400" cy="3218119"/>
            <a:chOff x="4636625" y="3579495"/>
            <a:chExt cx="5421775" cy="2973705"/>
          </a:xfrm>
        </p:grpSpPr>
        <p:pic>
          <p:nvPicPr>
            <p:cNvPr id="7" name="Picture 3" descr="E:\My Documents\my file\JLab\meeting\2012.12.15 SoLID Collaboration Meeting\PhotonRej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36625" y="3579495"/>
              <a:ext cx="4000500" cy="2973705"/>
            </a:xfrm>
            <a:prstGeom prst="rect">
              <a:avLst/>
            </a:prstGeom>
            <a:noFill/>
          </p:spPr>
        </p:pic>
        <p:sp>
          <p:nvSpPr>
            <p:cNvPr id="8" name="Down Arrow 7"/>
            <p:cNvSpPr/>
            <p:nvPr/>
          </p:nvSpPr>
          <p:spPr>
            <a:xfrm>
              <a:off x="5481578" y="4354034"/>
              <a:ext cx="6096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54864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Low-E (1-2 GeV)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101FF"/>
                  </a:solidFill>
                </a:rPr>
                <a:t> Full E range (1-7 GeV)</a:t>
              </a:r>
            </a:p>
          </p:txBody>
        </p:sp>
      </p:grp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- Simulated efficiency &amp; rejection</a:t>
            </a: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5542"/>
            <a:ext cx="8229600" cy="34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590800" y="2767652"/>
            <a:ext cx="1219200" cy="304800"/>
          </a:xfrm>
          <a:prstGeom prst="wedgeRoundRectCallout">
            <a:avLst>
              <a:gd name="adj1" fmla="val -21503"/>
              <a:gd name="adj2" fmla="val 973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MIP peak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1066800"/>
            <a:ext cx="56199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Pion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Photon</a:t>
            </a:r>
          </a:p>
          <a:p>
            <a:r>
              <a:rPr lang="en-US" dirty="0" smtClean="0"/>
              <a:t>Energy range: </a:t>
            </a:r>
            <a:r>
              <a:rPr lang="en-US" dirty="0" smtClean="0">
                <a:solidFill>
                  <a:schemeClr val="accent1"/>
                </a:solidFill>
              </a:rPr>
              <a:t>1-7 GeV</a:t>
            </a:r>
            <a:r>
              <a:rPr lang="en-US" dirty="0" smtClean="0"/>
              <a:t>, flat phase space for SIDIS-forward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10200" y="4267200"/>
            <a:ext cx="1752600" cy="762000"/>
          </a:xfrm>
          <a:prstGeom prst="wedgeRoundRectCallout">
            <a:avLst>
              <a:gd name="adj1" fmla="val 34247"/>
              <a:gd name="adj2" fmla="val -1560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~1:7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rej</a:t>
            </a:r>
            <a:r>
              <a:rPr lang="en-US" dirty="0" smtClean="0"/>
              <a:t> with cut below MIP peak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3877297" y="3222909"/>
            <a:ext cx="17696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2174" y="54183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Cut on energy dep.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photon focus on lower energy side (</a:t>
            </a:r>
            <a:r>
              <a:rPr lang="el-GR" dirty="0" smtClean="0"/>
              <a:t>π</a:t>
            </a:r>
            <a:r>
              <a:rPr lang="en-US" baseline="-25000" dirty="0" smtClean="0"/>
              <a:t>0 </a:t>
            </a:r>
            <a:r>
              <a:rPr lang="en-US" dirty="0" smtClean="0"/>
              <a:t>decay)</a:t>
            </a:r>
          </a:p>
          <a:p>
            <a:r>
              <a:rPr lang="en-US" dirty="0" smtClean="0"/>
              <a:t>And lower energy photon produce less back scattering</a:t>
            </a:r>
          </a:p>
          <a:p>
            <a:r>
              <a:rPr lang="en-US" dirty="0" smtClean="0"/>
              <a:t>Therefore, do the study again with 1&lt;E</a:t>
            </a:r>
            <a:r>
              <a:rPr lang="el-GR" baseline="-25000" dirty="0" smtClean="0"/>
              <a:t>γ</a:t>
            </a:r>
            <a:r>
              <a:rPr lang="en-US" dirty="0" smtClean="0"/>
              <a:t>&lt;2 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- Simulated efficiency &amp; rejection</a:t>
            </a:r>
            <a:endParaRPr lang="en-US" dirty="0"/>
          </a:p>
        </p:txBody>
      </p:sp>
      <p:grpSp>
        <p:nvGrpSpPr>
          <p:cNvPr id="7" name="Group 14"/>
          <p:cNvGrpSpPr/>
          <p:nvPr/>
        </p:nvGrpSpPr>
        <p:grpSpPr>
          <a:xfrm>
            <a:off x="381000" y="2771906"/>
            <a:ext cx="3962400" cy="3464826"/>
            <a:chOff x="609600" y="2971800"/>
            <a:chExt cx="3733800" cy="3264932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2971800"/>
              <a:ext cx="3733800" cy="312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 rot="16200000">
              <a:off x="-456237" y="4037637"/>
              <a:ext cx="25010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E </a:t>
              </a:r>
              <a:r>
                <a:rPr lang="en-US" dirty="0" err="1" smtClean="0"/>
                <a:t>dep</a:t>
              </a:r>
              <a:r>
                <a:rPr lang="en-US" dirty="0" smtClean="0"/>
                <a:t> for photons (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5867400"/>
              <a:ext cx="954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l-GR" baseline="-25000" dirty="0" smtClean="0"/>
                <a:t>γ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(GeV)</a:t>
              </a:r>
              <a:endParaRPr lang="en-US" dirty="0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743200"/>
            <a:ext cx="39825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543800" y="21336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Pion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Photon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9282" y="2514600"/>
            <a:ext cx="129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1&lt;E</a:t>
            </a:r>
            <a:r>
              <a:rPr lang="el-GR" baseline="-25000" dirty="0" smtClean="0"/>
              <a:t>γ</a:t>
            </a:r>
            <a:r>
              <a:rPr lang="en-US" dirty="0" smtClean="0"/>
              <a:t>&lt;2 GeV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4876800"/>
            <a:ext cx="1752600" cy="762000"/>
          </a:xfrm>
          <a:prstGeom prst="wedgeRoundRectCallout">
            <a:avLst>
              <a:gd name="adj1" fmla="val 51949"/>
              <a:gd name="adj2" fmla="val -1560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accent1"/>
                </a:solidFill>
              </a:rPr>
              <a:t>~1:20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rej</a:t>
            </a:r>
            <a:r>
              <a:rPr lang="en-US" dirty="0" smtClean="0"/>
              <a:t> with cut below MIP peak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959723" y="3671945"/>
            <a:ext cx="17696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4600" y="5867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Cut on energy dep.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background simulation</a:t>
            </a:r>
            <a:br>
              <a:rPr lang="en-US" dirty="0" smtClean="0"/>
            </a:br>
            <a:r>
              <a:rPr lang="en-US" dirty="0" smtClean="0"/>
              <a:t>For SIDIS Forward Calorimeter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3276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have good “shielding” with 2X0 preshower, save us from 1GHz/cm2 photon background</a:t>
            </a:r>
          </a:p>
          <a:p>
            <a:r>
              <a:rPr lang="en-US" dirty="0" smtClean="0"/>
              <a:t>Dominated background: low energy photon 1-100 </a:t>
            </a:r>
            <a:r>
              <a:rPr lang="en-US" dirty="0" err="1" smtClean="0"/>
              <a:t>MeV</a:t>
            </a:r>
            <a:r>
              <a:rPr lang="en-US" dirty="0" smtClean="0"/>
              <a:t>, which lead to 10kHz/cm</a:t>
            </a:r>
            <a:r>
              <a:rPr lang="en-US" baseline="30000" dirty="0" smtClean="0"/>
              <a:t>2</a:t>
            </a:r>
            <a:r>
              <a:rPr lang="en-US" dirty="0" smtClean="0"/>
              <a:t> MIP signal on preshower </a:t>
            </a:r>
          </a:p>
          <a:p>
            <a:r>
              <a:rPr lang="en-US" dirty="0" smtClean="0"/>
              <a:t>The background on shower is small</a:t>
            </a:r>
          </a:p>
          <a:p>
            <a:r>
              <a:rPr lang="en-US" dirty="0" smtClean="0"/>
              <a:t>Used in this study:</a:t>
            </a:r>
          </a:p>
          <a:p>
            <a:pPr lvl="1"/>
            <a:r>
              <a:rPr lang="en-US" dirty="0" smtClean="0"/>
              <a:t>Most inner side (highest rate)</a:t>
            </a:r>
          </a:p>
          <a:p>
            <a:pPr lvl="1"/>
            <a:r>
              <a:rPr lang="en-US" dirty="0" smtClean="0"/>
              <a:t>100 cm</a:t>
            </a:r>
            <a:r>
              <a:rPr lang="en-US" baseline="30000" dirty="0" smtClean="0"/>
              <a:t>2</a:t>
            </a:r>
            <a:r>
              <a:rPr lang="en-US" dirty="0" smtClean="0"/>
              <a:t> segmented preshower</a:t>
            </a:r>
          </a:p>
          <a:p>
            <a:pPr lvl="1"/>
            <a:r>
              <a:rPr lang="en-US" dirty="0" smtClean="0"/>
              <a:t>For outer radius, rate is 10x lower, cause segmentation can be used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forward background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6720" y="1676400"/>
            <a:ext cx="569968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background to signal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Offline: No change in eff., reduce rejection at low-p end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600200" y="2362200"/>
            <a:ext cx="2057400" cy="762000"/>
          </a:xfrm>
          <a:prstGeom prst="wedgeRoundRectCallout">
            <a:avLst>
              <a:gd name="adj1" fmla="val -70436"/>
              <a:gd name="adj2" fmla="val 967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Rejection reduced due to preshower pile up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w/o background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w/ realistic </a:t>
            </a:r>
            <a:r>
              <a:rPr lang="en-US" dirty="0" err="1" smtClean="0">
                <a:solidFill>
                  <a:srgbClr val="FF0000"/>
                </a:solidFill>
              </a:rPr>
              <a:t>backgroun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setup with hexagon calorimeter modules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43800" cy="47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9768" y="5443402"/>
            <a:ext cx="5179832" cy="141459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Hexagon Provide nice shower area cuts – can be used in both online and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-order offline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clustering –  contains ~96% of shower energy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FPGA-based pattern trigger (HEX 1+6 trigger)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 Calorimeter Trigger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228599"/>
            <a:ext cx="4419600" cy="4580313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962400"/>
            <a:ext cx="3629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3GeV electron shower </a:t>
            </a:r>
          </a:p>
          <a:p>
            <a:r>
              <a:rPr lang="en-US" dirty="0" smtClean="0"/>
              <a:t>On hexagon calorimeter grid</a:t>
            </a:r>
          </a:p>
          <a:p>
            <a:r>
              <a:rPr lang="en-US" dirty="0" smtClean="0"/>
              <a:t>Orthographic projection along z axis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US" dirty="0" smtClean="0"/>
              <a:t>Hadronic shower which introduce a pion contamination, usually spread into larger area</a:t>
            </a:r>
          </a:p>
          <a:p>
            <a:r>
              <a:rPr lang="en-US" dirty="0" smtClean="0"/>
              <a:t>A localized trigger, e.g. HEX1+6 trigger and significantly suppress the hadron response, while maintaining high eff. for electrons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Trigger with 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895600"/>
            <a:ext cx="4800600" cy="32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2209800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Ratio of EM shower contained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Ratio of Pion shower contained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14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 receive very high electron efficiency in simulation</a:t>
            </a:r>
          </a:p>
          <a:p>
            <a:r>
              <a:rPr lang="en-US" dirty="0" smtClean="0"/>
              <a:t>However, for SoLID, wide momentum range is used. </a:t>
            </a:r>
          </a:p>
          <a:p>
            <a:pPr lvl="1"/>
            <a:r>
              <a:rPr lang="en-US" dirty="0" smtClean="0"/>
              <a:t>Therefore to accept lowest momentum electrons, the shower cut have to be low. </a:t>
            </a:r>
          </a:p>
          <a:p>
            <a:pPr lvl="1"/>
            <a:r>
              <a:rPr lang="en-US" dirty="0" smtClean="0"/>
              <a:t>the rejection for high momentum pion </a:t>
            </a:r>
            <a:r>
              <a:rPr lang="en-US" b="1" dirty="0" smtClean="0"/>
              <a:t>will be very limited</a:t>
            </a:r>
          </a:p>
          <a:p>
            <a:r>
              <a:rPr lang="en-US" dirty="0" smtClean="0"/>
              <a:t>Simulated with full background . The pion response is shown below: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only trigger on total EM energy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48161"/>
          <a:stretch>
            <a:fillRect/>
          </a:stretch>
        </p:blipFill>
        <p:spPr bwMode="auto">
          <a:xfrm>
            <a:off x="1475763" y="2847422"/>
            <a:ext cx="2743200" cy="38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9498"/>
          <a:stretch>
            <a:fillRect/>
          </a:stretch>
        </p:blipFill>
        <p:spPr bwMode="auto">
          <a:xfrm>
            <a:off x="4676163" y="2895600"/>
            <a:ext cx="2639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0" y="3657600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HEX1+6 Trigger</a:t>
            </a:r>
          </a:p>
          <a:p>
            <a:r>
              <a:rPr lang="en-US" dirty="0" smtClean="0"/>
              <a:t> &gt; 0.95GeV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3581400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HEX1+6 Trigger </a:t>
            </a:r>
          </a:p>
          <a:p>
            <a:r>
              <a:rPr lang="en-US" dirty="0" smtClean="0"/>
              <a:t>&gt; 1.95GeV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1400" y="4953000"/>
            <a:ext cx="1291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A0000"/>
                </a:solidFill>
              </a:rPr>
              <a:t>* Accepted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* All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 </a:t>
            </a:r>
            <a:r>
              <a:rPr lang="en-US" dirty="0" smtClean="0"/>
              <a:t>background simulation for pion efficiency shown on the right.</a:t>
            </a:r>
          </a:p>
          <a:p>
            <a:r>
              <a:rPr lang="en-US" dirty="0" smtClean="0"/>
              <a:t>Trigger cut is HEX1+6 trigger </a:t>
            </a:r>
            <a:r>
              <a:rPr lang="en-US" dirty="0" smtClean="0"/>
              <a:t>raw signal </a:t>
            </a:r>
            <a:r>
              <a:rPr lang="en-US" dirty="0" smtClean="0"/>
              <a:t>is larger </a:t>
            </a:r>
            <a:r>
              <a:rPr lang="en-US" dirty="0" smtClean="0"/>
              <a:t>than 85% MIP </a:t>
            </a:r>
            <a:br>
              <a:rPr lang="en-US" dirty="0" smtClean="0"/>
            </a:br>
            <a:r>
              <a:rPr lang="en-US" dirty="0" smtClean="0"/>
              <a:t>(which is MIP </a:t>
            </a:r>
            <a:r>
              <a:rPr lang="en-US" dirty="0" smtClean="0"/>
              <a:t>– 2</a:t>
            </a:r>
            <a:r>
              <a:rPr lang="el-GR" dirty="0" smtClean="0"/>
              <a:t>σ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220MeV calibrated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background which pass this cut </a:t>
            </a:r>
          </a:p>
          <a:p>
            <a:pPr lvl="1"/>
            <a:r>
              <a:rPr lang="en-US" dirty="0" smtClean="0"/>
              <a:t>rate </a:t>
            </a:r>
            <a:r>
              <a:rPr lang="en-US" dirty="0" smtClean="0"/>
              <a:t>~20Mhz</a:t>
            </a:r>
          </a:p>
          <a:p>
            <a:pPr lvl="1"/>
            <a:r>
              <a:rPr lang="en-US" dirty="0" smtClean="0"/>
              <a:t>is dominated by photon. </a:t>
            </a:r>
          </a:p>
          <a:p>
            <a:pPr lvl="1"/>
            <a:r>
              <a:rPr lang="en-US" dirty="0" smtClean="0"/>
              <a:t>With an additional 1/5 suppression from scintillator, we get ~4MHz trigger rate, which fit in the DAQ limit (PR12-10-006)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Charged Particle (Pion) </a:t>
            </a:r>
            <a:r>
              <a:rPr lang="en-US" dirty="0" smtClean="0"/>
              <a:t>trigger efficiency</a:t>
            </a:r>
            <a:endParaRPr lang="en-US" dirty="0"/>
          </a:p>
        </p:txBody>
      </p:sp>
      <p:sp>
        <p:nvSpPr>
          <p:cNvPr id="1026" name="AutoShape 2" descr="https://p25ext.lanl.gov/elog/JinResearchLog/130322_093423/Lead2X0PbBlock_Hex.1.SIDIS_Forward_RunPion_GetEfficiencies_TrigMI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152400"/>
            <a:ext cx="2260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 trigger response </a:t>
            </a:r>
          </a:p>
          <a:p>
            <a:r>
              <a:rPr lang="en-US" dirty="0" smtClean="0">
                <a:solidFill>
                  <a:srgbClr val="FA0000"/>
                </a:solidFill>
              </a:rPr>
              <a:t>* Accepted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* All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066799"/>
            <a:ext cx="3905250" cy="5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81400" cy="4538471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background at front surface of calorimeter (Zhiwen)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calorimeter response to a wide range of background particle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Combine above two sum over all contributions (EM, DIS, pi0, </a:t>
            </a:r>
            <a:r>
              <a:rPr lang="en-US" dirty="0" err="1" smtClean="0"/>
              <a:t>pi+,pi</a:t>
            </a:r>
            <a:r>
              <a:rPr lang="en-US" dirty="0" smtClean="0"/>
              <a:t>-) -&gt; background distribution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Imbed into the signal simulation (high energy e, pi), assuming a 50ns coincidental window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simulation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61361"/>
            <a:ext cx="4114800" cy="27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903" y="1371600"/>
            <a:ext cx="5293097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376896" y="1066800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Example: photon response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3962400"/>
            <a:ext cx="235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background for pi</a:t>
            </a:r>
            <a:r>
              <a:rPr lang="en-US" baseline="30000" dirty="0" smtClean="0"/>
              <a:t>-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PVDIS , MIP rate distribution</a:t>
            </a:r>
            <a:br>
              <a:rPr lang="en-US" dirty="0" smtClean="0"/>
            </a:br>
            <a:r>
              <a:rPr lang="en-US" dirty="0" smtClean="0"/>
              <a:t>Dominated by pion and electrons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Simulated 1+6 shower cluster </a:t>
            </a:r>
            <a:r>
              <a:rPr lang="en-US" smtClean="0"/>
              <a:t>+ (10cm)</a:t>
            </a:r>
            <a:r>
              <a:rPr lang="en-US" baseline="30000" smtClean="0"/>
              <a:t>2</a:t>
            </a:r>
            <a:r>
              <a:rPr lang="en-US" smtClean="0"/>
              <a:t> </a:t>
            </a:r>
            <a:r>
              <a:rPr lang="en-US" dirty="0" smtClean="0"/>
              <a:t>preshower for pion + electron </a:t>
            </a:r>
            <a:r>
              <a:rPr lang="en-US" dirty="0" err="1" smtClean="0"/>
              <a:t>bgd</a:t>
            </a:r>
            <a:r>
              <a:rPr lang="en-US" dirty="0" smtClean="0"/>
              <a:t> (do we still have direct photon sight on baffle?)</a:t>
            </a:r>
          </a:p>
          <a:p>
            <a:r>
              <a:rPr lang="en-US" dirty="0" smtClean="0"/>
              <a:t>It did lead to significant change in pion rejection due to pile ups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 is still under check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87166"/>
            <a:ext cx="5817870" cy="427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43800" cy="47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9768" y="5443402"/>
            <a:ext cx="5179832" cy="141459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Side size = 6.25 cm, default layering</a:t>
            </a:r>
          </a:p>
          <a:p>
            <a:pPr algn="l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 Calorimeter Simulation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715000"/>
            <a:ext cx="3629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3GeV electron shower </a:t>
            </a:r>
          </a:p>
          <a:p>
            <a:r>
              <a:rPr lang="en-US" dirty="0" smtClean="0"/>
              <a:t>On hexagon calorimeter grid</a:t>
            </a:r>
          </a:p>
          <a:p>
            <a:r>
              <a:rPr lang="en-US" dirty="0" smtClean="0"/>
              <a:t>Orthographic projection along z axis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98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background </a:t>
            </a:r>
            <a:r>
              <a:rPr lang="en-US" dirty="0" smtClean="0"/>
              <a:t>yet assumed </a:t>
            </a:r>
            <a:r>
              <a:rPr lang="en-US" dirty="0" smtClean="0"/>
              <a:t>at this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rejection/efficiency reviewed with hexagon-shape calorimeter modules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492771"/>
            <a:ext cx="8382000" cy="4365229"/>
            <a:chOff x="762000" y="2133599"/>
            <a:chExt cx="8382000" cy="43652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133599"/>
              <a:ext cx="7989570" cy="436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ular Callout 10"/>
            <p:cNvSpPr/>
            <p:nvPr/>
          </p:nvSpPr>
          <p:spPr>
            <a:xfrm>
              <a:off x="7391400" y="4191000"/>
              <a:ext cx="1752600" cy="762000"/>
            </a:xfrm>
            <a:prstGeom prst="wedgeRoundRectCallout">
              <a:avLst>
                <a:gd name="adj1" fmla="val -36206"/>
                <a:gd name="adj2" fmla="val -97143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Expect go </a:t>
              </a:r>
              <a:r>
                <a:rPr lang="en-US" dirty="0" smtClean="0"/>
                <a:t>high w</a:t>
              </a:r>
              <a:r>
                <a:rPr lang="en-US" dirty="0" smtClean="0"/>
                <a:t>/ </a:t>
              </a:r>
              <a:r>
                <a:rPr lang="en-US" dirty="0" smtClean="0"/>
                <a:t>higher </a:t>
              </a:r>
              <a:r>
                <a:rPr lang="en-US" dirty="0" smtClean="0"/>
                <a:t>stat.</a:t>
              </a:r>
              <a:endParaRPr lang="en-US" dirty="0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486400" y="4572000"/>
              <a:ext cx="1752600" cy="1066800"/>
            </a:xfrm>
            <a:prstGeom prst="wedgeRoundRectCallout">
              <a:avLst>
                <a:gd name="adj1" fmla="val -52977"/>
                <a:gd name="adj2" fmla="val -8474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Preshower ID power drop significantly at this bin</a:t>
              </a:r>
              <a:endParaRPr lang="en-US" dirty="0"/>
            </a:p>
          </p:txBody>
        </p:sp>
      </p:grpSp>
      <p:pic>
        <p:nvPicPr>
          <p:cNvPr id="1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2250"/>
          <a:stretch>
            <a:fillRect/>
          </a:stretch>
        </p:blipFill>
        <p:spPr bwMode="auto">
          <a:xfrm>
            <a:off x="5532571" y="0"/>
            <a:ext cx="3611430" cy="2514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357316" y="251936"/>
            <a:ext cx="2329484" cy="738664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last meeting: </a:t>
            </a:r>
          </a:p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square module 3x3 clustering</a:t>
            </a:r>
          </a:p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94% efficiency</a:t>
            </a:r>
            <a:endParaRPr lang="en-US" sz="1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1/2 for previous slides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295400"/>
            <a:ext cx="447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eff. for SIDIS large angle calorimeter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81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All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A0000"/>
                </a:solidFill>
              </a:rPr>
              <a:t> Accepted events w/ 3D cut</a:t>
            </a:r>
            <a:endParaRPr lang="en-US" dirty="0">
              <a:solidFill>
                <a:srgbClr val="FA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2/2 for previous slides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410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 eff. for SIDIS large angle calorimeter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81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All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A0000"/>
                </a:solidFill>
              </a:rPr>
              <a:t> Accepted events w/ 3D cut</a:t>
            </a:r>
            <a:endParaRPr lang="en-US" dirty="0">
              <a:solidFill>
                <a:srgbClr val="FA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Background Simulation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background at front surface of calorimeter (Zhiwen)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Simulate calorimeter response to a wide range of background particle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Combine above two sum over all contributions (EM, DIS, pi0, </a:t>
            </a:r>
            <a:r>
              <a:rPr lang="en-US" dirty="0" err="1" smtClean="0"/>
              <a:t>pi+,pi</a:t>
            </a:r>
            <a:r>
              <a:rPr lang="en-US" dirty="0" smtClean="0"/>
              <a:t>-) -&gt; background distribution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Imbed into the signal simulation (high energy e, pi), assuming a 50ns coincidental window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background simulation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Dose is not a problem for SIDIS configuration</a:t>
            </a:r>
          </a:p>
          <a:p>
            <a:r>
              <a:rPr lang="en-US" dirty="0" smtClean="0"/>
              <a:t>Still missing final PVDIS radiation dose, need final baffle w/o direct line of sight!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dose prediction remain stable</a:t>
            </a:r>
            <a:endParaRPr lang="en-US" dirty="0"/>
          </a:p>
        </p:txBody>
      </p:sp>
      <p:sp>
        <p:nvSpPr>
          <p:cNvPr id="5122" name="AutoShape 2" descr="https://p25ext.lanl.gov/elog/JinResearchLog/130322_033150/DrawLowEBgd_SIDIS_Large_Sum_Rate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42719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2667000"/>
            <a:ext cx="375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– He3– Large Angle Calorimeter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45407" y="2667000"/>
            <a:ext cx="341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– He3– Forward Calorimeter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498" y="3124200"/>
            <a:ext cx="4397502" cy="316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28724</TotalTime>
  <Words>1186</Words>
  <Application>Microsoft Office PowerPoint</Application>
  <PresentationFormat>On-screen Show (4:3)</PresentationFormat>
  <Paragraphs>217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聚合</vt:lpstr>
      <vt:lpstr>Simulation Updates</vt:lpstr>
      <vt:lpstr>Simulation setup with hexagon calorimeter modules</vt:lpstr>
      <vt:lpstr>Hexagon Calorimeter Simulation</vt:lpstr>
      <vt:lpstr>All rejection/efficiency reviewed with hexagon-shape calorimeter modules</vt:lpstr>
      <vt:lpstr>Back up 1/2 for previous slides</vt:lpstr>
      <vt:lpstr>Back up 2/2 for previous slides</vt:lpstr>
      <vt:lpstr>Review of Background Simulation</vt:lpstr>
      <vt:lpstr>Calorimeter background simulation</vt:lpstr>
      <vt:lpstr>Radiation dose prediction remain stable</vt:lpstr>
      <vt:lpstr>Geant4 Simulating scintillator before preshower</vt:lpstr>
      <vt:lpstr>Main concern is back ground rate in open geometry</vt:lpstr>
      <vt:lpstr>How signal looks like</vt:lpstr>
      <vt:lpstr>Optimizing the segment</vt:lpstr>
      <vt:lpstr>Backup - Simulated efficiency &amp; rejection</vt:lpstr>
      <vt:lpstr>Backup - Simulated efficiency &amp; rejection</vt:lpstr>
      <vt:lpstr>Full background simulation For SIDIS Forward Calorimeter</vt:lpstr>
      <vt:lpstr>SIDIS forward background</vt:lpstr>
      <vt:lpstr>Compare background to signal</vt:lpstr>
      <vt:lpstr>Offline: No change in eff., reduce rejection at low-p end</vt:lpstr>
      <vt:lpstr>Hexagon Calorimeter Trigger</vt:lpstr>
      <vt:lpstr>Online: Trigger with background</vt:lpstr>
      <vt:lpstr>If only trigger on total EM energy</vt:lpstr>
      <vt:lpstr>Charged Particle (Pion) trigger efficiency</vt:lpstr>
      <vt:lpstr>Backup</vt:lpstr>
      <vt:lpstr>Background simulation</vt:lpstr>
      <vt:lpstr>For PVDIS , MIP rate distribution Dominated by pion and electrons</vt:lpstr>
      <vt:lpstr>The result is still under check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2217</cp:revision>
  <dcterms:created xsi:type="dcterms:W3CDTF">2009-04-16T15:29:42Z</dcterms:created>
  <dcterms:modified xsi:type="dcterms:W3CDTF">2013-03-22T18:14:15Z</dcterms:modified>
</cp:coreProperties>
</file>