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0" r:id="rId17"/>
    <p:sldId id="271" r:id="rId18"/>
  </p:sldIdLst>
  <p:sldSz cx="9144000" cy="6858000" type="screen4x3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6699"/>
    <a:srgbClr val="0101FF"/>
    <a:srgbClr val="00CCFF"/>
    <a:srgbClr val="CC3399"/>
    <a:srgbClr val="000000"/>
    <a:srgbClr val="3333CC"/>
    <a:srgbClr val="33CC33"/>
    <a:srgbClr val="CC9900"/>
    <a:srgbClr val="FA7406"/>
    <a:srgbClr val="FE4A0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9" autoAdjust="0"/>
    <p:restoredTop sz="84645" autoAdjust="0"/>
  </p:normalViewPr>
  <p:slideViewPr>
    <p:cSldViewPr>
      <p:cViewPr varScale="1">
        <p:scale>
          <a:sx n="102" d="100"/>
          <a:sy n="102" d="100"/>
        </p:scale>
        <p:origin x="-187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62"/>
    </p:cViewPr>
  </p:sorterViewPr>
  <p:notesViewPr>
    <p:cSldViewPr>
      <p:cViewPr varScale="1">
        <p:scale>
          <a:sx n="103" d="100"/>
          <a:sy n="103" d="100"/>
        </p:scale>
        <p:origin x="-3480" y="-78"/>
      </p:cViewPr>
      <p:guideLst>
        <p:guide orient="horz" pos="2904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0" tIns="46150" rIns="92300" bIns="4615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0" tIns="46150" rIns="92300" bIns="46150" rtlCol="0"/>
          <a:lstStyle>
            <a:lvl1pPr algn="r">
              <a:defRPr sz="1300"/>
            </a:lvl1pPr>
          </a:lstStyle>
          <a:p>
            <a:fld id="{76DED6FA-3620-42DE-A214-F363622CAC83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0" tIns="46150" rIns="92300" bIns="4615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93420" y="4379596"/>
            <a:ext cx="5547360" cy="4149090"/>
          </a:xfrm>
          <a:prstGeom prst="rect">
            <a:avLst/>
          </a:prstGeom>
        </p:spPr>
        <p:txBody>
          <a:bodyPr vert="horz" lIns="92300" tIns="46150" rIns="92300" bIns="4615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757591"/>
            <a:ext cx="3004820" cy="461010"/>
          </a:xfrm>
          <a:prstGeom prst="rect">
            <a:avLst/>
          </a:prstGeom>
        </p:spPr>
        <p:txBody>
          <a:bodyPr vert="horz" lIns="92300" tIns="46150" rIns="92300" bIns="4615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27775" y="8757591"/>
            <a:ext cx="3004820" cy="461010"/>
          </a:xfrm>
          <a:prstGeom prst="rect">
            <a:avLst/>
          </a:prstGeom>
        </p:spPr>
        <p:txBody>
          <a:bodyPr vert="horz" lIns="92300" tIns="46150" rIns="92300" bIns="46150" rtlCol="0" anchor="b"/>
          <a:lstStyle>
            <a:lvl1pPr algn="r">
              <a:defRPr sz="1300"/>
            </a:lvl1pPr>
          </a:lstStyle>
          <a:p>
            <a:fld id="{81D27BB4-7507-496B-A596-4501E78419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dpi="0" rotWithShape="1">
          <a:blip r:embed="rId2" cstate="print">
            <a:alphaModFix amt="25000"/>
            <a:lum/>
          </a:blip>
          <a:srcRect/>
          <a:stretch>
            <a:fillRect l="13000" t="1000" r="15000" b="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grpSp>
        <p:nvGrpSpPr>
          <p:cNvPr id="2" name="组合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任意多边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任意多边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任意多边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smtClean="0"/>
              <a:t>Jin Huang &lt;jinhuang@jlab.org&gt;</a:t>
            </a:r>
            <a:endParaRPr 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5" descr="E:\My Documents\my file\JLab\Document\Logo\JLab_logo_white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03856" y="6400800"/>
            <a:ext cx="1511543" cy="381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Jin Huang &lt;jinhuang@jlab.org&gt;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Jin Huang &lt;jinhuang@jlab.org&gt;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553200" y="6407944"/>
            <a:ext cx="2094072" cy="365760"/>
          </a:xfrm>
        </p:spPr>
        <p:txBody>
          <a:bodyPr/>
          <a:lstStyle>
            <a:lvl1pPr>
              <a:defRPr sz="900"/>
            </a:lvl1pPr>
            <a:extLst/>
          </a:lstStyle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495801" y="6407944"/>
            <a:ext cx="2057400" cy="365125"/>
          </a:xfrm>
        </p:spPr>
        <p:txBody>
          <a:bodyPr/>
          <a:lstStyle>
            <a:lvl1pPr>
              <a:defRPr sz="900"/>
            </a:lvl1pPr>
            <a:extLst/>
          </a:lstStyle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  <p:transition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燕尾形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燕尾形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Jin Huang &lt;jinhuang@jlab.org&gt;</a:t>
            </a: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Jin Huang &lt;jinhuang@jlab.org&gt;</a:t>
            </a:r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5" descr="E:\My Documents\my file\JLab\Document\Logo\JLab_logo_whit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477000"/>
            <a:ext cx="1447800" cy="364933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Jin Huang &lt;jinhuang@jlab.org&gt;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Jin Huang &lt;jinhuang@jlab.org&gt;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Jin Huang &lt;jinhuang@jlab.org&gt;</a:t>
            </a: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5" descr="E:\My Documents\my file\JLab\Document\Logo\JLab_logo_whit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400800"/>
            <a:ext cx="1292909" cy="325891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Jin Huang &lt;jinhuang@jlab.org&gt;</a:t>
            </a: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任意多边形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燕尾形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燕尾形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pic>
        <p:nvPicPr>
          <p:cNvPr id="15" name="Picture 5" descr="E:\My Documents\my file\JLab\Document\Logo\JLab_logo_white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00800"/>
            <a:ext cx="1292909" cy="325891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任意多边形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0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4495800" y="6407944"/>
            <a:ext cx="2234953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0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5" descr="E:\My Documents\my file\JLab\Document\Logo\JLab_logo_white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" y="6400800"/>
            <a:ext cx="1292909" cy="32589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trips dir="ru"/>
  </p:transition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838200"/>
            <a:ext cx="7772400" cy="1829761"/>
          </a:xfrm>
        </p:spPr>
        <p:txBody>
          <a:bodyPr/>
          <a:lstStyle/>
          <a:p>
            <a:r>
              <a:rPr lang="en-US" dirty="0" smtClean="0"/>
              <a:t>Simulation Updates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154407"/>
            <a:ext cx="7772400" cy="1199704"/>
          </a:xfrm>
        </p:spPr>
        <p:txBody>
          <a:bodyPr/>
          <a:lstStyle/>
          <a:p>
            <a:r>
              <a:rPr lang="en-US" dirty="0" smtClean="0"/>
              <a:t>Jin Huang</a:t>
            </a:r>
          </a:p>
          <a:p>
            <a:r>
              <a:rPr lang="en-US" dirty="0" smtClean="0"/>
              <a:t>Los Alamos National Lab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Pion turn-on curve</a:t>
            </a:r>
            <a:br>
              <a:rPr lang="en-US" dirty="0" smtClean="0"/>
            </a:br>
            <a:r>
              <a:rPr lang="en-US" dirty="0" smtClean="0"/>
              <a:t>Single-Shower trigger &gt; 2.6 GeV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8FCF8"/>
              </a:clrFrom>
              <a:clrTo>
                <a:srgbClr val="F8FC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68186" y="1874838"/>
            <a:ext cx="620762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ular Callout 7"/>
          <p:cNvSpPr/>
          <p:nvPr/>
        </p:nvSpPr>
        <p:spPr>
          <a:xfrm>
            <a:off x="6477000" y="2908300"/>
            <a:ext cx="2362200" cy="685800"/>
          </a:xfrm>
          <a:prstGeom prst="wedgeRoundRectCallout">
            <a:avLst>
              <a:gd name="adj1" fmla="val -102827"/>
              <a:gd name="adj2" fmla="val 6386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Rejection &gt; 20:1 for lower energy pions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if we also want to rejection photons?  - Add a scintillator pad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0" y="2076450"/>
            <a:ext cx="4639274" cy="3790950"/>
            <a:chOff x="0" y="2076450"/>
            <a:chExt cx="4639274" cy="3790950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8FCF8"/>
                </a:clrFrom>
                <a:clrTo>
                  <a:srgbClr val="F8FCF8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533650"/>
              <a:ext cx="4639274" cy="3333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2133600" y="2962870"/>
              <a:ext cx="2044149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dirty="0" smtClean="0">
                  <a:solidFill>
                    <a:srgbClr val="0101FF"/>
                  </a:solidFill>
                </a:rPr>
                <a:t> Photon originated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>
                  <a:solidFill>
                    <a:srgbClr val="FF0000"/>
                  </a:solidFill>
                </a:rPr>
                <a:t> Electron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>
                  <a:solidFill>
                    <a:srgbClr val="00CCFF"/>
                  </a:solidFill>
                </a:rPr>
                <a:t> </a:t>
              </a:r>
              <a:r>
                <a:rPr lang="en-US" dirty="0" smtClean="0">
                  <a:solidFill>
                    <a:srgbClr val="FFC000"/>
                  </a:solidFill>
                </a:rPr>
                <a:t>Pion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219200" y="2076450"/>
              <a:ext cx="20762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Scintillator MIP rate</a:t>
              </a:r>
              <a:endParaRPr lang="en-US" dirty="0"/>
            </a:p>
          </p:txBody>
        </p:sp>
      </p:grpSp>
      <p:pic>
        <p:nvPicPr>
          <p:cNvPr id="8195" name="Picture 3" descr="E:\Dropbox\meeting\2012.12.15 SoLID Collaboration Meeting\SIDISLargeScint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83163" y="2286000"/>
            <a:ext cx="5265637" cy="4114800"/>
          </a:xfrm>
          <a:prstGeom prst="rect">
            <a:avLst/>
          </a:prstGeom>
          <a:noFill/>
        </p:spPr>
      </p:pic>
      <p:cxnSp>
        <p:nvCxnSpPr>
          <p:cNvPr id="13" name="Straight Connector 12"/>
          <p:cNvCxnSpPr/>
          <p:nvPr/>
        </p:nvCxnSpPr>
        <p:spPr>
          <a:xfrm flipV="1">
            <a:off x="7086600" y="2667000"/>
            <a:ext cx="0" cy="327660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953000" y="2667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101FF"/>
                </a:solidFill>
              </a:rPr>
              <a:t> 1GeV &lt; E</a:t>
            </a:r>
            <a:r>
              <a:rPr lang="el-GR" dirty="0" smtClean="0">
                <a:solidFill>
                  <a:srgbClr val="0101FF"/>
                </a:solidFill>
              </a:rPr>
              <a:t>γ</a:t>
            </a:r>
            <a:r>
              <a:rPr lang="en-US" dirty="0" smtClean="0">
                <a:solidFill>
                  <a:srgbClr val="0101FF"/>
                </a:solidFill>
              </a:rPr>
              <a:t>&lt; 7 GeV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 1GeV &lt; E</a:t>
            </a:r>
            <a:r>
              <a:rPr lang="el-GR" dirty="0" smtClean="0">
                <a:solidFill>
                  <a:srgbClr val="FF0000"/>
                </a:solidFill>
              </a:rPr>
              <a:t>γ</a:t>
            </a:r>
            <a:r>
              <a:rPr lang="en-US" dirty="0" smtClean="0">
                <a:solidFill>
                  <a:srgbClr val="FF0000"/>
                </a:solidFill>
              </a:rPr>
              <a:t>&lt; 2 GeV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4876800" y="3505200"/>
            <a:ext cx="2057400" cy="914400"/>
          </a:xfrm>
          <a:prstGeom prst="wedgeRoundRectCallout">
            <a:avLst>
              <a:gd name="adj1" fmla="val 58024"/>
              <a:gd name="adj2" fmla="val -24439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~10:1 rejection with 45 segments (matching size)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PVDIS Calorimeter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Simulated using Apr 2012 </a:t>
            </a:r>
            <a:r>
              <a:rPr lang="en-US" dirty="0" err="1" smtClean="0"/>
              <a:t>BaBar</a:t>
            </a:r>
            <a:r>
              <a:rPr lang="en-US" dirty="0" smtClean="0"/>
              <a:t> baffle</a:t>
            </a:r>
          </a:p>
          <a:p>
            <a:r>
              <a:rPr lang="en-US" dirty="0" smtClean="0"/>
              <a:t>Still trying tricks to improve performance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Why it is hard – lots of deep pions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7888"/>
          <a:stretch>
            <a:fillRect/>
          </a:stretch>
        </p:blipFill>
        <p:spPr bwMode="auto">
          <a:xfrm>
            <a:off x="0" y="1143000"/>
            <a:ext cx="9143999" cy="499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4191000" y="5638800"/>
            <a:ext cx="14125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CC3399"/>
                </a:solidFill>
              </a:rPr>
              <a:t> Photon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Electron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CCFF"/>
                </a:solidFill>
              </a:rPr>
              <a:t> Pion- </a:t>
            </a:r>
            <a:r>
              <a:rPr lang="en-US" dirty="0" smtClean="0">
                <a:solidFill>
                  <a:srgbClr val="006699"/>
                </a:solidFill>
              </a:rPr>
              <a:t>Pion+</a:t>
            </a:r>
          </a:p>
        </p:txBody>
      </p:sp>
    </p:spTree>
  </p:cSld>
  <p:clrMapOvr>
    <a:masterClrMapping/>
  </p:clrMapOvr>
  <p:transition>
    <p:strips dir="r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Per-event pion rate for 1+6 hexagon cluster at inner radius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4028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343400" y="2362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Electron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CCFF"/>
                </a:solidFill>
              </a:rPr>
              <a:t> Pion-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CCFF"/>
                </a:solidFill>
              </a:rPr>
              <a:t> </a:t>
            </a:r>
            <a:r>
              <a:rPr lang="en-US" dirty="0" smtClean="0">
                <a:solidFill>
                  <a:srgbClr val="006699"/>
                </a:solidFill>
              </a:rPr>
              <a:t>Pion+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4648200" y="4038600"/>
            <a:ext cx="2362200" cy="685800"/>
          </a:xfrm>
          <a:prstGeom prst="wedgeRoundRectCallout">
            <a:avLst>
              <a:gd name="adj1" fmla="val -98482"/>
              <a:gd name="adj2" fmla="val 10603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High pi+ rate??</a:t>
            </a:r>
          </a:p>
          <a:p>
            <a:pPr algn="ctr"/>
            <a:r>
              <a:rPr lang="en-US" dirty="0" smtClean="0"/>
              <a:t>Need to be checked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Electron efficiency w/ background at inner radius. </a:t>
            </a:r>
            <a:r>
              <a:rPr lang="en-US" dirty="0" smtClean="0">
                <a:solidFill>
                  <a:srgbClr val="FF0000"/>
                </a:solidFill>
              </a:rPr>
              <a:t>Ignore gamma and pi+ </a:t>
            </a:r>
            <a:r>
              <a:rPr lang="en-US" dirty="0" err="1" smtClean="0">
                <a:solidFill>
                  <a:srgbClr val="FF0000"/>
                </a:solidFill>
              </a:rPr>
              <a:t>bgd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0486" y="1481138"/>
            <a:ext cx="610302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ular Callout 6"/>
          <p:cNvSpPr/>
          <p:nvPr/>
        </p:nvSpPr>
        <p:spPr>
          <a:xfrm>
            <a:off x="533400" y="2514600"/>
            <a:ext cx="2362200" cy="685800"/>
          </a:xfrm>
          <a:prstGeom prst="wedgeRoundRectCallout">
            <a:avLst>
              <a:gd name="adj1" fmla="val 103361"/>
              <a:gd name="adj2" fmla="val 3120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Background pile ups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Pion efficiency w/ background at inner radius. </a:t>
            </a:r>
            <a:r>
              <a:rPr lang="en-US" dirty="0" smtClean="0">
                <a:solidFill>
                  <a:srgbClr val="FF0000"/>
                </a:solidFill>
              </a:rPr>
              <a:t>Ignore gamma and pi+ </a:t>
            </a:r>
            <a:r>
              <a:rPr lang="en-US" dirty="0" err="1" smtClean="0">
                <a:solidFill>
                  <a:srgbClr val="FF0000"/>
                </a:solidFill>
              </a:rPr>
              <a:t>bgd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5887" y="1481138"/>
            <a:ext cx="609222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ounded Rectangular Callout 9"/>
          <p:cNvSpPr/>
          <p:nvPr/>
        </p:nvSpPr>
        <p:spPr>
          <a:xfrm>
            <a:off x="6934200" y="1752600"/>
            <a:ext cx="2362200" cy="685800"/>
          </a:xfrm>
          <a:prstGeom prst="wedgeRoundRectCallout">
            <a:avLst>
              <a:gd name="adj1" fmla="val -102827"/>
              <a:gd name="adj2" fmla="val 6386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Significant drop in rejection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Position or kinematic dependent trigger threshold and cut threshold</a:t>
            </a:r>
          </a:p>
          <a:p>
            <a:r>
              <a:rPr lang="en-US" dirty="0" smtClean="0"/>
              <a:t>Use track multiplicity to assist calorimeter cuts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can further try	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SIDIS Large Angle EC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en-US" dirty="0" smtClean="0"/>
              <a:t>Simulate background at front surface of calorimeter (Zhiwen) and </a:t>
            </a:r>
            <a:r>
              <a:rPr lang="en-US" dirty="0" smtClean="0">
                <a:solidFill>
                  <a:schemeClr val="accent1"/>
                </a:solidFill>
              </a:rPr>
              <a:t>look at the most inner radius</a:t>
            </a:r>
            <a:r>
              <a:rPr lang="en-US" dirty="0" smtClean="0"/>
              <a:t> (highest background)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Simulate calorimeter response to a wide range of background particle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Combine above two sum over all contributions (EM, DIS, pi0, </a:t>
            </a:r>
            <a:r>
              <a:rPr lang="en-US" dirty="0" err="1" smtClean="0"/>
              <a:t>pi+,pi</a:t>
            </a:r>
            <a:r>
              <a:rPr lang="en-US" dirty="0" smtClean="0"/>
              <a:t>-) -&gt; background distribution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Imbed into the signal simulation (high energy e, pi), assuming a 50ns coincidental window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Calorimeter background simulation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03327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0.3 GHz low energy photon for inner-R 1+6 hexagon clusters</a:t>
            </a:r>
          </a:p>
          <a:p>
            <a:r>
              <a:rPr lang="en-US" dirty="0" smtClean="0"/>
              <a:t>But well shielded by 2-X0 preshower absorber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Dominant background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2743200"/>
            <a:ext cx="5600700" cy="378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distribution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17178"/>
            <a:ext cx="8229600" cy="4453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953000" y="5638800"/>
            <a:ext cx="11095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CC3399"/>
                </a:solidFill>
              </a:rPr>
              <a:t> Photon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Electron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CCFF"/>
                </a:solidFill>
              </a:rPr>
              <a:t> Pion</a:t>
            </a:r>
          </a:p>
        </p:txBody>
      </p:sp>
    </p:spTree>
  </p:cSld>
  <p:clrMapOvr>
    <a:masterClrMapping/>
  </p:clrMapOvr>
  <p:transition>
    <p:strips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Pion rejection w/o background @ 94% electron </a:t>
            </a:r>
            <a:r>
              <a:rPr lang="en-US" dirty="0" err="1" smtClean="0"/>
              <a:t>eff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8186" y="1481138"/>
            <a:ext cx="620762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w/ background (inner-R)</a:t>
            </a:r>
            <a:br>
              <a:rPr lang="en-US" dirty="0" smtClean="0"/>
            </a:br>
            <a:r>
              <a:rPr lang="en-US" dirty="0" smtClean="0"/>
              <a:t>Electron efficiency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8186" y="1481138"/>
            <a:ext cx="620762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w/ background (inner-R)</a:t>
            </a:r>
            <a:br>
              <a:rPr lang="en-US" dirty="0" smtClean="0"/>
            </a:br>
            <a:r>
              <a:rPr lang="en-US" dirty="0" smtClean="0"/>
              <a:t>Pion efficiency (1/</a:t>
            </a:r>
            <a:r>
              <a:rPr lang="en-US" dirty="0" err="1" smtClean="0"/>
              <a:t>rejecton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8186" y="1481138"/>
            <a:ext cx="620762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562600" y="1752600"/>
            <a:ext cx="29370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Worse rejection</a:t>
            </a:r>
          </a:p>
          <a:p>
            <a:r>
              <a:rPr lang="en-US" dirty="0" smtClean="0"/>
              <a:t>But not below the bar (1:100)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038600"/>
          </a:xfrm>
        </p:spPr>
        <p:txBody>
          <a:bodyPr/>
          <a:lstStyle/>
          <a:p>
            <a:r>
              <a:rPr lang="en-US" dirty="0" smtClean="0"/>
              <a:t>Proposed trigger rate and rejection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Pion rejection needed ~ 20:1, but I think can be relaxed</a:t>
            </a:r>
          </a:p>
          <a:p>
            <a:r>
              <a:rPr lang="en-US" dirty="0" smtClean="0"/>
              <a:t>Additional photon rejection help more</a:t>
            </a:r>
          </a:p>
          <a:p>
            <a:r>
              <a:rPr lang="en-US" dirty="0" smtClean="0"/>
              <a:t>Single-Shower 1+6 cluster trigger tested</a:t>
            </a:r>
          </a:p>
          <a:p>
            <a:pPr lvl="1"/>
            <a:r>
              <a:rPr lang="en-US" dirty="0" smtClean="0"/>
              <a:t>Full background spectrum considered</a:t>
            </a:r>
          </a:p>
          <a:p>
            <a:pPr lvl="1"/>
            <a:r>
              <a:rPr lang="en-US" dirty="0" smtClean="0"/>
              <a:t>Cut on shower energy deposition  &gt; 2.6 GeV</a:t>
            </a:r>
          </a:p>
          <a:p>
            <a:pPr lvl="1"/>
            <a:r>
              <a:rPr lang="en-US" dirty="0" smtClean="0"/>
              <a:t>Very high electron trigger efficiency 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 turn-on curve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057400"/>
            <a:ext cx="7848600" cy="73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聚合">
  <a:themeElements>
    <a:clrScheme name="Mine - 3">
      <a:dk1>
        <a:srgbClr val="001C54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FF6600"/>
      </a:accent6>
      <a:hlink>
        <a:srgbClr val="99FF99"/>
      </a:hlink>
      <a:folHlink>
        <a:srgbClr val="B0DFA0"/>
      </a:folHlink>
    </a:clrScheme>
    <a:fontScheme name="模块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聚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27404</TotalTime>
  <Words>524</Words>
  <Application>Microsoft Office PowerPoint</Application>
  <PresentationFormat>On-screen Show (4:3)</PresentationFormat>
  <Paragraphs>109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聚合</vt:lpstr>
      <vt:lpstr>Simulation Updates</vt:lpstr>
      <vt:lpstr>SIDIS Large Angle EC</vt:lpstr>
      <vt:lpstr>Calorimeter background simulation</vt:lpstr>
      <vt:lpstr>Dominant background</vt:lpstr>
      <vt:lpstr>Background distribution</vt:lpstr>
      <vt:lpstr>Pion rejection w/o background @ 94% electron eff</vt:lpstr>
      <vt:lpstr>w/ background (inner-R) Electron efficiency</vt:lpstr>
      <vt:lpstr>w/ background (inner-R) Pion efficiency (1/rejecton)</vt:lpstr>
      <vt:lpstr>Trigger turn-on curve</vt:lpstr>
      <vt:lpstr>Pion turn-on curve Single-Shower trigger &gt; 2.6 GeV</vt:lpstr>
      <vt:lpstr>What if we also want to rejection photons?  - Add a scintillator pad</vt:lpstr>
      <vt:lpstr>PVDIS Calorimeter</vt:lpstr>
      <vt:lpstr>Why it is hard – lots of deep pions</vt:lpstr>
      <vt:lpstr>Per-event pion rate for 1+6 hexagon cluster at inner radius</vt:lpstr>
      <vt:lpstr>Electron efficiency w/ background at inner radius. Ignore gamma and pi+ bgd</vt:lpstr>
      <vt:lpstr>Pion efficiency w/ background at inner radius. Ignore gamma and pi+ bgd</vt:lpstr>
      <vt:lpstr>What we can further try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Jin</dc:creator>
  <cp:lastModifiedBy>Huang Jin</cp:lastModifiedBy>
  <cp:revision>2189</cp:revision>
  <dcterms:created xsi:type="dcterms:W3CDTF">2009-04-16T15:29:42Z</dcterms:created>
  <dcterms:modified xsi:type="dcterms:W3CDTF">2013-04-16T11:37:14Z</dcterms:modified>
</cp:coreProperties>
</file>