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0"/>
  </p:notesMasterIdLst>
  <p:sldIdLst>
    <p:sldId id="256" r:id="rId2"/>
    <p:sldId id="281" r:id="rId3"/>
    <p:sldId id="343" r:id="rId4"/>
    <p:sldId id="348" r:id="rId5"/>
    <p:sldId id="349" r:id="rId6"/>
    <p:sldId id="350" r:id="rId7"/>
    <p:sldId id="355" r:id="rId8"/>
    <p:sldId id="356" r:id="rId9"/>
    <p:sldId id="357" r:id="rId10"/>
    <p:sldId id="358" r:id="rId11"/>
    <p:sldId id="360" r:id="rId12"/>
    <p:sldId id="359" r:id="rId13"/>
    <p:sldId id="361" r:id="rId14"/>
    <p:sldId id="362" r:id="rId15"/>
    <p:sldId id="312" r:id="rId16"/>
    <p:sldId id="336" r:id="rId17"/>
    <p:sldId id="324" r:id="rId18"/>
    <p:sldId id="325" r:id="rId19"/>
    <p:sldId id="330" r:id="rId20"/>
    <p:sldId id="337" r:id="rId21"/>
    <p:sldId id="329" r:id="rId22"/>
    <p:sldId id="335" r:id="rId23"/>
    <p:sldId id="331" r:id="rId24"/>
    <p:sldId id="333" r:id="rId25"/>
    <p:sldId id="332" r:id="rId26"/>
    <p:sldId id="334" r:id="rId27"/>
    <p:sldId id="338" r:id="rId28"/>
    <p:sldId id="339" r:id="rId29"/>
    <p:sldId id="340" r:id="rId30"/>
    <p:sldId id="341" r:id="rId31"/>
    <p:sldId id="342" r:id="rId32"/>
    <p:sldId id="323" r:id="rId33"/>
    <p:sldId id="315" r:id="rId34"/>
    <p:sldId id="313" r:id="rId35"/>
    <p:sldId id="317" r:id="rId36"/>
    <p:sldId id="320" r:id="rId37"/>
    <p:sldId id="321" r:id="rId38"/>
    <p:sldId id="322" r:id="rId39"/>
    <p:sldId id="299" r:id="rId40"/>
    <p:sldId id="301" r:id="rId41"/>
    <p:sldId id="302" r:id="rId42"/>
    <p:sldId id="303" r:id="rId43"/>
    <p:sldId id="305" r:id="rId44"/>
    <p:sldId id="307" r:id="rId45"/>
    <p:sldId id="311" r:id="rId46"/>
    <p:sldId id="306" r:id="rId47"/>
    <p:sldId id="308" r:id="rId48"/>
    <p:sldId id="309" r:id="rId49"/>
    <p:sldId id="310" r:id="rId50"/>
    <p:sldId id="300" r:id="rId51"/>
    <p:sldId id="291" r:id="rId52"/>
    <p:sldId id="290" r:id="rId53"/>
    <p:sldId id="294" r:id="rId54"/>
    <p:sldId id="295" r:id="rId55"/>
    <p:sldId id="298" r:id="rId56"/>
    <p:sldId id="296" r:id="rId57"/>
    <p:sldId id="293" r:id="rId58"/>
    <p:sldId id="284" r:id="rId59"/>
    <p:sldId id="283" r:id="rId60"/>
    <p:sldId id="285" r:id="rId61"/>
    <p:sldId id="286" r:id="rId62"/>
    <p:sldId id="287" r:id="rId63"/>
    <p:sldId id="288" r:id="rId64"/>
    <p:sldId id="289" r:id="rId65"/>
    <p:sldId id="282" r:id="rId66"/>
    <p:sldId id="277" r:id="rId67"/>
    <p:sldId id="278" r:id="rId68"/>
    <p:sldId id="279" r:id="rId69"/>
    <p:sldId id="280" r:id="rId70"/>
    <p:sldId id="274" r:id="rId71"/>
    <p:sldId id="275" r:id="rId72"/>
    <p:sldId id="276" r:id="rId73"/>
    <p:sldId id="273" r:id="rId74"/>
    <p:sldId id="268" r:id="rId75"/>
    <p:sldId id="269" r:id="rId76"/>
    <p:sldId id="272" r:id="rId77"/>
    <p:sldId id="270" r:id="rId78"/>
    <p:sldId id="271" r:id="rId7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0101FF"/>
    <a:srgbClr val="FE4A02"/>
    <a:srgbClr val="00CCFF"/>
    <a:srgbClr val="006699"/>
    <a:srgbClr val="CC3399"/>
    <a:srgbClr val="3333CC"/>
    <a:srgbClr val="33CC33"/>
    <a:srgbClr val="CC9900"/>
    <a:srgbClr val="FA74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9" autoAdjust="0"/>
    <p:restoredTop sz="84645" autoAdjust="0"/>
  </p:normalViewPr>
  <p:slideViewPr>
    <p:cSldViewPr>
      <p:cViewPr varScale="1">
        <p:scale>
          <a:sx n="117" d="100"/>
          <a:sy n="11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dirty="0" smtClean="0"/>
              <a:t>EC group Internal Communication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7772400" cy="1829761"/>
          </a:xfrm>
        </p:spPr>
        <p:txBody>
          <a:bodyPr/>
          <a:lstStyle/>
          <a:p>
            <a:r>
              <a:rPr lang="en-US" dirty="0" smtClean="0"/>
              <a:t>Simulation Updates</a:t>
            </a:r>
            <a:br>
              <a:rPr lang="en-US" dirty="0" smtClean="0"/>
            </a:br>
            <a:r>
              <a:rPr lang="en-US" dirty="0" smtClean="0"/>
              <a:t>on PVDIS 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54407"/>
            <a:ext cx="7772400" cy="1199704"/>
          </a:xfrm>
        </p:spPr>
        <p:txBody>
          <a:bodyPr/>
          <a:lstStyle/>
          <a:p>
            <a:r>
              <a:rPr lang="en-US" dirty="0" smtClean="0"/>
              <a:t>Jin Huang</a:t>
            </a:r>
          </a:p>
          <a:p>
            <a:r>
              <a:rPr lang="en-US" dirty="0" smtClean="0"/>
              <a:t>Los Alamos National Lab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curve </a:t>
            </a:r>
            <a:br>
              <a:rPr lang="en-US" dirty="0" smtClean="0"/>
            </a:br>
            <a:r>
              <a:rPr lang="en-US" dirty="0" smtClean="0"/>
              <a:t>– high radiation phi slice</a:t>
            </a:r>
            <a:endParaRPr lang="en-US" dirty="0"/>
          </a:p>
        </p:txBody>
      </p:sp>
      <p:pic>
        <p:nvPicPr>
          <p:cNvPr id="8194" name="Picture 2" descr="E:\Dropbox\SoLID\solidtech\calorimeter\figs\Lead2X0PbBlock_Hex.1.PVDIS_RunALL_GetEfficiencies_Full_bgd_BackGround_Sept2013_Eklog_R_high_R0_ALL.rootTriggerSummaryhig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8800"/>
            <a:ext cx="8229599" cy="445388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86200" y="15240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trigger strategy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background embedding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From trigger turn on curve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Embedding </a:t>
            </a:r>
            <a:r>
              <a:rPr lang="en-US" dirty="0" err="1" smtClean="0"/>
              <a:t>bgd</a:t>
            </a:r>
            <a:r>
              <a:rPr lang="en-US" dirty="0" smtClean="0"/>
              <a:t> stochastically according to its 3D distribution</a:t>
            </a:r>
          </a:p>
          <a:p>
            <a:r>
              <a:rPr lang="en-US" dirty="0" smtClean="0"/>
              <a:t>Look for percentage of 30ns trigger window that pass trigger threshold</a:t>
            </a:r>
          </a:p>
          <a:p>
            <a:r>
              <a:rPr lang="en-US" dirty="0" smtClean="0"/>
              <a:t>Good for low energy background pile ups</a:t>
            </a:r>
          </a:p>
          <a:p>
            <a:r>
              <a:rPr lang="en-US" dirty="0" smtClean="0"/>
              <a:t>Can not handle rare events due to stat. limit</a:t>
            </a:r>
          </a:p>
          <a:p>
            <a:r>
              <a:rPr lang="en-US" dirty="0" smtClean="0"/>
              <a:t>Handle p&lt;1GeV background particle trigger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Embedding </a:t>
            </a:r>
            <a:r>
              <a:rPr lang="en-US" dirty="0" err="1" smtClean="0"/>
              <a:t>bgd</a:t>
            </a:r>
            <a:r>
              <a:rPr lang="en-US" dirty="0" smtClean="0"/>
              <a:t> stochastically according to its 3D distribution</a:t>
            </a:r>
          </a:p>
          <a:p>
            <a:r>
              <a:rPr lang="en-US" dirty="0" smtClean="0"/>
              <a:t>Produce trigger turn on curve for high energy particle</a:t>
            </a:r>
          </a:p>
          <a:p>
            <a:r>
              <a:rPr lang="en-US" dirty="0" smtClean="0"/>
              <a:t>Good for rare events, e.g. DIS</a:t>
            </a:r>
          </a:p>
          <a:p>
            <a:r>
              <a:rPr lang="en-US" dirty="0" smtClean="0"/>
              <a:t>Can not handle low energy particle dominated trigger, which is non-linear</a:t>
            </a:r>
          </a:p>
          <a:p>
            <a:r>
              <a:rPr lang="en-US" dirty="0" smtClean="0"/>
              <a:t>Handle p&gt;1GeV particle </a:t>
            </a:r>
            <a:r>
              <a:rPr lang="en-US" smtClean="0"/>
              <a:t>dominated trigger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Place a calorimeter 6+1 cluster at given reference radius location</a:t>
            </a:r>
          </a:p>
          <a:p>
            <a:r>
              <a:rPr lang="en-US" dirty="0" smtClean="0"/>
              <a:t>Assume a 30ns trigger integration window, stochastically simulate which </a:t>
            </a:r>
            <a:r>
              <a:rPr lang="en-US" dirty="0" err="1" smtClean="0"/>
              <a:t>bgd</a:t>
            </a:r>
            <a:r>
              <a:rPr lang="en-US" dirty="0" smtClean="0"/>
              <a:t> particle would fly into calorimeter</a:t>
            </a:r>
          </a:p>
          <a:p>
            <a:pPr lvl="1"/>
            <a:r>
              <a:rPr lang="en-US" dirty="0" smtClean="0"/>
              <a:t>including e/gamma/pi+/-/0/proton, 1keV – 1GeV</a:t>
            </a:r>
          </a:p>
          <a:p>
            <a:pPr lvl="1"/>
            <a:r>
              <a:rPr lang="en-US" dirty="0" smtClean="0"/>
              <a:t>Particle with P&gt;1GeV is ignored in this case, since their trigger rate should be counted in high energy trigger curve x rate study</a:t>
            </a:r>
          </a:p>
          <a:p>
            <a:r>
              <a:rPr lang="en-US" dirty="0" smtClean="0"/>
              <a:t>Simulate scintillator energy deposition in the shower part for all these particle and sum to give a trigger signal</a:t>
            </a:r>
          </a:p>
          <a:p>
            <a:r>
              <a:rPr lang="en-US" dirty="0" smtClean="0"/>
              <a:t>Repeat for 60k times, check the probability to produce a trigger. Trigger threshold set according to the radius</a:t>
            </a:r>
          </a:p>
          <a:p>
            <a:r>
              <a:rPr lang="en-US" dirty="0" smtClean="0"/>
              <a:t>Multiply by number of trigger channels and get the total low energy trigger rate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energy (P&lt;1GeV) particle trigger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380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low radiation slice at R=230 cm, trigger threshold is </a:t>
            </a:r>
          </a:p>
          <a:p>
            <a:pPr lvl="1"/>
            <a:r>
              <a:rPr lang="en-US" dirty="0" smtClean="0"/>
              <a:t>scintillator energy &gt; 283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targeted high trigger efficiency for electron with E&gt;1.5 GeV</a:t>
            </a:r>
          </a:p>
          <a:p>
            <a:r>
              <a:rPr lang="en-US" dirty="0" smtClean="0"/>
              <a:t>9 out of 60k simulations produced a trigger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on few triggered case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20535"/>
            <a:ext cx="975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n_*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: number of that particle for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30ns window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_*: 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shower scintillator energy deposition for that particle species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************************************************************************************************************************************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Row   *  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n_elec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 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sh_elec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 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n_gamma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sh_gamma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n_gamma_p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sh_gamma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 *   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n_pip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  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sh_pip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   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n_pim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   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sh_pim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*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comment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************************************************************************************************************************************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  5116 *         0 *         0 *        11 * 1.4133610 *         4 * 0.8096210 *         0 *         0 *         1 * 287.67065 </a:t>
            </a:r>
            <a:r>
              <a:rPr lang="en-US" sz="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&lt;- Pi- dominated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10508 *         0 *         0 *        13 *         0 *        10 * 17.858110 *         0 *         0 *         1 * 272.90136 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12082 *         0 *         0 *        13 * 1.1497589 *         5 * 3.1542911 *         1 * 328.03814 *         0 *         0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&lt;-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Pi+ dominated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26961 *         0 *         0 *        15 *         0 *         9 * 13.370458 *         0 *         0 *         1 * 277.56695 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31170 *         0 *         0 *        18 *  3.771492 *         4 * 3.6389594 *         0 *         0 *         1 * 301.99948 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37962 *         0 *         0 *        12 *         0 *         2 *         0 *         0 *         0 *         2 * 315.43313 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40813 *         0 *         0 *        20 * 10.953822 *         6 * 12.016947 *         0 *         0 *         1 * 266.20440 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42284 *         1 *         0 *        13 * 1.1786102 *         5 * 1.1385887 *         1 * 82.557189 *         1 * 216.75323 </a:t>
            </a:r>
            <a:r>
              <a:rPr lang="en-US" sz="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&lt;- two pion pile up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    42872 *         0 *         0 *        16 * 0.9754827 *         4 *         0 *         0 *         0 *         1 * 285.33731 *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************************************************************************************************************************************</a:t>
            </a:r>
            <a:r>
              <a: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5791200" cy="19050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Sum = 0.10 ± 0.2 MHz per sector</a:t>
            </a:r>
          </a:p>
          <a:p>
            <a:pPr lvl="1"/>
            <a:r>
              <a:rPr lang="en-US" dirty="0" smtClean="0"/>
              <a:t>Statistical precision can be improved with more simulation</a:t>
            </a:r>
          </a:p>
          <a:p>
            <a:pPr lvl="1"/>
            <a:r>
              <a:rPr lang="en-US" dirty="0" smtClean="0"/>
              <a:t>Ignored correlation between neighboring trigger channels -&gt; over estimate</a:t>
            </a:r>
          </a:p>
          <a:p>
            <a:r>
              <a:rPr lang="en-US" dirty="0" smtClean="0"/>
              <a:t>Dominated by radius region R~230cm, where trigger threshold is low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target</a:t>
            </a:r>
            <a:r>
              <a:rPr lang="en-US" dirty="0" smtClean="0"/>
              <a:t>=1.5GeV)</a:t>
            </a:r>
            <a:endParaRPr lang="en-US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1" y="3124200"/>
            <a:ext cx="850455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24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502704" y="482903"/>
            <a:ext cx="2285999" cy="299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Total rate from P&lt;1GeV particle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784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ea typeface="宋体"/>
                <a:cs typeface="宋体"/>
              </a:rPr>
              <a:t>* A.K.A. Babar More1 in </a:t>
            </a:r>
            <a:r>
              <a:rPr lang="en-US" sz="2400" dirty="0" err="1" smtClean="0">
                <a:latin typeface="Calibri"/>
                <a:ea typeface="宋体"/>
                <a:cs typeface="宋体"/>
              </a:rPr>
              <a:t>Zhiwen’s</a:t>
            </a:r>
            <a:r>
              <a:rPr lang="en-US" sz="2400" dirty="0" smtClean="0">
                <a:latin typeface="Calibri"/>
                <a:ea typeface="宋体"/>
                <a:cs typeface="宋体"/>
              </a:rPr>
              <a:t> notes</a:t>
            </a:r>
          </a:p>
          <a:p>
            <a:r>
              <a:rPr lang="en-US" sz="2400" dirty="0" smtClean="0">
                <a:latin typeface="Calibri"/>
                <a:ea typeface="宋体"/>
              </a:rPr>
              <a:t>* Inputs received on Friday Sept 6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4953000"/>
            <a:ext cx="6561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Calibri"/>
                <a:ea typeface="宋体"/>
              </a:rPr>
              <a:t>Data points saved to ROOT format and uploaded to SVN:</a:t>
            </a:r>
          </a:p>
          <a:p>
            <a:r>
              <a:rPr lang="en-US" dirty="0" smtClean="0"/>
              <a:t>https://solid.physics.umass.edu/svn/solid/solidtech/calorimeter/figs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>
                <a:latin typeface="Calibri"/>
                <a:ea typeface="宋体"/>
                <a:cs typeface="宋体"/>
              </a:rPr>
              <a:t>Use Babar More1 baffle in </a:t>
            </a:r>
            <a:r>
              <a:rPr lang="en-US" sz="2800" dirty="0" err="1" smtClean="0">
                <a:latin typeface="Calibri"/>
                <a:ea typeface="宋体"/>
                <a:cs typeface="宋体"/>
              </a:rPr>
              <a:t>Zhiwen’s</a:t>
            </a:r>
            <a:r>
              <a:rPr lang="en-US" sz="2800" dirty="0" smtClean="0">
                <a:latin typeface="Calibri"/>
                <a:ea typeface="宋体"/>
                <a:cs typeface="宋体"/>
              </a:rPr>
              <a:t> notes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Calibri"/>
                <a:ea typeface="宋体"/>
                <a:cs typeface="宋体"/>
              </a:rPr>
              <a:t>Two version background are generated:</a:t>
            </a:r>
          </a:p>
          <a:p>
            <a:pPr lvl="1"/>
            <a:r>
              <a:rPr lang="en-US" sz="2400" dirty="0" smtClean="0">
                <a:latin typeface="Calibri"/>
                <a:ea typeface="宋体"/>
                <a:cs typeface="宋体"/>
              </a:rPr>
              <a:t>With krypton baffle for hadron background and that with lead baffle</a:t>
            </a:r>
          </a:p>
          <a:p>
            <a:r>
              <a:rPr lang="en-US" dirty="0" smtClean="0"/>
              <a:t>Now </a:t>
            </a:r>
            <a:r>
              <a:rPr lang="en-US" dirty="0" smtClean="0">
                <a:solidFill>
                  <a:schemeClr val="accent1"/>
                </a:solidFill>
              </a:rPr>
              <a:t>only one region show significant radiation effect</a:t>
            </a:r>
            <a:r>
              <a:rPr lang="en-US" dirty="0" smtClean="0"/>
              <a:t>: inner radius in the higher-radiation phi slice</a:t>
            </a:r>
          </a:p>
          <a:p>
            <a:r>
              <a:rPr lang="en-US" dirty="0" smtClean="0"/>
              <a:t>The updated </a:t>
            </a:r>
            <a:r>
              <a:rPr lang="en-US" dirty="0" smtClean="0">
                <a:solidFill>
                  <a:schemeClr val="accent1"/>
                </a:solidFill>
              </a:rPr>
              <a:t>dominate background is photons</a:t>
            </a:r>
            <a:r>
              <a:rPr lang="en-US" dirty="0" smtClean="0"/>
              <a:t>, which can be attenuated by x10 with 4 radiation length of absorbing material (~2cm lead)</a:t>
            </a:r>
          </a:p>
          <a:p>
            <a:r>
              <a:rPr lang="en-US" dirty="0" smtClean="0"/>
              <a:t>Updated to use </a:t>
            </a:r>
            <a:r>
              <a:rPr lang="en-US" dirty="0" smtClean="0">
                <a:solidFill>
                  <a:schemeClr val="accent1"/>
                </a:solidFill>
              </a:rPr>
              <a:t>30 ns-equivalent ADC integration window </a:t>
            </a:r>
            <a:r>
              <a:rPr lang="en-US" dirty="0" smtClean="0"/>
              <a:t>instead of 50 ns</a:t>
            </a:r>
          </a:p>
          <a:p>
            <a:pPr lvl="1"/>
            <a:r>
              <a:rPr lang="en-US" dirty="0" smtClean="0"/>
              <a:t>Suggested in previous meetings</a:t>
            </a:r>
          </a:p>
          <a:p>
            <a:pPr lvl="1"/>
            <a:r>
              <a:rPr lang="en-US" dirty="0" smtClean="0"/>
              <a:t>Confirmed again with Alex</a:t>
            </a:r>
          </a:p>
          <a:p>
            <a:r>
              <a:rPr lang="en-US" dirty="0" smtClean="0"/>
              <a:t>Simulated assuming NO supporting structure between preshower and shower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Supporting structure </a:t>
            </a:r>
            <a:r>
              <a:rPr lang="en-US" dirty="0" smtClean="0"/>
              <a:t>could be before the </a:t>
            </a:r>
            <a:r>
              <a:rPr lang="en-US" dirty="0" err="1" smtClean="0"/>
              <a:t>Pb</a:t>
            </a:r>
            <a:r>
              <a:rPr lang="en-US" dirty="0" smtClean="0"/>
              <a:t> absorber or between </a:t>
            </a:r>
            <a:r>
              <a:rPr lang="en-US" dirty="0" err="1" smtClean="0"/>
              <a:t>Pb</a:t>
            </a:r>
            <a:r>
              <a:rPr lang="en-US" dirty="0" smtClean="0"/>
              <a:t> and the preshower scintillator</a:t>
            </a:r>
          </a:p>
          <a:p>
            <a:r>
              <a:rPr lang="en-US" dirty="0" smtClean="0"/>
              <a:t>Updated </a:t>
            </a:r>
            <a:r>
              <a:rPr lang="en-US" dirty="0" smtClean="0">
                <a:solidFill>
                  <a:schemeClr val="accent1"/>
                </a:solidFill>
              </a:rPr>
              <a:t>plots and data points uploaded to SVN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https://solid.physics.umass.edu/svn/solid/solidtech/calorimeter/figs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this update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1"/>
            <a:ext cx="3886200" cy="279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ropbox\SoLID\solidtech\calorimeter\figs\Lead2X0PbBlock_Hex.1.PVDIS_RunBackgroundStudy_Rate_Full_bgd_BackGround_Sept2013_Eklog_R_high_R1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992" y="2971800"/>
            <a:ext cx="5249008" cy="37719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</a:t>
            </a:r>
            <a:r>
              <a:rPr lang="el-GR" sz="2700" dirty="0" smtClean="0"/>
              <a:t>φ</a:t>
            </a:r>
            <a:r>
              <a:rPr lang="en-US" sz="2700" dirty="0" smtClean="0"/>
              <a:t>-slice</a:t>
            </a:r>
            <a:endParaRPr lang="en-US" sz="2700" dirty="0"/>
          </a:p>
        </p:txBody>
      </p:sp>
      <p:sp>
        <p:nvSpPr>
          <p:cNvPr id="11" name="Bent Arrow 10"/>
          <p:cNvSpPr/>
          <p:nvPr/>
        </p:nvSpPr>
        <p:spPr>
          <a:xfrm rot="5400000">
            <a:off x="4305300" y="723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2" name="AutoShape 4" descr="https://p25ext.lanl.gov/elog/JinResearchLog/130723_062612/Lead2X0PbBlock_Hex.1.PVDIS_RunBackgroundStudy_Rate_Full_bgd_BackGround_May2013_SmallerZ_Eklog_R_high_MidR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3657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2362200"/>
            <a:ext cx="118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4724400"/>
            <a:ext cx="2593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5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Significant improvement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charged particle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45720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ropbox\SoLID\solidtech\calorimeter\figs\DrawLowEBgd_PVDIS_Forward_Sum_BackGround_Sept2013_Eklog_R_hi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419600" cy="31758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42416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radiation dose VS layers (High radiation </a:t>
            </a:r>
            <a:r>
              <a:rPr lang="el-GR" sz="2800" dirty="0" smtClean="0"/>
              <a:t>φ</a:t>
            </a:r>
            <a:r>
              <a:rPr lang="en-US" sz="2800" dirty="0" smtClean="0"/>
              <a:t> slice)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New: 5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124200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019800" y="2514600"/>
            <a:ext cx="2133600" cy="304800"/>
          </a:xfrm>
          <a:prstGeom prst="wedgeRoundRectCallout">
            <a:avLst>
              <a:gd name="adj1" fmla="val -88651"/>
              <a:gd name="adj2" fmla="val 639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0" y="19050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Updated radiation dose VS 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radiation </a:t>
            </a:r>
            <a:r>
              <a:rPr lang="el-GR" dirty="0" smtClean="0"/>
              <a:t>φ</a:t>
            </a:r>
            <a:r>
              <a:rPr lang="en-US" dirty="0" smtClean="0"/>
              <a:t> slice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Low radiation </a:t>
            </a:r>
            <a:r>
              <a:rPr lang="el-GR" dirty="0" smtClean="0"/>
              <a:t>φ</a:t>
            </a:r>
            <a:r>
              <a:rPr lang="en-US" dirty="0" smtClean="0"/>
              <a:t> slice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2" descr="E:\Dropbox\SoLID\solidtech\calorimeter\figs\DrawLowEBgd_PVDIS_Forward_Sum_BackGround_Sept2013_Eklog_R_high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3881"/>
            <a:ext cx="4040188" cy="2903251"/>
          </a:xfrm>
          <a:prstGeom prst="rect">
            <a:avLst/>
          </a:prstGeom>
          <a:noFill/>
        </p:spPr>
      </p:pic>
      <p:pic>
        <p:nvPicPr>
          <p:cNvPr id="3074" name="Picture 2" descr="E:\Dropbox\SoLID\solidtech\calorimeter\figs\DrawLowEBgd_PVDIS_Forward_Sum_BackGround_Sept2013_Eklog_R_low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963311"/>
            <a:ext cx="4041775" cy="2904391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6019800" y="2438400"/>
            <a:ext cx="2133600" cy="304800"/>
          </a:xfrm>
          <a:prstGeom prst="wedgeRoundRectCallout">
            <a:avLst>
              <a:gd name="adj1" fmla="val -66840"/>
              <a:gd name="adj2" fmla="val 531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than x2 smaller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480060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 11 layers per radiation length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16002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2"/>
          </a:xfrm>
        </p:spPr>
        <p:txBody>
          <a:bodyPr/>
          <a:lstStyle/>
          <a:p>
            <a:r>
              <a:rPr lang="en-US" dirty="0" smtClean="0"/>
              <a:t>Cited from March collaboration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performance w/o background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989570" cy="43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5410200" y="4419601"/>
            <a:ext cx="1752600" cy="1066800"/>
          </a:xfrm>
          <a:prstGeom prst="wedgeRoundRectCallout">
            <a:avLst>
              <a:gd name="adj1" fmla="val -52977"/>
              <a:gd name="adj2" fmla="val -8474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ID power drop significantly at this bin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Updated radiation dose VS 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radiation </a:t>
            </a:r>
            <a:r>
              <a:rPr lang="el-GR" dirty="0" smtClean="0"/>
              <a:t>φ</a:t>
            </a:r>
            <a:r>
              <a:rPr lang="en-US" dirty="0" smtClean="0"/>
              <a:t> slice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Low radiation </a:t>
            </a:r>
            <a:r>
              <a:rPr lang="el-GR" dirty="0" smtClean="0"/>
              <a:t>φ</a:t>
            </a:r>
            <a:r>
              <a:rPr lang="en-US" dirty="0" smtClean="0"/>
              <a:t> slice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2" descr="E:\Dropbox\SoLID\solidtech\calorimeter\figs\DrawLowEBgd_PVDIS_Forward_Sum_BackGround_Sept2013_Eklog_R_high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63881"/>
            <a:ext cx="4040188" cy="2903250"/>
          </a:xfrm>
          <a:prstGeom prst="rect">
            <a:avLst/>
          </a:prstGeom>
          <a:noFill/>
        </p:spPr>
      </p:pic>
      <p:pic>
        <p:nvPicPr>
          <p:cNvPr id="3074" name="Picture 2" descr="E:\Dropbox\SoLID\solidtech\calorimeter\figs\DrawLowEBgd_PVDIS_Forward_Sum_BackGround_Sept2013_Eklog_R_low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1963311"/>
            <a:ext cx="4041774" cy="2904391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6019800" y="2438400"/>
            <a:ext cx="2133600" cy="304800"/>
          </a:xfrm>
          <a:prstGeom prst="wedgeRoundRectCallout">
            <a:avLst>
              <a:gd name="adj1" fmla="val -66840"/>
              <a:gd name="adj2" fmla="val 531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than x2 smaller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480060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 11 layers per radiation length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16002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ropbox\SoLID\solidtech\calorimeter\figs\DrawLowEBgd_BackgroundStudy_Rate_BackGround_Sept2013_ShThreshold21_Iter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605" y="3048000"/>
            <a:ext cx="4957396" cy="356235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5597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5143500" y="1104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3581400"/>
            <a:ext cx="2057400" cy="6858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934200" y="3505200"/>
            <a:ext cx="1524000" cy="533400"/>
          </a:xfrm>
          <a:prstGeom prst="wedgeRoundRectCallout">
            <a:avLst>
              <a:gd name="adj1" fmla="val -62806"/>
              <a:gd name="adj2" fmla="val 149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Radius remains high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48006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background</a:t>
            </a:r>
            <a:br>
              <a:rPr lang="en-US" dirty="0" smtClean="0"/>
            </a:br>
            <a:r>
              <a:rPr lang="en-US" sz="2200" dirty="0" smtClean="0"/>
              <a:t>inner radius region within the high-radiation azimuthal sectors</a:t>
            </a:r>
            <a:br>
              <a:rPr lang="en-US" sz="2200" dirty="0" smtClean="0"/>
            </a:br>
            <a:r>
              <a:rPr lang="en-US" sz="2200" dirty="0" smtClean="0">
                <a:latin typeface="Calibri"/>
              </a:rPr>
              <a:t>→</a:t>
            </a:r>
            <a:r>
              <a:rPr lang="en-US" sz="2200" u="sng" dirty="0" smtClean="0"/>
              <a:t>Photon dominated</a:t>
            </a:r>
            <a:endParaRPr lang="en-US" sz="22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0" y="5715000"/>
            <a:ext cx="5132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(3.5GHz @ R=120 cm): EM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π</a:t>
            </a:r>
            <a:r>
              <a:rPr lang="en-US" baseline="30000" dirty="0" smtClean="0">
                <a:solidFill>
                  <a:srgbClr val="7030A0"/>
                </a:solidFill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→</a:t>
            </a:r>
            <a:r>
              <a:rPr lang="el-GR" dirty="0" smtClean="0">
                <a:solidFill>
                  <a:srgbClr val="7030A0"/>
                </a:solidFill>
                <a:latin typeface="Calibri"/>
              </a:rPr>
              <a:t>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origin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12954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 performance </a:t>
            </a:r>
            <a:br>
              <a:rPr lang="en-US" dirty="0" smtClean="0"/>
            </a:br>
            <a:r>
              <a:rPr lang="en-US" dirty="0" smtClean="0"/>
              <a:t>– low radiation phi slice</a:t>
            </a:r>
            <a:endParaRPr lang="en-US" dirty="0"/>
          </a:p>
        </p:txBody>
      </p:sp>
      <p:pic>
        <p:nvPicPr>
          <p:cNvPr id="5122" name="Picture 2" descr="E:\Dropbox\SoLID\solidtech\calorimeter\figs\Lead2X0PbBlock_Hex.1.PVDIS_RunALL_GetEfficiencies_Full_bgd_BackGround_Sept2013_Eklog_R_low_ALL.rootPVDIS_PID_Summary_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3615"/>
            <a:ext cx="8229600" cy="2621008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5334000" y="5257800"/>
            <a:ext cx="1524000" cy="533400"/>
          </a:xfrm>
          <a:prstGeom prst="wedgeRoundRectCallout">
            <a:avLst>
              <a:gd name="adj1" fmla="val -33877"/>
              <a:gd name="adj2" fmla="val -2008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Significantly improved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21336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 performance </a:t>
            </a:r>
            <a:br>
              <a:rPr lang="en-US" dirty="0" smtClean="0"/>
            </a:br>
            <a:r>
              <a:rPr lang="en-US" dirty="0" smtClean="0"/>
              <a:t>– high radiation phi slice</a:t>
            </a:r>
            <a:endParaRPr lang="en-US" dirty="0"/>
          </a:p>
        </p:txBody>
      </p:sp>
      <p:pic>
        <p:nvPicPr>
          <p:cNvPr id="6146" name="Picture 2" descr="E:\Dropbox\SoLID\solidtech\calorimeter\figs\Lead2X0PbBlock_Hex.1.PVDIS_RunALL_GetEfficiencies_Full_bgd_BackGround_Sept2013_Eklog_R_high_ALL.rootPVDIS_PID_Summary_hig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93792"/>
            <a:ext cx="8229600" cy="2621008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6019800" y="990600"/>
            <a:ext cx="1524000" cy="533400"/>
          </a:xfrm>
          <a:prstGeom prst="wedgeRoundRectCallout">
            <a:avLst>
              <a:gd name="adj1" fmla="val -87168"/>
              <a:gd name="adj2" fmla="val 2802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radius remains high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299889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33800" y="4267200"/>
            <a:ext cx="338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update, last curve as reference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4114800"/>
            <a:ext cx="693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400800" y="4648200"/>
            <a:ext cx="1676400" cy="533400"/>
          </a:xfrm>
          <a:prstGeom prst="wedgeRoundRectCallout">
            <a:avLst>
              <a:gd name="adj1" fmla="val -132856"/>
              <a:gd name="adj2" fmla="val 1465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improved now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57600" y="32766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curve </a:t>
            </a:r>
            <a:br>
              <a:rPr lang="en-US" dirty="0" smtClean="0"/>
            </a:br>
            <a:r>
              <a:rPr lang="en-US" dirty="0" smtClean="0"/>
              <a:t>– low radiation phi slice</a:t>
            </a:r>
            <a:endParaRPr lang="en-US" dirty="0"/>
          </a:p>
        </p:txBody>
      </p:sp>
      <p:pic>
        <p:nvPicPr>
          <p:cNvPr id="7170" name="Picture 2" descr="E:\Dropbox\SoLID\solidtech\calorimeter\figs\Lead2X0PbBlock_Hex.1.PVDIS_RunALL_GetEfficiencies_Full_bgd_BackGround_Sept2013_Eklog_R_low_R0_ALL.rootTriggerSummary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32004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curve </a:t>
            </a:r>
            <a:br>
              <a:rPr lang="en-US" dirty="0" smtClean="0"/>
            </a:br>
            <a:r>
              <a:rPr lang="en-US" dirty="0" smtClean="0"/>
              <a:t>– high radiation phi slice</a:t>
            </a:r>
            <a:endParaRPr lang="en-US" dirty="0"/>
          </a:p>
        </p:txBody>
      </p:sp>
      <p:pic>
        <p:nvPicPr>
          <p:cNvPr id="8194" name="Picture 2" descr="E:\Dropbox\SoLID\solidtech\calorimeter\figs\Lead2X0PbBlock_Hex.1.PVDIS_RunALL_GetEfficiencies_Full_bgd_BackGround_Sept2013_Eklog_R_high_R0_ALL.rootTriggerSummaryhig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04118"/>
            <a:ext cx="8229600" cy="4453882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927" y="0"/>
            <a:ext cx="263407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81800" y="228600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update</a:t>
            </a:r>
          </a:p>
          <a:p>
            <a:r>
              <a:rPr lang="en-US" altLang="zh-CN" dirty="0" smtClean="0"/>
              <a:t>as reference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953000" y="1828800"/>
            <a:ext cx="1676400" cy="533400"/>
          </a:xfrm>
          <a:prstGeom prst="wedgeRoundRectCallout">
            <a:avLst>
              <a:gd name="adj1" fmla="val 65358"/>
              <a:gd name="adj2" fmla="val 118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improved now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0" y="4191000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Krypton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 performance </a:t>
            </a:r>
            <a:br>
              <a:rPr lang="en-US" dirty="0" smtClean="0"/>
            </a:br>
            <a:r>
              <a:rPr lang="en-US" dirty="0" smtClean="0"/>
              <a:t>– low radiation phi slice</a:t>
            </a:r>
            <a:endParaRPr lang="en-US" dirty="0"/>
          </a:p>
        </p:txBody>
      </p:sp>
      <p:pic>
        <p:nvPicPr>
          <p:cNvPr id="5122" name="Picture 2" descr="E:\Dropbox\SoLID\solidtech\calorimeter\figs\Lead2X0PbBlock_Hex.1.PVDIS_RunALL_GetEfficiencies_Full_bgd_BackGround_Sept2013_Eklog_R_low_ALL.rootPVDIS_PID_Summary_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1" y="2433615"/>
            <a:ext cx="8229598" cy="26210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733800" y="21336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 performance </a:t>
            </a:r>
            <a:br>
              <a:rPr lang="en-US" dirty="0" smtClean="0"/>
            </a:br>
            <a:r>
              <a:rPr lang="en-US" dirty="0" smtClean="0"/>
              <a:t>– high radiation phi slice</a:t>
            </a:r>
            <a:endParaRPr lang="en-US" dirty="0"/>
          </a:p>
        </p:txBody>
      </p:sp>
      <p:pic>
        <p:nvPicPr>
          <p:cNvPr id="6146" name="Picture 2" descr="E:\Dropbox\SoLID\solidtech\calorimeter\figs\Lead2X0PbBlock_Hex.1.PVDIS_RunALL_GetEfficiencies_Full_bgd_BackGround_Sept2013_Eklog_R_high_ALL.rootPVDIS_PID_Summary_hig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1" y="2438400"/>
            <a:ext cx="8229598" cy="262100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657600" y="20574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curve </a:t>
            </a:r>
            <a:br>
              <a:rPr lang="en-US" dirty="0" smtClean="0"/>
            </a:br>
            <a:r>
              <a:rPr lang="en-US" dirty="0" smtClean="0"/>
              <a:t>– low radiation phi slice</a:t>
            </a:r>
            <a:endParaRPr lang="en-US" dirty="0"/>
          </a:p>
        </p:txBody>
      </p:sp>
      <p:pic>
        <p:nvPicPr>
          <p:cNvPr id="7170" name="Picture 2" descr="E:\Dropbox\SoLID\solidtech\calorimeter\figs\Lead2X0PbBlock_Hex.1.PVDIS_RunALL_GetEfficiencies_Full_bgd_BackGround_Sept2013_Eklog_R_low_R0_ALL.rootTriggerSummary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17178"/>
            <a:ext cx="8229600" cy="445388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0" y="12954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7848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latin typeface="Calibri"/>
                <a:ea typeface="宋体"/>
                <a:cs typeface="宋体"/>
              </a:rPr>
              <a:t>A.K.A. </a:t>
            </a:r>
            <a:r>
              <a:rPr lang="en-US" sz="2400" b="1" dirty="0" smtClean="0">
                <a:latin typeface="Calibri"/>
                <a:ea typeface="宋体"/>
                <a:cs typeface="宋体"/>
              </a:rPr>
              <a:t>Babar More1 Block </a:t>
            </a:r>
            <a:r>
              <a:rPr lang="en-US" sz="2400" dirty="0" smtClean="0">
                <a:latin typeface="Calibri"/>
                <a:ea typeface="宋体"/>
                <a:cs typeface="宋体"/>
              </a:rPr>
              <a:t>in </a:t>
            </a:r>
            <a:r>
              <a:rPr lang="en-US" sz="2400" dirty="0" err="1" smtClean="0">
                <a:latin typeface="Calibri"/>
                <a:ea typeface="宋体"/>
                <a:cs typeface="宋体"/>
              </a:rPr>
              <a:t>Zhiwen’s</a:t>
            </a:r>
            <a:r>
              <a:rPr lang="en-US" sz="2400" dirty="0" smtClean="0">
                <a:latin typeface="Calibri"/>
                <a:ea typeface="宋体"/>
                <a:cs typeface="宋体"/>
              </a:rPr>
              <a:t> notes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"/>
                <a:ea typeface="宋体"/>
                <a:cs typeface="宋体"/>
              </a:rPr>
              <a:t> Significant improvement observed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curve </a:t>
            </a:r>
            <a:br>
              <a:rPr lang="en-US" dirty="0" smtClean="0"/>
            </a:br>
            <a:r>
              <a:rPr lang="en-US" dirty="0" smtClean="0"/>
              <a:t>– high radiation phi slice</a:t>
            </a:r>
            <a:endParaRPr lang="en-US" dirty="0"/>
          </a:p>
        </p:txBody>
      </p:sp>
      <p:pic>
        <p:nvPicPr>
          <p:cNvPr id="8194" name="Picture 2" descr="E:\Dropbox\SoLID\solidtech\calorimeter\figs\Lead2X0PbBlock_Hex.1.PVDIS_RunALL_GetEfficiencies_Full_bgd_BackGround_Sept2013_Eklog_R_high_R0_ALL.rootTriggerSummaryhig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8800"/>
            <a:ext cx="8229600" cy="44538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781800" y="228600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update</a:t>
            </a:r>
          </a:p>
          <a:p>
            <a:r>
              <a:rPr lang="en-US" altLang="zh-CN" dirty="0" smtClean="0"/>
              <a:t>as reference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15240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trigger strategy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background embedding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From trigger turn on curve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Embedding </a:t>
            </a:r>
            <a:r>
              <a:rPr lang="en-US" dirty="0" err="1" smtClean="0"/>
              <a:t>bgd</a:t>
            </a:r>
            <a:r>
              <a:rPr lang="en-US" dirty="0" smtClean="0"/>
              <a:t> stochastically according to its 3D distribution</a:t>
            </a:r>
          </a:p>
          <a:p>
            <a:r>
              <a:rPr lang="en-US" dirty="0" smtClean="0"/>
              <a:t>Look for percentage of 30ns trigger window that pass trigger threshold</a:t>
            </a:r>
          </a:p>
          <a:p>
            <a:r>
              <a:rPr lang="en-US" dirty="0" smtClean="0"/>
              <a:t>Good for low energy background pile ups</a:t>
            </a:r>
          </a:p>
          <a:p>
            <a:r>
              <a:rPr lang="en-US" dirty="0" smtClean="0"/>
              <a:t>Can not handle rare events due to stat. limit</a:t>
            </a:r>
          </a:p>
          <a:p>
            <a:r>
              <a:rPr lang="en-US" dirty="0" smtClean="0"/>
              <a:t>Handle p&lt;1GeV background particle trigger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Embedding </a:t>
            </a:r>
            <a:r>
              <a:rPr lang="en-US" dirty="0" err="1" smtClean="0"/>
              <a:t>bgd</a:t>
            </a:r>
            <a:r>
              <a:rPr lang="en-US" dirty="0" smtClean="0"/>
              <a:t> stochastically according to its 3D distribution</a:t>
            </a:r>
          </a:p>
          <a:p>
            <a:r>
              <a:rPr lang="en-US" dirty="0" smtClean="0"/>
              <a:t>Produce trigger turn on curve for high energy particle</a:t>
            </a:r>
          </a:p>
          <a:p>
            <a:r>
              <a:rPr lang="en-US" dirty="0" smtClean="0"/>
              <a:t>Good for rare events, e.g. DIS</a:t>
            </a:r>
          </a:p>
          <a:p>
            <a:r>
              <a:rPr lang="en-US" dirty="0" smtClean="0"/>
              <a:t>Can not handle low energy particle dominated trigger, which is non-linear</a:t>
            </a:r>
          </a:p>
          <a:p>
            <a:r>
              <a:rPr lang="en-US" dirty="0" smtClean="0"/>
              <a:t>Handle p&gt;1GeV particle </a:t>
            </a:r>
            <a:r>
              <a:rPr lang="en-US" smtClean="0"/>
              <a:t>dominated trigger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Forth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/>
                <a:ea typeface="宋体"/>
                <a:cs typeface="宋体"/>
              </a:rPr>
              <a:t>Cutting  </a:t>
            </a:r>
            <a:r>
              <a:rPr lang="en-US" sz="2400" dirty="0" smtClean="0">
                <a:latin typeface="Calibri"/>
                <a:ea typeface="宋体"/>
                <a:cs typeface="Times New Roman"/>
              </a:rPr>
              <a:t>2cm away</a:t>
            </a:r>
            <a:r>
              <a:rPr lang="en-US" dirty="0" smtClean="0"/>
              <a:t>  on 1st baffle inner radius </a:t>
            </a:r>
          </a:p>
          <a:p>
            <a:r>
              <a:rPr lang="en-US" dirty="0" smtClean="0"/>
              <a:t>Received background simulation from Zhiwen on May 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4735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</a:t>
            </a:r>
            <a:r>
              <a:rPr lang="el-GR" sz="2700" dirty="0" smtClean="0"/>
              <a:t>φ</a:t>
            </a:r>
            <a:r>
              <a:rPr lang="en-US" sz="2700" dirty="0" smtClean="0"/>
              <a:t>-slice</a:t>
            </a:r>
            <a:endParaRPr lang="en-US" sz="2700" dirty="0"/>
          </a:p>
        </p:txBody>
      </p:sp>
      <p:sp>
        <p:nvSpPr>
          <p:cNvPr id="11" name="Bent Arrow 10"/>
          <p:cNvSpPr/>
          <p:nvPr/>
        </p:nvSpPr>
        <p:spPr>
          <a:xfrm rot="5400000">
            <a:off x="4305300" y="723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2" name="AutoShape 4" descr="https://p25ext.lanl.gov/elog/JinResearchLog/130723_062612/Lead2X0PbBlock_Hex.1.PVDIS_RunBackgroundStudy_Rate_Full_bgd_BackGround_May2013_SmallerZ_Eklog_R_high_MidR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5010150" cy="36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57800" y="3657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 (mostly absorbed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2362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4724400"/>
            <a:ext cx="16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radiation dose VS layers (High radiation </a:t>
            </a:r>
            <a:r>
              <a:rPr lang="el-GR" sz="2800" dirty="0" smtClean="0"/>
              <a:t>φ</a:t>
            </a:r>
            <a:r>
              <a:rPr lang="en-US" sz="2800" dirty="0" smtClean="0"/>
              <a:t> slice)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New: 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75066"/>
              <a:gd name="adj2" fmla="val -3619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124200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8778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>
            <a:off x="5943600" y="2209800"/>
            <a:ext cx="2133600" cy="304800"/>
          </a:xfrm>
          <a:prstGeom prst="wedgeRoundRectCallout">
            <a:avLst>
              <a:gd name="adj1" fmla="val -88651"/>
              <a:gd name="adj2" fmla="val 639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 by two-fold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2743200" cy="2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2743200" cy="21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597913"/>
            <a:ext cx="2655380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587817"/>
            <a:ext cx="2782061" cy="21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</a:t>
            </a:r>
            <a:br>
              <a:rPr lang="en-US" dirty="0" smtClean="0"/>
            </a:br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 shown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Other configuration also simulated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47800" y="39624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-76200" y="4622483"/>
            <a:ext cx="15240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86400" y="4826317"/>
            <a:ext cx="3810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477000" y="5029200"/>
            <a:ext cx="1524000" cy="533400"/>
          </a:xfrm>
          <a:prstGeom prst="wedgeRoundRectCallout">
            <a:avLst>
              <a:gd name="adj1" fmla="val -90816"/>
              <a:gd name="adj2" fmla="val -187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3733800" y="3124200"/>
            <a:ext cx="1905000" cy="1219200"/>
          </a:xfrm>
          <a:prstGeom prst="downArrow">
            <a:avLst>
              <a:gd name="adj1" fmla="val 50000"/>
              <a:gd name="adj2" fmla="val 50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819400" cy="21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895600" cy="22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28281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38575"/>
            <a:ext cx="293465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1.6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68496" y="324433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39000" y="2209800"/>
            <a:ext cx="1905000" cy="533400"/>
          </a:xfrm>
          <a:prstGeom prst="wedgeRoundRectCallout">
            <a:avLst>
              <a:gd name="adj1" fmla="val -73469"/>
              <a:gd name="adj2" fmla="val -904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pass for ~250 events/bin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03910" y="2006082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00800" y="2971800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10131" y="4133461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407021" y="5099179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743200" cy="21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2881312" cy="22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688771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2895600" cy="22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/>
          <p:nvPr/>
        </p:nvGrpSpPr>
        <p:grpSpPr>
          <a:xfrm>
            <a:off x="6696270" y="1897224"/>
            <a:ext cx="1219200" cy="1651518"/>
            <a:chOff x="6696270" y="1897224"/>
            <a:chExt cx="1219200" cy="165151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99380" y="1897224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6696270" y="2862942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679164" y="4177004"/>
            <a:ext cx="1219200" cy="1651518"/>
            <a:chOff x="6407021" y="4133461"/>
            <a:chExt cx="1219200" cy="16515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10131" y="4133461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6407021" y="5099179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2.5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2.1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3076" name="AutoShape 4" descr="https://p25ext.lanl.gov/elog/JinResearchLog/130523_070632/Lead2X0PbBlock_Hex.1.PVDIS_RunElectron_GetEfficiencies_Full_bgd_BackGround_May2013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AutoShape 2" descr="Lead2X0PbBlock_Hex.1.PVDIS_RunElectron_GetEfficiencies_Full_bgd_BackGround_May2013_SmallerZ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3312498"/>
            <a:ext cx="4933950" cy="35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42416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006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5143500" y="1104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3810000"/>
            <a:ext cx="2057400" cy="6858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638800" y="4572000"/>
            <a:ext cx="1524000" cy="533400"/>
          </a:xfrm>
          <a:prstGeom prst="wedgeRoundRectCallout">
            <a:avLst>
              <a:gd name="adj1" fmla="val -25306"/>
              <a:gd name="adj2" fmla="val -6773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Received background simulation from Zhiwen on May 19</a:t>
            </a:r>
          </a:p>
          <a:p>
            <a:r>
              <a:rPr lang="en-US" dirty="0" smtClean="0"/>
              <a:t>Running background imbedding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Updated radiation dose VS 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radiation </a:t>
            </a:r>
            <a:r>
              <a:rPr lang="el-GR" dirty="0" smtClean="0"/>
              <a:t>φ</a:t>
            </a:r>
            <a:r>
              <a:rPr lang="en-US" dirty="0" smtClean="0"/>
              <a:t> slice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Low radiation </a:t>
            </a:r>
            <a:r>
              <a:rPr lang="el-GR" dirty="0" smtClean="0"/>
              <a:t>φ</a:t>
            </a:r>
            <a:r>
              <a:rPr lang="en-US" dirty="0" smtClean="0"/>
              <a:t> slice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2" descr="E:\Dropbox\SoLID\solidtech\calorimeter\figs\DrawLowEBgd_PVDIS_Forward_Sum_BackGround_Sept2013_Eklog_R_high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63881"/>
            <a:ext cx="4040187" cy="2903250"/>
          </a:xfrm>
          <a:prstGeom prst="rect">
            <a:avLst/>
          </a:prstGeom>
          <a:noFill/>
        </p:spPr>
      </p:pic>
      <p:pic>
        <p:nvPicPr>
          <p:cNvPr id="3074" name="Picture 2" descr="E:\Dropbox\SoLID\solidtech\calorimeter\figs\DrawLowEBgd_PVDIS_Forward_Sum_BackGround_Sept2013_Eklog_R_low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1963311"/>
            <a:ext cx="4041774" cy="290439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38200" y="480060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 11 layers per radiation length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16002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radiation dose VS layers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High radiation azimuthal region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Low radiation azimuthal region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24600" y="1524000"/>
            <a:ext cx="177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2</a:t>
            </a:r>
            <a:r>
              <a:rPr lang="en-US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Update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75066"/>
              <a:gd name="adj2" fmla="val -3619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124200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744" y="0"/>
            <a:ext cx="3287256" cy="23622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400800" y="152400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2</a:t>
            </a:r>
            <a:r>
              <a:rPr lang="en-US" baseline="30000" dirty="0" smtClean="0"/>
              <a:t>nd</a:t>
            </a:r>
            <a:r>
              <a:rPr lang="en-US" dirty="0" smtClean="0"/>
              <a:t> update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29609"/>
            <a:ext cx="4041775" cy="29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imbedding and distribution </a:t>
            </a:r>
            <a:br>
              <a:rPr lang="en-US" dirty="0" smtClean="0"/>
            </a:br>
            <a:r>
              <a:rPr lang="en-US" sz="3100" dirty="0" smtClean="0"/>
              <a:t>Mid-R, High Radiation phi slice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5782270"/>
            <a:ext cx="3323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(6GHz/6+1 Hex cluster)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</a:t>
            </a:r>
            <a:r>
              <a:rPr lang="el-GR" sz="2700" dirty="0" smtClean="0"/>
              <a:t>φ</a:t>
            </a:r>
            <a:r>
              <a:rPr lang="en-US" sz="2700" dirty="0" smtClean="0"/>
              <a:t>-slice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3276600" y="2133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 (mostly absorbed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791200"/>
            <a:ext cx="5537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+ 6 GHz photon not shown (3GHz for lower </a:t>
            </a:r>
            <a:r>
              <a:rPr lang="el-GR" dirty="0" smtClean="0">
                <a:solidFill>
                  <a:srgbClr val="FF0000"/>
                </a:solidFill>
              </a:rPr>
              <a:t>φ-</a:t>
            </a:r>
            <a:r>
              <a:rPr lang="en-US" dirty="0" smtClean="0">
                <a:solidFill>
                  <a:srgbClr val="FF0000"/>
                </a:solidFill>
              </a:rPr>
              <a:t>radiation )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626" y="3931873"/>
            <a:ext cx="2655380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089" y="3924300"/>
            <a:ext cx="2690717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675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57800" y="25146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962400" y="3048000"/>
            <a:ext cx="12192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Soft EM </a:t>
            </a:r>
            <a:r>
              <a:rPr lang="el-GR" dirty="0" smtClean="0"/>
              <a:t>γ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349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3934396"/>
            <a:ext cx="2655380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233" y="3924300"/>
            <a:ext cx="2660428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0" y="4114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0" y="4572000"/>
            <a:ext cx="13716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Hadron rate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detail in PID cut</a:t>
            </a:r>
            <a:br>
              <a:rPr lang="en-US" dirty="0" smtClean="0"/>
            </a:br>
            <a:r>
              <a:rPr lang="en-US" sz="2200" dirty="0" smtClean="0"/>
              <a:t>Middle radius, lower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Efficiency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13120"/>
            <a:ext cx="2705862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965" y="4000500"/>
            <a:ext cx="2700814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62099"/>
            <a:ext cx="2756345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380" y="1569671"/>
            <a:ext cx="2731103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685669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048" y="1696593"/>
            <a:ext cx="2665476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399"/>
            <a:ext cx="2685669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399"/>
            <a:ext cx="2675573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1.6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68496" y="324433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39000" y="2209800"/>
            <a:ext cx="1905000" cy="533400"/>
          </a:xfrm>
          <a:prstGeom prst="wedgeRoundRectCallout">
            <a:avLst>
              <a:gd name="adj1" fmla="val -73469"/>
              <a:gd name="adj2" fmla="val -904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pass for ~250 events/bin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28792" y="1870788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25682" y="2836506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10131" y="4133461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407021" y="5099179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696270" y="1897224"/>
            <a:ext cx="1219200" cy="1651518"/>
            <a:chOff x="6696270" y="1897224"/>
            <a:chExt cx="1219200" cy="165151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99380" y="1897224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6696270" y="2862942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79164" y="4177004"/>
            <a:ext cx="1219200" cy="1651518"/>
            <a:chOff x="6407021" y="4133461"/>
            <a:chExt cx="1219200" cy="16515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10131" y="4133461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6407021" y="5099179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462" y="1714976"/>
            <a:ext cx="2675573" cy="20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4845" y="1717500"/>
            <a:ext cx="2705862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00976"/>
            <a:ext cx="2751296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970687"/>
            <a:ext cx="2736152" cy="21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2.5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2.1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3076" name="AutoShape 4" descr="https://p25ext.lanl.gov/elog/JinResearchLog/130523_070632/Lead2X0PbBlock_Hex.1.PVDIS_RunElectron_GetEfficiencies_Full_bgd_BackGround_May2013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in trigger cut</a:t>
            </a:r>
            <a:br>
              <a:rPr lang="en-US" dirty="0" smtClean="0"/>
            </a:br>
            <a:r>
              <a:rPr lang="en-US" sz="2200" dirty="0" smtClean="0"/>
              <a:t>Middle radius, higher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Shower Hex 1+6 trigger &gt; 2.1 GeV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Efficiency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ropbox\SoLID\solidtech\calorimeter\figs\DrawLowEBgd_BackgroundStudy_Rate_BackGround_Sept2013_ShThreshold21_Iter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957396" cy="356235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5143500" y="1104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7795" y="1981200"/>
            <a:ext cx="2057400" cy="6858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1981200"/>
            <a:ext cx="1524000" cy="533400"/>
          </a:xfrm>
          <a:prstGeom prst="wedgeRoundRectCallout">
            <a:avLst>
              <a:gd name="adj1" fmla="val -62806"/>
              <a:gd name="adj2" fmla="val 149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Radius was high</a:t>
            </a:r>
            <a:endParaRPr lang="en-US" dirty="0"/>
          </a:p>
        </p:txBody>
      </p:sp>
      <p:pic>
        <p:nvPicPr>
          <p:cNvPr id="1026" name="Picture 2" descr="E:\Dropbox\SoLID\solidtech\calorimeter\figs\DrawLowEBgd_BackgroundStudy_Rate_BackGround_Sept2013_Block_Real_ShThreshold21_Iter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4665784" cy="3352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105400" y="3505200"/>
            <a:ext cx="353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ea typeface="宋体"/>
                <a:cs typeface="宋体"/>
              </a:rPr>
              <a:t>Lead </a:t>
            </a:r>
            <a:r>
              <a:rPr lang="en-US" dirty="0" smtClean="0">
                <a:latin typeface="Calibri"/>
                <a:ea typeface="宋体"/>
                <a:cs typeface="宋体"/>
              </a:rPr>
              <a:t>baffle, 6</a:t>
            </a:r>
            <a:r>
              <a:rPr lang="en-US" baseline="30000" dirty="0" smtClean="0">
                <a:latin typeface="Calibri"/>
                <a:ea typeface="宋体"/>
                <a:cs typeface="宋体"/>
              </a:rPr>
              <a:t>th</a:t>
            </a:r>
            <a:r>
              <a:rPr lang="en-US" dirty="0" smtClean="0">
                <a:latin typeface="Calibri"/>
                <a:ea typeface="宋体"/>
                <a:cs typeface="宋体"/>
              </a:rPr>
              <a:t> </a:t>
            </a:r>
            <a:r>
              <a:rPr lang="en-US" dirty="0" err="1" smtClean="0">
                <a:latin typeface="Calibri"/>
                <a:ea typeface="宋体"/>
                <a:cs typeface="宋体"/>
              </a:rPr>
              <a:t>bgd</a:t>
            </a:r>
            <a:r>
              <a:rPr lang="en-US" dirty="0" smtClean="0">
                <a:latin typeface="Calibri"/>
                <a:ea typeface="宋体"/>
                <a:cs typeface="宋体"/>
              </a:rPr>
              <a:t> update</a:t>
            </a:r>
          </a:p>
          <a:p>
            <a:r>
              <a:rPr lang="en-US" dirty="0" err="1" smtClean="0">
                <a:latin typeface="Calibri"/>
                <a:ea typeface="宋体"/>
                <a:cs typeface="宋体"/>
              </a:rPr>
              <a:t>Zhiwen’s</a:t>
            </a:r>
            <a:r>
              <a:rPr lang="en-US" dirty="0" smtClean="0">
                <a:latin typeface="Calibri"/>
                <a:ea typeface="宋体"/>
                <a:cs typeface="宋体"/>
              </a:rPr>
              <a:t> Babar More 1 Block baffle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" y="3733800"/>
            <a:ext cx="299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ea typeface="宋体"/>
                <a:cs typeface="宋体"/>
              </a:rPr>
              <a:t>Krypton</a:t>
            </a:r>
            <a:r>
              <a:rPr lang="en-US" dirty="0" smtClean="0">
                <a:latin typeface="Calibri"/>
                <a:ea typeface="宋体"/>
                <a:cs typeface="宋体"/>
              </a:rPr>
              <a:t> </a:t>
            </a:r>
            <a:r>
              <a:rPr lang="en-US" dirty="0" smtClean="0">
                <a:latin typeface="Calibri"/>
                <a:ea typeface="宋体"/>
                <a:cs typeface="宋体"/>
              </a:rPr>
              <a:t>baffle, 5</a:t>
            </a:r>
            <a:r>
              <a:rPr lang="en-US" baseline="30000" dirty="0" smtClean="0">
                <a:latin typeface="Calibri"/>
                <a:ea typeface="宋体"/>
                <a:cs typeface="宋体"/>
              </a:rPr>
              <a:t>th</a:t>
            </a:r>
            <a:r>
              <a:rPr lang="en-US" dirty="0" smtClean="0">
                <a:latin typeface="Calibri"/>
                <a:ea typeface="宋体"/>
                <a:cs typeface="宋体"/>
              </a:rPr>
              <a:t> </a:t>
            </a:r>
            <a:r>
              <a:rPr lang="en-US" dirty="0" err="1" smtClean="0">
                <a:latin typeface="Calibri"/>
                <a:ea typeface="宋体"/>
                <a:cs typeface="宋体"/>
              </a:rPr>
              <a:t>bgd</a:t>
            </a:r>
            <a:r>
              <a:rPr lang="en-US" dirty="0" smtClean="0">
                <a:latin typeface="Calibri"/>
                <a:ea typeface="宋体"/>
                <a:cs typeface="宋体"/>
              </a:rPr>
              <a:t> update</a:t>
            </a:r>
          </a:p>
          <a:p>
            <a:r>
              <a:rPr lang="en-US" dirty="0" err="1" smtClean="0">
                <a:latin typeface="Calibri"/>
                <a:ea typeface="宋体"/>
                <a:cs typeface="宋体"/>
              </a:rPr>
              <a:t>Zhiwen’s</a:t>
            </a:r>
            <a:r>
              <a:rPr lang="en-US" dirty="0" smtClean="0">
                <a:latin typeface="Calibri"/>
                <a:ea typeface="宋体"/>
                <a:cs typeface="宋体"/>
              </a:rPr>
              <a:t> Babar More 1 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752600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84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Study for Second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May 7 Calorimeter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9" y="1562006"/>
            <a:ext cx="2791682" cy="21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1" y="1587248"/>
            <a:ext cx="2675573" cy="20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4000500"/>
            <a:ext cx="2655380" cy="20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1" y="4018169"/>
            <a:ext cx="2675573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(MIP + 2.5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066800" y="4114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58" y="1643348"/>
            <a:ext cx="2695766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38300"/>
            <a:ext cx="2680621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7448"/>
            <a:ext cx="2645283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2680621" cy="203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(MIP + 2.5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0" y="24384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000" y="1828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Trigger Turn-On Curve </a:t>
            </a:r>
            <a:br>
              <a:rPr lang="en-US" dirty="0" smtClean="0"/>
            </a:br>
            <a:r>
              <a:rPr lang="en-US" dirty="0" smtClean="0"/>
              <a:t>(No background), Electron Eff. &gt; 97%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Hex 1+6 Shower Trigger &gt; 1.6GeV (for 2GeV electron)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+ Preshower Pad on top of central shower block &gt; MIP + 1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3917"/>
            <a:ext cx="4040188" cy="318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34774"/>
            <a:ext cx="4041775" cy="316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248400" y="3505200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Preshower</a:t>
            </a:r>
          </a:p>
          <a:p>
            <a:r>
              <a:rPr lang="en-US" dirty="0" smtClean="0"/>
              <a:t>-&gt; x2 improve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25" y="1467994"/>
            <a:ext cx="2690717" cy="20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1"/>
            <a:ext cx="2660428" cy="20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828" y="3957590"/>
            <a:ext cx="2675573" cy="20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34873"/>
            <a:ext cx="2695766" cy="20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with background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1219200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3657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91200" y="1676400"/>
            <a:ext cx="1905000" cy="1524000"/>
            <a:chOff x="5791200" y="1676400"/>
            <a:chExt cx="1905000" cy="15240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91200" y="1676400"/>
              <a:ext cx="0" cy="1524000"/>
            </a:xfrm>
            <a:prstGeom prst="line">
              <a:avLst/>
            </a:prstGeom>
            <a:ln w="4762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ight Arrow 19"/>
            <p:cNvSpPr/>
            <p:nvPr/>
          </p:nvSpPr>
          <p:spPr>
            <a:xfrm>
              <a:off x="5791200" y="2362200"/>
              <a:ext cx="19050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Electron &gt; 2GeV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1200" y="4114800"/>
            <a:ext cx="1905000" cy="1524000"/>
            <a:chOff x="5791200" y="1676400"/>
            <a:chExt cx="1905000" cy="1524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676400"/>
              <a:ext cx="0" cy="1524000"/>
            </a:xfrm>
            <a:prstGeom prst="line">
              <a:avLst/>
            </a:prstGeom>
            <a:ln w="4762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5791200" y="2362200"/>
              <a:ext cx="19050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Electron &gt; 2GeV</a:t>
              </a:r>
              <a:endParaRPr lang="en-US" dirty="0"/>
            </a:p>
          </p:txBody>
        </p:sp>
      </p:grpSp>
    </p:spTree>
  </p:cSld>
  <p:clrMapOvr>
    <a:masterClrMapping/>
  </p:clrMapOvr>
  <p:transition>
    <p:strips dir="r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 at single Hexagon shower blocks which passed 0.75 MIP cut. </a:t>
            </a:r>
          </a:p>
          <a:p>
            <a:pPr lvl="1"/>
            <a:r>
              <a:rPr lang="en-US" dirty="0" smtClean="0"/>
              <a:t>Full background spectrum used</a:t>
            </a:r>
          </a:p>
          <a:p>
            <a:pPr lvl="1"/>
            <a:r>
              <a:rPr lang="en-US" dirty="0" smtClean="0"/>
              <a:t>ADC integration window = 50ns</a:t>
            </a:r>
          </a:p>
          <a:p>
            <a:r>
              <a:rPr lang="en-US" dirty="0" smtClean="0"/>
              <a:t>~10% blocks will produce a 0.75MIP signal for clock trigger</a:t>
            </a:r>
          </a:p>
          <a:p>
            <a:pPr lvl="1"/>
            <a:r>
              <a:rPr lang="en-US" dirty="0" smtClean="0"/>
              <a:t>Data readout is least 10% of modules</a:t>
            </a:r>
          </a:p>
          <a:p>
            <a:pPr lvl="1"/>
            <a:r>
              <a:rPr lang="en-US" dirty="0" smtClean="0"/>
              <a:t>A shower MIP trigger is likely just trigger on lower energy particles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background particle pile ups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667000"/>
            <a:ext cx="5010150" cy="36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53000" y="1752600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higher </a:t>
            </a:r>
            <a:r>
              <a:rPr lang="el-GR" dirty="0" smtClean="0">
                <a:solidFill>
                  <a:srgbClr val="0101FF"/>
                </a:solidFill>
              </a:rPr>
              <a:t>γ</a:t>
            </a:r>
            <a:r>
              <a:rPr lang="en-US" dirty="0" smtClean="0">
                <a:solidFill>
                  <a:srgbClr val="0101FF"/>
                </a:solidFill>
              </a:rPr>
              <a:t> </a:t>
            </a:r>
            <a:r>
              <a:rPr lang="el-GR" dirty="0" smtClean="0">
                <a:solidFill>
                  <a:srgbClr val="0101FF"/>
                </a:solidFill>
              </a:rPr>
              <a:t>φ</a:t>
            </a:r>
            <a:r>
              <a:rPr lang="en-US" dirty="0" smtClean="0">
                <a:solidFill>
                  <a:srgbClr val="0101FF"/>
                </a:solidFill>
              </a:rPr>
              <a:t>-band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lower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-band</a:t>
            </a:r>
          </a:p>
        </p:txBody>
      </p:sp>
    </p:spTree>
  </p:cSld>
  <p:clrMapOvr>
    <a:masterClrMapping/>
  </p:clrMapOvr>
  <p:transition>
    <p:strips dir="r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800600" cy="4462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Radiation on preshower is high for PVDIS</a:t>
            </a:r>
          </a:p>
          <a:p>
            <a:pPr lvl="1"/>
            <a:r>
              <a:rPr lang="en-US" dirty="0" smtClean="0"/>
              <a:t>Last meeting we showed that preshower will show radiation damage in a few months run in PVDIS configuration (assuming no cure for photon </a:t>
            </a:r>
            <a:r>
              <a:rPr lang="en-US" dirty="0" err="1" smtClean="0"/>
              <a:t>bgd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Estimated light loss is a fraction depending on the choice of scintillator and fibers</a:t>
            </a:r>
          </a:p>
          <a:p>
            <a:r>
              <a:rPr lang="en-US" dirty="0" smtClean="0"/>
              <a:t>Our preshower was designed to produce high photon yield</a:t>
            </a:r>
          </a:p>
          <a:p>
            <a:pPr lvl="1"/>
            <a:r>
              <a:rPr lang="en-US" dirty="0" err="1" smtClean="0"/>
              <a:t>Scint</a:t>
            </a:r>
            <a:r>
              <a:rPr lang="en-US" dirty="0" smtClean="0"/>
              <a:t> . thickness = 2cm with WLS imbedding</a:t>
            </a:r>
          </a:p>
          <a:p>
            <a:pPr lvl="1"/>
            <a:r>
              <a:rPr lang="en-US" dirty="0" smtClean="0"/>
              <a:t>Expected photon / MIP = 140 e</a:t>
            </a:r>
            <a:r>
              <a:rPr lang="el-GR" baseline="-25000" dirty="0" smtClean="0"/>
              <a:t>γ</a:t>
            </a:r>
            <a:endParaRPr lang="en-US" baseline="-25000" dirty="0" smtClean="0"/>
          </a:p>
          <a:p>
            <a:pPr lvl="1"/>
            <a:r>
              <a:rPr lang="en-US" dirty="0" smtClean="0"/>
              <a:t>After 50% radiation damage (70 e</a:t>
            </a:r>
            <a:r>
              <a:rPr lang="el-GR" baseline="-25000" dirty="0" smtClean="0"/>
              <a:t>γ</a:t>
            </a:r>
            <a:r>
              <a:rPr lang="en-US" dirty="0" smtClean="0"/>
              <a:t>), MIP resolution  from photon fluctuation = 12%</a:t>
            </a:r>
          </a:p>
          <a:p>
            <a:pPr lvl="1"/>
            <a:r>
              <a:rPr lang="en-US" dirty="0" smtClean="0"/>
              <a:t>Intrinsic fluctuation on MIP sampling = 23%, PID cut on MIP + 2.5 </a:t>
            </a:r>
            <a:r>
              <a:rPr lang="el-GR" dirty="0" smtClean="0"/>
              <a:t>σ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Therefore, effect on radiation damage to MIP resolution is expected to be minimal, as long as we calibrate the photon yield online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estimation on impact of preshower radiation damage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2914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10200" y="1828800"/>
            <a:ext cx="3730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Beam test for </a:t>
            </a:r>
            <a:r>
              <a:rPr lang="en-US" dirty="0" err="1" smtClean="0">
                <a:solidFill>
                  <a:schemeClr val="tx2"/>
                </a:solidFill>
              </a:rPr>
              <a:t>LHCb</a:t>
            </a:r>
            <a:r>
              <a:rPr lang="en-US" dirty="0" smtClean="0">
                <a:solidFill>
                  <a:schemeClr val="tx2"/>
                </a:solidFill>
              </a:rPr>
              <a:t> pad (1.5cm thick)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LHCb</a:t>
            </a:r>
            <a:r>
              <a:rPr lang="en-US" dirty="0" smtClean="0">
                <a:solidFill>
                  <a:schemeClr val="tx2"/>
                </a:solidFill>
              </a:rPr>
              <a:t> technical design report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3810000"/>
            <a:ext cx="16113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1.5cm -&gt; 105 </a:t>
            </a:r>
            <a:r>
              <a:rPr lang="en-US" dirty="0" smtClean="0"/>
              <a:t>e</a:t>
            </a:r>
            <a:r>
              <a:rPr lang="el-GR" baseline="-25000" dirty="0" smtClean="0"/>
              <a:t>γ</a:t>
            </a:r>
            <a:endParaRPr lang="en-US" baseline="-25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Apr 30 Calorimeter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each sector, background rate were calculated in high and low regions in phi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High radiation azimuthal region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Low radiation azimuthal region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6379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05809"/>
            <a:ext cx="4041775" cy="29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743" y="0"/>
            <a:ext cx="32872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528116" y="-76200"/>
            <a:ext cx="269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Babar baffle (for compare)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121165"/>
              <a:gd name="adj2" fmla="val -2303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209498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background</a:t>
            </a:r>
            <a:br>
              <a:rPr lang="en-US" dirty="0" smtClean="0"/>
            </a:br>
            <a:r>
              <a:rPr lang="en-US" sz="2200" dirty="0" smtClean="0"/>
              <a:t>inner radius region within the high-radiation azimuthal sectors</a:t>
            </a:r>
            <a:br>
              <a:rPr lang="en-US" sz="2200" dirty="0" smtClean="0"/>
            </a:br>
            <a:r>
              <a:rPr lang="en-US" sz="2200" dirty="0" smtClean="0">
                <a:latin typeface="Calibri"/>
              </a:rPr>
              <a:t>→</a:t>
            </a:r>
            <a:r>
              <a:rPr lang="en-US" sz="2200" u="sng" dirty="0" smtClean="0"/>
              <a:t>Photon dominated</a:t>
            </a:r>
            <a:endParaRPr lang="en-US" sz="22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17178"/>
            <a:ext cx="8229600" cy="44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0" y="5715000"/>
            <a:ext cx="5132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(3.5GHz @ R=120 cm): EM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π</a:t>
            </a:r>
            <a:r>
              <a:rPr lang="en-US" baseline="30000" dirty="0" smtClean="0">
                <a:solidFill>
                  <a:srgbClr val="7030A0"/>
                </a:solidFill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→</a:t>
            </a:r>
            <a:r>
              <a:rPr lang="el-GR" dirty="0" smtClean="0">
                <a:solidFill>
                  <a:srgbClr val="7030A0"/>
                </a:solidFill>
                <a:latin typeface="Calibri"/>
              </a:rPr>
              <a:t>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origin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1295400"/>
            <a:ext cx="1229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distribution </a:t>
            </a:r>
            <a:br>
              <a:rPr lang="en-US" dirty="0" smtClean="0"/>
            </a:br>
            <a:r>
              <a:rPr lang="en-US" sz="3100" dirty="0" smtClean="0"/>
              <a:t>New: with photon and pi+, Mid R, High </a:t>
            </a:r>
            <a:r>
              <a:rPr lang="en-US" sz="3100" dirty="0" err="1" smtClean="0"/>
              <a:t>Rad</a:t>
            </a:r>
            <a:r>
              <a:rPr lang="en-US" sz="3100" dirty="0" smtClean="0"/>
              <a:t> phi slice</a:t>
            </a:r>
            <a:endParaRPr lang="en-US" dirty="0"/>
          </a:p>
        </p:txBody>
      </p:sp>
      <p:pic>
        <p:nvPicPr>
          <p:cNvPr id="2050" name="Picture 2" descr="C:\Users\Huang Jin\AppData\Local\Temp\Lead2X0PbBlock_Hex.1.PVDIS_RunBackgroundStud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038600" y="5782270"/>
            <a:ext cx="3323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(7 GHz/6+1 Hex cluster!)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w/o photon and pi+, Mid R, High </a:t>
            </a:r>
            <a:r>
              <a:rPr lang="en-US" sz="3100" dirty="0" err="1" smtClean="0"/>
              <a:t>Rad</a:t>
            </a:r>
            <a:r>
              <a:rPr lang="en-US" sz="3100" dirty="0" smtClean="0"/>
              <a:t> phi slice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accent1"/>
                </a:solidFill>
              </a:rPr>
              <a:t>w/o photon, w/ pi+, </a:t>
            </a:r>
            <a:r>
              <a:rPr lang="en-US" sz="3100" dirty="0" smtClean="0"/>
              <a:t>Mid R, High </a:t>
            </a:r>
            <a:r>
              <a:rPr lang="en-US" sz="3100" dirty="0" err="1" smtClean="0"/>
              <a:t>Rad</a:t>
            </a:r>
            <a:r>
              <a:rPr lang="en-US" sz="3100" dirty="0" smtClean="0"/>
              <a:t> phi slice</a:t>
            </a:r>
            <a:endParaRPr lang="en-US" dirty="0"/>
          </a:p>
        </p:txBody>
      </p:sp>
      <p:pic>
        <p:nvPicPr>
          <p:cNvPr id="3074" name="Picture 2" descr="C:\Users\Huang Jin\AppData\Local\Temp\Lead2X0PbBlock_Hex.1.PVDIS_RunPion_GetEfficiencies_Full_bgd_No_Gamma_BackGround_Apr2013_Eklog_R_high_Mid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w/ photon, w/ pi+, </a:t>
            </a:r>
            <a:r>
              <a:rPr lang="en-US" sz="3600" dirty="0" smtClean="0"/>
              <a:t>Mid R, High </a:t>
            </a:r>
            <a:r>
              <a:rPr lang="en-US" sz="3600" dirty="0" err="1" smtClean="0"/>
              <a:t>Rad</a:t>
            </a:r>
            <a:r>
              <a:rPr lang="en-US" sz="3600" dirty="0" smtClean="0"/>
              <a:t> phi slice</a:t>
            </a:r>
            <a:endParaRPr lang="en-US" dirty="0"/>
          </a:p>
        </p:txBody>
      </p:sp>
      <p:pic>
        <p:nvPicPr>
          <p:cNvPr id="4098" name="Picture 2" descr="C:\Users\Huang Jin\AppData\Local\Temp\Lead2X0PbBlock_Hex.1.PVDIS_RunPion_GetEfficiencies_Full_bgd_BackGround_Apr2013_Eklog_R_high_Mid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elsewhere, Outer/Inner R</a:t>
            </a:r>
            <a:br>
              <a:rPr lang="en-US" dirty="0" smtClean="0"/>
            </a:br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5122" name="Picture 2" descr="C:\Users\Huang Jin\AppData\Local\Temp\Lead2X0PbBlock_Hex.1.PVDIS_RunPion_GetEfficiencies_Full_bgd_BackGround_Apr2013_Eklog_R_high_Outer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b="51912"/>
          <a:stretch>
            <a:fillRect/>
          </a:stretch>
        </p:blipFill>
        <p:spPr bwMode="auto">
          <a:xfrm>
            <a:off x="685800" y="1676400"/>
            <a:ext cx="3103813" cy="21764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1371600"/>
            <a:ext cx="3505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photon, w/ pi+, </a:t>
            </a:r>
            <a:r>
              <a:rPr lang="en-US" sz="1400" dirty="0" smtClean="0"/>
              <a:t>Outer R, High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pic>
        <p:nvPicPr>
          <p:cNvPr id="5123" name="Picture 3" descr="C:\Users\Huang Jin\AppData\Local\Temp\Lead2X0PbBlock_Hex.1.PVDIS_RunPion_GetEfficiencies_Full_bgd_BackGround_Apr2013_Eklog_R_low_OuterR.png"/>
          <p:cNvPicPr>
            <a:picLocks noChangeAspect="1" noChangeArrowheads="1"/>
          </p:cNvPicPr>
          <p:nvPr/>
        </p:nvPicPr>
        <p:blipFill>
          <a:blip r:embed="rId3" cstate="print"/>
          <a:srcRect l="49167" b="53429"/>
          <a:stretch>
            <a:fillRect/>
          </a:stretch>
        </p:blipFill>
        <p:spPr bwMode="auto">
          <a:xfrm>
            <a:off x="5029200" y="1646946"/>
            <a:ext cx="3124200" cy="208685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00600" y="1342146"/>
            <a:ext cx="3470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photon, w/ pi+, </a:t>
            </a:r>
            <a:r>
              <a:rPr lang="en-US" sz="1400" dirty="0" smtClean="0"/>
              <a:t>Outer R, Low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4038600"/>
            <a:ext cx="3591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o photon, w/ pi+, </a:t>
            </a:r>
            <a:r>
              <a:rPr lang="en-US" sz="1400" dirty="0" smtClean="0"/>
              <a:t>Inner R, High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953000" y="4038600"/>
            <a:ext cx="3555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o photon, w/ pi+, </a:t>
            </a:r>
            <a:r>
              <a:rPr lang="en-US" sz="1400" dirty="0" smtClean="0"/>
              <a:t>Inner R, Low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pic>
        <p:nvPicPr>
          <p:cNvPr id="5124" name="Picture 4" descr="C:\Users\Huang Jin\AppData\Local\Temp\Lead2X0PbBlock_Hex.1.PVDIS_RunPion_GetEfficiencies_Full_bgd_No_Gamma_BackGround_Apr2013_Eklog_R_low_InnerR.png"/>
          <p:cNvPicPr>
            <a:picLocks noChangeAspect="1" noChangeArrowheads="1"/>
          </p:cNvPicPr>
          <p:nvPr/>
        </p:nvPicPr>
        <p:blipFill>
          <a:blip r:embed="rId4" cstate="print"/>
          <a:srcRect l="49167" b="52286"/>
          <a:stretch>
            <a:fillRect/>
          </a:stretch>
        </p:blipFill>
        <p:spPr bwMode="auto">
          <a:xfrm>
            <a:off x="5029200" y="4343400"/>
            <a:ext cx="3127056" cy="2140036"/>
          </a:xfrm>
          <a:prstGeom prst="rect">
            <a:avLst/>
          </a:prstGeom>
          <a:noFill/>
        </p:spPr>
      </p:pic>
      <p:pic>
        <p:nvPicPr>
          <p:cNvPr id="5125" name="Picture 5" descr="C:\Users\Huang Jin\AppData\Local\Temp\Lead2X0PbBlock_Hex.1.PVDIS_RunPion_GetEfficiencies_Full_bgd_No_Gamma_BackGround_Apr2013_Eklog_R_high_InnerR.png"/>
          <p:cNvPicPr>
            <a:picLocks noChangeAspect="1" noChangeArrowheads="1"/>
          </p:cNvPicPr>
          <p:nvPr/>
        </p:nvPicPr>
        <p:blipFill>
          <a:blip r:embed="rId5" cstate="print"/>
          <a:srcRect l="50000" b="52286"/>
          <a:stretch>
            <a:fillRect/>
          </a:stretch>
        </p:blipFill>
        <p:spPr bwMode="auto">
          <a:xfrm>
            <a:off x="685800" y="4343400"/>
            <a:ext cx="3075813" cy="21400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Apr 23 Calorimeter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ang Jin\AppData\Local\Temp\Lead2X0PbBlock_Hex.1.PVDIS_RunBackgroundStud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Zhiwen Updated background contribution for all configurations. PVDIS shown here: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91000" y="5638800"/>
            <a:ext cx="1412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ang Jin\AppData\Local\Temp\Lead2X0PbBlock_Hex.1.PVDIS_RunBackgroundStudy_Ra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for 1+6 hexagon cluster at inner radius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236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962400" y="3810000"/>
            <a:ext cx="2362200" cy="685800"/>
          </a:xfrm>
          <a:prstGeom prst="wedgeRoundRectCallout">
            <a:avLst>
              <a:gd name="adj1" fmla="val -98482"/>
              <a:gd name="adj2" fmla="val 1060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pi- rate in new simulation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uang Jin\AppData\Local\Temp\Lead2X0PbBlock_Hex.1.PVDIS_RunElectron_GetEfficiencies_Full_bg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electron efficiency</a:t>
            </a:r>
            <a:br>
              <a:rPr lang="en-US" dirty="0" smtClean="0"/>
            </a:br>
            <a:r>
              <a:rPr lang="en-US" dirty="0" smtClean="0"/>
              <a:t>Only electron and pi- background used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2445" y="1611086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334000" y="1524000"/>
            <a:ext cx="12954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p&gt;2GeV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315200" y="2667000"/>
            <a:ext cx="1828800" cy="838200"/>
          </a:xfrm>
          <a:prstGeom prst="wedgeRoundRectCallout">
            <a:avLst>
              <a:gd name="adj1" fmla="val -46952"/>
              <a:gd name="adj2" fmla="val -843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much change in electron eff.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pion rejection</a:t>
            </a:r>
            <a:br>
              <a:rPr lang="en-US" dirty="0" smtClean="0"/>
            </a:br>
            <a:r>
              <a:rPr lang="en-US" dirty="0" smtClean="0"/>
              <a:t>Only electron and pi- background used</a:t>
            </a:r>
            <a:endParaRPr lang="en-US" dirty="0"/>
          </a:p>
        </p:txBody>
      </p:sp>
      <p:pic>
        <p:nvPicPr>
          <p:cNvPr id="4098" name="Picture 2" descr="C:\Users\Huang Jin\AppData\Local\Temp\Lead2X0PbBlock_Hex.1.PVDIS_RunPion_GetEfficiencies_Full_bg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5276461" y="16764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334000" y="1676400"/>
            <a:ext cx="12954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p&gt;2GeV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086600" y="1752600"/>
            <a:ext cx="1828800" cy="685800"/>
          </a:xfrm>
          <a:prstGeom prst="wedgeRoundRectCallout">
            <a:avLst>
              <a:gd name="adj1" fmla="val -137768"/>
              <a:gd name="adj2" fmla="val 448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 improved from last version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 performance </a:t>
            </a:r>
            <a:br>
              <a:rPr lang="en-US" dirty="0" smtClean="0"/>
            </a:br>
            <a:r>
              <a:rPr lang="en-US" dirty="0" smtClean="0"/>
              <a:t>– low radiation phi slice</a:t>
            </a:r>
            <a:endParaRPr lang="en-US" dirty="0"/>
          </a:p>
        </p:txBody>
      </p:sp>
      <p:pic>
        <p:nvPicPr>
          <p:cNvPr id="5122" name="Picture 2" descr="E:\Dropbox\SoLID\solidtech\calorimeter\figs\Lead2X0PbBlock_Hex.1.PVDIS_RunALL_GetEfficiencies_Full_bgd_BackGround_Sept2013_Eklog_R_low_ALL.rootPVDIS_PID_Summary_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1" y="2433615"/>
            <a:ext cx="8229598" cy="262100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733800" y="21336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trigger turn on curve</a:t>
            </a:r>
            <a:br>
              <a:rPr lang="en-US" dirty="0" smtClean="0"/>
            </a:br>
            <a:r>
              <a:rPr lang="en-US" sz="2700" dirty="0" smtClean="0"/>
              <a:t>2GeV electron cut based on shower Hex1+6 cluster only</a:t>
            </a:r>
            <a:endParaRPr lang="en-US" sz="2700" dirty="0"/>
          </a:p>
        </p:txBody>
      </p:sp>
      <p:pic>
        <p:nvPicPr>
          <p:cNvPr id="3074" name="Picture 2" descr="C:\Users\Huang Jin\AppData\Local\Temp\Lead2X0PbBlock_Hex.1.PVDIS_RunPion_GetEfficiencies_TrigSH1.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Internal 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Huang, et.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– current baffle (with direct 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31242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Dec Collaboration Meeting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Internal 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Huang, et.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PVDIS – preview for a baffle </a:t>
            </a:r>
            <a:r>
              <a:rPr lang="en-US" sz="3600" u="sng" dirty="0" smtClean="0">
                <a:solidFill>
                  <a:schemeClr val="accent1"/>
                </a:solidFill>
              </a:rPr>
              <a:t>w/o direct </a:t>
            </a:r>
            <a:r>
              <a:rPr lang="el-GR" sz="3600" u="sng" dirty="0" smtClean="0">
                <a:solidFill>
                  <a:schemeClr val="accent1"/>
                </a:solidFill>
              </a:rPr>
              <a:t>γ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2057400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get reduced by ~5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3886200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π</a:t>
            </a:r>
            <a:r>
              <a:rPr lang="en-US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become important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Dec Collaboration Meeting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Version of Background Simulation (reported last week)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it is hard – lots of deep pions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888"/>
          <a:stretch>
            <a:fillRect/>
          </a:stretch>
        </p:blipFill>
        <p:spPr bwMode="auto">
          <a:xfrm>
            <a:off x="0" y="1143000"/>
            <a:ext cx="9143999" cy="49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91000" y="5638800"/>
            <a:ext cx="1412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Per-event pion rate for 1+6 hexagon cluster at inner radius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402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43400" y="236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48200" y="4038600"/>
            <a:ext cx="2362200" cy="685800"/>
          </a:xfrm>
          <a:prstGeom prst="wedgeRoundRectCallout">
            <a:avLst>
              <a:gd name="adj1" fmla="val -98482"/>
              <a:gd name="adj2" fmla="val 1060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pi+ rate??</a:t>
            </a:r>
          </a:p>
          <a:p>
            <a:pPr algn="ctr"/>
            <a:r>
              <a:rPr lang="en-US" dirty="0" smtClean="0"/>
              <a:t>Need to be checked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efficiency w/ background at inner radius. </a:t>
            </a:r>
            <a:r>
              <a:rPr lang="en-US" dirty="0" smtClean="0">
                <a:solidFill>
                  <a:srgbClr val="FF0000"/>
                </a:solidFill>
              </a:rPr>
              <a:t>Ignore gamma and pi+ </a:t>
            </a:r>
            <a:r>
              <a:rPr lang="en-US" dirty="0" err="1" smtClean="0">
                <a:solidFill>
                  <a:srgbClr val="FF0000"/>
                </a:solidFill>
              </a:rPr>
              <a:t>bgd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486" y="1481138"/>
            <a:ext cx="61030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33400" y="2514600"/>
            <a:ext cx="2362200" cy="685800"/>
          </a:xfrm>
          <a:prstGeom prst="wedgeRoundRectCallout">
            <a:avLst>
              <a:gd name="adj1" fmla="val 103361"/>
              <a:gd name="adj2" fmla="val 3120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 pile ups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efficiency w/ background at inner radius. </a:t>
            </a:r>
            <a:r>
              <a:rPr lang="en-US" dirty="0" smtClean="0">
                <a:solidFill>
                  <a:srgbClr val="FF0000"/>
                </a:solidFill>
              </a:rPr>
              <a:t>Ignore gamma and pi+ </a:t>
            </a:r>
            <a:r>
              <a:rPr lang="en-US" dirty="0" err="1" smtClean="0">
                <a:solidFill>
                  <a:srgbClr val="FF0000"/>
                </a:solidFill>
              </a:rPr>
              <a:t>bgd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887" y="1481138"/>
            <a:ext cx="60922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2362200" cy="685800"/>
          </a:xfrm>
          <a:prstGeom prst="wedgeRoundRectCallout">
            <a:avLst>
              <a:gd name="adj1" fmla="val -102827"/>
              <a:gd name="adj2" fmla="val 638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Significant drop in rejection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or kinematic dependent trigger threshold and cut threshold</a:t>
            </a:r>
          </a:p>
          <a:p>
            <a:r>
              <a:rPr lang="en-US" dirty="0" smtClean="0"/>
              <a:t>Use track multiplicity to assist calorimeter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further try	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 performance </a:t>
            </a:r>
            <a:br>
              <a:rPr lang="en-US" dirty="0" smtClean="0"/>
            </a:br>
            <a:r>
              <a:rPr lang="en-US" dirty="0" smtClean="0"/>
              <a:t>– high radiation phi slice</a:t>
            </a:r>
            <a:endParaRPr lang="en-US" dirty="0"/>
          </a:p>
        </p:txBody>
      </p:sp>
      <p:pic>
        <p:nvPicPr>
          <p:cNvPr id="6146" name="Picture 2" descr="E:\Dropbox\SoLID\solidtech\calorimeter\figs\Lead2X0PbBlock_Hex.1.PVDIS_RunALL_GetEfficiencies_Full_bgd_BackGround_Sept2013_Eklog_R_high_ALL.rootPVDIS_PID_Summary_hig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1" y="2438400"/>
            <a:ext cx="8229598" cy="262100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657600" y="20574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curve </a:t>
            </a:r>
            <a:br>
              <a:rPr lang="en-US" dirty="0" smtClean="0"/>
            </a:br>
            <a:r>
              <a:rPr lang="en-US" dirty="0" smtClean="0"/>
              <a:t>– low radiation phi slice</a:t>
            </a:r>
            <a:endParaRPr lang="en-US" dirty="0"/>
          </a:p>
        </p:txBody>
      </p:sp>
      <p:pic>
        <p:nvPicPr>
          <p:cNvPr id="7170" name="Picture 2" descr="E:\Dropbox\SoLID\solidtech\calorimeter\figs\Lead2X0PbBlock_Hex.1.PVDIS_RunALL_GetEfficiencies_Full_bgd_BackGround_Sept2013_Eklog_R_low_R0_ALL.rootTriggerSummary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17178"/>
            <a:ext cx="8229599" cy="445388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0" y="1295400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宋体"/>
                <a:cs typeface="宋体"/>
              </a:rPr>
              <a:t>Lead baffle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30010</TotalTime>
  <Words>2931</Words>
  <Application>Microsoft Office PowerPoint</Application>
  <PresentationFormat>On-screen Show (4:3)</PresentationFormat>
  <Paragraphs>603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聚合</vt:lpstr>
      <vt:lpstr>Simulation Updates on PVDIS EC</vt:lpstr>
      <vt:lpstr>EC performance w/o background</vt:lpstr>
      <vt:lpstr>Sixth update of CLEO background</vt:lpstr>
      <vt:lpstr>Updated radiation dose VS layers</vt:lpstr>
      <vt:lpstr>Readout occupancy per shower channel for ~75MeV zero suppression </vt:lpstr>
      <vt:lpstr>Composition of background inner radius region within the high-radiation azimuthal sectors →Photon dominated</vt:lpstr>
      <vt:lpstr>PID performance  – low radiation phi slice</vt:lpstr>
      <vt:lpstr>PID performance  – high radiation phi slice</vt:lpstr>
      <vt:lpstr>Trigger curve  – low radiation phi slice</vt:lpstr>
      <vt:lpstr>Trigger curve  – high radiation phi slice</vt:lpstr>
      <vt:lpstr>New trigger strategy</vt:lpstr>
      <vt:lpstr>Low energy (P&lt;1GeV) particle trigger</vt:lpstr>
      <vt:lpstr>Inspect on few triggered case</vt:lpstr>
      <vt:lpstr>Total rate from P&lt;1GeV particle</vt:lpstr>
      <vt:lpstr>Fifth update of CLEO background</vt:lpstr>
      <vt:lpstr>Comments on this update</vt:lpstr>
      <vt:lpstr>Updated: Per-event pion rate  for 1+6 hexagon cluster at Mid radius, high radiation φ-slice</vt:lpstr>
      <vt:lpstr>Updated radiation dose VS layers (High radiation φ slice)</vt:lpstr>
      <vt:lpstr>Updated radiation dose VS layers</vt:lpstr>
      <vt:lpstr>Updated radiation dose VS layers</vt:lpstr>
      <vt:lpstr>Readout occupancy per shower channel for ~75MeV zero suppression </vt:lpstr>
      <vt:lpstr>Composition of background inner radius region within the high-radiation azimuthal sectors →Photon dominated</vt:lpstr>
      <vt:lpstr>PID performance  – low radiation phi slice</vt:lpstr>
      <vt:lpstr>PID performance  – high radiation phi slice</vt:lpstr>
      <vt:lpstr>Trigger curve  – low radiation phi slice</vt:lpstr>
      <vt:lpstr>Trigger curve  – high radiation phi slice</vt:lpstr>
      <vt:lpstr>PID performance  – low radiation phi slice</vt:lpstr>
      <vt:lpstr>PID performance  – high radiation phi slice</vt:lpstr>
      <vt:lpstr>Trigger curve  – low radiation phi slice</vt:lpstr>
      <vt:lpstr>Trigger curve  – high radiation phi slice</vt:lpstr>
      <vt:lpstr>New trigger strategy</vt:lpstr>
      <vt:lpstr>Forth update of CLEO background</vt:lpstr>
      <vt:lpstr>Updated: Per-event pion rate  for 1+6 hexagon cluster at Mid radius, high radiation φ-slice</vt:lpstr>
      <vt:lpstr>Updated radiation dose VS layers (High radiation φ slice)</vt:lpstr>
      <vt:lpstr>Update on PID  Mid radius, higher γ φ-band shown Other configuration also simulated</vt:lpstr>
      <vt:lpstr>Trigger turn on curve for 2 GeV electron Shower Hex 1+6 trigger &gt; 1.6 GeV</vt:lpstr>
      <vt:lpstr>Trigger turn on curve for 2.5 GeV electron Shower Hex 1+6 trigger &gt; 2.1 GeV</vt:lpstr>
      <vt:lpstr>Readout occupancy per shower channel for ~75MeV zero suppression </vt:lpstr>
      <vt:lpstr>Third update of CLEO background</vt:lpstr>
      <vt:lpstr>Updated radiation dose VS layers</vt:lpstr>
      <vt:lpstr>Background imbedding and distribution  Mid-R, High Radiation phi slice</vt:lpstr>
      <vt:lpstr>Updated: Per-event pion rate  for 1+6 hexagon cluster at Mid radius, high radiation φ-slice</vt:lpstr>
      <vt:lpstr>Update on PID with DC component removal (PS &gt; MIP + Bgd + (2-3) σ)</vt:lpstr>
      <vt:lpstr>Update on PID with DC component removal (PS &gt; MIP + Bgd + (2-3) σ)</vt:lpstr>
      <vt:lpstr>More detail in PID cut Middle radius, lower γ φ-band, full bgd</vt:lpstr>
      <vt:lpstr>Update on PID with DC component removal (PS &gt; MIP + Bgd + (2-3) σ)</vt:lpstr>
      <vt:lpstr>Trigger turn on curve for 2 GeV electron Shower Hex 1+6 trigger &gt; 1.6 GeV</vt:lpstr>
      <vt:lpstr>Trigger turn on curve for 2.5 GeV electron Shower Hex 1+6 trigger &gt; 2.1 GeV</vt:lpstr>
      <vt:lpstr>More detail in trigger cut Middle radius, higher γ φ-band, full bgd Shower Hex 1+6 trigger &gt; 2.1 GeV</vt:lpstr>
      <vt:lpstr>Readout occupancy per shower channel for ~75MeV zero suppression </vt:lpstr>
      <vt:lpstr>Trigger Study for Second update of CLEO background</vt:lpstr>
      <vt:lpstr>Update on PID with DC component removal (MIP + 2.5 σ)</vt:lpstr>
      <vt:lpstr>Update on PID with DC component removal (MIP + 2.5 σ)</vt:lpstr>
      <vt:lpstr>Pion Trigger Turn-On Curve  (No background), Electron Eff. &gt; 97%</vt:lpstr>
      <vt:lpstr>Trigger turn on curve with background</vt:lpstr>
      <vt:lpstr>All background particle pile ups</vt:lpstr>
      <vt:lpstr>Quick estimation on impact of preshower radiation damage</vt:lpstr>
      <vt:lpstr>Second update of CLEO background</vt:lpstr>
      <vt:lpstr>For each sector, background rate were calculated in high and low regions in phi</vt:lpstr>
      <vt:lpstr>Background distribution  New: with photon and pi+, Mid R, High Rad phi slice</vt:lpstr>
      <vt:lpstr>PID Performance (pion eff. w/ 94% elec. eff) w/o photon and pi+, Mid R, High Rad phi slice</vt:lpstr>
      <vt:lpstr>PID Performance (pion eff. w/ 94% elec. eff)  w/o photon, w/ pi+, Mid R, High Rad phi slice</vt:lpstr>
      <vt:lpstr>PID Performance (pion eff. w/ 94% elec. eff)  w/ photon, w/ pi+, Mid R, High Rad phi slice</vt:lpstr>
      <vt:lpstr>Look elsewhere, Outer/Inner R PID Performance (pion eff. w/ 94% elec. eff)</vt:lpstr>
      <vt:lpstr>First update of CLEO background</vt:lpstr>
      <vt:lpstr>Zhiwen Updated background contribution for all configurations. PVDIS shown here:</vt:lpstr>
      <vt:lpstr>Updated: Per-event pion rate for 1+6 hexagon cluster at inner radius</vt:lpstr>
      <vt:lpstr>Updated: electron efficiency Only electron and pi- background used</vt:lpstr>
      <vt:lpstr>Updated: pion rejection Only electron and pi- background used</vt:lpstr>
      <vt:lpstr>PVDIS trigger turn on curve 2GeV electron cut based on shower Hex1+6 cluster only</vt:lpstr>
      <vt:lpstr>PVDIS – current baffle (with direct γ)</vt:lpstr>
      <vt:lpstr>PVDIS – preview for a baffle w/o direct γ</vt:lpstr>
      <vt:lpstr>Last Version of Background Simulation (reported last week)</vt:lpstr>
      <vt:lpstr>Why it is hard – lots of deep pions</vt:lpstr>
      <vt:lpstr>Per-event pion rate for 1+6 hexagon cluster at inner radius</vt:lpstr>
      <vt:lpstr>Electron efficiency w/ background at inner radius. Ignore gamma and pi+ bgd</vt:lpstr>
      <vt:lpstr>Pion efficiency w/ background at inner radius. Ignore gamma and pi+ bgd</vt:lpstr>
      <vt:lpstr>What we can further try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2340</cp:revision>
  <dcterms:created xsi:type="dcterms:W3CDTF">2009-04-16T15:29:42Z</dcterms:created>
  <dcterms:modified xsi:type="dcterms:W3CDTF">2013-09-18T17:55:56Z</dcterms:modified>
</cp:coreProperties>
</file>