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3"/>
  </p:notesMasterIdLst>
  <p:sldIdLst>
    <p:sldId id="371" r:id="rId2"/>
    <p:sldId id="498" r:id="rId3"/>
    <p:sldId id="391" r:id="rId4"/>
    <p:sldId id="501" r:id="rId5"/>
    <p:sldId id="549" r:id="rId6"/>
    <p:sldId id="565" r:id="rId7"/>
    <p:sldId id="566" r:id="rId8"/>
    <p:sldId id="567" r:id="rId9"/>
    <p:sldId id="568" r:id="rId10"/>
    <p:sldId id="569" r:id="rId11"/>
    <p:sldId id="570" r:id="rId12"/>
    <p:sldId id="576" r:id="rId13"/>
    <p:sldId id="577" r:id="rId14"/>
    <p:sldId id="578" r:id="rId15"/>
    <p:sldId id="581" r:id="rId16"/>
    <p:sldId id="582" r:id="rId17"/>
    <p:sldId id="583" r:id="rId18"/>
    <p:sldId id="584" r:id="rId19"/>
    <p:sldId id="585" r:id="rId20"/>
    <p:sldId id="586" r:id="rId21"/>
    <p:sldId id="587" r:id="rId22"/>
    <p:sldId id="588" r:id="rId23"/>
    <p:sldId id="543" r:id="rId24"/>
    <p:sldId id="539" r:id="rId25"/>
    <p:sldId id="540" r:id="rId26"/>
    <p:sldId id="547" r:id="rId27"/>
    <p:sldId id="548" r:id="rId28"/>
    <p:sldId id="538" r:id="rId29"/>
    <p:sldId id="574" r:id="rId30"/>
    <p:sldId id="575" r:id="rId31"/>
    <p:sldId id="571" r:id="rId32"/>
    <p:sldId id="572" r:id="rId33"/>
    <p:sldId id="573" r:id="rId34"/>
    <p:sldId id="589" r:id="rId35"/>
    <p:sldId id="590" r:id="rId36"/>
    <p:sldId id="558" r:id="rId37"/>
    <p:sldId id="559" r:id="rId38"/>
    <p:sldId id="518" r:id="rId39"/>
    <p:sldId id="526" r:id="rId40"/>
    <p:sldId id="524" r:id="rId41"/>
    <p:sldId id="525" r:id="rId42"/>
    <p:sldId id="512" r:id="rId43"/>
    <p:sldId id="531" r:id="rId44"/>
    <p:sldId id="532" r:id="rId45"/>
    <p:sldId id="533" r:id="rId46"/>
    <p:sldId id="513" r:id="rId47"/>
    <p:sldId id="534" r:id="rId48"/>
    <p:sldId id="535" r:id="rId49"/>
    <p:sldId id="536" r:id="rId50"/>
    <p:sldId id="537" r:id="rId51"/>
    <p:sldId id="511" r:id="rId52"/>
    <p:sldId id="506" r:id="rId53"/>
    <p:sldId id="507" r:id="rId54"/>
    <p:sldId id="508" r:id="rId55"/>
    <p:sldId id="509" r:id="rId56"/>
    <p:sldId id="510" r:id="rId57"/>
    <p:sldId id="519" r:id="rId58"/>
    <p:sldId id="520" r:id="rId59"/>
    <p:sldId id="521" r:id="rId60"/>
    <p:sldId id="522" r:id="rId61"/>
    <p:sldId id="523" r:id="rId62"/>
    <p:sldId id="499" r:id="rId63"/>
    <p:sldId id="514" r:id="rId64"/>
    <p:sldId id="550" r:id="rId65"/>
    <p:sldId id="551" r:id="rId66"/>
    <p:sldId id="500" r:id="rId67"/>
    <p:sldId id="505" r:id="rId68"/>
    <p:sldId id="527" r:id="rId69"/>
    <p:sldId id="528" r:id="rId70"/>
    <p:sldId id="529" r:id="rId71"/>
    <p:sldId id="530" r:id="rId7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FCC00"/>
    <a:srgbClr val="0101FF"/>
    <a:srgbClr val="3333CC"/>
    <a:srgbClr val="CC3399"/>
    <a:srgbClr val="33CC33"/>
    <a:srgbClr val="CC9900"/>
    <a:srgbClr val="FA7406"/>
    <a:srgbClr val="FE4A02"/>
    <a:srgbClr val="D67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9" autoAdjust="0"/>
    <p:restoredTop sz="84645" autoAdjust="0"/>
  </p:normalViewPr>
  <p:slideViewPr>
    <p:cSldViewPr>
      <p:cViewPr varScale="1">
        <p:scale>
          <a:sx n="117" d="100"/>
          <a:sy n="11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25000"/>
            <a:lum/>
          </a:blip>
          <a:srcRect/>
          <a:stretch>
            <a:fillRect l="13000" t="1000" r="15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856" y="6400800"/>
            <a:ext cx="1511543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1"/>
            <a:ext cx="8610600" cy="1600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Update on EM Calorimeters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610911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Calorimeter Group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283" r="18182"/>
          <a:stretch>
            <a:fillRect/>
          </a:stretch>
        </p:blipFill>
        <p:spPr bwMode="auto">
          <a:xfrm>
            <a:off x="76200" y="0"/>
            <a:ext cx="4038600" cy="473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049768" y="5443402"/>
            <a:ext cx="5179832" cy="141459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3GeV electron shower </a:t>
            </a:r>
          </a:p>
          <a:p>
            <a:r>
              <a:rPr lang="en-US" sz="1600" dirty="0" smtClean="0"/>
              <a:t>On hexagon calorimeter grid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The support Al plate was just added, not used in this study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Hexagon Calorimeter Simulation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pic>
        <p:nvPicPr>
          <p:cNvPr id="103427" name="Picture 3" descr="E:\Dropbox\Tmp\WithSupport.png"/>
          <p:cNvPicPr>
            <a:picLocks noChangeAspect="1" noChangeArrowheads="1"/>
          </p:cNvPicPr>
          <p:nvPr/>
        </p:nvPicPr>
        <p:blipFill>
          <a:blip r:embed="rId3" cstate="print"/>
          <a:srcRect l="21975" r="22089"/>
          <a:stretch>
            <a:fillRect/>
          </a:stretch>
        </p:blipFill>
        <p:spPr bwMode="auto">
          <a:xfrm flipV="1">
            <a:off x="4800600" y="0"/>
            <a:ext cx="4267200" cy="476094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152400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Orthographic projection along z axis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0" y="152400"/>
            <a:ext cx="368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Orthographic projection along </a:t>
            </a:r>
            <a:r>
              <a:rPr lang="el-GR" dirty="0" smtClean="0"/>
              <a:t>φ</a:t>
            </a:r>
            <a:r>
              <a:rPr lang="en-US" dirty="0" smtClean="0"/>
              <a:t> axis</a:t>
            </a:r>
          </a:p>
        </p:txBody>
      </p:sp>
      <p:sp>
        <p:nvSpPr>
          <p:cNvPr id="14" name="Right Arrow 13"/>
          <p:cNvSpPr/>
          <p:nvPr/>
        </p:nvSpPr>
        <p:spPr>
          <a:xfrm rot="19939899">
            <a:off x="71827" y="2839015"/>
            <a:ext cx="12192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3GeV 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5" name="Right Arrow 14"/>
          <p:cNvSpPr/>
          <p:nvPr/>
        </p:nvSpPr>
        <p:spPr>
          <a:xfrm rot="19939899">
            <a:off x="4186627" y="3372416"/>
            <a:ext cx="12192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3GeV e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7848600" y="4114800"/>
            <a:ext cx="1295400" cy="609600"/>
          </a:xfrm>
          <a:prstGeom prst="wedgeRoundRectCallout">
            <a:avLst>
              <a:gd name="adj1" fmla="val -4643"/>
              <a:gd name="adj2" fmla="val -985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4cm Al backplane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105400" y="4114800"/>
            <a:ext cx="1295400" cy="609600"/>
          </a:xfrm>
          <a:prstGeom prst="wedgeRoundRectCallout">
            <a:avLst>
              <a:gd name="adj1" fmla="val -21481"/>
              <a:gd name="adj2" fmla="val -916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2cm pre-sh. </a:t>
            </a:r>
            <a:r>
              <a:rPr lang="en-US" dirty="0" err="1" smtClean="0"/>
              <a:t>scint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477000" y="4114800"/>
            <a:ext cx="1295400" cy="609600"/>
          </a:xfrm>
          <a:prstGeom prst="wedgeRoundRectCallout">
            <a:avLst>
              <a:gd name="adj1" fmla="val -117973"/>
              <a:gd name="adj2" fmla="val -888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2cm Al </a:t>
            </a:r>
            <a:r>
              <a:rPr lang="en-US" dirty="0" err="1" smtClean="0"/>
              <a:t>frontplane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3733800" y="4114800"/>
            <a:ext cx="1295400" cy="609600"/>
          </a:xfrm>
          <a:prstGeom prst="wedgeRoundRectCallout">
            <a:avLst>
              <a:gd name="adj1" fmla="val 74364"/>
              <a:gd name="adj2" fmla="val -9025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2X</a:t>
            </a:r>
            <a:r>
              <a:rPr lang="en-US" baseline="-25000" dirty="0" smtClean="0"/>
              <a:t>0</a:t>
            </a:r>
            <a:r>
              <a:rPr lang="en-US" dirty="0" smtClean="0"/>
              <a:t> lead absorber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998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background yet assumed at this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 rejection/efficiency reviewed with hexagon-shape calorimeter modules</a:t>
            </a:r>
            <a:endParaRPr lang="en-US" sz="2800" dirty="0"/>
          </a:p>
        </p:txBody>
      </p:sp>
      <p:grpSp>
        <p:nvGrpSpPr>
          <p:cNvPr id="2" name="Group 12"/>
          <p:cNvGrpSpPr/>
          <p:nvPr/>
        </p:nvGrpSpPr>
        <p:grpSpPr>
          <a:xfrm>
            <a:off x="533400" y="2492771"/>
            <a:ext cx="8382000" cy="4365229"/>
            <a:chOff x="762000" y="2133599"/>
            <a:chExt cx="8382000" cy="43652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2133599"/>
              <a:ext cx="7989570" cy="4365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ular Callout 10"/>
            <p:cNvSpPr/>
            <p:nvPr/>
          </p:nvSpPr>
          <p:spPr>
            <a:xfrm>
              <a:off x="7391400" y="4191000"/>
              <a:ext cx="1752600" cy="762000"/>
            </a:xfrm>
            <a:prstGeom prst="wedgeRoundRectCallout">
              <a:avLst>
                <a:gd name="adj1" fmla="val -36206"/>
                <a:gd name="adj2" fmla="val -97143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Expect go high w/ higher stat.</a:t>
              </a:r>
              <a:endParaRPr lang="en-US" dirty="0"/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486400" y="4572000"/>
              <a:ext cx="1752600" cy="1066800"/>
            </a:xfrm>
            <a:prstGeom prst="wedgeRoundRectCallout">
              <a:avLst>
                <a:gd name="adj1" fmla="val -52977"/>
                <a:gd name="adj2" fmla="val -84745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Preshower ID power drop significantly at this bin</a:t>
              </a:r>
              <a:endParaRPr lang="en-US" dirty="0"/>
            </a:p>
          </p:txBody>
        </p:sp>
      </p:grpSp>
      <p:pic>
        <p:nvPicPr>
          <p:cNvPr id="10" name="Picture 2" descr="E:\Dropbox\Tmp\PVDIS_Lead2X0PbBlock.PVDIS_RunPion_GetEfficienci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b="52250"/>
          <a:stretch>
            <a:fillRect/>
          </a:stretch>
        </p:blipFill>
        <p:spPr bwMode="auto">
          <a:xfrm>
            <a:off x="5532571" y="0"/>
            <a:ext cx="3611430" cy="2514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890716" y="304800"/>
            <a:ext cx="2329484" cy="954107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bg1"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From last meeting: </a:t>
            </a:r>
          </a:p>
          <a:p>
            <a:r>
              <a:rPr lang="en-US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Pion rejection with</a:t>
            </a:r>
          </a:p>
          <a:p>
            <a:r>
              <a:rPr lang="en-US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square module 3x3 clustering</a:t>
            </a:r>
          </a:p>
          <a:p>
            <a:r>
              <a:rPr lang="en-US" sz="1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94% electron efficiency</a:t>
            </a:r>
            <a:endParaRPr lang="en-US" sz="1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Background Simulation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iteration of GEMC + </a:t>
            </a:r>
            <a:r>
              <a:rPr lang="en-US" dirty="0" err="1" smtClean="0"/>
              <a:t>CaloSIM</a:t>
            </a:r>
            <a:r>
              <a:rPr lang="en-US" dirty="0" smtClean="0"/>
              <a:t> background study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GEMC simulate spectrum and rate of background particle at the front surface of calorimeter (Zhiwen)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CaloSIM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(standalone calorimeter simulation, on SoLID SVN) </a:t>
            </a:r>
            <a:r>
              <a:rPr lang="en-US" dirty="0" smtClean="0"/>
              <a:t>build calorimeter response from a wide range of incoming particle species and energy range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Combine above two and sum over all contributions (EM, DIS, pi0, </a:t>
            </a:r>
            <a:r>
              <a:rPr lang="en-US" dirty="0" err="1" smtClean="0"/>
              <a:t>pi+,pi</a:t>
            </a:r>
            <a:r>
              <a:rPr lang="en-US" dirty="0" smtClean="0"/>
              <a:t>-)  stochastically within a 50ns coincidental window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(assumed at this moment)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-&gt; background distribution at each trigger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Imbed background into the signal simulation (high energy e, pi) and perform analysis (</a:t>
            </a:r>
            <a:r>
              <a:rPr lang="en-US" dirty="0" err="1" smtClean="0"/>
              <a:t>clutering</a:t>
            </a:r>
            <a:r>
              <a:rPr lang="en-US" dirty="0" smtClean="0"/>
              <a:t>, e/pi separation, etc.) 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Calorimeter background simulation with GEMC + </a:t>
            </a:r>
            <a:r>
              <a:rPr lang="en-US" dirty="0" err="1" smtClean="0"/>
              <a:t>CaloSIM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791200" cy="15666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Dose is not a problem for SIDIS configuration. </a:t>
            </a:r>
          </a:p>
          <a:p>
            <a:pPr lvl="1"/>
            <a:r>
              <a:rPr lang="en-US" dirty="0" smtClean="0"/>
              <a:t>Calorimeter design to stand &gt;10</a:t>
            </a:r>
            <a:r>
              <a:rPr lang="en-US" baseline="30000" dirty="0" smtClean="0"/>
              <a:t>5</a:t>
            </a:r>
            <a:r>
              <a:rPr lang="en-US" dirty="0" smtClean="0"/>
              <a:t> radiation dose</a:t>
            </a:r>
          </a:p>
          <a:p>
            <a:pPr lvl="1"/>
            <a:r>
              <a:rPr lang="en-US" dirty="0" smtClean="0"/>
              <a:t>Important to have this </a:t>
            </a:r>
            <a:r>
              <a:rPr lang="en-US" dirty="0" err="1" smtClean="0"/>
              <a:t>safty</a:t>
            </a:r>
            <a:r>
              <a:rPr lang="en-US" dirty="0" smtClean="0"/>
              <a:t> margin</a:t>
            </a:r>
          </a:p>
          <a:p>
            <a:r>
              <a:rPr lang="en-US" dirty="0" smtClean="0"/>
              <a:t>Still missing final PVDIS radiation dose, need final baffle w/o direct line of </a:t>
            </a:r>
            <a:r>
              <a:rPr lang="en-US" dirty="0" smtClean="0"/>
              <a:t>sight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Radiation dose prediction remain stable</a:t>
            </a:r>
            <a:endParaRPr lang="en-US" dirty="0"/>
          </a:p>
        </p:txBody>
      </p:sp>
      <p:sp>
        <p:nvSpPr>
          <p:cNvPr id="5122" name="AutoShape 2" descr="https://p25ext.lanl.gov/elog/JinResearchLog/130322_033150/DrawLowEBgd_SIDIS_Large_Sum_Rate.png?lb=JinResearch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442719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33400" y="3200400"/>
            <a:ext cx="3757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SIDIS – He3– Large Angle Calorimeter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45407" y="3200400"/>
            <a:ext cx="3412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SIDIS – He3– Forward Calorimeter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498" y="3657600"/>
            <a:ext cx="4397502" cy="316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567654" y="1752600"/>
            <a:ext cx="257634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Particle species at front surface: 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 Electron 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101FF"/>
                </a:solidFill>
              </a:rPr>
              <a:t> Low energy gamma 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FFCC00"/>
                </a:solidFill>
              </a:rPr>
              <a:t> </a:t>
            </a:r>
            <a:r>
              <a:rPr lang="en-US" sz="1400" dirty="0" smtClean="0">
                <a:solidFill>
                  <a:srgbClr val="FFCC00"/>
                </a:solidFill>
              </a:rPr>
              <a:t>Pi- / </a:t>
            </a:r>
            <a:r>
              <a:rPr lang="en-US" sz="1400" dirty="0" smtClean="0">
                <a:solidFill>
                  <a:srgbClr val="00B050"/>
                </a:solidFill>
              </a:rPr>
              <a:t>pi+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pi</a:t>
            </a:r>
            <a:r>
              <a:rPr lang="en-US" sz="1400" baseline="30000" dirty="0" smtClean="0">
                <a:solidFill>
                  <a:srgbClr val="00B050"/>
                </a:solidFill>
              </a:rPr>
              <a:t>0</a:t>
            </a:r>
            <a:r>
              <a:rPr lang="en-US" sz="1400" dirty="0" smtClean="0">
                <a:solidFill>
                  <a:srgbClr val="00B050"/>
                </a:solidFill>
              </a:rPr>
              <a:t> -&gt; gamma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background simulation</a:t>
            </a:r>
            <a:br>
              <a:rPr lang="en-US" dirty="0" smtClean="0"/>
            </a:br>
            <a:r>
              <a:rPr lang="en-US" dirty="0" smtClean="0"/>
              <a:t>For SIDIS Forward Calorimeter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1328"/>
            <a:ext cx="3886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have good “shielding” with 2X0 preshower, save us from 1GHz/cm2 photon background</a:t>
            </a:r>
          </a:p>
          <a:p>
            <a:r>
              <a:rPr lang="en-US" dirty="0" smtClean="0"/>
              <a:t>Dominated background: low energy photon 1-100 </a:t>
            </a:r>
            <a:r>
              <a:rPr lang="en-US" dirty="0" err="1" smtClean="0"/>
              <a:t>MeV</a:t>
            </a:r>
            <a:r>
              <a:rPr lang="en-US" dirty="0" smtClean="0"/>
              <a:t>, which lead to 10kHz/cm</a:t>
            </a:r>
            <a:r>
              <a:rPr lang="en-US" baseline="30000" dirty="0" smtClean="0"/>
              <a:t>2</a:t>
            </a:r>
            <a:r>
              <a:rPr lang="en-US" dirty="0" smtClean="0"/>
              <a:t> MIP signal on preshower </a:t>
            </a:r>
          </a:p>
          <a:p>
            <a:r>
              <a:rPr lang="en-US" dirty="0" smtClean="0"/>
              <a:t>The background on shower is small</a:t>
            </a:r>
          </a:p>
          <a:p>
            <a:r>
              <a:rPr lang="en-US" dirty="0" smtClean="0"/>
              <a:t>Used in this study:</a:t>
            </a:r>
          </a:p>
          <a:p>
            <a:pPr lvl="1"/>
            <a:r>
              <a:rPr lang="en-US" dirty="0" smtClean="0"/>
              <a:t>Most inner side (highest rate)</a:t>
            </a:r>
          </a:p>
          <a:p>
            <a:pPr lvl="1"/>
            <a:r>
              <a:rPr lang="en-US" dirty="0" smtClean="0"/>
              <a:t>100 cm</a:t>
            </a:r>
            <a:r>
              <a:rPr lang="en-US" baseline="30000" dirty="0" smtClean="0"/>
              <a:t>2</a:t>
            </a:r>
            <a:r>
              <a:rPr lang="en-US" dirty="0" smtClean="0"/>
              <a:t> segmented preshower -3 MHz MIP rate</a:t>
            </a:r>
          </a:p>
          <a:p>
            <a:pPr lvl="1"/>
            <a:r>
              <a:rPr lang="en-US" dirty="0" smtClean="0"/>
              <a:t>For outer radius, rate is 10x lower, less segmentation can be used there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forward background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514600"/>
            <a:ext cx="4422797" cy="317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343400" y="1905000"/>
            <a:ext cx="4642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preshower MIP rate categorized with its source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0" y="5486400"/>
            <a:ext cx="3259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Particle species at front surface: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Electron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101FF"/>
                </a:solidFill>
              </a:rPr>
              <a:t> Low energy gamma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CC00"/>
                </a:solidFill>
              </a:rPr>
              <a:t> </a:t>
            </a:r>
            <a:r>
              <a:rPr lang="en-US" dirty="0" smtClean="0">
                <a:solidFill>
                  <a:srgbClr val="FFCC00"/>
                </a:solidFill>
              </a:rPr>
              <a:t>Pi-</a:t>
            </a:r>
            <a:endParaRPr 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background to signal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828800" y="5943600"/>
            <a:ext cx="2819400" cy="609600"/>
          </a:xfrm>
          <a:prstGeom prst="wedgeRoundRectCallout">
            <a:avLst>
              <a:gd name="adj1" fmla="val -23150"/>
              <a:gd name="adj2" fmla="val -11026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MIP Background is significant in preshower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486400" y="5943600"/>
            <a:ext cx="2819400" cy="609600"/>
          </a:xfrm>
          <a:prstGeom prst="wedgeRoundRectCallout">
            <a:avLst>
              <a:gd name="adj1" fmla="val 8414"/>
              <a:gd name="adj2" fmla="val -11562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Background is much less significant for shower </a:t>
            </a:r>
            <a:endParaRPr lang="en-US" dirty="0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4400" y="167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Electron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Background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Pions</a:t>
            </a:r>
            <a:endParaRPr lang="en-US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Background</a:t>
            </a:r>
            <a:endParaRPr lang="en-US" dirty="0" smtClean="0"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9095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Pion </a:t>
            </a:r>
            <a:endParaRPr lang="en-US" sz="1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101FF"/>
                </a:solidFill>
              </a:rPr>
              <a:t> </a:t>
            </a:r>
            <a:r>
              <a:rPr lang="en-US" sz="1400" dirty="0" smtClean="0">
                <a:solidFill>
                  <a:srgbClr val="0101FF"/>
                </a:solidFill>
              </a:rPr>
              <a:t>Electron </a:t>
            </a:r>
            <a:endParaRPr lang="en-US" sz="1400" dirty="0" smtClean="0">
              <a:solidFill>
                <a:srgbClr val="0101FF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Background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4267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Pion </a:t>
            </a:r>
            <a:endParaRPr lang="en-US" sz="1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101FF"/>
                </a:solidFill>
              </a:rPr>
              <a:t> </a:t>
            </a:r>
            <a:r>
              <a:rPr lang="en-US" sz="1400" dirty="0" smtClean="0">
                <a:solidFill>
                  <a:srgbClr val="0101FF"/>
                </a:solidFill>
              </a:rPr>
              <a:t>Electron </a:t>
            </a:r>
            <a:endParaRPr lang="en-US" sz="1400" dirty="0" smtClean="0">
              <a:solidFill>
                <a:srgbClr val="0101FF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Background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Offline: No change in eff., reduce rejection at low-p end</a:t>
            </a:r>
            <a:endParaRPr lang="en-US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1600200" y="2362200"/>
            <a:ext cx="2057400" cy="762000"/>
          </a:xfrm>
          <a:prstGeom prst="wedgeRoundRectCallout">
            <a:avLst>
              <a:gd name="adj1" fmla="val -70436"/>
              <a:gd name="adj2" fmla="val 967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Rejection reduced due to preshower pile up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28800" y="3657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101FF"/>
                </a:solidFill>
              </a:rPr>
              <a:t> w/o background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w/ background</a:t>
            </a:r>
          </a:p>
        </p:txBody>
      </p:sp>
    </p:spTree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543800" cy="473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049768" y="5443402"/>
            <a:ext cx="5179832" cy="141459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 smtClean="0"/>
              <a:t>Hexagon Provide nice shower area cuts – can be used in both online and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-order offline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clustering –  contains ~96% of shower energy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 FPGA-based pattern trigger (HEX 1+6 trigger)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Hexagon Calorimeter Trigger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38400" y="228599"/>
            <a:ext cx="4419600" cy="4580313"/>
          </a:xfrm>
          <a:prstGeom prst="ellips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65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Hadronic shower which introduce a pion contamination, usually spread into larger area compared to EM shower</a:t>
            </a:r>
          </a:p>
          <a:p>
            <a:r>
              <a:rPr lang="en-US" dirty="0" smtClean="0"/>
              <a:t>A localized trigger, e.g. HEX1+6 trigger can significantly suppress the hadron response, while maintaining high eff. for </a:t>
            </a:r>
            <a:r>
              <a:rPr lang="en-US" dirty="0" smtClean="0"/>
              <a:t>electrons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Online: Trigger with background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895600"/>
            <a:ext cx="4800600" cy="325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24400" y="2209800"/>
            <a:ext cx="33249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Ratio of EM shower contained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Ratio of Pion shower contained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1427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Do receive very high electron efficiency in simulation</a:t>
            </a:r>
          </a:p>
          <a:p>
            <a:r>
              <a:rPr lang="en-US" dirty="0" smtClean="0"/>
              <a:t>However, for SoLID, wide momentum range is used. </a:t>
            </a:r>
          </a:p>
          <a:p>
            <a:pPr lvl="1"/>
            <a:r>
              <a:rPr lang="en-US" dirty="0" smtClean="0"/>
              <a:t>Therefore to accept lowest momentum electrons, the shower cut have to be low. </a:t>
            </a:r>
          </a:p>
          <a:p>
            <a:pPr lvl="1"/>
            <a:r>
              <a:rPr lang="en-US" dirty="0" smtClean="0"/>
              <a:t>the rejection for high momentum pion will be very limited</a:t>
            </a:r>
          </a:p>
          <a:p>
            <a:r>
              <a:rPr lang="en-US" dirty="0" smtClean="0"/>
              <a:t>From DAQ group (Xin, Alex): use position dependent threshold, consider plus preshower trigger</a:t>
            </a:r>
          </a:p>
          <a:p>
            <a:r>
              <a:rPr lang="en-US" dirty="0" smtClean="0"/>
              <a:t>Simulated with background imbedding. The pion response is shown below: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only trigger on total EM energy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48161"/>
          <a:stretch>
            <a:fillRect/>
          </a:stretch>
        </p:blipFill>
        <p:spPr bwMode="auto">
          <a:xfrm>
            <a:off x="1475763" y="2999822"/>
            <a:ext cx="2743200" cy="385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9498"/>
          <a:stretch>
            <a:fillRect/>
          </a:stretch>
        </p:blipFill>
        <p:spPr bwMode="auto">
          <a:xfrm>
            <a:off x="4676163" y="3048000"/>
            <a:ext cx="26390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86000" y="3810000"/>
            <a:ext cx="1654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HEX1+6 Trigger</a:t>
            </a:r>
          </a:p>
          <a:p>
            <a:r>
              <a:rPr lang="en-US" dirty="0" smtClean="0"/>
              <a:t> &gt; 0.95GeV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86600" y="3733800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HEX1+6 Trigger </a:t>
            </a:r>
          </a:p>
          <a:p>
            <a:r>
              <a:rPr lang="en-US" dirty="0" smtClean="0"/>
              <a:t>&gt; 1.95GeV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91400" y="5105400"/>
            <a:ext cx="1291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A0000"/>
                </a:solidFill>
              </a:rPr>
              <a:t>* Accepted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* All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4957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Full background simulation for pion efficiency shown on the right.</a:t>
            </a:r>
          </a:p>
          <a:p>
            <a:r>
              <a:rPr lang="en-US" dirty="0" smtClean="0"/>
              <a:t>Trigger cut is HEX1+6 trigger raw signal is larger than 85% MIP </a:t>
            </a:r>
            <a:br>
              <a:rPr lang="en-US" dirty="0" smtClean="0"/>
            </a:br>
            <a:r>
              <a:rPr lang="en-US" dirty="0" smtClean="0"/>
              <a:t>(which is MIP – 2</a:t>
            </a:r>
            <a:r>
              <a:rPr lang="el-GR" dirty="0" smtClean="0"/>
              <a:t>σ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220MeV calibrated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background which pass this cut </a:t>
            </a:r>
          </a:p>
          <a:p>
            <a:pPr lvl="1"/>
            <a:r>
              <a:rPr lang="en-US" dirty="0" smtClean="0"/>
              <a:t>rate ~20Mhz</a:t>
            </a:r>
          </a:p>
          <a:p>
            <a:pPr lvl="1"/>
            <a:r>
              <a:rPr lang="en-US" dirty="0" smtClean="0"/>
              <a:t>is dominated by photon. </a:t>
            </a:r>
          </a:p>
          <a:p>
            <a:pPr lvl="1"/>
            <a:r>
              <a:rPr lang="en-US" dirty="0" smtClean="0"/>
              <a:t>With an additional 1/5 suppression from scintillator, we get ~4MHz trigger rate, which fit in the DAQ limit (PR12-10-006)</a:t>
            </a:r>
          </a:p>
          <a:p>
            <a:pPr lvl="1"/>
            <a:r>
              <a:rPr lang="en-US" dirty="0" smtClean="0"/>
              <a:t>Will join global DAQ study for final verification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Charged Particle (Pion) trigger efficiency</a:t>
            </a:r>
            <a:endParaRPr lang="en-US" dirty="0"/>
          </a:p>
        </p:txBody>
      </p:sp>
      <p:sp>
        <p:nvSpPr>
          <p:cNvPr id="1026" name="AutoShape 2" descr="https://p25ext.lanl.gov/elog/JinResearchLog/130322_093423/Lead2X0PbBlock_Hex.1.SIDIS_Forward_RunPion_GetEfficiencies_TrigMI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152400"/>
            <a:ext cx="2260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Pion trigger response </a:t>
            </a:r>
          </a:p>
          <a:p>
            <a:r>
              <a:rPr lang="en-US" dirty="0" smtClean="0">
                <a:solidFill>
                  <a:srgbClr val="FA0000"/>
                </a:solidFill>
              </a:rPr>
              <a:t>* Accepted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* All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1066799"/>
            <a:ext cx="3905250" cy="5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Updates</a:t>
            </a:r>
            <a:br>
              <a:rPr lang="en-US" dirty="0" smtClean="0"/>
            </a:br>
            <a:r>
              <a:rPr lang="en-US" dirty="0" smtClean="0"/>
              <a:t>- Fiber connector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connection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09600" y="3251554"/>
            <a:ext cx="7708618" cy="3149246"/>
            <a:chOff x="878399" y="2888279"/>
            <a:chExt cx="8494201" cy="347291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762500" y="3103563"/>
            <a:ext cx="4610100" cy="3033712"/>
          </p:xfrm>
          <a:graphic>
            <a:graphicData uri="http://schemas.openxmlformats.org/presentationml/2006/ole">
              <p:oleObj spid="_x0000_s45058" r:id="rId3" imgW="6982975" imgH="3566843" progId="">
                <p:embed/>
              </p:oleObj>
            </a:graphicData>
          </a:graphic>
        </p:graphicFrame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878399" y="2888279"/>
              <a:ext cx="3970079" cy="34729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/>
          <p:nvPr/>
        </p:nvSpPr>
        <p:spPr>
          <a:xfrm>
            <a:off x="685801" y="1143000"/>
            <a:ext cx="8153400" cy="2298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8" tIns="40824" rIns="81648" bIns="40824" anchor="t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buFont typeface="Arial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 Shower will use 1-1 bundle fiber connector.</a:t>
            </a:r>
          </a:p>
          <a:p>
            <a:pPr lvl="1">
              <a:buNone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Used </a:t>
            </a:r>
            <a:r>
              <a:rPr lang="en-US" sz="2400" dirty="0">
                <a:latin typeface="Constantia" pitchFamily="18"/>
                <a:ea typeface="DejaVu Sans" pitchFamily="2"/>
                <a:cs typeface="DejaVu Sans" pitchFamily="2"/>
              </a:rPr>
              <a:t>in previous experiments (</a:t>
            </a:r>
            <a:r>
              <a:rPr lang="en-US" sz="2400" dirty="0" err="1">
                <a:latin typeface="Constantia" pitchFamily="18"/>
                <a:ea typeface="DejaVu Sans" pitchFamily="2"/>
                <a:cs typeface="DejaVu Sans" pitchFamily="2"/>
              </a:rPr>
              <a:t>LHCb</a:t>
            </a:r>
            <a:r>
              <a:rPr lang="en-US" sz="2400" dirty="0">
                <a:latin typeface="Constantia" pitchFamily="18"/>
                <a:ea typeface="DejaVu Sans" pitchFamily="2"/>
                <a:cs typeface="DejaVu Sans" pitchFamily="2"/>
              </a:rPr>
              <a:t>, </a:t>
            </a:r>
            <a:r>
              <a:rPr lang="en-US" sz="2400" dirty="0" err="1" smtClean="0">
                <a:latin typeface="Constantia" pitchFamily="18"/>
                <a:ea typeface="DejaVu Sans" pitchFamily="2"/>
                <a:cs typeface="DejaVu Sans" pitchFamily="2"/>
              </a:rPr>
              <a:t>Minos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)</a:t>
            </a:r>
          </a:p>
          <a:p>
            <a:pPr lvl="1">
              <a:buNone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/>
              <a:t>custom made fiber 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connector,</a:t>
            </a:r>
            <a:r>
              <a:rPr lang="en-US" sz="2400" dirty="0" smtClean="0"/>
              <a:t> quote by LEONI (see next slide)</a:t>
            </a:r>
            <a:endParaRPr lang="en-US" sz="2400" dirty="0" smtClean="0">
              <a:latin typeface="Constantia" pitchFamily="18"/>
              <a:ea typeface="DejaVu Sans" pitchFamily="2"/>
              <a:cs typeface="DejaVu Sans" pitchFamily="2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</a:t>
            </a:r>
            <a:r>
              <a:rPr lang="en-US" sz="2400" dirty="0" err="1" smtClean="0">
                <a:latin typeface="Constantia" pitchFamily="18"/>
                <a:ea typeface="DejaVu Sans" pitchFamily="2"/>
                <a:cs typeface="DejaVu Sans" pitchFamily="2"/>
              </a:rPr>
              <a:t>Preshower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will use </a:t>
            </a:r>
            <a:r>
              <a:rPr lang="en-US" sz="2400" dirty="0" err="1" smtClean="0">
                <a:latin typeface="Constantia" pitchFamily="18"/>
                <a:ea typeface="DejaVu Sans" pitchFamily="2"/>
                <a:cs typeface="DejaVu Sans" pitchFamily="2"/>
              </a:rPr>
              <a:t>comercial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1-1 single fiber connector, a few $ each.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95600" y="60198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14160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LHCb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shower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5562600"/>
            <a:ext cx="800100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endParaRPr lang="en-US" sz="2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lnSpc>
                <a:spcPct val="93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endParaRPr lang="en-US" sz="2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fiber bundle to PMT connector,  cost estimate $25/module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connector for 100 </a:t>
            </a:r>
          </a:p>
          <a:p>
            <a:pPr>
              <a:buNone/>
            </a:pPr>
            <a:r>
              <a:rPr lang="en-US" dirty="0" smtClean="0"/>
              <a:t>    fiber pairing</a:t>
            </a:r>
          </a:p>
          <a:p>
            <a:r>
              <a:rPr lang="en-US" dirty="0" smtClean="0"/>
              <a:t>made of Al</a:t>
            </a:r>
          </a:p>
          <a:p>
            <a:r>
              <a:rPr lang="en-US" dirty="0" smtClean="0"/>
              <a:t>35% worst light loss </a:t>
            </a:r>
          </a:p>
          <a:p>
            <a:r>
              <a:rPr lang="en-US" dirty="0" smtClean="0"/>
              <a:t>$100/each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Fiber connector</a:t>
            </a:r>
            <a:br>
              <a:rPr lang="en-US" dirty="0" smtClean="0"/>
            </a:br>
            <a:r>
              <a:rPr lang="en-US" dirty="0" smtClean="0"/>
              <a:t>Concept design from LEONI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4267200"/>
            <a:ext cx="32956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133850"/>
            <a:ext cx="4552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626" y="1371600"/>
            <a:ext cx="444297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5270309"/>
            <a:ext cx="8229600" cy="7494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+ Prototyping ~ 0.3 M$</a:t>
            </a:r>
          </a:p>
          <a:p>
            <a:r>
              <a:rPr lang="en-US" dirty="0" smtClean="0"/>
              <a:t>+ Support ~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90600" y="1427480"/>
          <a:ext cx="7239000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 module</a:t>
                      </a:r>
                      <a:r>
                        <a:rPr lang="en-US" baseline="0" dirty="0" smtClean="0"/>
                        <a:t> cost ($)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module</a:t>
                      </a:r>
                      <a:r>
                        <a:rPr lang="en-US" baseline="0" dirty="0" smtClean="0"/>
                        <a:t> cost (M$)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Module material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700(L)/250(S)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Module production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800(L)/500(S)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Clear fiber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260(L)/65(S)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Fiber connectors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PMTs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600*2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tech and</a:t>
                      </a:r>
                      <a:r>
                        <a:rPr lang="en-US" baseline="0" dirty="0" smtClean="0"/>
                        <a:t> 5 student years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7.12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Total+30% contingency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9.26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Choice of technology</a:t>
            </a:r>
          </a:p>
          <a:p>
            <a:pPr lvl="1"/>
            <a:r>
              <a:rPr lang="en-US" dirty="0" smtClean="0"/>
              <a:t>Shashlyk design was chosen based on advantage of radiation resistance + cost + ease of readout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Scint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ratio 1:3 (V) </a:t>
            </a:r>
            <a:r>
              <a:rPr lang="en-US" dirty="0" smtClean="0"/>
              <a:t>: chosen to reach &lt;5%/√E energy resolution and ~100:1 pion rejection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Scintillator thickness of 1.5mm</a:t>
            </a:r>
            <a:r>
              <a:rPr lang="en-US" dirty="0" smtClean="0"/>
              <a:t>: based past designs to balance sampling fineness VS lateral light transmission loss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Total length of 20 X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smtClean="0"/>
              <a:t>: contain 98% of shower and maximize pion-electron difference</a:t>
            </a:r>
            <a:br>
              <a:rPr lang="en-US" dirty="0" smtClean="0"/>
            </a:br>
            <a:r>
              <a:rPr lang="en-US" dirty="0" smtClean="0">
                <a:latin typeface="Calibri"/>
              </a:rPr>
              <a:t>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MIP = 270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MeV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(real) / 320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MeV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(reconstructed)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Lateral size of 10x10 cm</a:t>
            </a:r>
            <a:r>
              <a:rPr lang="en-US" baseline="30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dirty="0" smtClean="0"/>
              <a:t>: max size allowed (to reduce $$) before position resolution significantly deteriorates (</a:t>
            </a:r>
            <a:r>
              <a:rPr lang="el-GR" dirty="0" smtClean="0"/>
              <a:t>σ</a:t>
            </a:r>
            <a:r>
              <a:rPr lang="en-US" dirty="0" smtClean="0"/>
              <a:t>~1 cm after cor.)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 – quick review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086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1"/>
            <a:ext cx="4095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EM Calorimeter Overview</a:t>
            </a:r>
            <a:endParaRPr lang="en-US" dirty="0"/>
          </a:p>
        </p:txBody>
      </p:sp>
      <p:grpSp>
        <p:nvGrpSpPr>
          <p:cNvPr id="7" name="Group 22"/>
          <p:cNvGrpSpPr/>
          <p:nvPr/>
        </p:nvGrpSpPr>
        <p:grpSpPr>
          <a:xfrm>
            <a:off x="621505" y="1250259"/>
            <a:ext cx="7544777" cy="1390162"/>
            <a:chOff x="-978748" y="1676547"/>
            <a:chExt cx="10730348" cy="1977119"/>
          </a:xfrm>
        </p:grpSpPr>
        <p:sp>
          <p:nvSpPr>
            <p:cNvPr id="17" name="Down Arrow 16"/>
            <p:cNvSpPr/>
            <p:nvPr/>
          </p:nvSpPr>
          <p:spPr>
            <a:xfrm rot="18745305">
              <a:off x="8999076" y="1851379"/>
              <a:ext cx="381659" cy="112338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12561" y="1676547"/>
              <a:ext cx="2438400" cy="3939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2006BA"/>
                  </a:solidFill>
                </a:rPr>
                <a:t>PVDIS forward angle</a:t>
              </a:r>
              <a:endParaRPr lang="en-US" sz="1200" dirty="0">
                <a:solidFill>
                  <a:srgbClr val="2006BA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2166104">
              <a:off x="3997968" y="2340841"/>
              <a:ext cx="381659" cy="10360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76600" y="1916668"/>
              <a:ext cx="2438400" cy="39395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2006BA"/>
                  </a:solidFill>
                </a:rPr>
                <a:t>SIDIS forward angle</a:t>
              </a:r>
              <a:endParaRPr lang="en-US" sz="1200" dirty="0">
                <a:solidFill>
                  <a:srgbClr val="2006BA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978748" y="2182707"/>
              <a:ext cx="2438400" cy="43772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2006BA"/>
                  </a:solidFill>
                </a:rPr>
                <a:t>SIDIS large angle</a:t>
              </a:r>
              <a:endParaRPr lang="en-US" sz="1400" dirty="0">
                <a:solidFill>
                  <a:srgbClr val="2006BA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 rot="20069750">
              <a:off x="263045" y="2754462"/>
              <a:ext cx="381659" cy="89920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</p:nvPr>
        </p:nvGraphicFramePr>
        <p:xfrm>
          <a:off x="304800" y="4495800"/>
          <a:ext cx="8534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524000"/>
                <a:gridCol w="1295400"/>
                <a:gridCol w="1295400"/>
                <a:gridCol w="1295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SoLID</a:t>
                      </a:r>
                      <a:r>
                        <a:rPr lang="en-US" baseline="0" dirty="0" smtClean="0"/>
                        <a:t> EM Calorimeters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 Angle (</a:t>
                      </a:r>
                      <a:r>
                        <a:rPr lang="en-US" b="0" dirty="0" smtClean="0">
                          <a:latin typeface="Arial"/>
                          <a:cs typeface="Arial"/>
                        </a:rPr>
                        <a:t>degree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(GeV / 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 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 /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Cerenkov Coverage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 (m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PVDIS Forward-Angle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22 - 35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 –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&lt;3-4 GeV/c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SIDIS</a:t>
                      </a:r>
                      <a:r>
                        <a:rPr lang="en-US" baseline="0" dirty="0" smtClean="0"/>
                        <a:t> Forward</a:t>
                      </a:r>
                      <a:r>
                        <a:rPr lang="en-US" dirty="0" smtClean="0"/>
                        <a:t>-Angle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&lt;4.7 GeV/c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SIDIS Large-Angle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3 - 6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 of technology</a:t>
            </a:r>
          </a:p>
          <a:p>
            <a:pPr lvl="1"/>
            <a:r>
              <a:rPr lang="en-US" dirty="0" smtClean="0"/>
              <a:t>HERMES/</a:t>
            </a:r>
            <a:r>
              <a:rPr lang="en-US" dirty="0" err="1" smtClean="0"/>
              <a:t>LHCb</a:t>
            </a:r>
            <a:r>
              <a:rPr lang="en-US" dirty="0" smtClean="0"/>
              <a:t> style VS full Shashlyk design, former is much easier to readout and high in radiation resistance</a:t>
            </a:r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Absorber of 2 X</a:t>
            </a:r>
            <a:r>
              <a:rPr lang="en-US" baseline="-25000" dirty="0" smtClean="0"/>
              <a:t>0</a:t>
            </a:r>
            <a:r>
              <a:rPr lang="en-US" dirty="0" smtClean="0"/>
              <a:t> lead :  </a:t>
            </a:r>
          </a:p>
          <a:p>
            <a:pPr lvl="2"/>
            <a:r>
              <a:rPr lang="en-US" dirty="0" smtClean="0"/>
              <a:t>Thinner – loose preshower rejection</a:t>
            </a:r>
          </a:p>
          <a:p>
            <a:pPr lvl="2"/>
            <a:r>
              <a:rPr lang="en-US" dirty="0" smtClean="0"/>
              <a:t>Thicker – loose shower resolution</a:t>
            </a:r>
          </a:p>
          <a:p>
            <a:pPr lvl="2"/>
            <a:r>
              <a:rPr lang="en-US" dirty="0" smtClean="0"/>
              <a:t>Scanned for 1.5, 2 and 3 X</a:t>
            </a:r>
            <a:r>
              <a:rPr lang="en-US" baseline="-25000" dirty="0" smtClean="0"/>
              <a:t>0</a:t>
            </a:r>
            <a:r>
              <a:rPr lang="en-US" dirty="0" smtClean="0"/>
              <a:t>; </a:t>
            </a:r>
            <a:br>
              <a:rPr lang="en-US" dirty="0" smtClean="0"/>
            </a:br>
            <a:r>
              <a:rPr lang="en-US" dirty="0" smtClean="0"/>
              <a:t>2 X</a:t>
            </a:r>
            <a:r>
              <a:rPr lang="en-US" baseline="-25000" dirty="0" smtClean="0"/>
              <a:t>0</a:t>
            </a:r>
            <a:r>
              <a:rPr lang="en-US" dirty="0" smtClean="0"/>
              <a:t> serve SoLID best</a:t>
            </a:r>
          </a:p>
          <a:p>
            <a:pPr lvl="1"/>
            <a:r>
              <a:rPr lang="en-US" dirty="0" smtClean="0"/>
              <a:t>Scintillator of 2 cm:</a:t>
            </a:r>
          </a:p>
          <a:p>
            <a:pPr lvl="2"/>
            <a:r>
              <a:rPr lang="en-US" dirty="0" smtClean="0"/>
              <a:t>MIP = 4 </a:t>
            </a:r>
            <a:r>
              <a:rPr lang="en-US" dirty="0" err="1" smtClean="0"/>
              <a:t>MeV</a:t>
            </a:r>
            <a:r>
              <a:rPr lang="en-US" dirty="0" smtClean="0"/>
              <a:t>, electron cut ~ 3 MIP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Preshower – quick review</a:t>
            </a:r>
            <a:endParaRPr lang="en-US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43200"/>
            <a:ext cx="30342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736702" y="2967135"/>
            <a:ext cx="0" cy="2895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setup with hexagon calorimeter modules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1/2 for previous slides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1295400"/>
            <a:ext cx="447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 eff. for SIDIS large angle calorimeter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1219200"/>
            <a:ext cx="2810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All events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A0000"/>
                </a:solidFill>
              </a:rPr>
              <a:t> Accepted events w/ 3D cut</a:t>
            </a:r>
            <a:endParaRPr lang="en-US" dirty="0">
              <a:solidFill>
                <a:srgbClr val="FA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2/2 for previous slides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4103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Pion eff. for SIDIS large angle calorimeter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1219200"/>
            <a:ext cx="2810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All events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A0000"/>
                </a:solidFill>
              </a:rPr>
              <a:t> Accepted events w/ 3D cut</a:t>
            </a:r>
            <a:endParaRPr lang="en-US" dirty="0">
              <a:solidFill>
                <a:srgbClr val="FA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- Simulated efficiency &amp; rejection</a:t>
            </a:r>
            <a:endParaRPr lang="en-US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5542"/>
            <a:ext cx="8229600" cy="343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2590800" y="2767652"/>
            <a:ext cx="1219200" cy="304800"/>
          </a:xfrm>
          <a:prstGeom prst="wedgeRoundRectCallout">
            <a:avLst>
              <a:gd name="adj1" fmla="val -21503"/>
              <a:gd name="adj2" fmla="val 9732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MIP peak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0" y="1066800"/>
            <a:ext cx="56199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101FF"/>
                </a:solidFill>
              </a:rPr>
              <a:t> Electron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Pion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Photon</a:t>
            </a:r>
          </a:p>
          <a:p>
            <a:r>
              <a:rPr lang="en-US" dirty="0" smtClean="0"/>
              <a:t>Energy range: </a:t>
            </a:r>
            <a:r>
              <a:rPr lang="en-US" dirty="0" smtClean="0">
                <a:solidFill>
                  <a:schemeClr val="accent1"/>
                </a:solidFill>
              </a:rPr>
              <a:t>1-7 GeV</a:t>
            </a:r>
            <a:r>
              <a:rPr lang="en-US" dirty="0" smtClean="0"/>
              <a:t>, flat phase space for SIDIS-forward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410200" y="4267200"/>
            <a:ext cx="1752600" cy="762000"/>
          </a:xfrm>
          <a:prstGeom prst="wedgeRoundRectCallout">
            <a:avLst>
              <a:gd name="adj1" fmla="val 34247"/>
              <a:gd name="adj2" fmla="val -1560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~1:7 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rej</a:t>
            </a:r>
            <a:r>
              <a:rPr lang="en-US" dirty="0" smtClean="0"/>
              <a:t> with cut below MIP peak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3877297" y="3222909"/>
            <a:ext cx="17696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42174" y="5418364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Cut on energy dep.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332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photon focus on lower energy side (</a:t>
            </a:r>
            <a:r>
              <a:rPr lang="el-GR" dirty="0" smtClean="0"/>
              <a:t>π</a:t>
            </a:r>
            <a:r>
              <a:rPr lang="en-US" baseline="-25000" dirty="0" smtClean="0"/>
              <a:t>0 </a:t>
            </a:r>
            <a:r>
              <a:rPr lang="en-US" dirty="0" smtClean="0"/>
              <a:t>decay)</a:t>
            </a:r>
          </a:p>
          <a:p>
            <a:r>
              <a:rPr lang="en-US" dirty="0" smtClean="0"/>
              <a:t>And lower energy photon produce less back scattering</a:t>
            </a:r>
          </a:p>
          <a:p>
            <a:r>
              <a:rPr lang="en-US" dirty="0" smtClean="0"/>
              <a:t>Therefore, do the study again with 1&lt;E</a:t>
            </a:r>
            <a:r>
              <a:rPr lang="el-GR" baseline="-25000" dirty="0" smtClean="0"/>
              <a:t>γ</a:t>
            </a:r>
            <a:r>
              <a:rPr lang="en-US" dirty="0" smtClean="0"/>
              <a:t>&lt;2 GeV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 - Simulated efficiency &amp; rejection</a:t>
            </a:r>
            <a:endParaRPr lang="en-US" dirty="0"/>
          </a:p>
        </p:txBody>
      </p:sp>
      <p:grpSp>
        <p:nvGrpSpPr>
          <p:cNvPr id="7" name="Group 14"/>
          <p:cNvGrpSpPr/>
          <p:nvPr/>
        </p:nvGrpSpPr>
        <p:grpSpPr>
          <a:xfrm>
            <a:off x="381000" y="2771906"/>
            <a:ext cx="3962400" cy="3464826"/>
            <a:chOff x="609600" y="2971800"/>
            <a:chExt cx="3733800" cy="3264932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CF8"/>
                </a:clrFrom>
                <a:clrTo>
                  <a:srgbClr val="F8FC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2971800"/>
              <a:ext cx="3733800" cy="312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 rot="16200000">
              <a:off x="-456237" y="4037637"/>
              <a:ext cx="25010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E </a:t>
              </a:r>
              <a:r>
                <a:rPr lang="en-US" dirty="0" err="1" smtClean="0"/>
                <a:t>dep</a:t>
              </a:r>
              <a:r>
                <a:rPr lang="en-US" dirty="0" smtClean="0"/>
                <a:t> for photons (</a:t>
              </a:r>
              <a:r>
                <a:rPr lang="en-US" dirty="0" err="1" smtClean="0"/>
                <a:t>MeV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6600" y="5867400"/>
              <a:ext cx="9546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l-GR" baseline="-25000" dirty="0" smtClean="0"/>
                <a:t>γ</a:t>
              </a:r>
              <a:r>
                <a:rPr lang="en-US" baseline="-25000" dirty="0" smtClean="0"/>
                <a:t> </a:t>
              </a:r>
              <a:r>
                <a:rPr lang="en-US" dirty="0" smtClean="0"/>
                <a:t>(GeV)</a:t>
              </a:r>
              <a:endParaRPr lang="en-US" dirty="0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743200"/>
            <a:ext cx="398259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543800" y="2133600"/>
            <a:ext cx="121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101FF"/>
                </a:solidFill>
              </a:rPr>
              <a:t> Electron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Pion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Photon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9282" y="2514600"/>
            <a:ext cx="1292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1&lt;E</a:t>
            </a:r>
            <a:r>
              <a:rPr lang="el-GR" baseline="-25000" dirty="0" smtClean="0"/>
              <a:t>γ</a:t>
            </a:r>
            <a:r>
              <a:rPr lang="en-US" dirty="0" smtClean="0"/>
              <a:t>&lt;2 GeV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257800" y="4876800"/>
            <a:ext cx="1752600" cy="762000"/>
          </a:xfrm>
          <a:prstGeom prst="wedgeRoundRectCallout">
            <a:avLst>
              <a:gd name="adj1" fmla="val 51949"/>
              <a:gd name="adj2" fmla="val -1560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accent1"/>
                </a:solidFill>
              </a:rPr>
              <a:t>~1:20 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rej</a:t>
            </a:r>
            <a:r>
              <a:rPr lang="en-US" dirty="0" smtClean="0"/>
              <a:t> with cut below MIP peak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3959723" y="3671945"/>
            <a:ext cx="176962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24600" y="58674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Cut on energy dep.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Updates</a:t>
            </a:r>
            <a:br>
              <a:rPr lang="en-US" dirty="0" smtClean="0"/>
            </a:br>
            <a:r>
              <a:rPr lang="en-US" dirty="0" smtClean="0"/>
              <a:t>- Shape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reason from supporting structure and layout (see Paul Reimer’s talk)</a:t>
            </a:r>
          </a:p>
          <a:p>
            <a:r>
              <a:rPr lang="en-US" dirty="0" smtClean="0"/>
              <a:t>Physics  feature should be similar to square shape and we will go through test and prototyping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from square to hexagon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53782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Updates</a:t>
            </a:r>
            <a:br>
              <a:rPr lang="en-US" dirty="0" smtClean="0"/>
            </a:br>
            <a:r>
              <a:rPr lang="en-US" dirty="0" smtClean="0"/>
              <a:t>- Layout Update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75" y="2187575"/>
            <a:ext cx="444182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SIDIS and PVDIS FAEC (beam 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Both can share supporting structure, only need to move along beam direction to change configuration</a:t>
            </a:r>
          </a:p>
          <a:p>
            <a:r>
              <a:rPr lang="en-US" dirty="0" smtClean="0"/>
              <a:t>Supporting structure needs to be made from 100cm to 261cm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68747" y="312420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261cm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5747" y="4050268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118cm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9947" y="449580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100cm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7747" y="518160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215cm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5791200"/>
            <a:ext cx="3474669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300" dirty="0" smtClean="0"/>
              <a:t>PVDIS FAEC (</a:t>
            </a:r>
            <a:r>
              <a:rPr lang="en-US" sz="2300" dirty="0" smtClean="0">
                <a:solidFill>
                  <a:schemeClr val="accent5">
                    <a:lumMod val="50000"/>
                  </a:schemeClr>
                </a:solidFill>
              </a:rPr>
              <a:t>green</a:t>
            </a:r>
            <a:r>
              <a:rPr lang="en-US" sz="2300" dirty="0" smtClean="0"/>
              <a:t> + </a:t>
            </a:r>
            <a:r>
              <a:rPr lang="en-US" sz="2300" dirty="0" smtClean="0">
                <a:solidFill>
                  <a:schemeClr val="accent1"/>
                </a:solidFill>
              </a:rPr>
              <a:t>blue</a:t>
            </a:r>
            <a:r>
              <a:rPr lang="en-US" sz="2300" dirty="0" smtClean="0"/>
              <a:t>) </a:t>
            </a:r>
            <a:endParaRPr lang="en-US" sz="2300" dirty="0"/>
          </a:p>
        </p:txBody>
      </p:sp>
      <p:sp>
        <p:nvSpPr>
          <p:cNvPr id="10" name="Rectangle 9"/>
          <p:cNvSpPr/>
          <p:nvPr/>
        </p:nvSpPr>
        <p:spPr>
          <a:xfrm>
            <a:off x="6175880" y="5791200"/>
            <a:ext cx="3086101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300" dirty="0" smtClean="0"/>
              <a:t>SIDIS LAEC (</a:t>
            </a:r>
            <a:r>
              <a:rPr lang="en-US" sz="2300" dirty="0" smtClean="0">
                <a:solidFill>
                  <a:schemeClr val="accent1"/>
                </a:solidFill>
              </a:rPr>
              <a:t>blue + </a:t>
            </a:r>
            <a:r>
              <a:rPr lang="en-US" sz="2300" dirty="0" smtClean="0">
                <a:solidFill>
                  <a:srgbClr val="C00000"/>
                </a:solidFill>
              </a:rPr>
              <a:t>red</a:t>
            </a:r>
            <a:r>
              <a:rPr lang="en-US" sz="2300" dirty="0" smtClean="0"/>
              <a:t>) </a:t>
            </a:r>
            <a:endParaRPr lang="en-US" sz="23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657600"/>
            <a:ext cx="85344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Scintillator</a:t>
            </a:r>
            <a:r>
              <a:rPr lang="en-US" dirty="0" smtClean="0"/>
              <a:t> Pad (SPD)</a:t>
            </a:r>
          </a:p>
          <a:p>
            <a:pPr lvl="1"/>
            <a:r>
              <a:rPr lang="en-US" dirty="0" smtClean="0"/>
              <a:t>Reject high energy photons for electron trigger and </a:t>
            </a:r>
            <a:r>
              <a:rPr lang="en-US" dirty="0" err="1" smtClean="0"/>
              <a:t>hadron</a:t>
            </a:r>
            <a:r>
              <a:rPr lang="en-US" dirty="0" smtClean="0"/>
              <a:t> trigger at SIDIS forward angle</a:t>
            </a:r>
          </a:p>
          <a:p>
            <a:r>
              <a:rPr lang="en-US" dirty="0" err="1" smtClean="0"/>
              <a:t>Preshower</a:t>
            </a:r>
            <a:r>
              <a:rPr lang="en-US" dirty="0" smtClean="0"/>
              <a:t> (PS)</a:t>
            </a:r>
            <a:br>
              <a:rPr lang="en-US" dirty="0" smtClean="0"/>
            </a:br>
            <a:r>
              <a:rPr lang="en-US" dirty="0" smtClean="0"/>
              <a:t>– HERMES/</a:t>
            </a:r>
            <a:r>
              <a:rPr lang="en-US" dirty="0" err="1" smtClean="0"/>
              <a:t>LHCb</a:t>
            </a:r>
            <a:r>
              <a:rPr lang="en-US" dirty="0" smtClean="0"/>
              <a:t> style passive radiator + scintillator design</a:t>
            </a:r>
          </a:p>
          <a:p>
            <a:pPr lvl="1"/>
            <a:r>
              <a:rPr lang="en-US" dirty="0" smtClean="0"/>
              <a:t>2 X0 lead radiator  + 2 cm scintillator tile w/ WLS readout</a:t>
            </a:r>
          </a:p>
          <a:p>
            <a:r>
              <a:rPr lang="en-US" dirty="0" smtClean="0"/>
              <a:t>Shower </a:t>
            </a:r>
            <a:br>
              <a:rPr lang="en-US" dirty="0" smtClean="0"/>
            </a:br>
            <a:r>
              <a:rPr lang="en-US" dirty="0" smtClean="0"/>
              <a:t>– COMPASS style Shashlyk calorimeter design</a:t>
            </a:r>
          </a:p>
          <a:p>
            <a:pPr lvl="1"/>
            <a:r>
              <a:rPr lang="en-US" dirty="0" smtClean="0"/>
              <a:t>Layer structure : 0.5 mm lead + 1.5 mm scintillator + 0.12 mm gap x 2</a:t>
            </a:r>
          </a:p>
          <a:p>
            <a:pPr lvl="1"/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= 24cm, R</a:t>
            </a:r>
            <a:r>
              <a:rPr lang="en-US" baseline="-25000" dirty="0" smtClean="0"/>
              <a:t>M</a:t>
            </a:r>
            <a:r>
              <a:rPr lang="en-US" dirty="0" smtClean="0"/>
              <a:t> ~ 5 cm, 194 layers, 43 cm in depth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Default design for calorimeter modules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748463" cy="2494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371600" y="1686025"/>
            <a:ext cx="152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1219200"/>
            <a:ext cx="16353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Scintillator Pad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Ideas to minimize SIDIS LAEC Acceptance gap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058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 want to cover full </a:t>
            </a:r>
            <a:r>
              <a:rPr lang="en-US" dirty="0" err="1" smtClean="0"/>
              <a:t>azimuthal</a:t>
            </a:r>
            <a:r>
              <a:rPr lang="en-US" dirty="0" smtClean="0"/>
              <a:t> angle and leave no gap between modules, so module can not be tilted and need to be along Z axis</a:t>
            </a:r>
          </a:p>
          <a:p>
            <a:r>
              <a:rPr lang="en-US" dirty="0" smtClean="0"/>
              <a:t>Prefer having short outer module so that the outer module area can cover more and inner module area can cover less</a:t>
            </a:r>
          </a:p>
          <a:p>
            <a:r>
              <a:rPr lang="en-US" dirty="0" smtClean="0"/>
              <a:t>Inner module need to be special shape to avoid blocking acceptance. One way to solve it is to have smaller 5x5cm (like COMPASS) module with various length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2743200"/>
            <a:ext cx="2895600" cy="2332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flipV="1">
            <a:off x="3581400" y="5099681"/>
            <a:ext cx="2895600" cy="69151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5125558"/>
            <a:ext cx="6248400" cy="152972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400" y="2133600"/>
            <a:ext cx="6324600" cy="2667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71600" y="4343400"/>
            <a:ext cx="500416" cy="369310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24</a:t>
            </a:r>
            <a:r>
              <a:rPr lang="en-US" baseline="30000" dirty="0" smtClean="0">
                <a:solidFill>
                  <a:prstClr val="black"/>
                </a:solidFill>
              </a:rPr>
              <a:t>o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1" y="6324600"/>
            <a:ext cx="675142" cy="369310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14.7</a:t>
            </a:r>
            <a:r>
              <a:rPr lang="en-US" baseline="30000" dirty="0" smtClean="0">
                <a:solidFill>
                  <a:prstClr val="black"/>
                </a:solidFill>
              </a:rPr>
              <a:t>o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4914902" y="4533899"/>
            <a:ext cx="228599" cy="2895602"/>
          </a:xfrm>
          <a:prstGeom prst="leftBrace">
            <a:avLst>
              <a:gd name="adj1" fmla="val 8333"/>
              <a:gd name="adj2" fmla="val 510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flipH="1">
            <a:off x="6553200" y="5105400"/>
            <a:ext cx="304800" cy="685800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4200" y="5181600"/>
            <a:ext cx="1447342" cy="492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19" tIns="45709" rIns="91419" bIns="45709">
            <a:spAutoFit/>
          </a:bodyPr>
          <a:lstStyle/>
          <a:p>
            <a:r>
              <a:rPr lang="en-US" sz="1300" b="1" dirty="0" smtClean="0">
                <a:solidFill>
                  <a:srgbClr val="4F81BD"/>
                </a:solidFill>
              </a:rPr>
              <a:t>inner module</a:t>
            </a:r>
          </a:p>
          <a:p>
            <a:r>
              <a:rPr lang="en-US" sz="1300" b="1" dirty="0" smtClean="0">
                <a:solidFill>
                  <a:srgbClr val="4F81BD"/>
                </a:solidFill>
              </a:rPr>
              <a:t>(150mm in radius)</a:t>
            </a:r>
            <a:endParaRPr lang="en-US" sz="1300" b="1" dirty="0">
              <a:solidFill>
                <a:srgbClr val="4F81BD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34200" y="3622358"/>
            <a:ext cx="1447342" cy="492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19" tIns="45709" rIns="91419" bIns="45709">
            <a:spAutoFit/>
          </a:bodyPr>
          <a:lstStyle/>
          <a:p>
            <a:r>
              <a:rPr lang="en-US" sz="1300" b="1" dirty="0" smtClean="0">
                <a:solidFill>
                  <a:srgbClr val="4F81BD"/>
                </a:solidFill>
              </a:rPr>
              <a:t>Outer module</a:t>
            </a:r>
          </a:p>
          <a:p>
            <a:r>
              <a:rPr lang="en-US" sz="1300" b="1" dirty="0" smtClean="0">
                <a:solidFill>
                  <a:srgbClr val="4F81BD"/>
                </a:solidFill>
              </a:rPr>
              <a:t>(500mm in radius)</a:t>
            </a:r>
            <a:endParaRPr lang="en-US" sz="1300" b="1" dirty="0">
              <a:solidFill>
                <a:srgbClr val="4F81BD"/>
              </a:solidFill>
            </a:endParaRPr>
          </a:p>
        </p:txBody>
      </p:sp>
      <p:cxnSp>
        <p:nvCxnSpPr>
          <p:cNvPr id="24" name="Straight Connector 23"/>
          <p:cNvCxnSpPr>
            <a:endCxn id="7" idx="2"/>
          </p:cNvCxnSpPr>
          <p:nvPr/>
        </p:nvCxnSpPr>
        <p:spPr>
          <a:xfrm flipV="1">
            <a:off x="228600" y="5099680"/>
            <a:ext cx="3352800" cy="107252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471343" y="5421868"/>
            <a:ext cx="675142" cy="369310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17.5</a:t>
            </a:r>
            <a:r>
              <a:rPr lang="en-US" baseline="30000" dirty="0" smtClean="0">
                <a:solidFill>
                  <a:prstClr val="black"/>
                </a:solidFill>
              </a:rPr>
              <a:t>o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" y="3048000"/>
            <a:ext cx="3306568" cy="553976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Blue: </a:t>
            </a:r>
            <a:r>
              <a:rPr lang="en-US" sz="1500" dirty="0" smtClean="0">
                <a:solidFill>
                  <a:prstClr val="black"/>
                </a:solidFill>
              </a:rPr>
              <a:t>LAEC acceptance angle</a:t>
            </a:r>
          </a:p>
          <a:p>
            <a:r>
              <a:rPr lang="en-US" sz="1500" dirty="0" smtClean="0">
                <a:solidFill>
                  <a:srgbClr val="FFC000"/>
                </a:solidFill>
              </a:rPr>
              <a:t>Orange</a:t>
            </a:r>
            <a:r>
              <a:rPr lang="en-US" sz="1500" dirty="0" smtClean="0">
                <a:solidFill>
                  <a:srgbClr val="FF0000"/>
                </a:solidFill>
              </a:rPr>
              <a:t> : </a:t>
            </a:r>
            <a:r>
              <a:rPr lang="en-US" sz="1500" dirty="0" smtClean="0">
                <a:solidFill>
                  <a:prstClr val="black"/>
                </a:solidFill>
              </a:rPr>
              <a:t>angle between inner and outer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97218" y="2759018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02976" y="3204702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05844" y="3674853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14492" y="4139199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14470" y="4599313"/>
            <a:ext cx="2862530" cy="4413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24400" y="2209800"/>
            <a:ext cx="712012" cy="292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19" tIns="45709" rIns="91419" bIns="45709">
            <a:spAutoFit/>
          </a:bodyPr>
          <a:lstStyle/>
          <a:p>
            <a:r>
              <a:rPr lang="en-US" sz="1300" b="1" dirty="0" smtClean="0">
                <a:solidFill>
                  <a:srgbClr val="4F81BD"/>
                </a:solidFill>
              </a:rPr>
              <a:t>600mm</a:t>
            </a:r>
          </a:p>
        </p:txBody>
      </p:sp>
      <p:sp>
        <p:nvSpPr>
          <p:cNvPr id="64" name="Left Brace 63"/>
          <p:cNvSpPr/>
          <p:nvPr/>
        </p:nvSpPr>
        <p:spPr>
          <a:xfrm flipH="1">
            <a:off x="6553200" y="2743200"/>
            <a:ext cx="304800" cy="2286000"/>
          </a:xfrm>
          <a:prstGeom prst="leftBrace">
            <a:avLst>
              <a:gd name="adj1" fmla="val 8333"/>
              <a:gd name="adj2" fmla="val 498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98652" y="5122653"/>
            <a:ext cx="1963948" cy="2113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04410" y="5357880"/>
            <a:ext cx="1043790" cy="2047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Left Brace 69"/>
          <p:cNvSpPr/>
          <p:nvPr/>
        </p:nvSpPr>
        <p:spPr>
          <a:xfrm rot="16200000" flipH="1">
            <a:off x="4914901" y="1155224"/>
            <a:ext cx="228600" cy="2895599"/>
          </a:xfrm>
          <a:prstGeom prst="leftBrace">
            <a:avLst>
              <a:gd name="adj1" fmla="val 8333"/>
              <a:gd name="adj2" fmla="val 510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9" tIns="45709" rIns="91419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24400" y="6096000"/>
            <a:ext cx="712012" cy="292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19" tIns="45709" rIns="91419" bIns="45709">
            <a:spAutoFit/>
          </a:bodyPr>
          <a:lstStyle/>
          <a:p>
            <a:r>
              <a:rPr lang="en-US" sz="1300" b="1" dirty="0" smtClean="0">
                <a:solidFill>
                  <a:srgbClr val="4F81BD"/>
                </a:solidFill>
              </a:rPr>
              <a:t>600mm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095551" y="5058076"/>
            <a:ext cx="989331" cy="323143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sz="1500" b="1" dirty="0" smtClean="0">
                <a:solidFill>
                  <a:srgbClr val="00B050"/>
                </a:solidFill>
              </a:rPr>
              <a:t>5x5x41cm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114801" y="3276600"/>
            <a:ext cx="2164333" cy="369310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b="1" dirty="0" smtClean="0">
                <a:solidFill>
                  <a:srgbClr val="4F81BD"/>
                </a:solidFill>
              </a:rPr>
              <a:t>10x10x60cm module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987" y="2743200"/>
            <a:ext cx="3438463" cy="369310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assume 600mm full module length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89701" y="5296386"/>
            <a:ext cx="989331" cy="323143"/>
          </a:xfrm>
          <a:prstGeom prst="rect">
            <a:avLst/>
          </a:prstGeom>
        </p:spPr>
        <p:txBody>
          <a:bodyPr wrap="none" lIns="91419" tIns="45709" rIns="91419" bIns="45709">
            <a:spAutoFit/>
          </a:bodyPr>
          <a:lstStyle/>
          <a:p>
            <a:r>
              <a:rPr lang="en-US" sz="1500" b="1" dirty="0" smtClean="0">
                <a:solidFill>
                  <a:srgbClr val="00B050"/>
                </a:solidFill>
              </a:rPr>
              <a:t>5x5x22cm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95800" y="6324600"/>
            <a:ext cx="450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Reviewed using G4 simulation next few pages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2741094"/>
            <a:ext cx="4214812" cy="40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SIDIS LAEC (beam 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981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Type I (10x10cm) module in </a:t>
            </a:r>
            <a:r>
              <a:rPr lang="en-US" sz="2500" dirty="0" smtClean="0">
                <a:solidFill>
                  <a:schemeClr val="accent1"/>
                </a:solidFill>
              </a:rPr>
              <a:t>blue</a:t>
            </a:r>
            <a:r>
              <a:rPr lang="en-US" sz="2500" dirty="0" smtClean="0"/>
              <a:t>, type II (5x5cm long) module in </a:t>
            </a:r>
            <a:r>
              <a:rPr lang="en-US" sz="2500" dirty="0" smtClean="0">
                <a:solidFill>
                  <a:schemeClr val="accent3"/>
                </a:solidFill>
              </a:rPr>
              <a:t>green</a:t>
            </a:r>
            <a:r>
              <a:rPr lang="en-US" sz="2500" dirty="0" smtClean="0"/>
              <a:t>, type III (5x5cm short) module in </a:t>
            </a:r>
            <a:r>
              <a:rPr lang="en-US" sz="2500" dirty="0" smtClean="0">
                <a:solidFill>
                  <a:srgbClr val="7030A0"/>
                </a:solidFill>
              </a:rPr>
              <a:t>purple</a:t>
            </a:r>
            <a:r>
              <a:rPr lang="en-US" sz="2500" dirty="0" smtClean="0"/>
              <a:t>. </a:t>
            </a:r>
          </a:p>
          <a:p>
            <a:r>
              <a:rPr lang="en-US" sz="2800" dirty="0" smtClean="0"/>
              <a:t>Supporting structure needs to be made from 75cm to 140cm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3276600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140cm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6147" y="4050268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75cm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Updates</a:t>
            </a:r>
            <a:br>
              <a:rPr lang="en-US" dirty="0" smtClean="0"/>
            </a:br>
            <a:r>
              <a:rPr lang="en-US" dirty="0" smtClean="0"/>
              <a:t>- Edge effects for LAEC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LAEC layout in G4 Simulation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5480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LAEC in full standalone G4 Simulation</a:t>
            </a:r>
            <a:br>
              <a:rPr lang="en-US" dirty="0" smtClean="0"/>
            </a:br>
            <a:r>
              <a:rPr lang="en-US" sz="3100" dirty="0" smtClean="0"/>
              <a:t>Track transportation provided by GEMC, CLEO field</a:t>
            </a:r>
            <a:endParaRPr 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934" y="1481138"/>
            <a:ext cx="672413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does inner modules help?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5638800"/>
            <a:ext cx="4040188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Stand conf. 404 10x10 cm</a:t>
            </a:r>
            <a:r>
              <a:rPr lang="en-US" baseline="30000" dirty="0" smtClean="0"/>
              <a:t>2</a:t>
            </a:r>
            <a:r>
              <a:rPr lang="en-US" dirty="0" smtClean="0"/>
              <a:t> modules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5026" y="5638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+ </a:t>
            </a:r>
            <a:r>
              <a:rPr lang="en-US" u="sng" dirty="0" smtClean="0"/>
              <a:t>116 5x5  cm</a:t>
            </a:r>
            <a:r>
              <a:rPr lang="en-US" u="sng" baseline="30000" dirty="0" smtClean="0"/>
              <a:t>2 </a:t>
            </a:r>
            <a:r>
              <a:rPr lang="en-US" u="sng" dirty="0" smtClean="0"/>
              <a:t>inner modules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2148078"/>
            <a:ext cx="498390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0946" y="2133600"/>
            <a:ext cx="5004054" cy="359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 Arrow 12"/>
          <p:cNvSpPr/>
          <p:nvPr/>
        </p:nvSpPr>
        <p:spPr>
          <a:xfrm rot="1700551">
            <a:off x="7118020" y="3145391"/>
            <a:ext cx="1524000" cy="8382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Minor improvement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1371600"/>
            <a:ext cx="334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 LAEC catch 80% of shower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Go freely to forward acceptance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Updates</a:t>
            </a:r>
            <a:br>
              <a:rPr lang="en-US" dirty="0" smtClean="0"/>
            </a:br>
            <a:r>
              <a:rPr lang="en-US" dirty="0" smtClean="0"/>
              <a:t>- Shower cluster size cut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5029200"/>
            <a:ext cx="8229600" cy="11856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PID selection used 3-D cut on PS, e/p and momentum</a:t>
            </a:r>
          </a:p>
          <a:p>
            <a:r>
              <a:rPr lang="en-US" dirty="0" smtClean="0"/>
              <a:t>PS and e information come from sum signal in all non-zero modules</a:t>
            </a:r>
          </a:p>
          <a:p>
            <a:r>
              <a:rPr lang="en-US" dirty="0" smtClean="0"/>
              <a:t>Enemy here is very specific: almost fully </a:t>
            </a:r>
            <a:r>
              <a:rPr lang="en-US" dirty="0" err="1" smtClean="0"/>
              <a:t>absorved</a:t>
            </a:r>
            <a:r>
              <a:rPr lang="en-US" dirty="0" smtClean="0"/>
              <a:t> hadronic shower with high energy deposition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showed pion rejection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5715000" cy="37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162800" y="4114800"/>
            <a:ext cx="1805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94% electron eff.</a:t>
            </a:r>
          </a:p>
        </p:txBody>
      </p:sp>
    </p:spTree>
  </p:cSld>
  <p:clrMapOvr>
    <a:masterClrMapping/>
  </p:clrMapOvr>
  <p:transition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 area difference</a:t>
            </a:r>
            <a:endParaRPr lang="en-US" dirty="0"/>
          </a:p>
        </p:txBody>
      </p:sp>
      <p:pic>
        <p:nvPicPr>
          <p:cNvPr id="6146" name="Picture 2" descr="E:\Dropbox\Tmp\PVDIS_Lead2X0PbBlock.PVDIS_RunShowerSizeChec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9772"/>
          <a:stretch>
            <a:fillRect/>
          </a:stretch>
        </p:blipFill>
        <p:spPr bwMode="auto">
          <a:xfrm>
            <a:off x="228600" y="1752600"/>
            <a:ext cx="8586810" cy="3505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16200000">
            <a:off x="-448405" y="3039205"/>
            <a:ext cx="157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 spread (mm)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0" y="4876800"/>
            <a:ext cx="173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 - spread (mm)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894995" y="2974673"/>
            <a:ext cx="157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 spread (mm)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43600" y="4812268"/>
            <a:ext cx="173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Φ</a:t>
            </a:r>
            <a:r>
              <a:rPr lang="en-US" dirty="0" smtClean="0"/>
              <a:t> - spread (mm)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86200" y="5334000"/>
            <a:ext cx="2057400" cy="838200"/>
          </a:xfrm>
          <a:prstGeom prst="wedgeRoundRectCallout">
            <a:avLst>
              <a:gd name="adj1" fmla="val -35799"/>
              <a:gd name="adj2" fmla="val -12228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Notice the difference in color scale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24000" y="144780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 shower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8480" y="1447800"/>
            <a:ext cx="2818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Hadronic shower (e/p&gt;80%)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Apply additional cut to limit max size of cluster around track projection</a:t>
            </a:r>
            <a:endParaRPr lang="en-US" dirty="0"/>
          </a:p>
        </p:txBody>
      </p:sp>
      <p:pic>
        <p:nvPicPr>
          <p:cNvPr id="7170" name="Picture 2" descr="E:\Dropbox\Tmp\PVDIS_Lead2X0PbBlock.PVDIS_RunPion_GetEfficienc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91196"/>
            <a:ext cx="6400800" cy="466680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4600" y="2895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181600" y="33528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110947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Limit cluster to be not larger than 3x3 modules around track projection to shower central depth</a:t>
            </a:r>
          </a:p>
          <a:p>
            <a:r>
              <a:rPr lang="en-US" dirty="0" smtClean="0"/>
              <a:t>Minor cut on EM shower but effectively removed hadronic showers of very high energy deposition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0400" y="2907268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Miss identified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438400"/>
            <a:ext cx="23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w/ &gt;=94% electron eff.</a:t>
            </a:r>
            <a:endParaRPr lang="en-US" dirty="0">
              <a:solidFill>
                <a:schemeClr val="accent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543800" y="2895600"/>
            <a:ext cx="1600200" cy="838200"/>
          </a:xfrm>
          <a:prstGeom prst="wedgeRoundRectCallout">
            <a:avLst>
              <a:gd name="adj1" fmla="val -78559"/>
              <a:gd name="adj2" fmla="val 5136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improvement @ high p end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3962400"/>
            <a:ext cx="1653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Flat phase </a:t>
            </a:r>
            <a:br>
              <a:rPr lang="en-US" dirty="0" smtClean="0"/>
            </a:br>
            <a:r>
              <a:rPr lang="en-US" dirty="0" smtClean="0"/>
              <a:t>space in PVDIS </a:t>
            </a:r>
          </a:p>
          <a:p>
            <a:r>
              <a:rPr lang="en-US" dirty="0" smtClean="0"/>
              <a:t>acceptance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870858" y="381000"/>
          <a:ext cx="7053942" cy="615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4515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Requirement/Parameters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SIDIS</a:t>
                      </a:r>
                      <a:r>
                        <a:rPr lang="en-US" sz="1500" baseline="0" dirty="0" smtClean="0"/>
                        <a:t> LAEC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SIDIS FAEC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PVDIS FAEC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note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/>
                    </a:p>
                  </a:txBody>
                  <a:tcPr anchor="ctr"/>
                </a:tc>
              </a:tr>
              <a:tr h="51815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</a:t>
                      </a:r>
                      <a:r>
                        <a:rPr lang="en-US" sz="1300" dirty="0" err="1" smtClean="0"/>
                        <a:t>Zmin</a:t>
                      </a:r>
                      <a:r>
                        <a:rPr lang="en-US" sz="1300" dirty="0" smtClean="0"/>
                        <a:t>, </a:t>
                      </a:r>
                      <a:r>
                        <a:rPr lang="en-US" sz="1300" dirty="0" err="1" smtClean="0"/>
                        <a:t>Zmax</a:t>
                      </a:r>
                      <a:r>
                        <a:rPr lang="en-US" sz="1300" dirty="0" smtClean="0"/>
                        <a:t>) (cm)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(-65,-5)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(405,465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(320-380)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Polar angle (deg)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15.7-24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7.5-14.85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21-36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/>
                </a:tc>
              </a:tr>
              <a:tr h="4999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Momentum (</a:t>
                      </a:r>
                      <a:r>
                        <a:rPr lang="en-US" sz="1300" dirty="0" err="1" smtClean="0"/>
                        <a:t>GeV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3-7 (SIDIS)</a:t>
                      </a:r>
                    </a:p>
                    <a:p>
                      <a:pPr algn="ctr"/>
                      <a:r>
                        <a:rPr lang="en-US" sz="1300" dirty="0" smtClean="0"/>
                        <a:t>2-8 (</a:t>
                      </a:r>
                      <a:r>
                        <a:rPr lang="en-US" sz="1300" dirty="0" err="1" smtClean="0"/>
                        <a:t>Jpsi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1-7 (SIDIS)</a:t>
                      </a:r>
                    </a:p>
                    <a:p>
                      <a:pPr algn="ctr"/>
                      <a:r>
                        <a:rPr lang="en-US" sz="1300" dirty="0" smtClean="0"/>
                        <a:t>0.6-2 (</a:t>
                      </a:r>
                      <a:r>
                        <a:rPr lang="en-US" sz="1300" dirty="0" err="1" smtClean="0"/>
                        <a:t>Jpsi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1.5-5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  <a:tr h="4999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Area (m2)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4.5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17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  <a:tr h="4999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pi</a:t>
                      </a:r>
                      <a:r>
                        <a:rPr lang="en-US" sz="1300" baseline="0" dirty="0" smtClean="0"/>
                        <a:t> rejection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  <a:tr h="4999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e-</a:t>
                      </a:r>
                      <a:r>
                        <a:rPr lang="en-US" sz="1300" baseline="0" dirty="0" smtClean="0"/>
                        <a:t> efficiency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95%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95%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95%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  <a:tr h="5259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Radiation hardness (</a:t>
                      </a:r>
                      <a:r>
                        <a:rPr lang="en-US" sz="1300" dirty="0" err="1" smtClean="0"/>
                        <a:t>krad</a:t>
                      </a:r>
                      <a:r>
                        <a:rPr lang="en-US" sz="1300" dirty="0" smtClean="0"/>
                        <a:t>/year)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500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500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500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Based on </a:t>
                      </a:r>
                    </a:p>
                    <a:p>
                      <a:pPr algn="ctr"/>
                      <a:r>
                        <a:rPr lang="en-US" sz="1300" dirty="0" smtClean="0"/>
                        <a:t>PAC year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  <a:tr h="5259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Position resolution (cm)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1cm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1cm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1cm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Related to tracking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  <a:tr h="4999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Energy resolution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5%/</a:t>
                      </a:r>
                      <a:r>
                        <a:rPr lang="en-US" sz="1300" dirty="0" err="1" smtClean="0"/>
                        <a:t>sqrt</a:t>
                      </a:r>
                      <a:r>
                        <a:rPr lang="en-US" sz="1300" dirty="0" smtClean="0"/>
                        <a:t>(E)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5%/</a:t>
                      </a:r>
                      <a:r>
                        <a:rPr lang="en-US" sz="1300" dirty="0" err="1" smtClean="0"/>
                        <a:t>sqrt</a:t>
                      </a:r>
                      <a:r>
                        <a:rPr lang="en-US" sz="1300" dirty="0" smtClean="0"/>
                        <a:t>(E)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5%/</a:t>
                      </a:r>
                      <a:r>
                        <a:rPr lang="en-US" sz="1300" dirty="0" err="1" smtClean="0"/>
                        <a:t>sqrt</a:t>
                      </a:r>
                      <a:r>
                        <a:rPr lang="en-US" sz="1300" dirty="0" smtClean="0"/>
                        <a:t>(E)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Related</a:t>
                      </a:r>
                      <a:r>
                        <a:rPr lang="en-US" sz="1300" baseline="0" dirty="0" smtClean="0"/>
                        <a:t> to pi rejection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  <a:tr h="4999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Time resolution (</a:t>
                      </a:r>
                      <a:r>
                        <a:rPr lang="en-US" sz="1300" dirty="0" err="1" smtClean="0"/>
                        <a:t>ps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300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300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300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Can it be further improved?</a:t>
            </a:r>
            <a:endParaRPr lang="en-US" dirty="0"/>
          </a:p>
        </p:txBody>
      </p:sp>
      <p:pic>
        <p:nvPicPr>
          <p:cNvPr id="7170" name="Picture 2" descr="E:\Dropbox\Tmp\PVDIS_Lead2X0PbBlock.PVDIS_RunPion_GetEfficiencie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0200" y="2191196"/>
            <a:ext cx="6400799" cy="466680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4600" y="2895600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1"/>
            <a:ext cx="82296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Further limit cluster to be not larger than 2x2 modules around track projection to shower central depth</a:t>
            </a:r>
          </a:p>
          <a:p>
            <a:r>
              <a:rPr lang="en-US" dirty="0" smtClean="0"/>
              <a:t>Now loose ~5% of EM shower, but hadron shower cuts faster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0400" y="2907268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Miss identified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09800"/>
            <a:ext cx="27045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Change cut and maintain</a:t>
            </a:r>
          </a:p>
          <a:p>
            <a:r>
              <a:rPr lang="en-US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&gt;=94% electron eff.</a:t>
            </a:r>
          </a:p>
          <a:p>
            <a:r>
              <a:rPr lang="en-US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All hadron </a:t>
            </a:r>
            <a:r>
              <a:rPr lang="en-US" u="sng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rej</a:t>
            </a:r>
            <a:r>
              <a:rPr lang="en-US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better than </a:t>
            </a:r>
          </a:p>
          <a:p>
            <a:r>
              <a:rPr lang="en-US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100:1</a:t>
            </a:r>
            <a:endParaRPr lang="en-US" u="sng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962400"/>
            <a:ext cx="16530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Flat phase </a:t>
            </a:r>
            <a:br>
              <a:rPr lang="en-US" dirty="0" smtClean="0"/>
            </a:br>
            <a:r>
              <a:rPr lang="en-US" dirty="0" smtClean="0"/>
              <a:t>space in PVDIS </a:t>
            </a:r>
          </a:p>
          <a:p>
            <a:r>
              <a:rPr lang="en-US" dirty="0" smtClean="0"/>
              <a:t>acceptance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Updates</a:t>
            </a:r>
            <a:br>
              <a:rPr lang="en-US" dirty="0" smtClean="0"/>
            </a:br>
            <a:r>
              <a:rPr lang="en-US" dirty="0" smtClean="0"/>
              <a:t>- Radiation dose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402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467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/HERMES preshower, instead full Shashlyk preshower</a:t>
            </a:r>
          </a:p>
          <a:p>
            <a:pPr lvl="1"/>
            <a:r>
              <a:rPr lang="en-US" dirty="0" smtClean="0"/>
              <a:t>As shown before, the preshower scintillator receive most of the radiation, due to the low energy backgrounds</a:t>
            </a:r>
          </a:p>
          <a:p>
            <a:pPr lvl="1"/>
            <a:r>
              <a:rPr lang="en-US" dirty="0" smtClean="0"/>
              <a:t>This part radiation dose are now absorbed in 2X0 absorber, and we just see its EM tail now</a:t>
            </a:r>
          </a:p>
          <a:p>
            <a:pPr lvl="1"/>
            <a:r>
              <a:rPr lang="en-US" dirty="0" smtClean="0"/>
              <a:t>Especially, lead absorber effectively kill all low energy electron background</a:t>
            </a:r>
          </a:p>
          <a:p>
            <a:r>
              <a:rPr lang="en-US" dirty="0" smtClean="0"/>
              <a:t>New background distribution updated by Zhiwen</a:t>
            </a:r>
          </a:p>
          <a:p>
            <a:pPr lvl="1"/>
            <a:r>
              <a:rPr lang="en-US" dirty="0" smtClean="0"/>
              <a:t>SIDIS: </a:t>
            </a:r>
          </a:p>
          <a:p>
            <a:pPr lvl="2"/>
            <a:r>
              <a:rPr lang="en-US" dirty="0" smtClean="0"/>
              <a:t>With target collimator (suppress background by 4) </a:t>
            </a:r>
          </a:p>
          <a:p>
            <a:pPr lvl="2"/>
            <a:r>
              <a:rPr lang="en-US" dirty="0" smtClean="0"/>
              <a:t>First large angle simulation</a:t>
            </a:r>
          </a:p>
          <a:p>
            <a:pPr lvl="1"/>
            <a:r>
              <a:rPr lang="en-US" dirty="0" smtClean="0"/>
              <a:t>PVDIS: have option to remove direct photon sight (expected to be removed in the final baffle design)</a:t>
            </a:r>
          </a:p>
          <a:p>
            <a:r>
              <a:rPr lang="en-US" dirty="0" smtClean="0"/>
              <a:t>Dominating background, photons 1-10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1"/>
            <a:r>
              <a:rPr lang="en-US" dirty="0" smtClean="0"/>
              <a:t>After preshower, which attenuate them a lot, they still penetrate ~10 layers in Shashlyk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PVDIS – current baffle (with direct 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8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3124200"/>
            <a:ext cx="234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dominate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But attenuated quickly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PVDIS – preview for a baffle </a:t>
            </a:r>
            <a:r>
              <a:rPr lang="en-US" sz="3600" u="sng" dirty="0" smtClean="0">
                <a:solidFill>
                  <a:schemeClr val="accent1"/>
                </a:solidFill>
              </a:rPr>
              <a:t>w/o direct </a:t>
            </a:r>
            <a:r>
              <a:rPr lang="el-GR" sz="3600" u="sng" dirty="0" smtClean="0">
                <a:solidFill>
                  <a:schemeClr val="accent1"/>
                </a:solidFill>
              </a:rPr>
              <a:t>γ</a:t>
            </a:r>
            <a:endParaRPr lang="en-US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2057400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get reduced by ~5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3886200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π</a:t>
            </a:r>
            <a:r>
              <a:rPr lang="en-US" baseline="30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become important here</a:t>
            </a:r>
          </a:p>
        </p:txBody>
      </p:sp>
    </p:spTree>
  </p:cSld>
  <p:clrMapOvr>
    <a:masterClrMapping/>
  </p:clrMapOvr>
  <p:transition>
    <p:strips dir="r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SIDIS – Forward</a:t>
            </a:r>
            <a:endParaRPr lang="en-US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33600" y="2667000"/>
            <a:ext cx="234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dominate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But attenuated quickly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SIDIS – Large-Angle</a:t>
            </a:r>
            <a:endParaRPr lang="en-US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33600" y="2667000"/>
            <a:ext cx="234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dominate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But attenuated quickly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Readout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WLS fiber in </a:t>
            </a:r>
            <a:r>
              <a:rPr lang="en-US" dirty="0" err="1" smtClean="0"/>
              <a:t>scintillator</a:t>
            </a:r>
            <a:r>
              <a:rPr lang="en-US" dirty="0" smtClean="0"/>
              <a:t> 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Drill on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scintillator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and glue WLS in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Used by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LHCb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etc.</a:t>
            </a:r>
          </a:p>
          <a:p>
            <a:r>
              <a:rPr lang="en-US" dirty="0" smtClean="0"/>
              <a:t>Will use by CLAS12 FT-Hodo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97717"/>
            <a:ext cx="3449003" cy="22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95400"/>
            <a:ext cx="242548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200400"/>
            <a:ext cx="2905125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4495800"/>
            <a:ext cx="17272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LHCb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Preshower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2895600"/>
            <a:ext cx="17299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CLAS12 FT-Hodo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WSL fiber in shower, 100/module</a:t>
            </a:r>
          </a:p>
          <a:p>
            <a:pPr lvl="1"/>
            <a:r>
              <a:rPr lang="en-US" dirty="0" err="1" smtClean="0"/>
              <a:t>Bicron</a:t>
            </a:r>
            <a:r>
              <a:rPr lang="en-US" dirty="0" smtClean="0"/>
              <a:t> BCF-91A  </a:t>
            </a:r>
          </a:p>
          <a:p>
            <a:pPr lvl="2"/>
            <a:r>
              <a:rPr lang="en-US" dirty="0" smtClean="0"/>
              <a:t>multi-clad, 1/e length &gt;3.5m</a:t>
            </a:r>
          </a:p>
          <a:p>
            <a:pPr lvl="2"/>
            <a:r>
              <a:rPr lang="en-US" dirty="0" smtClean="0"/>
              <a:t>1mmD, bend 20cmD (?)</a:t>
            </a:r>
          </a:p>
          <a:p>
            <a:pPr lvl="2"/>
            <a:r>
              <a:rPr lang="en-US" dirty="0" smtClean="0"/>
              <a:t> $0.87/m</a:t>
            </a:r>
          </a:p>
          <a:p>
            <a:pPr lvl="2"/>
            <a:r>
              <a:rPr lang="en-US" dirty="0" smtClean="0"/>
              <a:t>less </a:t>
            </a:r>
            <a:r>
              <a:rPr lang="en-US" dirty="0" err="1" smtClean="0"/>
              <a:t>rad</a:t>
            </a:r>
            <a:r>
              <a:rPr lang="en-US" dirty="0" smtClean="0"/>
              <a:t> hard</a:t>
            </a:r>
          </a:p>
          <a:p>
            <a:r>
              <a:rPr lang="en-US" dirty="0" smtClean="0"/>
              <a:t>WLS fiber in </a:t>
            </a:r>
            <a:r>
              <a:rPr lang="en-US" dirty="0" err="1" smtClean="0"/>
              <a:t>preshower</a:t>
            </a:r>
            <a:r>
              <a:rPr lang="en-US" dirty="0" smtClean="0"/>
              <a:t> pad, 1-2/module</a:t>
            </a:r>
          </a:p>
          <a:p>
            <a:pPr lvl="1"/>
            <a:r>
              <a:rPr lang="en-US" dirty="0" smtClean="0"/>
              <a:t>KURARAY Y-11(200)MS </a:t>
            </a:r>
          </a:p>
          <a:p>
            <a:pPr lvl="2"/>
            <a:r>
              <a:rPr lang="en-US" dirty="0" smtClean="0"/>
              <a:t>multi-clad, 1/e length &gt;3.5m</a:t>
            </a:r>
          </a:p>
          <a:p>
            <a:pPr lvl="2"/>
            <a:r>
              <a:rPr lang="en-US" dirty="0" smtClean="0"/>
              <a:t>0.5mmD, bend 5cmD</a:t>
            </a:r>
          </a:p>
          <a:p>
            <a:pPr lvl="2"/>
            <a:r>
              <a:rPr lang="en-US" dirty="0" smtClean="0"/>
              <a:t>$1/m</a:t>
            </a:r>
          </a:p>
          <a:p>
            <a:pPr lvl="2"/>
            <a:r>
              <a:rPr lang="en-US" dirty="0" smtClean="0"/>
              <a:t>more </a:t>
            </a:r>
            <a:r>
              <a:rPr lang="en-US" dirty="0" err="1" smtClean="0"/>
              <a:t>rad</a:t>
            </a:r>
            <a:r>
              <a:rPr lang="en-US" dirty="0" smtClean="0"/>
              <a:t> hard</a:t>
            </a:r>
          </a:p>
          <a:p>
            <a:r>
              <a:rPr lang="en-US" dirty="0" smtClean="0"/>
              <a:t>Clear fiber for both, 101-102/module</a:t>
            </a:r>
          </a:p>
          <a:p>
            <a:pPr lvl="1"/>
            <a:r>
              <a:rPr lang="en-US" dirty="0" err="1" smtClean="0"/>
              <a:t>Bicron</a:t>
            </a:r>
            <a:r>
              <a:rPr lang="en-US" dirty="0" smtClean="0"/>
              <a:t> BCF-98 </a:t>
            </a:r>
          </a:p>
          <a:p>
            <a:pPr lvl="2"/>
            <a:r>
              <a:rPr lang="en-US" dirty="0" smtClean="0"/>
              <a:t>$1/m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0"/>
            <a:ext cx="323061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657600"/>
            <a:ext cx="3276600" cy="246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76" y="762000"/>
            <a:ext cx="77724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Scintillator for rejecting background photon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6913" y="2931712"/>
            <a:ext cx="4572000" cy="145488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3250" name="Picture 2" descr="F:\tmp\VMShare\PionRejScint.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95600"/>
            <a:ext cx="5188572" cy="3238096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1066800" y="4038600"/>
            <a:ext cx="1981200" cy="1066800"/>
          </a:xfrm>
          <a:prstGeom prst="wedgeRoundRectCallout">
            <a:avLst>
              <a:gd name="adj1" fmla="val 129780"/>
              <a:gd name="adj2" fmla="val 1996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Scintillator</a:t>
            </a:r>
          </a:p>
          <a:p>
            <a:pPr algn="ctr"/>
            <a:r>
              <a:rPr lang="en-US" dirty="0" smtClean="0"/>
              <a:t>Thickness = 5 mm</a:t>
            </a:r>
          </a:p>
          <a:p>
            <a:pPr algn="ctr"/>
            <a:r>
              <a:rPr lang="en-US" dirty="0" smtClean="0"/>
              <a:t>(thicker version shown)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066800" y="5181600"/>
            <a:ext cx="1981200" cy="457200"/>
          </a:xfrm>
          <a:prstGeom prst="wedgeRoundRectCallout">
            <a:avLst>
              <a:gd name="adj1" fmla="val 102150"/>
              <a:gd name="adj2" fmla="val -668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 </a:t>
            </a:r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5791200"/>
            <a:ext cx="1981200" cy="457200"/>
          </a:xfrm>
          <a:prstGeom prst="wedgeRoundRectCallout">
            <a:avLst>
              <a:gd name="adj1" fmla="val 77119"/>
              <a:gd name="adj2" fmla="val -2968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 </a:t>
            </a:r>
            <a:r>
              <a:rPr lang="en-US" dirty="0" err="1" smtClean="0"/>
              <a:t>Scint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63740">
            <a:off x="4582213" y="3342738"/>
            <a:ext cx="987407" cy="609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066800" y="3352800"/>
            <a:ext cx="1981200" cy="609600"/>
          </a:xfrm>
          <a:prstGeom prst="wedgeRoundRectCallout">
            <a:avLst>
              <a:gd name="adj1" fmla="val 131840"/>
              <a:gd name="adj2" fmla="val 580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scattering for high-E </a:t>
            </a:r>
            <a:r>
              <a:rPr lang="el-GR" dirty="0" smtClean="0"/>
              <a:t>γ</a:t>
            </a:r>
            <a:endParaRPr lang="en-US" dirty="0" smtClean="0"/>
          </a:p>
        </p:txBody>
      </p:sp>
    </p:spTree>
  </p:cSld>
  <p:clrMapOvr>
    <a:masterClrMapping/>
  </p:clrMapOvr>
  <p:transition>
    <p:strips dir="r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connection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609600" y="3251554"/>
            <a:ext cx="7708618" cy="3149246"/>
            <a:chOff x="878399" y="2888279"/>
            <a:chExt cx="8494201" cy="347291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762500" y="3103563"/>
            <a:ext cx="4610100" cy="3033712"/>
          </p:xfrm>
          <a:graphic>
            <a:graphicData uri="http://schemas.openxmlformats.org/presentationml/2006/ole">
              <p:oleObj spid="_x0000_s2050" r:id="rId3" imgW="6982975" imgH="3566843" progId="">
                <p:embed/>
              </p:oleObj>
            </a:graphicData>
          </a:graphic>
        </p:graphicFrame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878399" y="2888279"/>
              <a:ext cx="3970079" cy="34729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/>
          <p:nvPr/>
        </p:nvSpPr>
        <p:spPr>
          <a:xfrm>
            <a:off x="685801" y="1143000"/>
            <a:ext cx="8153400" cy="22984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8" tIns="40824" rIns="81648" bIns="40824" anchor="t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buFont typeface="Arial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 Shower will use 1-1 bundle fiber connector.</a:t>
            </a:r>
          </a:p>
          <a:p>
            <a:pPr lvl="1">
              <a:buNone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Used </a:t>
            </a:r>
            <a:r>
              <a:rPr lang="en-US" sz="2400" dirty="0">
                <a:latin typeface="Constantia" pitchFamily="18"/>
                <a:ea typeface="DejaVu Sans" pitchFamily="2"/>
                <a:cs typeface="DejaVu Sans" pitchFamily="2"/>
              </a:rPr>
              <a:t>in previous experiments (</a:t>
            </a:r>
            <a:r>
              <a:rPr lang="en-US" sz="2400" dirty="0" err="1">
                <a:latin typeface="Constantia" pitchFamily="18"/>
                <a:ea typeface="DejaVu Sans" pitchFamily="2"/>
                <a:cs typeface="DejaVu Sans" pitchFamily="2"/>
              </a:rPr>
              <a:t>LHCb</a:t>
            </a:r>
            <a:r>
              <a:rPr lang="en-US" sz="2400" dirty="0">
                <a:latin typeface="Constantia" pitchFamily="18"/>
                <a:ea typeface="DejaVu Sans" pitchFamily="2"/>
                <a:cs typeface="DejaVu Sans" pitchFamily="2"/>
              </a:rPr>
              <a:t>, </a:t>
            </a:r>
            <a:r>
              <a:rPr lang="en-US" sz="2400" dirty="0" err="1" smtClean="0">
                <a:latin typeface="Constantia" pitchFamily="18"/>
                <a:ea typeface="DejaVu Sans" pitchFamily="2"/>
                <a:cs typeface="DejaVu Sans" pitchFamily="2"/>
              </a:rPr>
              <a:t>Minos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)</a:t>
            </a:r>
          </a:p>
          <a:p>
            <a:pPr lvl="1">
              <a:buNone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/>
              <a:t>custom made fiber 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connector </a:t>
            </a:r>
            <a:r>
              <a:rPr lang="en-US" sz="2400" dirty="0" smtClean="0"/>
              <a:t>$175/module, quote by LEONI</a:t>
            </a:r>
            <a:endParaRPr lang="en-US" sz="2400" dirty="0" smtClean="0">
              <a:latin typeface="Constantia" pitchFamily="18"/>
              <a:ea typeface="DejaVu Sans" pitchFamily="2"/>
              <a:cs typeface="DejaVu Sans" pitchFamily="2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</a:t>
            </a:r>
            <a:r>
              <a:rPr lang="en-US" sz="2400" dirty="0" err="1" smtClean="0">
                <a:latin typeface="Constantia" pitchFamily="18"/>
                <a:ea typeface="DejaVu Sans" pitchFamily="2"/>
                <a:cs typeface="DejaVu Sans" pitchFamily="2"/>
              </a:rPr>
              <a:t>Preshower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will use </a:t>
            </a:r>
            <a:r>
              <a:rPr lang="en-US" sz="2400" dirty="0" err="1" smtClean="0">
                <a:latin typeface="Constantia" pitchFamily="18"/>
                <a:ea typeface="DejaVu Sans" pitchFamily="2"/>
                <a:cs typeface="DejaVu Sans" pitchFamily="2"/>
              </a:rPr>
              <a:t>comercial</a:t>
            </a:r>
            <a:r>
              <a:rPr lang="en-US" sz="2400" dirty="0" smtClean="0">
                <a:latin typeface="Constantia" pitchFamily="18"/>
                <a:ea typeface="DejaVu Sans" pitchFamily="2"/>
                <a:cs typeface="DejaVu Sans" pitchFamily="2"/>
              </a:rPr>
              <a:t> 1-1 single fiber connector, a few $ each.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95600" y="60198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14160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LHCb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shower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5562600"/>
            <a:ext cx="800100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endParaRPr lang="en-US" sz="2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lnSpc>
                <a:spcPct val="93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endParaRPr lang="en-US" sz="2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fiber bundle to PMT connector,  cost estimate $25/module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PMT option -  Hamamatsu R3998-02</a:t>
            </a:r>
          </a:p>
          <a:p>
            <a:pPr lvl="1"/>
            <a:r>
              <a:rPr lang="en-US" dirty="0" smtClean="0"/>
              <a:t>28mmD </a:t>
            </a:r>
            <a:r>
              <a:rPr lang="en-US" dirty="0" err="1" smtClean="0"/>
              <a:t>Bialkali</a:t>
            </a:r>
            <a:r>
              <a:rPr lang="en-US" dirty="0" smtClean="0"/>
              <a:t> Photocathode</a:t>
            </a:r>
          </a:p>
          <a:p>
            <a:pPr lvl="1"/>
            <a:r>
              <a:rPr lang="en-US" dirty="0" smtClean="0"/>
              <a:t>$600 each</a:t>
            </a:r>
          </a:p>
          <a:p>
            <a:pPr lvl="1"/>
            <a:r>
              <a:rPr lang="en-US" dirty="0" smtClean="0"/>
              <a:t>Used by CLAS TPE calorimeter which has COMPASS module</a:t>
            </a:r>
          </a:p>
          <a:p>
            <a:pPr lvl="1"/>
            <a:r>
              <a:rPr lang="en-US" dirty="0" smtClean="0"/>
              <a:t>As our baseline design</a:t>
            </a:r>
          </a:p>
          <a:p>
            <a:r>
              <a:rPr lang="en-US" dirty="0" smtClean="0"/>
              <a:t>APD/</a:t>
            </a:r>
            <a:r>
              <a:rPr lang="en-US" dirty="0" err="1" smtClean="0"/>
              <a:t>SiPM</a:t>
            </a:r>
            <a:r>
              <a:rPr lang="en-US" dirty="0" smtClean="0"/>
              <a:t> option</a:t>
            </a:r>
          </a:p>
          <a:p>
            <a:pPr lvl="1"/>
            <a:r>
              <a:rPr lang="en-US" dirty="0" smtClean="0"/>
              <a:t>High resistance to magnetic field</a:t>
            </a:r>
          </a:p>
          <a:p>
            <a:pPr lvl="1"/>
            <a:r>
              <a:rPr lang="en-US" dirty="0" smtClean="0"/>
              <a:t>Need to be careful due to high neutron background</a:t>
            </a:r>
          </a:p>
          <a:p>
            <a:pPr lvl="1"/>
            <a:r>
              <a:rPr lang="en-US" dirty="0" smtClean="0"/>
              <a:t>Contacting vendor for high radiation resistance designs (sensor + amp.)</a:t>
            </a:r>
          </a:p>
          <a:p>
            <a:pPr lvl="1"/>
            <a:r>
              <a:rPr lang="en-US" dirty="0" smtClean="0"/>
              <a:t>Estimating neutron background @ photon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>
    <p:strips dir="r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 table</a:t>
            </a:r>
            <a:br>
              <a:rPr lang="en-US" dirty="0" smtClean="0"/>
            </a:br>
            <a:r>
              <a:rPr lang="en-US" dirty="0" smtClean="0"/>
              <a:t> – calorimeter group version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2828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+ Prototyping ~ 0.3 M$</a:t>
            </a:r>
          </a:p>
          <a:p>
            <a:r>
              <a:rPr lang="en-US" dirty="0" smtClean="0"/>
              <a:t>Lab estimate : 5.7 (base)+3.8 (Labor)</a:t>
            </a:r>
          </a:p>
          <a:p>
            <a:r>
              <a:rPr lang="en-US" dirty="0" smtClean="0"/>
              <a:t>JP : 6.2 (base) + 1.3 (Labor)</a:t>
            </a:r>
            <a:endParaRPr lang="en-US" dirty="0"/>
          </a:p>
        </p:txBody>
      </p:sp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7810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>
    <p:strips dir="r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 table</a:t>
            </a:r>
            <a:br>
              <a:rPr lang="en-US" dirty="0" smtClean="0"/>
            </a:br>
            <a:r>
              <a:rPr lang="en-US" dirty="0" smtClean="0"/>
              <a:t> – calorimeter group version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28289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+ Prototyping ~ 0.3 M$</a:t>
            </a:r>
          </a:p>
          <a:p>
            <a:r>
              <a:rPr lang="en-US" dirty="0" smtClean="0"/>
              <a:t>Lab estimate : 5.7 (base)+3.8 (Labor)</a:t>
            </a:r>
          </a:p>
          <a:p>
            <a:r>
              <a:rPr lang="en-US" dirty="0" smtClean="0"/>
              <a:t>JP : 6.2 (base) + 1.3 (Labor)</a:t>
            </a:r>
            <a:endParaRPr lang="en-US" dirty="0"/>
          </a:p>
        </p:txBody>
      </p:sp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7810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>
    <p:strips dir="r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Engineering support (Zhiwen)</a:t>
            </a:r>
          </a:p>
          <a:p>
            <a:pPr lvl="1"/>
            <a:r>
              <a:rPr lang="en-US" dirty="0" smtClean="0"/>
              <a:t>Support structure</a:t>
            </a:r>
          </a:p>
          <a:p>
            <a:pPr lvl="1"/>
            <a:r>
              <a:rPr lang="en-US" dirty="0" smtClean="0"/>
              <a:t>How to do maintenance and install it back</a:t>
            </a:r>
          </a:p>
          <a:p>
            <a:r>
              <a:rPr lang="en-US" dirty="0" smtClean="0"/>
              <a:t>Inquiries </a:t>
            </a:r>
          </a:p>
          <a:p>
            <a:pPr lvl="1"/>
            <a:r>
              <a:rPr lang="en-US" dirty="0" smtClean="0"/>
              <a:t>IHEP (Xiaochao)</a:t>
            </a:r>
          </a:p>
          <a:p>
            <a:pPr lvl="1"/>
            <a:r>
              <a:rPr lang="en-US" dirty="0" smtClean="0"/>
              <a:t>Fiber connection (</a:t>
            </a:r>
            <a:r>
              <a:rPr lang="en-US" dirty="0" err="1" smtClean="0"/>
              <a:t>Mehdi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Photon detectors (Zhiwen)</a:t>
            </a:r>
          </a:p>
          <a:p>
            <a:r>
              <a:rPr lang="en-US" dirty="0" smtClean="0"/>
              <a:t>Background effect (Jin)</a:t>
            </a:r>
          </a:p>
          <a:p>
            <a:pPr lvl="1"/>
            <a:r>
              <a:rPr lang="en-US" dirty="0" smtClean="0"/>
              <a:t>Event mixing with signal and background simulation</a:t>
            </a:r>
          </a:p>
          <a:p>
            <a:r>
              <a:rPr lang="en-US" dirty="0" smtClean="0"/>
              <a:t>Prototyping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Support structure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One support for LAEC, one support </a:t>
            </a:r>
          </a:p>
          <a:p>
            <a:pPr lvl="1">
              <a:buNone/>
            </a:pPr>
            <a:r>
              <a:rPr lang="en-US" dirty="0" smtClean="0"/>
              <a:t>	for FAEC</a:t>
            </a:r>
          </a:p>
          <a:p>
            <a:pPr lvl="1"/>
            <a:r>
              <a:rPr lang="en-US" dirty="0" smtClean="0"/>
              <a:t>Only a few cm gap between outer radius of SIDIS LAEC and inner radius of </a:t>
            </a:r>
            <a:r>
              <a:rPr lang="en-US" dirty="0" err="1" smtClean="0"/>
              <a:t>cryo</a:t>
            </a:r>
            <a:r>
              <a:rPr lang="en-US" dirty="0" smtClean="0"/>
              <a:t>, is it enough?</a:t>
            </a:r>
          </a:p>
          <a:p>
            <a:pPr lvl="1"/>
            <a:r>
              <a:rPr lang="en-US" dirty="0" smtClean="0"/>
              <a:t>Only a few cm gap between outer radius of FAEC and inner radius of nose cone, is it enough?</a:t>
            </a:r>
          </a:p>
          <a:p>
            <a:pPr lvl="1"/>
            <a:r>
              <a:rPr lang="en-US" dirty="0" smtClean="0"/>
              <a:t>Need to consider the supporting with overall magnet </a:t>
            </a:r>
            <a:r>
              <a:rPr lang="en-US" dirty="0" err="1" smtClean="0"/>
              <a:t>cryo</a:t>
            </a:r>
            <a:r>
              <a:rPr lang="en-US" dirty="0" smtClean="0"/>
              <a:t> and yoke structure.</a:t>
            </a:r>
          </a:p>
          <a:p>
            <a:r>
              <a:rPr lang="en-US" dirty="0" smtClean="0"/>
              <a:t>“super” Modules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Group 1-3 row of modules into </a:t>
            </a:r>
            <a:r>
              <a:rPr lang="en-US" dirty="0" err="1" smtClean="0">
                <a:solidFill>
                  <a:prstClr val="black"/>
                </a:solidFill>
              </a:rPr>
              <a:t>supermodule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shift </a:t>
            </a:r>
            <a:r>
              <a:rPr lang="en-US" dirty="0" err="1" smtClean="0"/>
              <a:t>supermodule’s</a:t>
            </a:r>
            <a:r>
              <a:rPr lang="en-US" dirty="0" smtClean="0"/>
              <a:t> horizontal position to make layers</a:t>
            </a:r>
          </a:p>
          <a:p>
            <a:pPr lvl="1"/>
            <a:endParaRPr lang="en-US" dirty="0"/>
          </a:p>
        </p:txBody>
      </p:sp>
      <p:grpSp>
        <p:nvGrpSpPr>
          <p:cNvPr id="4" name="Group 86"/>
          <p:cNvGrpSpPr/>
          <p:nvPr/>
        </p:nvGrpSpPr>
        <p:grpSpPr>
          <a:xfrm>
            <a:off x="6477000" y="152400"/>
            <a:ext cx="2590800" cy="2286000"/>
            <a:chOff x="3810000" y="1752600"/>
            <a:chExt cx="5105400" cy="4953000"/>
          </a:xfrm>
        </p:grpSpPr>
        <p:sp>
          <p:nvSpPr>
            <p:cNvPr id="88" name="Oval 87"/>
            <p:cNvSpPr/>
            <p:nvPr/>
          </p:nvSpPr>
          <p:spPr>
            <a:xfrm>
              <a:off x="5147732" y="2971800"/>
              <a:ext cx="2438400" cy="2438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886200" y="1752600"/>
              <a:ext cx="4953000" cy="495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867400" y="6671735"/>
              <a:ext cx="990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181600" y="6400800"/>
              <a:ext cx="2362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800600" y="6172200"/>
              <a:ext cx="3124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495800" y="5867400"/>
              <a:ext cx="37338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267200" y="5562600"/>
              <a:ext cx="41910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038600" y="5257800"/>
              <a:ext cx="1752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886200" y="4953000"/>
              <a:ext cx="1600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810000" y="4648200"/>
              <a:ext cx="14478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810000" y="43434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810000" y="40386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886200" y="37338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62400" y="3429000"/>
              <a:ext cx="14478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114800" y="3124200"/>
              <a:ext cx="1600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343400" y="2819400"/>
              <a:ext cx="4038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572000" y="2514600"/>
              <a:ext cx="35814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953000" y="2209800"/>
              <a:ext cx="28194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5410200" y="1981200"/>
              <a:ext cx="1981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5901268" y="1752600"/>
              <a:ext cx="804332" cy="8467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018861" y="3141131"/>
              <a:ext cx="1600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255931" y="3429000"/>
              <a:ext cx="1430869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467600" y="37338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7543800" y="40386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7543800" y="4343400"/>
              <a:ext cx="12954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467600" y="4648200"/>
              <a:ext cx="13716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315200" y="4953000"/>
              <a:ext cx="14478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018867" y="5240866"/>
              <a:ext cx="160020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3505200" cy="4343400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en-US" dirty="0" smtClean="0"/>
              <a:t>Features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Scintillator thickness of 5mm</a:t>
            </a:r>
            <a:r>
              <a:rPr lang="en-US" dirty="0" smtClean="0"/>
              <a:t>: simulation shows 2.3% of photons from SIDIS pi0 would deposit energy, the rejection factor estimated  at least 20</a:t>
            </a:r>
          </a:p>
          <a:p>
            <a:pPr lvl="1">
              <a:defRPr/>
            </a:pPr>
            <a:r>
              <a:rPr lang="en-US" dirty="0" smtClean="0"/>
              <a:t>Segment into fan shape for readout by WSL fiber or PMT directly</a:t>
            </a:r>
          </a:p>
          <a:p>
            <a:r>
              <a:rPr lang="en-US" dirty="0" smtClean="0"/>
              <a:t>Background is important: dominated by low energy electrons</a:t>
            </a:r>
          </a:p>
          <a:p>
            <a:r>
              <a:rPr lang="en-US" dirty="0" smtClean="0"/>
              <a:t>Source of low energy electrons</a:t>
            </a:r>
          </a:p>
          <a:p>
            <a:pPr lvl="1"/>
            <a:r>
              <a:rPr lang="en-US" dirty="0" smtClean="0"/>
              <a:t>20% from end cap of heavy gas Cerenkov, other from more upstream</a:t>
            </a:r>
          </a:p>
          <a:p>
            <a:pPr lvl="1"/>
            <a:r>
              <a:rPr lang="en-US" dirty="0" smtClean="0"/>
              <a:t>Have to be placed before MPRC, which have lots of material for conversion!</a:t>
            </a:r>
          </a:p>
          <a:p>
            <a:r>
              <a:rPr lang="en-US" dirty="0" smtClean="0"/>
              <a:t>Rate: if 120 segment take 2MHz MIP per segment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 scintillator pad to reject photons at trigger level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00200"/>
            <a:ext cx="5238750" cy="376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48200" y="5276671"/>
            <a:ext cx="3259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Particle species at front surface: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Electron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101FF"/>
                </a:solidFill>
              </a:rPr>
              <a:t> Low energy gamma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All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WLS radiation 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338637" cy="51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Fiber connection (Backup option)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Fiber splicing</a:t>
            </a:r>
          </a:p>
          <a:p>
            <a:pPr lvl="1"/>
            <a:r>
              <a:rPr lang="en-US" sz="2500" dirty="0" smtClean="0"/>
              <a:t>Robust connection and excellent transmission (2%)</a:t>
            </a:r>
          </a:p>
          <a:p>
            <a:pPr lvl="1"/>
            <a:r>
              <a:rPr lang="en-US" sz="2500" dirty="0" smtClean="0"/>
              <a:t>CLAS12 Forward Tagger </a:t>
            </a:r>
            <a:r>
              <a:rPr lang="en-US" sz="2500" dirty="0" err="1" smtClean="0"/>
              <a:t>Hodoscope</a:t>
            </a:r>
            <a:r>
              <a:rPr lang="en-US" sz="2500" dirty="0" smtClean="0"/>
              <a:t> will fuse WLS and clear fiber.  Commercial vendor has been contacted and They are also developing their own method. </a:t>
            </a:r>
          </a:p>
          <a:p>
            <a:pPr lvl="1"/>
            <a:r>
              <a:rPr lang="en-US" sz="2500" dirty="0" smtClean="0"/>
              <a:t>We will collaborate with them to examine the labor and cost requirement.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 rot="5400000">
            <a:off x="3906047" y="3866353"/>
            <a:ext cx="1536292" cy="29475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9"/>
          <p:cNvSpPr/>
          <p:nvPr/>
        </p:nvSpPr>
        <p:spPr>
          <a:xfrm>
            <a:off x="4267200" y="5486400"/>
            <a:ext cx="806092" cy="3972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48" tIns="40824" rIns="81648" bIns="40824" anchor="t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lnSpc>
                <a:spcPct val="93000"/>
              </a:lnSpc>
              <a:tabLst>
                <a:tab pos="0" algn="l"/>
                <a:tab pos="414772" algn="l"/>
                <a:tab pos="829544" algn="l"/>
                <a:tab pos="1244315" algn="l"/>
                <a:tab pos="1659087" algn="l"/>
                <a:tab pos="2073858" algn="l"/>
                <a:tab pos="2488630" algn="l"/>
                <a:tab pos="2903403" algn="l"/>
                <a:tab pos="3318175" algn="l"/>
                <a:tab pos="3732946" algn="l"/>
                <a:tab pos="4147717" algn="l"/>
                <a:tab pos="4562490" algn="l"/>
                <a:tab pos="4977261" algn="l"/>
                <a:tab pos="5392034" algn="l"/>
                <a:tab pos="5806805" algn="l"/>
                <a:tab pos="6221578" algn="l"/>
                <a:tab pos="6636349" algn="l"/>
                <a:tab pos="7051120" algn="l"/>
                <a:tab pos="7465892" algn="l"/>
                <a:tab pos="7880665" algn="l"/>
                <a:tab pos="8295436" algn="l"/>
              </a:tabLst>
            </a:pPr>
            <a:r>
              <a:rPr lang="en-US" sz="2200" b="1" dirty="0">
                <a:solidFill>
                  <a:srgbClr val="E46C0A"/>
                </a:solidFill>
                <a:latin typeface="Constantia" pitchFamily="18"/>
                <a:ea typeface="DejaVu Sans" pitchFamily="2"/>
                <a:cs typeface="DejaVu Sans" pitchFamily="2"/>
              </a:rPr>
              <a:t>joint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signal looks like</a:t>
            </a:r>
            <a:endParaRPr lang="en-US" dirty="0"/>
          </a:p>
        </p:txBody>
      </p:sp>
      <p:pic>
        <p:nvPicPr>
          <p:cNvPr id="6146" name="Picture 2" descr="E:\My Documents\my file\JLab\meeting\2012.12.15 SoLID Collaboration Meeting\ocup0.400000.ocup0.40000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4636293" cy="3090862"/>
          </a:xfrm>
          <a:prstGeom prst="rect">
            <a:avLst/>
          </a:prstGeom>
          <a:noFill/>
        </p:spPr>
      </p:pic>
      <p:pic>
        <p:nvPicPr>
          <p:cNvPr id="6147" name="Picture 3" descr="E:\My Documents\my file\JLab\meeting\2012.12.15 SoLID Collaboration Meeting\ocup0.200000.ocup0.20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016" y="1066800"/>
            <a:ext cx="4769984" cy="3179763"/>
          </a:xfrm>
          <a:prstGeom prst="rect">
            <a:avLst/>
          </a:prstGeom>
          <a:noFill/>
        </p:spPr>
      </p:pic>
      <p:pic>
        <p:nvPicPr>
          <p:cNvPr id="6148" name="Picture 4" descr="E:\My Documents\my file\JLab\meeting\2012.12.15 SoLID Collaboration Meeting\ocup0.050000.ocup0.0500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107" y="4114801"/>
            <a:ext cx="4115093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438400" y="1447800"/>
            <a:ext cx="121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30 sectors</a:t>
            </a:r>
          </a:p>
          <a:p>
            <a:r>
              <a:rPr lang="en-US" dirty="0" smtClean="0"/>
              <a:t>8 MHz MIP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81600" y="1371600"/>
            <a:ext cx="121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60 sectors</a:t>
            </a:r>
          </a:p>
          <a:p>
            <a:r>
              <a:rPr lang="en-US" dirty="0" smtClean="0"/>
              <a:t>4 MHz MIP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05307" y="4191000"/>
            <a:ext cx="1269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240 sectors</a:t>
            </a:r>
          </a:p>
          <a:p>
            <a:r>
              <a:rPr lang="en-US" dirty="0" smtClean="0"/>
              <a:t>1 MHz MIP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426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Signal of each MIP hit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(amp. variation not included)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101FF"/>
                </a:solidFill>
              </a:rPr>
              <a:t>  Sum of all signals</a:t>
            </a:r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962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Lower energy photon (1-2 GeV) are dominant, which we have higher rejection</a:t>
            </a:r>
          </a:p>
          <a:p>
            <a:r>
              <a:rPr lang="en-US" dirty="0" smtClean="0"/>
              <a:t>Trigger require 5:1 rejection. Satisfied with margin at a 120 segments</a:t>
            </a:r>
          </a:p>
          <a:p>
            <a:r>
              <a:rPr lang="en-US" dirty="0" smtClean="0"/>
              <a:t>A 50ns coincidental window with calorimeter </a:t>
            </a:r>
            <a:r>
              <a:rPr lang="en-US" dirty="0" smtClean="0">
                <a:solidFill>
                  <a:schemeClr val="accent1"/>
                </a:solidFill>
              </a:rPr>
              <a:t>assumed</a:t>
            </a:r>
            <a:r>
              <a:rPr lang="en-US" dirty="0" smtClean="0"/>
              <a:t>. Expect improvement in FPGA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the segment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48199" y="2057400"/>
            <a:ext cx="5867400" cy="3218119"/>
            <a:chOff x="4636625" y="3579495"/>
            <a:chExt cx="5421775" cy="2973705"/>
          </a:xfrm>
        </p:grpSpPr>
        <p:pic>
          <p:nvPicPr>
            <p:cNvPr id="7" name="Picture 3" descr="E:\My Documents\my file\JLab\meeting\2012.12.15 SoLID Collaboration Meeting\PhotonRej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36625" y="3579495"/>
              <a:ext cx="4000500" cy="2973705"/>
            </a:xfrm>
            <a:prstGeom prst="rect">
              <a:avLst/>
            </a:prstGeom>
            <a:noFill/>
          </p:spPr>
        </p:pic>
        <p:sp>
          <p:nvSpPr>
            <p:cNvPr id="8" name="Down Arrow 7"/>
            <p:cNvSpPr/>
            <p:nvPr/>
          </p:nvSpPr>
          <p:spPr>
            <a:xfrm>
              <a:off x="5481578" y="4354034"/>
              <a:ext cx="6096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86400" y="548640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 Low-E (1-2 GeV) 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101FF"/>
                  </a:solidFill>
                </a:rPr>
                <a:t> Full E range (1-7 GeV)</a:t>
              </a:r>
            </a:p>
          </p:txBody>
        </p:sp>
      </p:grpSp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26466</TotalTime>
  <Words>2958</Words>
  <Application>Microsoft Office PowerPoint</Application>
  <PresentationFormat>On-screen Show (4:3)</PresentationFormat>
  <Paragraphs>660</Paragraphs>
  <Slides>71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聚合</vt:lpstr>
      <vt:lpstr>Update on EM Calorimeters</vt:lpstr>
      <vt:lpstr>Overview</vt:lpstr>
      <vt:lpstr>SoLID EM Calorimeter Overview</vt:lpstr>
      <vt:lpstr>Default design for calorimeter modules</vt:lpstr>
      <vt:lpstr>Slide 5</vt:lpstr>
      <vt:lpstr>Scintillator for rejecting background photon</vt:lpstr>
      <vt:lpstr>Thin scintillator pad to reject photons at trigger level</vt:lpstr>
      <vt:lpstr>How signal looks like</vt:lpstr>
      <vt:lpstr>Optimizing the segment</vt:lpstr>
      <vt:lpstr>Hexagon Calorimeter Simulation</vt:lpstr>
      <vt:lpstr>All rejection/efficiency reviewed with hexagon-shape calorimeter modules</vt:lpstr>
      <vt:lpstr>Review of Background Simulation</vt:lpstr>
      <vt:lpstr>Calorimeter background simulation with GEMC + CaloSIM </vt:lpstr>
      <vt:lpstr>Radiation dose prediction remain stable</vt:lpstr>
      <vt:lpstr>Full background simulation For SIDIS Forward Calorimeter</vt:lpstr>
      <vt:lpstr>SIDIS forward background</vt:lpstr>
      <vt:lpstr>Compare background to signal</vt:lpstr>
      <vt:lpstr>Offline: No change in eff., reduce rejection at low-p end</vt:lpstr>
      <vt:lpstr>Hexagon Calorimeter Trigger</vt:lpstr>
      <vt:lpstr>Online: Trigger with background</vt:lpstr>
      <vt:lpstr>If we only trigger on total EM energy</vt:lpstr>
      <vt:lpstr>Charged Particle (Pion) trigger efficiency</vt:lpstr>
      <vt:lpstr>Design Updates - Fiber connector</vt:lpstr>
      <vt:lpstr>Fiber connection</vt:lpstr>
      <vt:lpstr>Fiber connector Concept design from LEONI</vt:lpstr>
      <vt:lpstr>Budget Update</vt:lpstr>
      <vt:lpstr>Budget</vt:lpstr>
      <vt:lpstr>backup</vt:lpstr>
      <vt:lpstr>Shower – quick review</vt:lpstr>
      <vt:lpstr>Preshower – quick review</vt:lpstr>
      <vt:lpstr>Simulation setup with hexagon calorimeter modules</vt:lpstr>
      <vt:lpstr>Back up 1/2 for previous slides</vt:lpstr>
      <vt:lpstr>Back up 2/2 for previous slides</vt:lpstr>
      <vt:lpstr>Backup - Simulated efficiency &amp; rejection</vt:lpstr>
      <vt:lpstr>Backup - Simulated efficiency &amp; rejection</vt:lpstr>
      <vt:lpstr>Design Updates - Shape</vt:lpstr>
      <vt:lpstr>Change from square to hexagon</vt:lpstr>
      <vt:lpstr>Design Updates - Layout Update</vt:lpstr>
      <vt:lpstr>SIDIS and PVDIS FAEC (beam view)</vt:lpstr>
      <vt:lpstr>Ideas to minimize SIDIS LAEC Acceptance gap</vt:lpstr>
      <vt:lpstr>SIDIS LAEC (beam view)</vt:lpstr>
      <vt:lpstr>Design Updates - Edge effects for LAEC</vt:lpstr>
      <vt:lpstr>LAEC layout in G4 Simulation</vt:lpstr>
      <vt:lpstr>LAEC in full standalone G4 Simulation Track transportation provided by GEMC, CLEO field</vt:lpstr>
      <vt:lpstr>How much does inner modules help?</vt:lpstr>
      <vt:lpstr>Design Updates - Shower cluster size cut</vt:lpstr>
      <vt:lpstr>Previously showed pion rejection</vt:lpstr>
      <vt:lpstr>Shower area difference</vt:lpstr>
      <vt:lpstr>Apply additional cut to limit max size of cluster around track projection</vt:lpstr>
      <vt:lpstr>Can it be further improved?</vt:lpstr>
      <vt:lpstr>Design Updates - Radiation dose</vt:lpstr>
      <vt:lpstr>What’s new</vt:lpstr>
      <vt:lpstr>PVDIS – current baffle (with direct γ)</vt:lpstr>
      <vt:lpstr>PVDIS – preview for a baffle w/o direct γ</vt:lpstr>
      <vt:lpstr>SIDIS – Forward</vt:lpstr>
      <vt:lpstr>SIDIS – Large-Angle</vt:lpstr>
      <vt:lpstr>Light Readout</vt:lpstr>
      <vt:lpstr>WLS fiber in scintillator pad</vt:lpstr>
      <vt:lpstr>Fiber</vt:lpstr>
      <vt:lpstr>Fiber connection</vt:lpstr>
      <vt:lpstr>Readout</vt:lpstr>
      <vt:lpstr>Budget Update</vt:lpstr>
      <vt:lpstr>Budget table  – calorimeter group version</vt:lpstr>
      <vt:lpstr>Budget Update</vt:lpstr>
      <vt:lpstr>Budget table  – calorimeter group version</vt:lpstr>
      <vt:lpstr>What we need</vt:lpstr>
      <vt:lpstr>What we need</vt:lpstr>
      <vt:lpstr>Support structure ideas</vt:lpstr>
      <vt:lpstr>backup</vt:lpstr>
      <vt:lpstr>WLS radiation hardness</vt:lpstr>
      <vt:lpstr>Fiber connection (Backup option)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Huang Jin</cp:lastModifiedBy>
  <cp:revision>2139</cp:revision>
  <dcterms:created xsi:type="dcterms:W3CDTF">2009-04-16T15:29:42Z</dcterms:created>
  <dcterms:modified xsi:type="dcterms:W3CDTF">2013-03-22T22:38:58Z</dcterms:modified>
</cp:coreProperties>
</file>