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2" r:id="rId11"/>
    <p:sldId id="263" r:id="rId12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3399"/>
    <a:srgbClr val="3333CC"/>
    <a:srgbClr val="33CC33"/>
    <a:srgbClr val="000000"/>
    <a:srgbClr val="0101FF"/>
    <a:srgbClr val="CC9900"/>
    <a:srgbClr val="FA7406"/>
    <a:srgbClr val="FE4A02"/>
    <a:srgbClr val="D67000"/>
    <a:srgbClr val="683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84645" autoAdjust="0"/>
  </p:normalViewPr>
  <p:slideViewPr>
    <p:cSldViewPr>
      <p:cViewPr varScale="1">
        <p:scale>
          <a:sx n="79" d="100"/>
          <a:sy n="79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2"/>
    </p:cViewPr>
  </p:sorterViewPr>
  <p:notesViewPr>
    <p:cSldViewPr>
      <p:cViewPr varScale="1">
        <p:scale>
          <a:sx n="103" d="100"/>
          <a:sy n="103" d="100"/>
        </p:scale>
        <p:origin x="-3480" y="-78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300"/>
            </a:lvl1pPr>
          </a:lstStyle>
          <a:p>
            <a:fld id="{76DED6FA-3620-42DE-A214-F363622CAC83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300" tIns="46150" rIns="92300" bIns="4615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27775" y="8757591"/>
            <a:ext cx="3004820" cy="46101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300"/>
            </a:lvl1pPr>
          </a:lstStyle>
          <a:p>
            <a:fld id="{81D27BB4-7507-496B-A596-4501E78419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 cstate="print">
            <a:alphaModFix amt="25000"/>
            <a:lum/>
          </a:blip>
          <a:srcRect/>
          <a:stretch>
            <a:fillRect l="13000" t="1000" r="15000" b="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da-DK" smtClean="0"/>
              <a:t>Jin Huang</a:t>
            </a:r>
            <a:endParaRPr 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3856" y="6400800"/>
            <a:ext cx="1511543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a-DK" smtClean="0"/>
              <a:t>Jin Huang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a-DK" smtClean="0"/>
              <a:t>Jin Huang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6407944"/>
            <a:ext cx="2094072" cy="365760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495801" y="6407944"/>
            <a:ext cx="2057400" cy="365125"/>
          </a:xfrm>
        </p:spPr>
        <p:txBody>
          <a:bodyPr/>
          <a:lstStyle>
            <a:lvl1pPr>
              <a:defRPr sz="900"/>
            </a:lvl1pPr>
            <a:extLst/>
          </a:lstStyle>
          <a:p>
            <a:r>
              <a:rPr lang="da-DK" smtClean="0"/>
              <a:t>Jin Huang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  <p:transition>
    <p:strips dir="r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da-DK" smtClean="0"/>
              <a:t>Jin Huang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da-DK" smtClean="0"/>
              <a:t>Jin Huang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a-DK" smtClean="0"/>
              <a:t>Jin Huang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477000"/>
            <a:ext cx="1447800" cy="36493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da-DK" smtClean="0"/>
              <a:t>Jin Huang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a-DK" smtClean="0"/>
              <a:t>Jin Huang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a-DK" smtClean="0"/>
              <a:t>Jin Huang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da-DK" smtClean="0"/>
              <a:t>Jin Huang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pic>
        <p:nvPicPr>
          <p:cNvPr id="15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495800" y="6407944"/>
            <a:ext cx="2234953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da-DK" smtClean="0"/>
              <a:t>Jin Huang</a:t>
            </a:r>
            <a:endParaRPr 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fld id="{EDE73889-8752-428C-A11C-8679396BA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5" descr="E:\My Documents\my file\JLab\Document\Logo\JLab_logo_white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400800"/>
            <a:ext cx="1292909" cy="32589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u"/>
  </p:transition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0976-B2FB-466A-B32C-84CB307D3A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917-9DC6-4418-8B40-D0C88CE4B1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SIDIS Polar-Angles Acceptance Gap from Calorimeter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Jin Huang</a:t>
            </a:r>
          </a:p>
          <a:p>
            <a:r>
              <a:rPr lang="en-US" dirty="0" smtClean="0"/>
              <a:t>Los Alamos National Lab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Polar angle gap mostly due to default calorimeter layout</a:t>
            </a:r>
          </a:p>
          <a:p>
            <a:r>
              <a:rPr lang="en-US" dirty="0" smtClean="0"/>
              <a:t>An new calorimeter layout is proposed</a:t>
            </a:r>
          </a:p>
          <a:p>
            <a:pPr lvl="1"/>
            <a:r>
              <a:rPr lang="en-US" dirty="0" smtClean="0"/>
              <a:t>Align calorimeter always along track direction</a:t>
            </a:r>
          </a:p>
          <a:p>
            <a:pPr lvl="1"/>
            <a:r>
              <a:rPr lang="en-US" dirty="0" smtClean="0"/>
              <a:t>Cost is mainly 200 mold</a:t>
            </a:r>
          </a:p>
          <a:p>
            <a:r>
              <a:rPr lang="en-US" dirty="0" smtClean="0"/>
              <a:t>The final decision probably between short inner module and new layout, balance gap and cost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3886200" cy="4525963"/>
          </a:xfrm>
        </p:spPr>
        <p:txBody>
          <a:bodyPr/>
          <a:lstStyle/>
          <a:p>
            <a:r>
              <a:rPr lang="en-US" dirty="0" smtClean="0"/>
              <a:t>Calorimeter defines the inner-R edge of large-angle acceptance</a:t>
            </a:r>
          </a:p>
          <a:p>
            <a:r>
              <a:rPr lang="en-US" dirty="0" smtClean="0"/>
              <a:t>The proposal assumed a 2.5 degree polar angle gap (14.5-17)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the gap come from	</a:t>
            </a:r>
            <a:endParaRPr lang="en-US" dirty="0"/>
          </a:p>
        </p:txBody>
      </p:sp>
      <p:pic>
        <p:nvPicPr>
          <p:cNvPr id="8" name="Picture 2" descr="Z:\work_doc\solid\SIDIS_BABAR_new.png"/>
          <p:cNvPicPr>
            <a:picLocks noChangeAspect="1" noChangeArrowheads="1"/>
          </p:cNvPicPr>
          <p:nvPr/>
        </p:nvPicPr>
        <p:blipFill>
          <a:blip r:embed="rId2" cstate="print"/>
          <a:srcRect l="1235" t="8333" r="6173" b="3333"/>
          <a:stretch>
            <a:fillRect/>
          </a:stretch>
        </p:blipFill>
        <p:spPr bwMode="auto">
          <a:xfrm>
            <a:off x="4343400" y="3200400"/>
            <a:ext cx="4800600" cy="3392424"/>
          </a:xfrm>
          <a:prstGeom prst="rect">
            <a:avLst/>
          </a:prstGeom>
          <a:noFill/>
        </p:spPr>
      </p:pic>
      <p:pic>
        <p:nvPicPr>
          <p:cNvPr id="9" name="Picture 2" descr="Z:\work_doc\solid\SIDIS_BABAR_new.png"/>
          <p:cNvPicPr>
            <a:picLocks noChangeAspect="1" noChangeArrowheads="1"/>
          </p:cNvPicPr>
          <p:nvPr/>
        </p:nvPicPr>
        <p:blipFill>
          <a:blip r:embed="rId2" cstate="print"/>
          <a:srcRect l="36508" t="28175" r="32904" b="53968"/>
          <a:stretch>
            <a:fillRect/>
          </a:stretch>
        </p:blipFill>
        <p:spPr bwMode="auto">
          <a:xfrm>
            <a:off x="4724400" y="1447800"/>
            <a:ext cx="4229100" cy="1828800"/>
          </a:xfrm>
          <a:prstGeom prst="rect">
            <a:avLst/>
          </a:prstGeom>
          <a:noFill/>
        </p:spPr>
      </p:pic>
      <p:sp>
        <p:nvSpPr>
          <p:cNvPr id="10" name="Oval 9"/>
          <p:cNvSpPr/>
          <p:nvPr/>
        </p:nvSpPr>
        <p:spPr>
          <a:xfrm>
            <a:off x="4800600" y="2514600"/>
            <a:ext cx="990600" cy="4572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Physical separation</a:t>
            </a:r>
          </a:p>
          <a:p>
            <a:pPr lvl="1"/>
            <a:r>
              <a:rPr lang="en-US" dirty="0" smtClean="0"/>
              <a:t>Ideally can be </a:t>
            </a:r>
            <a:r>
              <a:rPr lang="en-US" dirty="0" smtClean="0">
                <a:solidFill>
                  <a:schemeClr val="accent1"/>
                </a:solidFill>
              </a:rPr>
              <a:t>zero</a:t>
            </a:r>
          </a:p>
          <a:p>
            <a:r>
              <a:rPr lang="en-US" dirty="0" smtClean="0"/>
              <a:t>Charged particle is bended </a:t>
            </a:r>
          </a:p>
          <a:p>
            <a:pPr lvl="1"/>
            <a:r>
              <a:rPr lang="en-US" dirty="0" smtClean="0"/>
              <a:t>Depending on the momentum, charged particle can be bended by &lt;=1 degree on polar angle at calorimeter (1 GeV, </a:t>
            </a:r>
            <a:r>
              <a:rPr lang="el-GR" dirty="0" smtClean="0"/>
              <a:t>θ</a:t>
            </a:r>
            <a:r>
              <a:rPr lang="en-US" dirty="0" smtClean="0"/>
              <a:t>=15 degree, z= 3.5m)</a:t>
            </a:r>
          </a:p>
          <a:p>
            <a:pPr lvl="1"/>
            <a:r>
              <a:rPr lang="en-US" dirty="0" smtClean="0"/>
              <a:t>The result is that gap range is momentum dependent. But </a:t>
            </a:r>
            <a:r>
              <a:rPr lang="en-US" dirty="0" smtClean="0">
                <a:solidFill>
                  <a:schemeClr val="accent1"/>
                </a:solidFill>
              </a:rPr>
              <a:t>gap size is similar</a:t>
            </a:r>
            <a:r>
              <a:rPr lang="en-US" dirty="0" smtClean="0"/>
              <a:t> for different momentum</a:t>
            </a:r>
          </a:p>
          <a:p>
            <a:r>
              <a:rPr lang="en-US" dirty="0" smtClean="0"/>
              <a:t>Extended target</a:t>
            </a:r>
          </a:p>
          <a:p>
            <a:pPr lvl="1"/>
            <a:r>
              <a:rPr lang="en-US" dirty="0" smtClean="0"/>
              <a:t>Polar angle differs from front to back side of target tube by 1.5 degree</a:t>
            </a:r>
          </a:p>
          <a:p>
            <a:pPr lvl="1"/>
            <a:r>
              <a:rPr lang="en-US" dirty="0" smtClean="0"/>
              <a:t>The result is that gap range is momentum dependent. But </a:t>
            </a:r>
            <a:r>
              <a:rPr lang="en-US" dirty="0" smtClean="0">
                <a:solidFill>
                  <a:schemeClr val="accent1"/>
                </a:solidFill>
              </a:rPr>
              <a:t>gap size is similar</a:t>
            </a:r>
            <a:r>
              <a:rPr lang="en-US" dirty="0" smtClean="0"/>
              <a:t> for different </a:t>
            </a:r>
            <a:r>
              <a:rPr lang="en-US" dirty="0" err="1" smtClean="0"/>
              <a:t>Vz</a:t>
            </a:r>
            <a:endParaRPr lang="en-US" dirty="0" smtClean="0"/>
          </a:p>
          <a:p>
            <a:r>
              <a:rPr lang="en-US" dirty="0" smtClean="0"/>
              <a:t>Calorimeter induced gap</a:t>
            </a:r>
          </a:p>
          <a:p>
            <a:pPr lvl="1"/>
            <a:r>
              <a:rPr lang="en-US" dirty="0" smtClean="0"/>
              <a:t>May dominate the size of the gap</a:t>
            </a:r>
          </a:p>
          <a:p>
            <a:pPr lvl="1"/>
            <a:r>
              <a:rPr lang="en-US" dirty="0" smtClean="0"/>
              <a:t>Up to </a:t>
            </a:r>
            <a:r>
              <a:rPr lang="en-US" dirty="0" smtClean="0">
                <a:solidFill>
                  <a:schemeClr val="accent1"/>
                </a:solidFill>
              </a:rPr>
              <a:t>2.5 degree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to the gap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Geometry limits - </a:t>
            </a:r>
            <a:r>
              <a:rPr lang="en-US" dirty="0" smtClean="0">
                <a:solidFill>
                  <a:schemeClr val="accent1"/>
                </a:solidFill>
              </a:rPr>
              <a:t>2.5 degree </a:t>
            </a:r>
          </a:p>
          <a:p>
            <a:pPr lvl="1"/>
            <a:r>
              <a:rPr lang="en-US" dirty="0" smtClean="0"/>
              <a:t>A 600-cm long calorimeter along z axis introduce 2.5 degree polar acceptance gap, within which track path through calorimeter but not full length</a:t>
            </a:r>
          </a:p>
          <a:p>
            <a:r>
              <a:rPr lang="en-US" dirty="0" smtClean="0"/>
              <a:t>Shower size limits - </a:t>
            </a:r>
            <a:r>
              <a:rPr lang="en-US" dirty="0" smtClean="0">
                <a:solidFill>
                  <a:schemeClr val="accent1"/>
                </a:solidFill>
              </a:rPr>
              <a:t>~ 1 degree</a:t>
            </a:r>
          </a:p>
          <a:p>
            <a:pPr lvl="1"/>
            <a:r>
              <a:rPr lang="en-US" dirty="0" err="1" smtClean="0"/>
              <a:t>Molière</a:t>
            </a:r>
            <a:r>
              <a:rPr lang="en-US" dirty="0" smtClean="0"/>
              <a:t> radius of calorimeter is ~0.8 degree, which corresponding to ~1 degree loss to contain full shower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Calorimeter-induced gap for default design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We can use partial shower to get E/p to certain extent:</a:t>
            </a:r>
          </a:p>
          <a:p>
            <a:pPr lvl="1"/>
            <a:r>
              <a:rPr lang="en-US" dirty="0" smtClean="0"/>
              <a:t>full designed length (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20 X0</a:t>
            </a:r>
            <a:r>
              <a:rPr lang="en-US" dirty="0" smtClean="0"/>
              <a:t>), the pion rejection is </a:t>
            </a:r>
            <a:r>
              <a:rPr lang="en-US" dirty="0" smtClean="0">
                <a:solidFill>
                  <a:schemeClr val="accent1"/>
                </a:solidFill>
              </a:rPr>
              <a:t>50-100:1</a:t>
            </a:r>
          </a:p>
          <a:p>
            <a:pPr lvl="1"/>
            <a:r>
              <a:rPr lang="en-US" dirty="0" smtClean="0"/>
              <a:t>75% of designed length (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15 X0</a:t>
            </a:r>
            <a:r>
              <a:rPr lang="en-US" dirty="0" smtClean="0"/>
              <a:t>), we can still maintain </a:t>
            </a:r>
            <a:r>
              <a:rPr lang="en-US" dirty="0" smtClean="0">
                <a:solidFill>
                  <a:schemeClr val="accent1"/>
                </a:solidFill>
              </a:rPr>
              <a:t>~30:1 </a:t>
            </a:r>
            <a:r>
              <a:rPr lang="en-US" dirty="0" smtClean="0"/>
              <a:t>rejection for preshower + shower</a:t>
            </a:r>
          </a:p>
          <a:p>
            <a:pPr lvl="1"/>
            <a:r>
              <a:rPr lang="en-US" dirty="0" smtClean="0"/>
              <a:t>60% of designed length (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12 X0), </a:t>
            </a:r>
            <a:r>
              <a:rPr lang="en-US" dirty="0" smtClean="0"/>
              <a:t>we can get </a:t>
            </a:r>
            <a:r>
              <a:rPr lang="en-US" dirty="0" smtClean="0">
                <a:solidFill>
                  <a:schemeClr val="accent1"/>
                </a:solidFill>
              </a:rPr>
              <a:t>~17:1 </a:t>
            </a:r>
            <a:r>
              <a:rPr lang="en-US" dirty="0" smtClean="0"/>
              <a:t>rejection for preshower + shower</a:t>
            </a:r>
          </a:p>
          <a:p>
            <a:pPr lvl="1"/>
            <a:r>
              <a:rPr lang="en-US" dirty="0" smtClean="0"/>
              <a:t>preshower length (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4 X0</a:t>
            </a:r>
            <a:r>
              <a:rPr lang="en-US" dirty="0" smtClean="0"/>
              <a:t>), the preshower rejection </a:t>
            </a:r>
            <a:r>
              <a:rPr lang="en-US" dirty="0" smtClean="0">
                <a:solidFill>
                  <a:schemeClr val="accent1"/>
                </a:solidFill>
              </a:rPr>
              <a:t>is ~7:1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partial shower is contained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Triangle calorimeter</a:t>
            </a:r>
          </a:p>
          <a:p>
            <a:pPr lvl="1"/>
            <a:r>
              <a:rPr lang="en-US" dirty="0" smtClean="0"/>
              <a:t>Don’t expect it is possible to build</a:t>
            </a:r>
          </a:p>
          <a:p>
            <a:r>
              <a:rPr lang="en-US" dirty="0" smtClean="0"/>
              <a:t>Shorter inner calorimeter modules</a:t>
            </a:r>
          </a:p>
          <a:p>
            <a:pPr lvl="1"/>
            <a:r>
              <a:rPr lang="en-US" dirty="0" smtClean="0"/>
              <a:t>May save half of the 2.4 degree gap</a:t>
            </a:r>
          </a:p>
          <a:p>
            <a:r>
              <a:rPr lang="en-US" dirty="0" smtClean="0"/>
              <a:t>Rotate module</a:t>
            </a:r>
          </a:p>
          <a:p>
            <a:pPr lvl="1"/>
            <a:r>
              <a:rPr lang="en-US" dirty="0" smtClean="0"/>
              <a:t>Introduce gap in calorimeter, not favored</a:t>
            </a:r>
          </a:p>
          <a:p>
            <a:r>
              <a:rPr lang="en-US" dirty="0" smtClean="0"/>
              <a:t>New idea: tilted modules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Fixing the dominate gap </a:t>
            </a:r>
            <a:br>
              <a:rPr lang="en-US" dirty="0" smtClean="0"/>
            </a:br>
            <a:r>
              <a:rPr lang="en-US" dirty="0" smtClean="0"/>
              <a:t>– shower geometry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Large Angle </a:t>
            </a:r>
            <a:r>
              <a:rPr lang="en-US" dirty="0" smtClean="0"/>
              <a:t>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05800" cy="1600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We want to cover full </a:t>
            </a:r>
            <a:r>
              <a:rPr lang="en-US" dirty="0" err="1" smtClean="0"/>
              <a:t>azimuthal</a:t>
            </a:r>
            <a:r>
              <a:rPr lang="en-US" dirty="0" smtClean="0"/>
              <a:t> angle and leave no gap between modules, so module can not be tilted and need to be along Z axis</a:t>
            </a:r>
          </a:p>
          <a:p>
            <a:r>
              <a:rPr lang="en-US" dirty="0" smtClean="0"/>
              <a:t>Prefer having short outer module so that the outer module area can cover more and inner module area can cover less</a:t>
            </a:r>
          </a:p>
          <a:p>
            <a:r>
              <a:rPr lang="en-US" dirty="0" smtClean="0"/>
              <a:t>Inner module need to be special shape to avoid </a:t>
            </a:r>
            <a:r>
              <a:rPr lang="en-US" dirty="0" smtClean="0"/>
              <a:t>blocking </a:t>
            </a:r>
            <a:r>
              <a:rPr lang="en-US" dirty="0" smtClean="0"/>
              <a:t>acceptance. </a:t>
            </a:r>
            <a:r>
              <a:rPr lang="en-US" dirty="0" smtClean="0"/>
              <a:t>One way to solve it is to have smaller </a:t>
            </a:r>
            <a:r>
              <a:rPr lang="en-US" dirty="0" smtClean="0"/>
              <a:t>5</a:t>
            </a:r>
            <a:r>
              <a:rPr lang="en-US" dirty="0" smtClean="0"/>
              <a:t>x5cm </a:t>
            </a:r>
            <a:r>
              <a:rPr lang="en-US" dirty="0" smtClean="0"/>
              <a:t>(like COMPASS) module with various length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2743199"/>
            <a:ext cx="2895600" cy="23320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 flipV="1">
            <a:off x="3581400" y="5099680"/>
            <a:ext cx="2895600" cy="691519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8600" y="5125558"/>
            <a:ext cx="6248400" cy="152972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52400" y="2133600"/>
            <a:ext cx="6324600" cy="26670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371600" y="4343400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24</a:t>
            </a:r>
            <a:r>
              <a:rPr lang="en-US" baseline="30000" dirty="0" smtClean="0">
                <a:solidFill>
                  <a:prstClr val="black"/>
                </a:solidFill>
              </a:rPr>
              <a:t>o</a:t>
            </a:r>
            <a:endParaRPr lang="en-US" baseline="300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6324600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14.7</a:t>
            </a:r>
            <a:r>
              <a:rPr lang="en-US" baseline="30000" dirty="0" smtClean="0">
                <a:solidFill>
                  <a:prstClr val="black"/>
                </a:solidFill>
              </a:rPr>
              <a:t>o</a:t>
            </a:r>
            <a:endParaRPr lang="en-US" baseline="30000" dirty="0">
              <a:solidFill>
                <a:prstClr val="black"/>
              </a:solidFill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4914901" y="4533899"/>
            <a:ext cx="228599" cy="2895602"/>
          </a:xfrm>
          <a:prstGeom prst="leftBrace">
            <a:avLst>
              <a:gd name="adj1" fmla="val 8333"/>
              <a:gd name="adj2" fmla="val 510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 flipH="1">
            <a:off x="6553200" y="5105400"/>
            <a:ext cx="304800" cy="685800"/>
          </a:xfrm>
          <a:prstGeom prst="leftBrace">
            <a:avLst>
              <a:gd name="adj1" fmla="val 8333"/>
              <a:gd name="adj2" fmla="val 498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34200" y="5181600"/>
            <a:ext cx="1447384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300" b="1" dirty="0" smtClean="0">
                <a:solidFill>
                  <a:srgbClr val="4F81BD"/>
                </a:solidFill>
              </a:rPr>
              <a:t>inner module</a:t>
            </a:r>
          </a:p>
          <a:p>
            <a:r>
              <a:rPr lang="en-US" sz="1300" b="1" dirty="0" smtClean="0">
                <a:solidFill>
                  <a:srgbClr val="4F81BD"/>
                </a:solidFill>
              </a:rPr>
              <a:t>(</a:t>
            </a:r>
            <a:r>
              <a:rPr lang="en-US" sz="1300" b="1" dirty="0" smtClean="0">
                <a:solidFill>
                  <a:srgbClr val="4F81BD"/>
                </a:solidFill>
              </a:rPr>
              <a:t>150mm </a:t>
            </a:r>
            <a:r>
              <a:rPr lang="en-US" sz="1300" b="1" dirty="0" smtClean="0">
                <a:solidFill>
                  <a:srgbClr val="4F81BD"/>
                </a:solidFill>
              </a:rPr>
              <a:t>in radius)</a:t>
            </a:r>
            <a:endParaRPr lang="en-US" sz="1300" b="1" dirty="0">
              <a:solidFill>
                <a:srgbClr val="4F81BD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34200" y="3622357"/>
            <a:ext cx="1485856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300" b="1" dirty="0" smtClean="0">
                <a:solidFill>
                  <a:srgbClr val="4F81BD"/>
                </a:solidFill>
              </a:rPr>
              <a:t>Outer module</a:t>
            </a:r>
          </a:p>
          <a:p>
            <a:r>
              <a:rPr lang="en-US" sz="1300" b="1" dirty="0" smtClean="0">
                <a:solidFill>
                  <a:srgbClr val="4F81BD"/>
                </a:solidFill>
              </a:rPr>
              <a:t>(500mm in radius)</a:t>
            </a:r>
            <a:endParaRPr lang="en-US" sz="1300" b="1" dirty="0">
              <a:solidFill>
                <a:srgbClr val="4F81BD"/>
              </a:solidFill>
            </a:endParaRPr>
          </a:p>
        </p:txBody>
      </p:sp>
      <p:cxnSp>
        <p:nvCxnSpPr>
          <p:cNvPr id="24" name="Straight Connector 23"/>
          <p:cNvCxnSpPr>
            <a:endCxn id="7" idx="2"/>
          </p:cNvCxnSpPr>
          <p:nvPr/>
        </p:nvCxnSpPr>
        <p:spPr>
          <a:xfrm flipV="1">
            <a:off x="228600" y="5099680"/>
            <a:ext cx="3352800" cy="107252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71342" y="5421868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17.5</a:t>
            </a:r>
            <a:r>
              <a:rPr lang="en-US" baseline="30000" dirty="0" smtClean="0">
                <a:solidFill>
                  <a:prstClr val="black"/>
                </a:solidFill>
              </a:rPr>
              <a:t>o</a:t>
            </a:r>
            <a:endParaRPr lang="en-US" baseline="30000" dirty="0">
              <a:solidFill>
                <a:prstClr val="black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3048000"/>
            <a:ext cx="33066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Blue: </a:t>
            </a:r>
            <a:r>
              <a:rPr lang="en-US" sz="1500" dirty="0" smtClean="0">
                <a:solidFill>
                  <a:prstClr val="black"/>
                </a:solidFill>
              </a:rPr>
              <a:t>LAEC acceptance angle</a:t>
            </a:r>
          </a:p>
          <a:p>
            <a:r>
              <a:rPr lang="en-US" sz="1500" dirty="0" smtClean="0">
                <a:solidFill>
                  <a:srgbClr val="FFC000"/>
                </a:solidFill>
              </a:rPr>
              <a:t>Orange</a:t>
            </a:r>
            <a:r>
              <a:rPr lang="en-US" sz="1500" dirty="0" smtClean="0">
                <a:solidFill>
                  <a:srgbClr val="FF0000"/>
                </a:solidFill>
              </a:rPr>
              <a:t> : </a:t>
            </a:r>
            <a:r>
              <a:rPr lang="en-US" sz="1500" dirty="0" smtClean="0">
                <a:solidFill>
                  <a:prstClr val="black"/>
                </a:solidFill>
              </a:rPr>
              <a:t>angle between inner and outer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597218" y="2759017"/>
            <a:ext cx="2862530" cy="44138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602976" y="3204701"/>
            <a:ext cx="2862530" cy="44138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605844" y="3674852"/>
            <a:ext cx="2862530" cy="44138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614492" y="4139199"/>
            <a:ext cx="2862530" cy="44138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614470" y="4599312"/>
            <a:ext cx="2862530" cy="44138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724400" y="2209800"/>
            <a:ext cx="712054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300" b="1" dirty="0" smtClean="0">
                <a:solidFill>
                  <a:srgbClr val="4F81BD"/>
                </a:solidFill>
              </a:rPr>
              <a:t>600mm</a:t>
            </a:r>
          </a:p>
        </p:txBody>
      </p:sp>
      <p:sp>
        <p:nvSpPr>
          <p:cNvPr id="64" name="Left Brace 63"/>
          <p:cNvSpPr/>
          <p:nvPr/>
        </p:nvSpPr>
        <p:spPr>
          <a:xfrm flipH="1">
            <a:off x="6553200" y="2743200"/>
            <a:ext cx="304800" cy="2286000"/>
          </a:xfrm>
          <a:prstGeom prst="leftBrace">
            <a:avLst>
              <a:gd name="adj1" fmla="val 8333"/>
              <a:gd name="adj2" fmla="val 498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598652" y="5122653"/>
            <a:ext cx="1963948" cy="21134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604410" y="5357880"/>
            <a:ext cx="1043790" cy="2047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Left Brace 69"/>
          <p:cNvSpPr/>
          <p:nvPr/>
        </p:nvSpPr>
        <p:spPr>
          <a:xfrm rot="16200000" flipH="1">
            <a:off x="4914901" y="1155223"/>
            <a:ext cx="228600" cy="2895599"/>
          </a:xfrm>
          <a:prstGeom prst="leftBrace">
            <a:avLst>
              <a:gd name="adj1" fmla="val 8333"/>
              <a:gd name="adj2" fmla="val 510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724400" y="6096000"/>
            <a:ext cx="712054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300" b="1" dirty="0" smtClean="0">
                <a:solidFill>
                  <a:srgbClr val="4F81BD"/>
                </a:solidFill>
              </a:rPr>
              <a:t>600mm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095550" y="5058075"/>
            <a:ext cx="98937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 smtClean="0">
                <a:solidFill>
                  <a:srgbClr val="00B050"/>
                </a:solidFill>
              </a:rPr>
              <a:t>5</a:t>
            </a:r>
            <a:r>
              <a:rPr lang="en-US" sz="1500" b="1" dirty="0" smtClean="0">
                <a:solidFill>
                  <a:srgbClr val="00B050"/>
                </a:solidFill>
              </a:rPr>
              <a:t>x5x41cm</a:t>
            </a:r>
            <a:endParaRPr lang="en-US" sz="1500" dirty="0">
              <a:solidFill>
                <a:srgbClr val="00B05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114800" y="3276600"/>
            <a:ext cx="2164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4F81BD"/>
                </a:solidFill>
              </a:rPr>
              <a:t>10x10x60cm module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986" y="2743200"/>
            <a:ext cx="3438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assume 600mm full module length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89700" y="5296385"/>
            <a:ext cx="98937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 smtClean="0">
                <a:solidFill>
                  <a:srgbClr val="00B050"/>
                </a:solidFill>
              </a:rPr>
              <a:t>5x5x22cm</a:t>
            </a:r>
            <a:endParaRPr lang="en-US" sz="15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“Shorter </a:t>
            </a:r>
            <a:r>
              <a:rPr lang="en-US" dirty="0" smtClean="0"/>
              <a:t>inner calorimeter </a:t>
            </a:r>
            <a:r>
              <a:rPr lang="en-US" dirty="0" smtClean="0"/>
              <a:t>modules” option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Module cost</a:t>
            </a:r>
          </a:p>
          <a:p>
            <a:pPr lvl="1"/>
            <a:r>
              <a:rPr lang="en-US" sz="2000" dirty="0" smtClean="0"/>
              <a:t>10x10cm module cost $1500 each (</a:t>
            </a:r>
            <a:r>
              <a:rPr lang="en-US" sz="2000" dirty="0" err="1" smtClean="0"/>
              <a:t>Bicron</a:t>
            </a:r>
            <a:r>
              <a:rPr lang="en-US" sz="2000" dirty="0" smtClean="0"/>
              <a:t> WLS fiber, not Kuraray Y11)</a:t>
            </a:r>
          </a:p>
          <a:p>
            <a:pPr lvl="1"/>
            <a:r>
              <a:rPr lang="en-US" sz="2000" dirty="0" smtClean="0"/>
              <a:t>5x5cm modules cost $750 each </a:t>
            </a:r>
            <a:r>
              <a:rPr lang="en-US" sz="2000" dirty="0" smtClean="0"/>
              <a:t> (</a:t>
            </a:r>
            <a:r>
              <a:rPr lang="en-US" sz="2000" dirty="0" err="1" smtClean="0"/>
              <a:t>Bicron</a:t>
            </a:r>
            <a:r>
              <a:rPr lang="en-US" sz="2000" dirty="0" smtClean="0"/>
              <a:t> WLS fiber, not Kuraray Y11</a:t>
            </a:r>
            <a:r>
              <a:rPr lang="en-US" sz="2000" dirty="0" smtClean="0"/>
              <a:t>)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Note: final number of module is to be determined </a:t>
            </a:r>
            <a:r>
              <a:rPr lang="en-US" sz="2000" smtClean="0"/>
              <a:t>by layout.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743200"/>
          <a:ext cx="6248400" cy="2755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676400"/>
                <a:gridCol w="205740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5x5cm module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10x10cm</a:t>
                      </a:r>
                      <a:r>
                        <a:rPr lang="en-US" baseline="0" dirty="0" smtClean="0"/>
                        <a:t> module</a:t>
                      </a:r>
                      <a:endParaRPr lang="en-US" dirty="0"/>
                    </a:p>
                  </a:txBody>
                  <a:tcPr/>
                </a:tc>
              </a:tr>
              <a:tr h="459622">
                <a:tc>
                  <a:txBody>
                    <a:bodyPr/>
                    <a:lstStyle/>
                    <a:p>
                      <a:r>
                        <a:rPr lang="en-US" dirty="0" smtClean="0"/>
                        <a:t>SIDIS LAEC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360</a:t>
                      </a:r>
                      <a:endParaRPr lang="en-US" dirty="0"/>
                    </a:p>
                  </a:txBody>
                  <a:tcPr/>
                </a:tc>
              </a:tr>
              <a:tr h="459622">
                <a:tc>
                  <a:txBody>
                    <a:bodyPr/>
                    <a:lstStyle/>
                    <a:p>
                      <a:r>
                        <a:rPr lang="en-US" dirty="0" smtClean="0"/>
                        <a:t>SIDIS FAEC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1140</a:t>
                      </a:r>
                      <a:endParaRPr lang="en-US" dirty="0"/>
                    </a:p>
                  </a:txBody>
                  <a:tcPr/>
                </a:tc>
              </a:tr>
              <a:tr h="459622">
                <a:tc>
                  <a:txBody>
                    <a:bodyPr/>
                    <a:lstStyle/>
                    <a:p>
                      <a:r>
                        <a:rPr lang="en-US" dirty="0" smtClean="0"/>
                        <a:t>PVDIS</a:t>
                      </a:r>
                      <a:r>
                        <a:rPr lang="en-US" baseline="0" dirty="0" smtClean="0"/>
                        <a:t> FAEC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1700</a:t>
                      </a:r>
                      <a:endParaRPr lang="en-US" dirty="0"/>
                    </a:p>
                  </a:txBody>
                  <a:tcPr/>
                </a:tc>
              </a:tr>
              <a:tr h="459622">
                <a:tc>
                  <a:txBody>
                    <a:bodyPr/>
                    <a:lstStyle/>
                    <a:p>
                      <a:r>
                        <a:rPr lang="en-US" dirty="0" smtClean="0"/>
                        <a:t>Total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1700</a:t>
                      </a:r>
                      <a:endParaRPr lang="en-US" dirty="0"/>
                    </a:p>
                  </a:txBody>
                  <a:tcPr/>
                </a:tc>
              </a:tr>
              <a:tr h="459622"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2.55M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Make the calorimeter layers progress larger from 1</a:t>
            </a:r>
            <a:r>
              <a:rPr lang="en-US" baseline="30000" dirty="0" smtClean="0"/>
              <a:t>st</a:t>
            </a:r>
            <a:r>
              <a:rPr lang="en-US" dirty="0" smtClean="0"/>
              <a:t> layer to last (need ~ 200 molds)</a:t>
            </a:r>
          </a:p>
          <a:p>
            <a:r>
              <a:rPr lang="en-US" dirty="0" smtClean="0"/>
              <a:t>Make the front and back side have same layout, but the back side is (3.5m+0.5m)/3.5m=114% larger</a:t>
            </a:r>
          </a:p>
          <a:p>
            <a:r>
              <a:rPr lang="en-US" dirty="0" smtClean="0"/>
              <a:t>Stack the calorimeter in an angle like below</a:t>
            </a:r>
          </a:p>
          <a:p>
            <a:pPr lvl="1"/>
            <a:r>
              <a:rPr lang="en-US" dirty="0" smtClean="0"/>
              <a:t>Each module have different 2D – tilt, but same tile-set</a:t>
            </a:r>
          </a:p>
          <a:p>
            <a:pPr lvl="1"/>
            <a:r>
              <a:rPr lang="en-US" dirty="0" smtClean="0"/>
              <a:t>WLS fibers can be threaded through with hole diameter</a:t>
            </a:r>
            <a:br>
              <a:rPr lang="en-US" dirty="0" smtClean="0"/>
            </a:br>
            <a:r>
              <a:rPr lang="en-US" dirty="0" smtClean="0"/>
              <a:t>in scintillator is 0.7mm larger than the fiber</a:t>
            </a:r>
          </a:p>
          <a:p>
            <a:r>
              <a:rPr lang="en-US" dirty="0" smtClean="0"/>
              <a:t>Compare to other tilt designs</a:t>
            </a:r>
          </a:p>
          <a:p>
            <a:pPr lvl="1"/>
            <a:r>
              <a:rPr lang="en-US" dirty="0" smtClean="0"/>
              <a:t>No calorimeter gap between modules </a:t>
            </a:r>
          </a:p>
          <a:p>
            <a:pPr lvl="1"/>
            <a:r>
              <a:rPr lang="en-US" dirty="0" smtClean="0"/>
              <a:t>Same set of mold for all calorimeter modules</a:t>
            </a:r>
          </a:p>
          <a:p>
            <a:r>
              <a:rPr lang="en-US" dirty="0" smtClean="0"/>
              <a:t>Compared to Shorter inner calorimeter modules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Pro: calorimeter always align neatly along the track direction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Con: </a:t>
            </a:r>
          </a:p>
          <a:p>
            <a:pPr lvl="2"/>
            <a:r>
              <a:rPr lang="en-US" dirty="0" smtClean="0"/>
              <a:t>Need 200 molds – Few M$??</a:t>
            </a:r>
          </a:p>
          <a:p>
            <a:pPr lvl="2"/>
            <a:r>
              <a:rPr lang="en-US" dirty="0" smtClean="0"/>
              <a:t>Cannot simply share calorimeter module with forward calorimeters</a:t>
            </a:r>
          </a:p>
          <a:p>
            <a:pPr lvl="2"/>
            <a:r>
              <a:rPr lang="en-US" dirty="0" smtClean="0"/>
              <a:t>Mechanical support for each module is complex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Calorimeter Group Communications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Jin Huang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73889-8752-428C-A11C-8679396BAC9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Tilted modules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917938" y="2438400"/>
            <a:ext cx="2226062" cy="1896245"/>
            <a:chOff x="6917938" y="4123555"/>
            <a:chExt cx="2226062" cy="1896245"/>
          </a:xfrm>
        </p:grpSpPr>
        <p:sp>
          <p:nvSpPr>
            <p:cNvPr id="7" name="Freeform 6"/>
            <p:cNvSpPr/>
            <p:nvPr/>
          </p:nvSpPr>
          <p:spPr>
            <a:xfrm rot="5400000">
              <a:off x="7277088" y="4637913"/>
              <a:ext cx="990623" cy="1676400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000"/>
                <a:gd name="connsiteY0" fmla="*/ 0 h 10000"/>
                <a:gd name="connsiteX1" fmla="*/ 6471 w 8000"/>
                <a:gd name="connsiteY1" fmla="*/ 0 h 10000"/>
                <a:gd name="connsiteX2" fmla="*/ 8000 w 8000"/>
                <a:gd name="connsiteY2" fmla="*/ 10000 h 10000"/>
                <a:gd name="connsiteX3" fmla="*/ 2000 w 8000"/>
                <a:gd name="connsiteY3" fmla="*/ 10000 h 10000"/>
                <a:gd name="connsiteX4" fmla="*/ 0 w 8000"/>
                <a:gd name="connsiteY4" fmla="*/ 0 h 10000"/>
                <a:gd name="connsiteX0" fmla="*/ 0 w 8824"/>
                <a:gd name="connsiteY0" fmla="*/ 0 h 10000"/>
                <a:gd name="connsiteX1" fmla="*/ 8089 w 8824"/>
                <a:gd name="connsiteY1" fmla="*/ 0 h 10000"/>
                <a:gd name="connsiteX2" fmla="*/ 8824 w 8824"/>
                <a:gd name="connsiteY2" fmla="*/ 10000 h 10000"/>
                <a:gd name="connsiteX3" fmla="*/ 2500 w 8824"/>
                <a:gd name="connsiteY3" fmla="*/ 10000 h 10000"/>
                <a:gd name="connsiteX4" fmla="*/ 0 w 8824"/>
                <a:gd name="connsiteY4" fmla="*/ 0 h 10000"/>
                <a:gd name="connsiteX0" fmla="*/ 0 w 10833"/>
                <a:gd name="connsiteY0" fmla="*/ 0 h 10000"/>
                <a:gd name="connsiteX1" fmla="*/ 9167 w 10833"/>
                <a:gd name="connsiteY1" fmla="*/ 0 h 10000"/>
                <a:gd name="connsiteX2" fmla="*/ 10833 w 10833"/>
                <a:gd name="connsiteY2" fmla="*/ 10000 h 10000"/>
                <a:gd name="connsiteX3" fmla="*/ 2833 w 10833"/>
                <a:gd name="connsiteY3" fmla="*/ 10000 h 10000"/>
                <a:gd name="connsiteX4" fmla="*/ 0 w 10833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33" h="10000">
                  <a:moveTo>
                    <a:pt x="0" y="0"/>
                  </a:moveTo>
                  <a:lnTo>
                    <a:pt x="9167" y="0"/>
                  </a:lnTo>
                  <a:cubicBezTo>
                    <a:pt x="9445" y="3333"/>
                    <a:pt x="10555" y="6667"/>
                    <a:pt x="10833" y="10000"/>
                  </a:cubicBezTo>
                  <a:lnTo>
                    <a:pt x="2833" y="10000"/>
                  </a:lnTo>
                  <a:lnTo>
                    <a:pt x="0" y="0"/>
                  </a:lnTo>
                  <a:close/>
                </a:path>
              </a:pathLst>
            </a:custGeom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 rot="5400000">
              <a:off x="7213213" y="3828280"/>
              <a:ext cx="1110325" cy="1700875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000"/>
                <a:gd name="connsiteY0" fmla="*/ 0 h 10000"/>
                <a:gd name="connsiteX1" fmla="*/ 6471 w 8000"/>
                <a:gd name="connsiteY1" fmla="*/ 0 h 10000"/>
                <a:gd name="connsiteX2" fmla="*/ 8000 w 8000"/>
                <a:gd name="connsiteY2" fmla="*/ 10000 h 10000"/>
                <a:gd name="connsiteX3" fmla="*/ 2000 w 8000"/>
                <a:gd name="connsiteY3" fmla="*/ 10000 h 10000"/>
                <a:gd name="connsiteX4" fmla="*/ 0 w 8000"/>
                <a:gd name="connsiteY4" fmla="*/ 0 h 10000"/>
                <a:gd name="connsiteX0" fmla="*/ 0 w 8824"/>
                <a:gd name="connsiteY0" fmla="*/ 0 h 10000"/>
                <a:gd name="connsiteX1" fmla="*/ 8089 w 8824"/>
                <a:gd name="connsiteY1" fmla="*/ 0 h 10000"/>
                <a:gd name="connsiteX2" fmla="*/ 8824 w 8824"/>
                <a:gd name="connsiteY2" fmla="*/ 10000 h 10000"/>
                <a:gd name="connsiteX3" fmla="*/ 2500 w 8824"/>
                <a:gd name="connsiteY3" fmla="*/ 10000 h 10000"/>
                <a:gd name="connsiteX4" fmla="*/ 0 w 8824"/>
                <a:gd name="connsiteY4" fmla="*/ 0 h 10000"/>
                <a:gd name="connsiteX0" fmla="*/ 0 w 10833"/>
                <a:gd name="connsiteY0" fmla="*/ 0 h 10000"/>
                <a:gd name="connsiteX1" fmla="*/ 9167 w 10833"/>
                <a:gd name="connsiteY1" fmla="*/ 0 h 10000"/>
                <a:gd name="connsiteX2" fmla="*/ 10833 w 10833"/>
                <a:gd name="connsiteY2" fmla="*/ 10000 h 10000"/>
                <a:gd name="connsiteX3" fmla="*/ 2833 w 10833"/>
                <a:gd name="connsiteY3" fmla="*/ 10000 h 10000"/>
                <a:gd name="connsiteX4" fmla="*/ 0 w 10833"/>
                <a:gd name="connsiteY4" fmla="*/ 0 h 10000"/>
                <a:gd name="connsiteX0" fmla="*/ 0 w 11666"/>
                <a:gd name="connsiteY0" fmla="*/ 0 h 10000"/>
                <a:gd name="connsiteX1" fmla="*/ 10000 w 11666"/>
                <a:gd name="connsiteY1" fmla="*/ 0 h 10000"/>
                <a:gd name="connsiteX2" fmla="*/ 11666 w 11666"/>
                <a:gd name="connsiteY2" fmla="*/ 10000 h 10000"/>
                <a:gd name="connsiteX3" fmla="*/ 3666 w 11666"/>
                <a:gd name="connsiteY3" fmla="*/ 10000 h 10000"/>
                <a:gd name="connsiteX4" fmla="*/ 0 w 11666"/>
                <a:gd name="connsiteY4" fmla="*/ 0 h 10000"/>
                <a:gd name="connsiteX0" fmla="*/ 0 w 11666"/>
                <a:gd name="connsiteY0" fmla="*/ 0 h 10000"/>
                <a:gd name="connsiteX1" fmla="*/ 9166 w 11666"/>
                <a:gd name="connsiteY1" fmla="*/ 0 h 10000"/>
                <a:gd name="connsiteX2" fmla="*/ 11666 w 11666"/>
                <a:gd name="connsiteY2" fmla="*/ 10000 h 10000"/>
                <a:gd name="connsiteX3" fmla="*/ 3666 w 11666"/>
                <a:gd name="connsiteY3" fmla="*/ 10000 h 10000"/>
                <a:gd name="connsiteX4" fmla="*/ 0 w 11666"/>
                <a:gd name="connsiteY4" fmla="*/ 0 h 10000"/>
                <a:gd name="connsiteX0" fmla="*/ 0 w 12499"/>
                <a:gd name="connsiteY0" fmla="*/ 0 h 10000"/>
                <a:gd name="connsiteX1" fmla="*/ 9166 w 12499"/>
                <a:gd name="connsiteY1" fmla="*/ 0 h 10000"/>
                <a:gd name="connsiteX2" fmla="*/ 12499 w 12499"/>
                <a:gd name="connsiteY2" fmla="*/ 10000 h 10000"/>
                <a:gd name="connsiteX3" fmla="*/ 3666 w 12499"/>
                <a:gd name="connsiteY3" fmla="*/ 10000 h 10000"/>
                <a:gd name="connsiteX4" fmla="*/ 0 w 12499"/>
                <a:gd name="connsiteY4" fmla="*/ 0 h 10000"/>
                <a:gd name="connsiteX0" fmla="*/ 0 w 12499"/>
                <a:gd name="connsiteY0" fmla="*/ 0 h 10000"/>
                <a:gd name="connsiteX1" fmla="*/ 9166 w 12499"/>
                <a:gd name="connsiteY1" fmla="*/ 0 h 10000"/>
                <a:gd name="connsiteX2" fmla="*/ 12499 w 12499"/>
                <a:gd name="connsiteY2" fmla="*/ 10000 h 10000"/>
                <a:gd name="connsiteX3" fmla="*/ 3666 w 12499"/>
                <a:gd name="connsiteY3" fmla="*/ 10000 h 10000"/>
                <a:gd name="connsiteX4" fmla="*/ 0 w 12499"/>
                <a:gd name="connsiteY4" fmla="*/ 0 h 10000"/>
                <a:gd name="connsiteX0" fmla="*/ 0 w 16268"/>
                <a:gd name="connsiteY0" fmla="*/ 0 h 10000"/>
                <a:gd name="connsiteX1" fmla="*/ 9166 w 16268"/>
                <a:gd name="connsiteY1" fmla="*/ 0 h 10000"/>
                <a:gd name="connsiteX2" fmla="*/ 12499 w 16268"/>
                <a:gd name="connsiteY2" fmla="*/ 10000 h 10000"/>
                <a:gd name="connsiteX3" fmla="*/ 3666 w 16268"/>
                <a:gd name="connsiteY3" fmla="*/ 10000 h 10000"/>
                <a:gd name="connsiteX4" fmla="*/ 0 w 16268"/>
                <a:gd name="connsiteY4" fmla="*/ 0 h 10000"/>
                <a:gd name="connsiteX0" fmla="*/ 0 w 12499"/>
                <a:gd name="connsiteY0" fmla="*/ 0 h 10000"/>
                <a:gd name="connsiteX1" fmla="*/ 9166 w 12499"/>
                <a:gd name="connsiteY1" fmla="*/ 0 h 10000"/>
                <a:gd name="connsiteX2" fmla="*/ 12499 w 12499"/>
                <a:gd name="connsiteY2" fmla="*/ 10000 h 10000"/>
                <a:gd name="connsiteX3" fmla="*/ 3666 w 12499"/>
                <a:gd name="connsiteY3" fmla="*/ 10000 h 10000"/>
                <a:gd name="connsiteX4" fmla="*/ 0 w 12499"/>
                <a:gd name="connsiteY4" fmla="*/ 0 h 10000"/>
                <a:gd name="connsiteX0" fmla="*/ 0 w 12499"/>
                <a:gd name="connsiteY0" fmla="*/ 0 h 10000"/>
                <a:gd name="connsiteX1" fmla="*/ 9166 w 12499"/>
                <a:gd name="connsiteY1" fmla="*/ 0 h 10000"/>
                <a:gd name="connsiteX2" fmla="*/ 12499 w 12499"/>
                <a:gd name="connsiteY2" fmla="*/ 10000 h 10000"/>
                <a:gd name="connsiteX3" fmla="*/ 3666 w 12499"/>
                <a:gd name="connsiteY3" fmla="*/ 10000 h 10000"/>
                <a:gd name="connsiteX4" fmla="*/ 0 w 12499"/>
                <a:gd name="connsiteY4" fmla="*/ 0 h 10000"/>
                <a:gd name="connsiteX0" fmla="*/ 0 w 12499"/>
                <a:gd name="connsiteY0" fmla="*/ 0 h 10000"/>
                <a:gd name="connsiteX1" fmla="*/ 9166 w 12499"/>
                <a:gd name="connsiteY1" fmla="*/ 0 h 10000"/>
                <a:gd name="connsiteX2" fmla="*/ 12499 w 12499"/>
                <a:gd name="connsiteY2" fmla="*/ 10000 h 10000"/>
                <a:gd name="connsiteX3" fmla="*/ 3666 w 12499"/>
                <a:gd name="connsiteY3" fmla="*/ 10000 h 10000"/>
                <a:gd name="connsiteX4" fmla="*/ 0 w 12499"/>
                <a:gd name="connsiteY4" fmla="*/ 0 h 10000"/>
                <a:gd name="connsiteX0" fmla="*/ 0 w 12499"/>
                <a:gd name="connsiteY0" fmla="*/ 49 h 10049"/>
                <a:gd name="connsiteX1" fmla="*/ 9880 w 12499"/>
                <a:gd name="connsiteY1" fmla="*/ 0 h 10049"/>
                <a:gd name="connsiteX2" fmla="*/ 12499 w 12499"/>
                <a:gd name="connsiteY2" fmla="*/ 10049 h 10049"/>
                <a:gd name="connsiteX3" fmla="*/ 3666 w 12499"/>
                <a:gd name="connsiteY3" fmla="*/ 10049 h 10049"/>
                <a:gd name="connsiteX4" fmla="*/ 0 w 12499"/>
                <a:gd name="connsiteY4" fmla="*/ 49 h 10049"/>
                <a:gd name="connsiteX0" fmla="*/ 0 w 12767"/>
                <a:gd name="connsiteY0" fmla="*/ 49 h 10098"/>
                <a:gd name="connsiteX1" fmla="*/ 9880 w 12767"/>
                <a:gd name="connsiteY1" fmla="*/ 0 h 10098"/>
                <a:gd name="connsiteX2" fmla="*/ 12767 w 12767"/>
                <a:gd name="connsiteY2" fmla="*/ 10098 h 10098"/>
                <a:gd name="connsiteX3" fmla="*/ 3666 w 12767"/>
                <a:gd name="connsiteY3" fmla="*/ 10049 h 10098"/>
                <a:gd name="connsiteX4" fmla="*/ 0 w 12767"/>
                <a:gd name="connsiteY4" fmla="*/ 49 h 10098"/>
                <a:gd name="connsiteX0" fmla="*/ 0 w 12142"/>
                <a:gd name="connsiteY0" fmla="*/ 0 h 10098"/>
                <a:gd name="connsiteX1" fmla="*/ 9255 w 12142"/>
                <a:gd name="connsiteY1" fmla="*/ 0 h 10098"/>
                <a:gd name="connsiteX2" fmla="*/ 12142 w 12142"/>
                <a:gd name="connsiteY2" fmla="*/ 10098 h 10098"/>
                <a:gd name="connsiteX3" fmla="*/ 3041 w 12142"/>
                <a:gd name="connsiteY3" fmla="*/ 10049 h 10098"/>
                <a:gd name="connsiteX4" fmla="*/ 0 w 12142"/>
                <a:gd name="connsiteY4" fmla="*/ 0 h 10098"/>
                <a:gd name="connsiteX0" fmla="*/ 0 w 12142"/>
                <a:gd name="connsiteY0" fmla="*/ 0 h 10098"/>
                <a:gd name="connsiteX1" fmla="*/ 9255 w 12142"/>
                <a:gd name="connsiteY1" fmla="*/ 0 h 10098"/>
                <a:gd name="connsiteX2" fmla="*/ 12142 w 12142"/>
                <a:gd name="connsiteY2" fmla="*/ 10098 h 10098"/>
                <a:gd name="connsiteX3" fmla="*/ 4023 w 12142"/>
                <a:gd name="connsiteY3" fmla="*/ 10000 h 10098"/>
                <a:gd name="connsiteX4" fmla="*/ 0 w 12142"/>
                <a:gd name="connsiteY4" fmla="*/ 0 h 10098"/>
                <a:gd name="connsiteX0" fmla="*/ 0 w 12142"/>
                <a:gd name="connsiteY0" fmla="*/ 0 h 10146"/>
                <a:gd name="connsiteX1" fmla="*/ 9255 w 12142"/>
                <a:gd name="connsiteY1" fmla="*/ 0 h 10146"/>
                <a:gd name="connsiteX2" fmla="*/ 12142 w 12142"/>
                <a:gd name="connsiteY2" fmla="*/ 10098 h 10146"/>
                <a:gd name="connsiteX3" fmla="*/ 4023 w 12142"/>
                <a:gd name="connsiteY3" fmla="*/ 10146 h 10146"/>
                <a:gd name="connsiteX4" fmla="*/ 0 w 12142"/>
                <a:gd name="connsiteY4" fmla="*/ 0 h 10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42" h="10146">
                  <a:moveTo>
                    <a:pt x="0" y="0"/>
                  </a:moveTo>
                  <a:lnTo>
                    <a:pt x="9255" y="0"/>
                  </a:lnTo>
                  <a:cubicBezTo>
                    <a:pt x="10545" y="3479"/>
                    <a:pt x="10941" y="6553"/>
                    <a:pt x="12142" y="10098"/>
                  </a:cubicBezTo>
                  <a:lnTo>
                    <a:pt x="4023" y="10146"/>
                  </a:lnTo>
                  <a:lnTo>
                    <a:pt x="0" y="0"/>
                  </a:lnTo>
                  <a:close/>
                </a:path>
              </a:pathLst>
            </a:custGeom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7" idx="2"/>
            </p:cNvCxnSpPr>
            <p:nvPr/>
          </p:nvCxnSpPr>
          <p:spPr>
            <a:xfrm flipV="1">
              <a:off x="6934200" y="5971401"/>
              <a:ext cx="2209800" cy="2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8229600" y="5742801"/>
              <a:ext cx="80342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15 degree</a:t>
              </a:r>
              <a:endParaRPr lang="en-US" sz="1200" dirty="0"/>
            </a:p>
          </p:txBody>
        </p:sp>
      </p:grpSp>
      <p:cxnSp>
        <p:nvCxnSpPr>
          <p:cNvPr id="13" name="Straight Connector 12"/>
          <p:cNvCxnSpPr/>
          <p:nvPr/>
        </p:nvCxnSpPr>
        <p:spPr>
          <a:xfrm flipV="1">
            <a:off x="6934200" y="2438400"/>
            <a:ext cx="2209800" cy="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858000" y="2438400"/>
            <a:ext cx="8085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25 degree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7162800" y="2133600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Outter</a:t>
            </a:r>
            <a:r>
              <a:rPr lang="en-US" dirty="0" smtClean="0"/>
              <a:t> R=1.5m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858000" y="4191000"/>
            <a:ext cx="1444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Inner R=1.5m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324600" y="2438400"/>
            <a:ext cx="2667000" cy="60960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00800" y="3200400"/>
            <a:ext cx="2667000" cy="45720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400800" y="3962400"/>
            <a:ext cx="2743200" cy="304800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248400" y="2971800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tracks</a:t>
            </a:r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Mine - 3">
      <a:dk1>
        <a:srgbClr val="001C54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FF6600"/>
      </a:accent6>
      <a:hlink>
        <a:srgbClr val="99FF99"/>
      </a:hlink>
      <a:folHlink>
        <a:srgbClr val="B0DFA0"/>
      </a:folHlink>
    </a:clrScheme>
    <a:fontScheme name="模块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25148</TotalTime>
  <Words>692</Words>
  <Application>Microsoft Office PowerPoint</Application>
  <PresentationFormat>On-screen Show (4:3)</PresentationFormat>
  <Paragraphs>132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聚合</vt:lpstr>
      <vt:lpstr>Office Theme</vt:lpstr>
      <vt:lpstr>SIDIS Polar-Angles Acceptance Gap from Calorimeter</vt:lpstr>
      <vt:lpstr>Where does the gap come from </vt:lpstr>
      <vt:lpstr>Contributions to the gap</vt:lpstr>
      <vt:lpstr>Calorimeter-induced gap for default design</vt:lpstr>
      <vt:lpstr>What if partial shower is contained</vt:lpstr>
      <vt:lpstr>Fixing the dominate gap  – shower geometry</vt:lpstr>
      <vt:lpstr>Large Angle EC</vt:lpstr>
      <vt:lpstr>“Shorter inner calorimeter modules” option cost</vt:lpstr>
      <vt:lpstr>Tilted modules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Jin</dc:creator>
  <cp:lastModifiedBy>owner</cp:lastModifiedBy>
  <cp:revision>1974</cp:revision>
  <dcterms:created xsi:type="dcterms:W3CDTF">2009-04-16T15:29:42Z</dcterms:created>
  <dcterms:modified xsi:type="dcterms:W3CDTF">2012-10-18T22:22:37Z</dcterms:modified>
</cp:coreProperties>
</file>