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6" r:id="rId2"/>
    <p:sldId id="467" r:id="rId3"/>
    <p:sldId id="472" r:id="rId4"/>
    <p:sldId id="471" r:id="rId5"/>
    <p:sldId id="474" r:id="rId6"/>
    <p:sldId id="473" r:id="rId7"/>
    <p:sldId id="475" r:id="rId8"/>
    <p:sldId id="478" r:id="rId9"/>
    <p:sldId id="470" r:id="rId10"/>
    <p:sldId id="468" r:id="rId11"/>
    <p:sldId id="469" r:id="rId12"/>
    <p:sldId id="424" r:id="rId13"/>
    <p:sldId id="432" r:id="rId14"/>
    <p:sldId id="484" r:id="rId15"/>
    <p:sldId id="485" r:id="rId16"/>
    <p:sldId id="481" r:id="rId17"/>
    <p:sldId id="483" r:id="rId18"/>
    <p:sldId id="482" r:id="rId19"/>
    <p:sldId id="438" r:id="rId20"/>
    <p:sldId id="434" r:id="rId21"/>
  </p:sldIdLst>
  <p:sldSz cx="9144000" cy="6858000" type="screen4x3"/>
  <p:notesSz cx="7315200" cy="9601200"/>
  <p:embeddedFontLst>
    <p:embeddedFont>
      <p:font typeface="Calibri" pitchFamily="34" charset="0"/>
      <p:regular r:id="rId23"/>
      <p:bold r:id="rId24"/>
      <p:italic r:id="rId25"/>
      <p:boldItalic r:id="rId26"/>
    </p:embeddedFont>
    <p:embeddedFont>
      <p:font typeface="Constantia" pitchFamily="18" charset="0"/>
      <p:regular r:id="rId27"/>
      <p:bold r:id="rId28"/>
      <p:italic r:id="rId29"/>
      <p:boldItalic r:id="rId30"/>
    </p:embeddedFont>
    <p:embeddedFont>
      <p:font typeface="Comic Sans MS" pitchFamily="66" charset="0"/>
      <p:regular r:id="rId31"/>
      <p:bold r:id="rId32"/>
    </p:embeddedFont>
    <p:embeddedFont>
      <p:font typeface="ＭＳ Ｐゴシック" pitchFamily="34" charset="-128"/>
      <p:regular r:id="rId33"/>
    </p:embeddedFont>
    <p:embeddedFont>
      <p:font typeface="Wingdings 3" pitchFamily="18" charset="2"/>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6B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My%20Documents\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251335434439718E-2"/>
          <c:y val="3.5551077768822568E-2"/>
          <c:w val="0.88524414239615268"/>
          <c:h val="0.85663194659722663"/>
        </c:manualLayout>
      </c:layout>
      <c:scatterChart>
        <c:scatterStyle val="smoothMarker"/>
        <c:ser>
          <c:idx val="0"/>
          <c:order val="0"/>
          <c:tx>
            <c:strRef>
              <c:f>Sheet2!$C$1</c:f>
              <c:strCache>
                <c:ptCount val="1"/>
                <c:pt idx="0">
                  <c:v>Resolution. (cm)</c:v>
                </c:pt>
              </c:strCache>
            </c:strRef>
          </c:tx>
          <c:xVal>
            <c:numRef>
              <c:f>Sheet2!$B$2:$B$7</c:f>
              <c:numCache>
                <c:formatCode>General</c:formatCode>
                <c:ptCount val="6"/>
                <c:pt idx="0">
                  <c:v>2</c:v>
                </c:pt>
                <c:pt idx="1">
                  <c:v>4</c:v>
                </c:pt>
                <c:pt idx="2">
                  <c:v>8</c:v>
                </c:pt>
                <c:pt idx="3">
                  <c:v>10</c:v>
                </c:pt>
                <c:pt idx="4">
                  <c:v>16</c:v>
                </c:pt>
                <c:pt idx="5">
                  <c:v>20</c:v>
                </c:pt>
              </c:numCache>
            </c:numRef>
          </c:xVal>
          <c:yVal>
            <c:numRef>
              <c:f>Sheet2!$C$2:$C$7</c:f>
              <c:numCache>
                <c:formatCode>General</c:formatCode>
                <c:ptCount val="6"/>
                <c:pt idx="0">
                  <c:v>0.70420000000000005</c:v>
                </c:pt>
                <c:pt idx="1">
                  <c:v>0.70130000000000003</c:v>
                </c:pt>
                <c:pt idx="2">
                  <c:v>0.83730000000000004</c:v>
                </c:pt>
                <c:pt idx="3">
                  <c:v>1.0289999999999913</c:v>
                </c:pt>
                <c:pt idx="4">
                  <c:v>2.0449999999999999</c:v>
                </c:pt>
                <c:pt idx="5">
                  <c:v>2.9899999999999998</c:v>
                </c:pt>
              </c:numCache>
            </c:numRef>
          </c:yVal>
          <c:smooth val="1"/>
        </c:ser>
        <c:ser>
          <c:idx val="2"/>
          <c:order val="1"/>
          <c:tx>
            <c:strRef>
              <c:f>Sheet2!$F$1</c:f>
              <c:strCache>
                <c:ptCount val="1"/>
                <c:pt idx="0">
                  <c:v>Back Ground (%)</c:v>
                </c:pt>
              </c:strCache>
            </c:strRef>
          </c:tx>
          <c:dLbls>
            <c:dLbl>
              <c:idx val="4"/>
              <c:layout>
                <c:manualLayout>
                  <c:x val="5.7129560239129193E-3"/>
                  <c:y val="1.0498687664041988E-2"/>
                </c:manualLayout>
              </c:layout>
              <c:showVal val="1"/>
            </c:dLbl>
            <c:showVal val="1"/>
          </c:dLbls>
          <c:xVal>
            <c:numRef>
              <c:f>Sheet2!$B$2:$B$7</c:f>
              <c:numCache>
                <c:formatCode>General</c:formatCode>
                <c:ptCount val="6"/>
                <c:pt idx="0">
                  <c:v>2</c:v>
                </c:pt>
                <c:pt idx="1">
                  <c:v>4</c:v>
                </c:pt>
                <c:pt idx="2">
                  <c:v>8</c:v>
                </c:pt>
                <c:pt idx="3">
                  <c:v>10</c:v>
                </c:pt>
                <c:pt idx="4">
                  <c:v>16</c:v>
                </c:pt>
                <c:pt idx="5">
                  <c:v>20</c:v>
                </c:pt>
              </c:numCache>
            </c:numRef>
          </c:xVal>
          <c:yVal>
            <c:numRef>
              <c:f>Sheet2!$F$2:$F$7</c:f>
              <c:numCache>
                <c:formatCode>0.0</c:formatCode>
                <c:ptCount val="6"/>
                <c:pt idx="0">
                  <c:v>0.36000000000000032</c:v>
                </c:pt>
                <c:pt idx="1">
                  <c:v>0.64000000000000434</c:v>
                </c:pt>
                <c:pt idx="2">
                  <c:v>0.64000000000000434</c:v>
                </c:pt>
                <c:pt idx="3">
                  <c:v>1</c:v>
                </c:pt>
                <c:pt idx="4">
                  <c:v>2.56</c:v>
                </c:pt>
                <c:pt idx="5">
                  <c:v>4</c:v>
                </c:pt>
              </c:numCache>
            </c:numRef>
          </c:yVal>
          <c:smooth val="1"/>
        </c:ser>
        <c:ser>
          <c:idx val="3"/>
          <c:order val="2"/>
          <c:tx>
            <c:strRef>
              <c:f>Sheet2!$I$1</c:f>
              <c:strCache>
                <c:ptCount val="1"/>
                <c:pt idx="0">
                  <c:v>Cost (M$)</c:v>
                </c:pt>
              </c:strCache>
            </c:strRef>
          </c:tx>
          <c:spPr>
            <a:ln>
              <a:solidFill>
                <a:srgbClr val="7030A0"/>
              </a:solidFill>
            </a:ln>
          </c:spPr>
          <c:marker>
            <c:symbol val="x"/>
            <c:size val="10"/>
            <c:spPr>
              <a:ln>
                <a:solidFill>
                  <a:srgbClr val="7030A0"/>
                </a:solidFill>
              </a:ln>
            </c:spPr>
          </c:marker>
          <c:dLbls>
            <c:showVal val="1"/>
          </c:dLbls>
          <c:xVal>
            <c:numRef>
              <c:f>Sheet2!$B$2:$B$7</c:f>
              <c:numCache>
                <c:formatCode>General</c:formatCode>
                <c:ptCount val="6"/>
                <c:pt idx="0">
                  <c:v>2</c:v>
                </c:pt>
                <c:pt idx="1">
                  <c:v>4</c:v>
                </c:pt>
                <c:pt idx="2">
                  <c:v>8</c:v>
                </c:pt>
                <c:pt idx="3">
                  <c:v>10</c:v>
                </c:pt>
                <c:pt idx="4">
                  <c:v>16</c:v>
                </c:pt>
                <c:pt idx="5">
                  <c:v>20</c:v>
                </c:pt>
              </c:numCache>
            </c:numRef>
          </c:xVal>
          <c:yVal>
            <c:numRef>
              <c:f>Sheet2!$I$2:$I$7</c:f>
              <c:numCache>
                <c:formatCode>0.0</c:formatCode>
                <c:ptCount val="6"/>
                <c:pt idx="0">
                  <c:v>32.15</c:v>
                </c:pt>
                <c:pt idx="1">
                  <c:v>8.3250000000000028</c:v>
                </c:pt>
                <c:pt idx="2">
                  <c:v>2.4</c:v>
                </c:pt>
                <c:pt idx="3">
                  <c:v>1.6700000000000021</c:v>
                </c:pt>
                <c:pt idx="4">
                  <c:v>0.85312500000000446</c:v>
                </c:pt>
                <c:pt idx="5">
                  <c:v>0.6800000000000026</c:v>
                </c:pt>
              </c:numCache>
            </c:numRef>
          </c:yVal>
          <c:smooth val="1"/>
        </c:ser>
        <c:axId val="140006144"/>
        <c:axId val="140272000"/>
      </c:scatterChart>
      <c:valAx>
        <c:axId val="140006144"/>
        <c:scaling>
          <c:orientation val="minMax"/>
        </c:scaling>
        <c:axPos val="b"/>
        <c:numFmt formatCode="General" sourceLinked="1"/>
        <c:tickLblPos val="nextTo"/>
        <c:crossAx val="140272000"/>
        <c:crosses val="autoZero"/>
        <c:crossBetween val="midCat"/>
      </c:valAx>
      <c:valAx>
        <c:axId val="140272000"/>
        <c:scaling>
          <c:orientation val="minMax"/>
          <c:max val="4"/>
        </c:scaling>
        <c:axPos val="l"/>
        <c:majorGridlines/>
        <c:numFmt formatCode="General" sourceLinked="1"/>
        <c:tickLblPos val="nextTo"/>
        <c:crossAx val="140006144"/>
        <c:crosses val="autoZero"/>
        <c:crossBetween val="midCat"/>
      </c:valA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plotArea>
    <c:legend>
      <c:legendPos val="r"/>
      <c:layout>
        <c:manualLayout>
          <c:xMode val="edge"/>
          <c:yMode val="edge"/>
          <c:x val="0.73021289005540979"/>
          <c:y val="0.36185279505219298"/>
          <c:w val="0.25913779830638745"/>
          <c:h val="0.2556552617984863"/>
        </c:manualLayout>
      </c:layout>
      <c:spPr>
        <a:solidFill>
          <a:schemeClr val="bg1"/>
        </a:solidFill>
        <a:ln w="9525" cmpd="sng"/>
      </c:spPr>
    </c:legend>
    <c:plotVisOnly val="1"/>
    <c:dispBlanksAs val="gap"/>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143589" y="2"/>
            <a:ext cx="3169920" cy="480060"/>
          </a:xfrm>
          <a:prstGeom prst="rect">
            <a:avLst/>
          </a:prstGeom>
        </p:spPr>
        <p:txBody>
          <a:bodyPr vert="horz" lIns="99048" tIns="49524" rIns="99048" bIns="49524" rtlCol="0"/>
          <a:lstStyle>
            <a:lvl1pPr algn="r">
              <a:defRPr sz="1300"/>
            </a:lvl1pPr>
          </a:lstStyle>
          <a:p>
            <a:fld id="{8EBC9D35-34FC-4395-A43A-1EE59F591F4D}" type="datetimeFigureOut">
              <a:rPr lang="en-US" smtClean="0"/>
              <a:pPr/>
              <a:t>2/12/2012</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9048" tIns="49524" rIns="99048" bIns="49524" rtlCol="0" anchor="b"/>
          <a:lstStyle>
            <a:lvl1pPr algn="r">
              <a:defRPr sz="1300"/>
            </a:lvl1pPr>
          </a:lstStyle>
          <a:p>
            <a:fld id="{121FCE4C-735D-42A2-A4EB-1A819801A8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1FCE4C-735D-42A2-A4EB-1A819801A85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marL="241653" indent="-241653">
              <a:buFontTx/>
              <a:buAutoNum type="arabicPeriod"/>
            </a:pPr>
            <a:r>
              <a:rPr lang="en-US" dirty="0" smtClean="0">
                <a:latin typeface="Calibri" pitchFamily="34" charset="0"/>
                <a:ea typeface="ＭＳ Ｐゴシック" pitchFamily="34" charset="-128"/>
              </a:rPr>
              <a:t>Beside the three </a:t>
            </a:r>
            <a:r>
              <a:rPr lang="en-US" dirty="0" err="1" smtClean="0">
                <a:latin typeface="Calibri" pitchFamily="34" charset="0"/>
                <a:ea typeface="ＭＳ Ｐゴシック" pitchFamily="34" charset="-128"/>
              </a:rPr>
              <a:t>parton</a:t>
            </a:r>
            <a:r>
              <a:rPr lang="en-US" dirty="0" smtClean="0">
                <a:latin typeface="Calibri" pitchFamily="34" charset="0"/>
                <a:ea typeface="ＭＳ Ｐゴシック" pitchFamily="34" charset="-128"/>
              </a:rPr>
              <a:t> distribution functions which survive the integration over the quark transverse momentum there are five more transverse momentum dependent distribution functions at leading twist.</a:t>
            </a:r>
          </a:p>
          <a:p>
            <a:pPr marL="241653" indent="-241653">
              <a:buFontTx/>
              <a:buAutoNum type="arabicPeriod"/>
            </a:pPr>
            <a:r>
              <a:rPr lang="en-US" dirty="0" smtClean="0">
                <a:latin typeface="Calibri" pitchFamily="34" charset="0"/>
                <a:ea typeface="ＭＳ Ｐゴシック" pitchFamily="34" charset="-128"/>
              </a:rPr>
              <a:t>Here is a table of all the 8 leading twist TMDs, the cartoons on the right hand side of each name tell you the meaning of each TMDs. Again, the virtual photon is supposed to go out of the paper and that’s our longitudinal direction. The red circle and arrow are the quark and it’s spin, and black circle and arrow are the nucleon and it’s spin. The blue arrow shows the momentum direction of the quark.</a:t>
            </a:r>
          </a:p>
          <a:p>
            <a:pPr marL="241653" indent="-241653">
              <a:buFontTx/>
              <a:buAutoNum type="arabicPeriod"/>
            </a:pPr>
            <a:r>
              <a:rPr lang="en-US" dirty="0" smtClean="0">
                <a:latin typeface="Calibri" pitchFamily="34" charset="0"/>
                <a:ea typeface="ＭＳ Ｐゴシック" pitchFamily="34" charset="-128"/>
              </a:rPr>
              <a:t>An important information these 5 new TMDs will tell you is the quark </a:t>
            </a:r>
            <a:r>
              <a:rPr lang="en-US" dirty="0" err="1" smtClean="0">
                <a:latin typeface="Calibri" pitchFamily="34" charset="0"/>
                <a:ea typeface="ＭＳ Ｐゴシック" pitchFamily="34" charset="-128"/>
              </a:rPr>
              <a:t>oribtal</a:t>
            </a:r>
            <a:r>
              <a:rPr lang="en-US" dirty="0" smtClean="0">
                <a:latin typeface="Calibri" pitchFamily="34" charset="0"/>
                <a:ea typeface="ＭＳ Ｐゴシック" pitchFamily="34" charset="-128"/>
              </a:rPr>
              <a:t> angular motion. They will vanish without orbital angular momentum.</a:t>
            </a:r>
          </a:p>
          <a:p>
            <a:pPr marL="241653" indent="-241653">
              <a:buFontTx/>
              <a:buAutoNum type="arabicPeriod"/>
            </a:pPr>
            <a:endParaRPr lang="en-US" dirty="0" smtClean="0">
              <a:latin typeface="Calibri" pitchFamily="34" charset="0"/>
              <a:ea typeface="ＭＳ Ｐゴシック" pitchFamily="34" charset="-128"/>
            </a:endParaRPr>
          </a:p>
          <a:p>
            <a:pPr marL="241653" indent="-241653">
              <a:buFontTx/>
              <a:buAutoNum type="arabicPeriod"/>
            </a:pPr>
            <a:r>
              <a:rPr lang="en-US" dirty="0" smtClean="0">
                <a:latin typeface="Calibri" pitchFamily="34" charset="0"/>
                <a:ea typeface="ＭＳ Ｐゴシック" pitchFamily="34" charset="-128"/>
              </a:rPr>
              <a:t>In particular, the </a:t>
            </a:r>
            <a:r>
              <a:rPr lang="en-US" dirty="0" err="1" smtClean="0">
                <a:latin typeface="Calibri" pitchFamily="34" charset="0"/>
                <a:ea typeface="ＭＳ Ｐゴシック" pitchFamily="34" charset="-128"/>
              </a:rPr>
              <a:t>Sivers</a:t>
            </a:r>
            <a:r>
              <a:rPr lang="en-US" dirty="0" smtClean="0">
                <a:latin typeface="Calibri" pitchFamily="34" charset="0"/>
                <a:ea typeface="ＭＳ Ｐゴシック" pitchFamily="34" charset="-128"/>
              </a:rPr>
              <a:t> function directly tells you the quark orbital angular momentum in a transverse polarized target, Boer-</a:t>
            </a:r>
            <a:r>
              <a:rPr lang="en-US" dirty="0" err="1" smtClean="0">
                <a:latin typeface="Calibri" pitchFamily="34" charset="0"/>
                <a:ea typeface="ＭＳ Ｐゴシック" pitchFamily="34" charset="-128"/>
              </a:rPr>
              <a:t>Mulder</a:t>
            </a:r>
            <a:r>
              <a:rPr lang="en-US" dirty="0" smtClean="0">
                <a:latin typeface="Calibri" pitchFamily="34" charset="0"/>
                <a:ea typeface="ＭＳ Ｐゴシック" pitchFamily="34" charset="-128"/>
              </a:rPr>
              <a:t> tells you the correlation of the quark orbital momentum and it’s spin inside a </a:t>
            </a:r>
            <a:r>
              <a:rPr lang="en-US" dirty="0" err="1" smtClean="0">
                <a:latin typeface="Calibri" pitchFamily="34" charset="0"/>
                <a:ea typeface="ＭＳ Ｐゴシック" pitchFamily="34" charset="-128"/>
              </a:rPr>
              <a:t>unpolarized</a:t>
            </a:r>
            <a:r>
              <a:rPr lang="en-US" dirty="0" smtClean="0">
                <a:latin typeface="Calibri" pitchFamily="34" charset="0"/>
                <a:ea typeface="ＭＳ Ｐゴシック" pitchFamily="34" charset="-128"/>
              </a:rPr>
              <a:t> nucleon and </a:t>
            </a:r>
            <a:r>
              <a:rPr lang="en-US" dirty="0" err="1" smtClean="0">
                <a:latin typeface="Calibri" pitchFamily="34" charset="0"/>
                <a:ea typeface="ＭＳ Ｐゴシック" pitchFamily="34" charset="-128"/>
              </a:rPr>
              <a:t>Pretzelosity</a:t>
            </a:r>
            <a:r>
              <a:rPr lang="en-US" dirty="0" smtClean="0">
                <a:latin typeface="Calibri" pitchFamily="34" charset="0"/>
                <a:ea typeface="ＭＳ Ｐゴシック" pitchFamily="34" charset="-128"/>
              </a:rPr>
              <a:t>, in certain model context, direct measures the relativistic nature of the nucleon.</a:t>
            </a:r>
          </a:p>
          <a:p>
            <a:pPr marL="241653" indent="-241653"/>
            <a:endParaRPr lang="en-US" dirty="0" smtClean="0">
              <a:latin typeface="Calibri" pitchFamily="34" charset="0"/>
              <a:ea typeface="ＭＳ Ｐゴシック" pitchFamily="34" charset="-128"/>
            </a:endParaRPr>
          </a:p>
          <a:p>
            <a:pPr marL="241653" indent="-241653"/>
            <a:r>
              <a:rPr lang="en-US" dirty="0" smtClean="0">
                <a:latin typeface="Calibri" pitchFamily="34" charset="0"/>
                <a:ea typeface="ＭＳ Ｐゴシック" pitchFamily="34" charset="-128"/>
              </a:rPr>
              <a:t>Blue: no </a:t>
            </a:r>
            <a:r>
              <a:rPr lang="en-US" dirty="0" err="1" smtClean="0">
                <a:latin typeface="Calibri" pitchFamily="34" charset="0"/>
                <a:ea typeface="ＭＳ Ｐゴシック" pitchFamily="34" charset="-128"/>
              </a:rPr>
              <a:t>kt</a:t>
            </a:r>
            <a:r>
              <a:rPr lang="en-US" dirty="0" smtClean="0">
                <a:latin typeface="Calibri" pitchFamily="34" charset="0"/>
                <a:ea typeface="ＭＳ Ｐゴシック" pitchFamily="34" charset="-128"/>
              </a:rPr>
              <a:t> dependence and T-even</a:t>
            </a:r>
          </a:p>
          <a:p>
            <a:pPr marL="241653" indent="-241653"/>
            <a:r>
              <a:rPr lang="en-US" dirty="0" smtClean="0">
                <a:latin typeface="Calibri" pitchFamily="34" charset="0"/>
                <a:ea typeface="ＭＳ Ｐゴシック" pitchFamily="34" charset="-128"/>
              </a:rPr>
              <a:t>Red: T-odd with </a:t>
            </a:r>
            <a:r>
              <a:rPr lang="en-US" dirty="0" err="1" smtClean="0">
                <a:latin typeface="Calibri" pitchFamily="34" charset="0"/>
                <a:ea typeface="ＭＳ Ｐゴシック" pitchFamily="34" charset="-128"/>
              </a:rPr>
              <a:t>kt</a:t>
            </a:r>
            <a:r>
              <a:rPr lang="en-US" dirty="0" smtClean="0">
                <a:latin typeface="Calibri" pitchFamily="34" charset="0"/>
                <a:ea typeface="ＭＳ Ｐゴシック" pitchFamily="34" charset="-128"/>
              </a:rPr>
              <a:t> dependence</a:t>
            </a:r>
          </a:p>
          <a:p>
            <a:pPr marL="241653" indent="-241653"/>
            <a:r>
              <a:rPr lang="en-US" dirty="0" smtClean="0">
                <a:latin typeface="Calibri" pitchFamily="34" charset="0"/>
                <a:ea typeface="ＭＳ Ｐゴシック" pitchFamily="34" charset="-128"/>
              </a:rPr>
              <a:t>Other: </a:t>
            </a:r>
            <a:r>
              <a:rPr lang="en-US" dirty="0" err="1" smtClean="0">
                <a:latin typeface="Calibri" pitchFamily="34" charset="0"/>
                <a:ea typeface="ＭＳ Ｐゴシック" pitchFamily="34" charset="-128"/>
              </a:rPr>
              <a:t>kt</a:t>
            </a:r>
            <a:r>
              <a:rPr lang="en-US" dirty="0" smtClean="0">
                <a:latin typeface="Calibri" pitchFamily="34" charset="0"/>
                <a:ea typeface="ＭＳ Ｐゴシック" pitchFamily="34" charset="-128"/>
              </a:rPr>
              <a:t> dependence and T-even</a:t>
            </a:r>
          </a:p>
        </p:txBody>
      </p:sp>
      <p:sp>
        <p:nvSpPr>
          <p:cNvPr id="22532" name="Slide Number Placeholder 3"/>
          <p:cNvSpPr>
            <a:spLocks noGrp="1"/>
          </p:cNvSpPr>
          <p:nvPr>
            <p:ph type="sldNum" sz="quarter" idx="5"/>
          </p:nvPr>
        </p:nvSpPr>
        <p:spPr>
          <a:noFill/>
        </p:spPr>
        <p:txBody>
          <a:bodyPr/>
          <a:lstStyle/>
          <a:p>
            <a:fld id="{062C6D67-F6AA-4CAD-809E-917A74E07E40}" type="slidenum">
              <a:rPr lang="en-US"/>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up slides</a:t>
            </a:r>
            <a:r>
              <a:rPr lang="en-US" baseline="0" dirty="0" smtClean="0"/>
              <a:t> pion/electron rate</a:t>
            </a:r>
            <a:endParaRPr lang="en-US" dirty="0"/>
          </a:p>
        </p:txBody>
      </p:sp>
      <p:sp>
        <p:nvSpPr>
          <p:cNvPr id="4" name="Slide Number Placeholder 3"/>
          <p:cNvSpPr>
            <a:spLocks noGrp="1"/>
          </p:cNvSpPr>
          <p:nvPr>
            <p:ph type="sldNum" sz="quarter" idx="10"/>
          </p:nvPr>
        </p:nvSpPr>
        <p:spPr/>
        <p:txBody>
          <a:bodyPr/>
          <a:lstStyle/>
          <a:p>
            <a:fld id="{A8176C24-6A9A-4CDC-BEF3-9219CCE4E19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4ED194-17B9-4E5B-89E2-7776215A7B97}" type="datetime1">
              <a:rPr lang="en-US" smtClean="0"/>
              <a:pPr/>
              <a:t>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1FBED-BF84-4001-ACB8-18C706A3B0A9}" type="datetime1">
              <a:rPr lang="en-US" smtClean="0"/>
              <a:pPr/>
              <a:t>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AFD0E-E0DA-44BF-8D4F-F3BFFBC9635C}" type="datetime1">
              <a:rPr lang="en-US" smtClean="0"/>
              <a:pPr/>
              <a:t>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FE8B0-A1ED-479C-A8DD-D4BC525E2817}" type="datetime1">
              <a:rPr lang="en-US" smtClean="0"/>
              <a:pPr/>
              <a:t>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87C8D0-49DD-4323-AD1B-037796F29FB3}" type="datetime1">
              <a:rPr lang="en-US" smtClean="0"/>
              <a:pPr/>
              <a:t>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6966D2-F0D8-400C-B6A7-951B1D18A308}" type="datetime1">
              <a:rPr lang="en-US" smtClean="0"/>
              <a:pPr/>
              <a:t>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F2A13F-B397-40C9-88A8-FC63E0BC8351}" type="datetime1">
              <a:rPr lang="en-US" smtClean="0"/>
              <a:pPr/>
              <a:t>2/12/2012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3D16DE-6903-4DCE-A1F7-CB59234E0AC8}" type="datetime1">
              <a:rPr lang="en-US" smtClean="0"/>
              <a:pPr/>
              <a:t>2/12/2012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337A1-B13D-4A80-AD95-1C196A05AE43}" type="datetime1">
              <a:rPr lang="en-US" smtClean="0"/>
              <a:pPr/>
              <a:t>2/12/2012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860675-762B-4258-8CEA-DC1C9E6FF3B2}" type="datetime1">
              <a:rPr lang="en-US" smtClean="0"/>
              <a:pPr/>
              <a:t>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6446C8-D7E2-4347-A6D7-4A2036195C44}" type="datetime1">
              <a:rPr lang="en-US" smtClean="0"/>
              <a:pPr/>
              <a:t>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9B30C-4390-497D-8D9E-6D46F956F3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54CDC-E9D7-423F-A8AE-86432DC63633}" type="datetime1">
              <a:rPr lang="en-US" smtClean="0"/>
              <a:pPr/>
              <a:t>2/12/2012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9B30C-4390-497D-8D9E-6D46F956F3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jpe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15975"/>
            <a:ext cx="7772400" cy="1470025"/>
          </a:xfrm>
        </p:spPr>
        <p:txBody>
          <a:bodyPr>
            <a:normAutofit/>
          </a:bodyPr>
          <a:lstStyle/>
          <a:p>
            <a:r>
              <a:rPr lang="en-US" sz="7000" dirty="0" err="1" smtClean="0">
                <a:solidFill>
                  <a:srgbClr val="FF0000"/>
                </a:solidFill>
              </a:rPr>
              <a:t>SoLID</a:t>
            </a:r>
            <a:r>
              <a:rPr lang="en-US" sz="7000" dirty="0" smtClean="0">
                <a:solidFill>
                  <a:srgbClr val="FF0000"/>
                </a:solidFill>
              </a:rPr>
              <a:t> EC </a:t>
            </a:r>
            <a:r>
              <a:rPr lang="en-US" sz="7000" dirty="0" err="1" smtClean="0">
                <a:solidFill>
                  <a:srgbClr val="FF0000"/>
                </a:solidFill>
              </a:rPr>
              <a:t>beamtest</a:t>
            </a:r>
            <a:endParaRPr lang="en-US" sz="7000" dirty="0">
              <a:solidFill>
                <a:srgbClr val="FF0000"/>
              </a:solidFill>
            </a:endParaRPr>
          </a:p>
        </p:txBody>
      </p:sp>
      <p:sp>
        <p:nvSpPr>
          <p:cNvPr id="3" name="Subtitle 2"/>
          <p:cNvSpPr>
            <a:spLocks noGrp="1"/>
          </p:cNvSpPr>
          <p:nvPr>
            <p:ph type="subTitle" idx="1"/>
          </p:nvPr>
        </p:nvSpPr>
        <p:spPr>
          <a:xfrm>
            <a:off x="1371600" y="2971800"/>
            <a:ext cx="6705600" cy="1752600"/>
          </a:xfrm>
        </p:spPr>
        <p:txBody>
          <a:bodyPr>
            <a:normAutofit fontScale="92500" lnSpcReduction="20000"/>
          </a:bodyPr>
          <a:lstStyle/>
          <a:p>
            <a:r>
              <a:rPr lang="en-US" sz="2300" b="1" i="1" dirty="0" err="1" smtClean="0">
                <a:solidFill>
                  <a:schemeClr val="tx1"/>
                </a:solidFill>
              </a:rPr>
              <a:t>Zhiwen</a:t>
            </a:r>
            <a:r>
              <a:rPr lang="en-US" sz="2300" b="1" i="1" dirty="0" smtClean="0">
                <a:solidFill>
                  <a:schemeClr val="tx1"/>
                </a:solidFill>
              </a:rPr>
              <a:t> Zhao (</a:t>
            </a:r>
            <a:r>
              <a:rPr lang="en-US" sz="2300" b="1" i="1" dirty="0" err="1" smtClean="0">
                <a:solidFill>
                  <a:schemeClr val="tx1"/>
                </a:solidFill>
              </a:rPr>
              <a:t>UVa</a:t>
            </a:r>
            <a:r>
              <a:rPr lang="en-US" sz="2300" b="1" i="1" dirty="0" smtClean="0">
                <a:solidFill>
                  <a:schemeClr val="tx1"/>
                </a:solidFill>
              </a:rPr>
              <a:t>)</a:t>
            </a:r>
          </a:p>
          <a:p>
            <a:endParaRPr lang="en-US" sz="2300" b="1" i="1" dirty="0" smtClean="0">
              <a:solidFill>
                <a:schemeClr val="tx1"/>
              </a:solidFill>
            </a:endParaRPr>
          </a:p>
          <a:p>
            <a:pPr lvl="0"/>
            <a:r>
              <a:rPr lang="en-US" sz="2300" b="1" i="1" dirty="0" err="1" smtClean="0">
                <a:solidFill>
                  <a:schemeClr val="tx1"/>
                </a:solidFill>
              </a:rPr>
              <a:t>Xiaochao</a:t>
            </a:r>
            <a:r>
              <a:rPr lang="en-US" sz="2300" b="1" i="1" dirty="0" smtClean="0">
                <a:solidFill>
                  <a:schemeClr val="tx1"/>
                </a:solidFill>
              </a:rPr>
              <a:t> </a:t>
            </a:r>
            <a:r>
              <a:rPr lang="en-US" sz="2300" b="1" i="1" dirty="0" err="1" smtClean="0">
                <a:solidFill>
                  <a:schemeClr val="tx1"/>
                </a:solidFill>
              </a:rPr>
              <a:t>Zheng</a:t>
            </a:r>
            <a:r>
              <a:rPr lang="en-US" sz="2300" b="1" i="1" dirty="0" smtClean="0">
                <a:solidFill>
                  <a:schemeClr val="tx1"/>
                </a:solidFill>
              </a:rPr>
              <a:t> (</a:t>
            </a:r>
            <a:r>
              <a:rPr lang="en-US" sz="2300" b="1" i="1" dirty="0" err="1" smtClean="0">
                <a:solidFill>
                  <a:schemeClr val="tx1"/>
                </a:solidFill>
              </a:rPr>
              <a:t>Uva</a:t>
            </a:r>
            <a:r>
              <a:rPr lang="en-US" sz="2300" b="1" i="1" dirty="0" smtClean="0">
                <a:solidFill>
                  <a:schemeClr val="tx1"/>
                </a:solidFill>
              </a:rPr>
              <a:t>)</a:t>
            </a:r>
          </a:p>
          <a:p>
            <a:pPr lvl="0"/>
            <a:r>
              <a:rPr lang="en-US" sz="2300" b="1" i="1" dirty="0" smtClean="0">
                <a:solidFill>
                  <a:schemeClr val="tx1"/>
                </a:solidFill>
              </a:rPr>
              <a:t>Jin Huang (LANL), </a:t>
            </a:r>
            <a:r>
              <a:rPr lang="en-US" altLang="zh-CN" sz="2300" b="1" i="1" dirty="0" err="1" smtClean="0">
                <a:solidFill>
                  <a:schemeClr val="tx1"/>
                </a:solidFill>
              </a:rPr>
              <a:t>Mehdi</a:t>
            </a:r>
            <a:r>
              <a:rPr lang="en-US" altLang="zh-CN" sz="2300" b="1" i="1" dirty="0" smtClean="0">
                <a:solidFill>
                  <a:schemeClr val="tx1"/>
                </a:solidFill>
              </a:rPr>
              <a:t> </a:t>
            </a:r>
            <a:r>
              <a:rPr lang="en-US" altLang="zh-CN" sz="2300" b="1" i="1" dirty="0" err="1" smtClean="0">
                <a:solidFill>
                  <a:schemeClr val="tx1"/>
                </a:solidFill>
              </a:rPr>
              <a:t>Meziane</a:t>
            </a:r>
            <a:r>
              <a:rPr lang="en-US" altLang="zh-CN" sz="2300" b="1" i="1" dirty="0" smtClean="0">
                <a:solidFill>
                  <a:schemeClr val="tx1"/>
                </a:solidFill>
              </a:rPr>
              <a:t> (Duke), </a:t>
            </a:r>
          </a:p>
          <a:p>
            <a:pPr lvl="0"/>
            <a:r>
              <a:rPr lang="en-US" sz="2300" b="1" i="1" dirty="0" smtClean="0">
                <a:solidFill>
                  <a:schemeClr val="tx1"/>
                </a:solidFill>
              </a:rPr>
              <a:t>Paul </a:t>
            </a:r>
            <a:r>
              <a:rPr lang="en-US" sz="2300" b="1" i="1" dirty="0" smtClean="0">
                <a:solidFill>
                  <a:schemeClr val="tx1"/>
                </a:solidFill>
              </a:rPr>
              <a:t>Reimer (ANL), </a:t>
            </a:r>
            <a:r>
              <a:rPr lang="en-US" sz="2300" b="1" i="1" dirty="0" smtClean="0">
                <a:solidFill>
                  <a:schemeClr val="tx1"/>
                </a:solidFill>
              </a:rPr>
              <a:t>Nuclear </a:t>
            </a:r>
            <a:r>
              <a:rPr lang="en-US" sz="2300" b="1" i="1" dirty="0" smtClean="0">
                <a:solidFill>
                  <a:schemeClr val="tx1"/>
                </a:solidFill>
              </a:rPr>
              <a:t>Physics Group (W&amp;M)</a:t>
            </a:r>
          </a:p>
        </p:txBody>
      </p:sp>
      <p:sp>
        <p:nvSpPr>
          <p:cNvPr id="4" name="Slide Number Placeholder 3"/>
          <p:cNvSpPr>
            <a:spLocks noGrp="1"/>
          </p:cNvSpPr>
          <p:nvPr>
            <p:ph type="sldNum" sz="quarter" idx="12"/>
          </p:nvPr>
        </p:nvSpPr>
        <p:spPr/>
        <p:txBody>
          <a:bodyPr/>
          <a:lstStyle/>
          <a:p>
            <a:fld id="{7979B30C-4390-497D-8D9E-6D46F956F3E0}" type="slidenum">
              <a:rPr lang="en-US" smtClean="0"/>
              <a:pPr/>
              <a:t>1</a:t>
            </a:fld>
            <a:endParaRPr lang="en-US"/>
          </a:p>
        </p:txBody>
      </p:sp>
      <p:pic>
        <p:nvPicPr>
          <p:cNvPr id="5" name="Picture 2" descr="J:\talk\UVA_Rotunda_Logo.png"/>
          <p:cNvPicPr>
            <a:picLocks noChangeAspect="1" noChangeArrowheads="1"/>
          </p:cNvPicPr>
          <p:nvPr/>
        </p:nvPicPr>
        <p:blipFill>
          <a:blip r:embed="rId3" cstate="print"/>
          <a:srcRect/>
          <a:stretch>
            <a:fillRect/>
          </a:stretch>
        </p:blipFill>
        <p:spPr bwMode="auto">
          <a:xfrm>
            <a:off x="7543800" y="5181600"/>
            <a:ext cx="1577872" cy="16002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171450" y="6400800"/>
            <a:ext cx="1428750" cy="419100"/>
          </a:xfrm>
          <a:prstGeom prst="rect">
            <a:avLst/>
          </a:prstGeom>
          <a:noFill/>
          <a:ln w="9525">
            <a:noFill/>
            <a:miter lim="800000"/>
            <a:headEnd/>
            <a:tailEnd/>
          </a:ln>
        </p:spPr>
      </p:pic>
      <p:sp>
        <p:nvSpPr>
          <p:cNvPr id="8" name="Rectangle 7"/>
          <p:cNvSpPr/>
          <p:nvPr/>
        </p:nvSpPr>
        <p:spPr>
          <a:xfrm>
            <a:off x="2362200" y="5105400"/>
            <a:ext cx="4572000" cy="1015663"/>
          </a:xfrm>
          <a:prstGeom prst="rect">
            <a:avLst/>
          </a:prstGeom>
        </p:spPr>
        <p:txBody>
          <a:bodyPr>
            <a:spAutoFit/>
          </a:bodyPr>
          <a:lstStyle/>
          <a:p>
            <a:pPr algn="ctr"/>
            <a:r>
              <a:rPr lang="en-US" altLang="zh-CN" sz="3000" dirty="0" err="1" smtClean="0">
                <a:solidFill>
                  <a:schemeClr val="tx2"/>
                </a:solidFill>
              </a:rPr>
              <a:t>HallB</a:t>
            </a:r>
            <a:r>
              <a:rPr lang="en-US" altLang="zh-CN" sz="3000" dirty="0" smtClean="0">
                <a:solidFill>
                  <a:schemeClr val="tx2"/>
                </a:solidFill>
              </a:rPr>
              <a:t> weekly meeting</a:t>
            </a:r>
            <a:endParaRPr lang="en-US" sz="3000" dirty="0" smtClean="0"/>
          </a:p>
          <a:p>
            <a:pPr algn="ctr"/>
            <a:r>
              <a:rPr lang="en-US" sz="3000" dirty="0" smtClean="0"/>
              <a:t>2012/02/13</a:t>
            </a:r>
            <a:endParaRPr lang="en-US" sz="3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1"/>
          <p:cNvSpPr>
            <a:spLocks noGrp="1"/>
          </p:cNvSpPr>
          <p:nvPr>
            <p:ph type="title"/>
          </p:nvPr>
        </p:nvSpPr>
        <p:spPr>
          <a:xfrm>
            <a:off x="457200" y="58738"/>
            <a:ext cx="8229600" cy="1143000"/>
          </a:xfrm>
        </p:spPr>
        <p:txBody>
          <a:bodyPr/>
          <a:lstStyle/>
          <a:p>
            <a:r>
              <a:rPr lang="en-US" smtClean="0">
                <a:latin typeface="Comic Sans MS" pitchFamily="66" charset="0"/>
              </a:rPr>
              <a:t>Motivation for PVDIS</a:t>
            </a:r>
          </a:p>
        </p:txBody>
      </p:sp>
      <p:pic>
        <p:nvPicPr>
          <p:cNvPr id="17415" name="Picture 2" descr="c2pm_las_small"/>
          <p:cNvPicPr>
            <a:picLocks noChangeAspect="1" noChangeArrowheads="1"/>
          </p:cNvPicPr>
          <p:nvPr/>
        </p:nvPicPr>
        <p:blipFill>
          <a:blip r:embed="rId3" cstate="print"/>
          <a:srcRect/>
          <a:stretch>
            <a:fillRect/>
          </a:stretch>
        </p:blipFill>
        <p:spPr bwMode="auto">
          <a:xfrm>
            <a:off x="3124200" y="1447800"/>
            <a:ext cx="2459038" cy="2185988"/>
          </a:xfrm>
          <a:prstGeom prst="rect">
            <a:avLst/>
          </a:prstGeom>
          <a:noFill/>
          <a:ln w="9525">
            <a:noFill/>
            <a:miter lim="800000"/>
            <a:headEnd/>
            <a:tailEnd/>
          </a:ln>
        </p:spPr>
      </p:pic>
      <p:graphicFrame>
        <p:nvGraphicFramePr>
          <p:cNvPr id="17410" name="Object 2"/>
          <p:cNvGraphicFramePr>
            <a:graphicFrameLocks noChangeAspect="1"/>
          </p:cNvGraphicFramePr>
          <p:nvPr/>
        </p:nvGraphicFramePr>
        <p:xfrm>
          <a:off x="381000" y="5410200"/>
          <a:ext cx="3175000" cy="655638"/>
        </p:xfrm>
        <a:graphic>
          <a:graphicData uri="http://schemas.openxmlformats.org/presentationml/2006/ole">
            <p:oleObj spid="_x0000_s165890" name="Equation" r:id="rId4" imgW="2336800" imgH="482600" progId="Equation.DSMT4">
              <p:embed/>
            </p:oleObj>
          </a:graphicData>
        </a:graphic>
      </p:graphicFrame>
      <p:pic>
        <p:nvPicPr>
          <p:cNvPr id="17416" name="Picture 4" descr="du_New90days"/>
          <p:cNvPicPr>
            <a:picLocks noChangeAspect="1" noChangeArrowheads="1"/>
          </p:cNvPicPr>
          <p:nvPr/>
        </p:nvPicPr>
        <p:blipFill>
          <a:blip r:embed="rId5" cstate="print"/>
          <a:srcRect/>
          <a:stretch>
            <a:fillRect/>
          </a:stretch>
        </p:blipFill>
        <p:spPr bwMode="auto">
          <a:xfrm>
            <a:off x="6737350" y="3505200"/>
            <a:ext cx="2076450" cy="2416175"/>
          </a:xfrm>
          <a:prstGeom prst="rect">
            <a:avLst/>
          </a:prstGeom>
          <a:noFill/>
          <a:ln w="9525">
            <a:noFill/>
            <a:miter lim="800000"/>
            <a:headEnd/>
            <a:tailEnd/>
          </a:ln>
        </p:spPr>
      </p:pic>
      <p:grpSp>
        <p:nvGrpSpPr>
          <p:cNvPr id="2" name="Group 33"/>
          <p:cNvGrpSpPr>
            <a:grpSpLocks/>
          </p:cNvGrpSpPr>
          <p:nvPr/>
        </p:nvGrpSpPr>
        <p:grpSpPr bwMode="auto">
          <a:xfrm>
            <a:off x="5791200" y="1143000"/>
            <a:ext cx="3200400" cy="762000"/>
            <a:chOff x="2971800" y="838200"/>
            <a:chExt cx="3733800" cy="990600"/>
          </a:xfrm>
        </p:grpSpPr>
        <p:graphicFrame>
          <p:nvGraphicFramePr>
            <p:cNvPr id="17413" name="Object 5"/>
            <p:cNvGraphicFramePr>
              <a:graphicFrameLocks noChangeAspect="1"/>
            </p:cNvGraphicFramePr>
            <p:nvPr/>
          </p:nvGraphicFramePr>
          <p:xfrm>
            <a:off x="3048000" y="914400"/>
            <a:ext cx="3554413" cy="800100"/>
          </p:xfrm>
          <a:graphic>
            <a:graphicData uri="http://schemas.openxmlformats.org/presentationml/2006/ole">
              <p:oleObj spid="_x0000_s165893" name="Equation" r:id="rId6" imgW="1917700" imgH="431800" progId="Equation.DSMT4">
                <p:embed/>
              </p:oleObj>
            </a:graphicData>
          </a:graphic>
        </p:graphicFrame>
        <p:sp>
          <p:nvSpPr>
            <p:cNvPr id="33" name="Rounded Rectangle 32"/>
            <p:cNvSpPr>
              <a:spLocks noChangeArrowheads="1"/>
            </p:cNvSpPr>
            <p:nvPr/>
          </p:nvSpPr>
          <p:spPr bwMode="auto">
            <a:xfrm>
              <a:off x="2971800" y="838200"/>
              <a:ext cx="3733800" cy="990600"/>
            </a:xfrm>
            <a:prstGeom prst="roundRect">
              <a:avLst>
                <a:gd name="adj" fmla="val 16667"/>
              </a:avLst>
            </a:prstGeom>
            <a:noFill/>
            <a:ln w="12700">
              <a:solidFill>
                <a:srgbClr val="8064A2"/>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endParaRPr>
            </a:p>
          </p:txBody>
        </p:sp>
      </p:grpSp>
      <p:pic>
        <p:nvPicPr>
          <p:cNvPr id="17418" name="Picture 8" descr="diagrams"/>
          <p:cNvPicPr>
            <a:picLocks noChangeAspect="1" noChangeArrowheads="1"/>
          </p:cNvPicPr>
          <p:nvPr/>
        </p:nvPicPr>
        <p:blipFill>
          <a:blip r:embed="rId7" cstate="print"/>
          <a:srcRect l="4582" t="49593" r="67924" b="16170"/>
          <a:stretch>
            <a:fillRect/>
          </a:stretch>
        </p:blipFill>
        <p:spPr bwMode="auto">
          <a:xfrm>
            <a:off x="4038600" y="5181600"/>
            <a:ext cx="2286000" cy="788988"/>
          </a:xfrm>
          <a:prstGeom prst="rect">
            <a:avLst/>
          </a:prstGeom>
          <a:noFill/>
          <a:ln w="9525">
            <a:noFill/>
            <a:miter lim="800000"/>
            <a:headEnd/>
            <a:tailEnd/>
          </a:ln>
        </p:spPr>
      </p:pic>
      <p:graphicFrame>
        <p:nvGraphicFramePr>
          <p:cNvPr id="17411" name="Object 3"/>
          <p:cNvGraphicFramePr>
            <a:graphicFrameLocks noChangeAspect="1"/>
          </p:cNvGraphicFramePr>
          <p:nvPr/>
        </p:nvGraphicFramePr>
        <p:xfrm>
          <a:off x="1066800" y="4572000"/>
          <a:ext cx="1833563" cy="622300"/>
        </p:xfrm>
        <a:graphic>
          <a:graphicData uri="http://schemas.openxmlformats.org/presentationml/2006/ole">
            <p:oleObj spid="_x0000_s165891" name="Equation" r:id="rId8" imgW="1346200" imgH="457200" progId="Equation.3">
              <p:embed/>
            </p:oleObj>
          </a:graphicData>
        </a:graphic>
      </p:graphicFrame>
      <p:graphicFrame>
        <p:nvGraphicFramePr>
          <p:cNvPr id="17412" name="Object 4"/>
          <p:cNvGraphicFramePr>
            <a:graphicFrameLocks noChangeAspect="1"/>
          </p:cNvGraphicFramePr>
          <p:nvPr/>
        </p:nvGraphicFramePr>
        <p:xfrm>
          <a:off x="457200" y="2209800"/>
          <a:ext cx="2212975" cy="1100138"/>
        </p:xfrm>
        <a:graphic>
          <a:graphicData uri="http://schemas.openxmlformats.org/presentationml/2006/ole">
            <p:oleObj spid="_x0000_s165892" name="Equation" r:id="rId9" imgW="1358900" imgH="673100" progId="Equation.DSMT4">
              <p:embed/>
            </p:oleObj>
          </a:graphicData>
        </a:graphic>
      </p:graphicFrame>
      <p:sp>
        <p:nvSpPr>
          <p:cNvPr id="17419" name="Text Box 11"/>
          <p:cNvSpPr txBox="1">
            <a:spLocks noChangeArrowheads="1"/>
          </p:cNvSpPr>
          <p:nvPr/>
        </p:nvSpPr>
        <p:spPr bwMode="auto">
          <a:xfrm>
            <a:off x="533400" y="1447800"/>
            <a:ext cx="2338388" cy="457200"/>
          </a:xfrm>
          <a:prstGeom prst="rect">
            <a:avLst/>
          </a:prstGeom>
          <a:noFill/>
          <a:ln w="9525">
            <a:noFill/>
            <a:miter lim="800000"/>
            <a:headEnd/>
            <a:tailEnd/>
          </a:ln>
        </p:spPr>
        <p:txBody>
          <a:bodyPr wrap="none">
            <a:spAutoFit/>
          </a:bodyPr>
          <a:lstStyle/>
          <a:p>
            <a:r>
              <a:rPr lang="en-US" sz="2400">
                <a:solidFill>
                  <a:srgbClr val="CC0000"/>
                </a:solidFill>
              </a:rPr>
              <a:t>Standard Model</a:t>
            </a:r>
          </a:p>
        </p:txBody>
      </p:sp>
      <p:sp>
        <p:nvSpPr>
          <p:cNvPr id="17420" name="Text Box 12"/>
          <p:cNvSpPr txBox="1">
            <a:spLocks noChangeArrowheads="1"/>
          </p:cNvSpPr>
          <p:nvPr/>
        </p:nvSpPr>
        <p:spPr bwMode="auto">
          <a:xfrm>
            <a:off x="609600" y="4038600"/>
            <a:ext cx="2878138" cy="457200"/>
          </a:xfrm>
          <a:prstGeom prst="rect">
            <a:avLst/>
          </a:prstGeom>
          <a:noFill/>
          <a:ln w="9525">
            <a:noFill/>
            <a:miter lim="800000"/>
            <a:headEnd/>
            <a:tailEnd/>
          </a:ln>
        </p:spPr>
        <p:txBody>
          <a:bodyPr wrap="none">
            <a:spAutoFit/>
          </a:bodyPr>
          <a:lstStyle/>
          <a:p>
            <a:r>
              <a:rPr lang="en-US" sz="2400">
                <a:solidFill>
                  <a:srgbClr val="CC0000"/>
                </a:solidFill>
              </a:rPr>
              <a:t>CSV at Quark Level</a:t>
            </a:r>
          </a:p>
        </p:txBody>
      </p:sp>
      <p:sp>
        <p:nvSpPr>
          <p:cNvPr id="17421" name="Text Box 13"/>
          <p:cNvSpPr txBox="1">
            <a:spLocks noChangeArrowheads="1"/>
          </p:cNvSpPr>
          <p:nvPr/>
        </p:nvSpPr>
        <p:spPr bwMode="auto">
          <a:xfrm>
            <a:off x="3810000" y="3962400"/>
            <a:ext cx="2552700" cy="1187450"/>
          </a:xfrm>
          <a:prstGeom prst="rect">
            <a:avLst/>
          </a:prstGeom>
          <a:noFill/>
          <a:ln w="9525">
            <a:noFill/>
            <a:miter lim="800000"/>
            <a:headEnd/>
            <a:tailEnd/>
          </a:ln>
        </p:spPr>
        <p:txBody>
          <a:bodyPr wrap="none">
            <a:spAutoFit/>
          </a:bodyPr>
          <a:lstStyle/>
          <a:p>
            <a:pPr algn="ctr"/>
            <a:r>
              <a:rPr lang="en-US" sz="2400">
                <a:solidFill>
                  <a:srgbClr val="CC0000"/>
                </a:solidFill>
              </a:rPr>
              <a:t>Di-quarks in</a:t>
            </a:r>
          </a:p>
          <a:p>
            <a:pPr algn="ctr"/>
            <a:r>
              <a:rPr lang="en-US" sz="2400">
                <a:solidFill>
                  <a:srgbClr val="CC0000"/>
                </a:solidFill>
              </a:rPr>
              <a:t>the nucleon</a:t>
            </a:r>
          </a:p>
          <a:p>
            <a:pPr algn="ctr"/>
            <a:r>
              <a:rPr lang="en-US" sz="2400">
                <a:solidFill>
                  <a:srgbClr val="CC0000"/>
                </a:solidFill>
              </a:rPr>
              <a:t>(Q</a:t>
            </a:r>
            <a:r>
              <a:rPr lang="en-US" sz="2400" baseline="30000">
                <a:solidFill>
                  <a:srgbClr val="CC0000"/>
                </a:solidFill>
              </a:rPr>
              <a:t>2</a:t>
            </a:r>
            <a:r>
              <a:rPr lang="en-US" sz="2400">
                <a:solidFill>
                  <a:srgbClr val="CC0000"/>
                </a:solidFill>
              </a:rPr>
              <a:t> Dependence)</a:t>
            </a:r>
          </a:p>
        </p:txBody>
      </p:sp>
      <p:sp>
        <p:nvSpPr>
          <p:cNvPr id="17422" name="Text Box 14"/>
          <p:cNvSpPr txBox="1">
            <a:spLocks noChangeArrowheads="1"/>
          </p:cNvSpPr>
          <p:nvPr/>
        </p:nvSpPr>
        <p:spPr bwMode="auto">
          <a:xfrm>
            <a:off x="6934200" y="2438400"/>
            <a:ext cx="1508125" cy="822325"/>
          </a:xfrm>
          <a:prstGeom prst="rect">
            <a:avLst/>
          </a:prstGeom>
          <a:noFill/>
          <a:ln w="9525">
            <a:noFill/>
            <a:miter lim="800000"/>
            <a:headEnd/>
            <a:tailEnd/>
          </a:ln>
        </p:spPr>
        <p:txBody>
          <a:bodyPr wrap="none">
            <a:spAutoFit/>
          </a:bodyPr>
          <a:lstStyle/>
          <a:p>
            <a:r>
              <a:rPr lang="en-US" sz="2400">
                <a:solidFill>
                  <a:srgbClr val="CC0000"/>
                </a:solidFill>
              </a:rPr>
              <a:t>d/u for</a:t>
            </a:r>
          </a:p>
          <a:p>
            <a:r>
              <a:rPr lang="en-US" sz="2400">
                <a:solidFill>
                  <a:srgbClr val="CC0000"/>
                </a:solidFill>
              </a:rPr>
              <a:t>Hydrogen</a:t>
            </a:r>
          </a:p>
        </p:txBody>
      </p:sp>
      <p:sp>
        <p:nvSpPr>
          <p:cNvPr id="17423" name="Rectangle 15"/>
          <p:cNvSpPr>
            <a:spLocks noChangeArrowheads="1"/>
          </p:cNvSpPr>
          <p:nvPr/>
        </p:nvSpPr>
        <p:spPr bwMode="auto">
          <a:xfrm>
            <a:off x="381000" y="1143000"/>
            <a:ext cx="5257800" cy="2590800"/>
          </a:xfrm>
          <a:prstGeom prst="rect">
            <a:avLst/>
          </a:prstGeom>
          <a:noFill/>
          <a:ln w="28575">
            <a:solidFill>
              <a:srgbClr val="CC0000"/>
            </a:solidFill>
            <a:miter lim="800000"/>
            <a:headEnd/>
            <a:tailEnd/>
          </a:ln>
        </p:spPr>
        <p:txBody>
          <a:bodyPr wrap="none" anchor="ctr"/>
          <a:lstStyle/>
          <a:p>
            <a:endParaRPr lang="en-US"/>
          </a:p>
        </p:txBody>
      </p:sp>
      <p:sp>
        <p:nvSpPr>
          <p:cNvPr id="17424" name="Rectangle 16"/>
          <p:cNvSpPr>
            <a:spLocks noChangeArrowheads="1"/>
          </p:cNvSpPr>
          <p:nvPr/>
        </p:nvSpPr>
        <p:spPr bwMode="auto">
          <a:xfrm>
            <a:off x="6553200" y="2438400"/>
            <a:ext cx="2438400" cy="3657600"/>
          </a:xfrm>
          <a:prstGeom prst="rect">
            <a:avLst/>
          </a:prstGeom>
          <a:noFill/>
          <a:ln w="28575">
            <a:solidFill>
              <a:srgbClr val="CC0000"/>
            </a:solidFill>
            <a:miter lim="800000"/>
            <a:headEnd/>
            <a:tailEnd/>
          </a:ln>
        </p:spPr>
        <p:txBody>
          <a:bodyPr wrap="none" anchor="ctr"/>
          <a:lstStyle/>
          <a:p>
            <a:endParaRPr lang="en-US"/>
          </a:p>
        </p:txBody>
      </p:sp>
      <p:sp>
        <p:nvSpPr>
          <p:cNvPr id="17425" name="Rectangle 17"/>
          <p:cNvSpPr>
            <a:spLocks noChangeArrowheads="1"/>
          </p:cNvSpPr>
          <p:nvPr/>
        </p:nvSpPr>
        <p:spPr bwMode="auto">
          <a:xfrm>
            <a:off x="228600" y="4038600"/>
            <a:ext cx="3429000" cy="2209800"/>
          </a:xfrm>
          <a:prstGeom prst="rect">
            <a:avLst/>
          </a:prstGeom>
          <a:noFill/>
          <a:ln w="28575">
            <a:solidFill>
              <a:srgbClr val="CC0000"/>
            </a:solidFill>
            <a:miter lim="800000"/>
            <a:headEnd/>
            <a:tailEnd/>
          </a:ln>
        </p:spPr>
        <p:txBody>
          <a:bodyPr wrap="none" anchor="ctr"/>
          <a:lstStyle/>
          <a:p>
            <a:endParaRPr lang="en-US"/>
          </a:p>
        </p:txBody>
      </p:sp>
      <p:sp>
        <p:nvSpPr>
          <p:cNvPr id="17426" name="Rectangle 18"/>
          <p:cNvSpPr>
            <a:spLocks noChangeArrowheads="1"/>
          </p:cNvSpPr>
          <p:nvPr/>
        </p:nvSpPr>
        <p:spPr bwMode="auto">
          <a:xfrm>
            <a:off x="3886200" y="4038600"/>
            <a:ext cx="2438400" cy="2133600"/>
          </a:xfrm>
          <a:prstGeom prst="rect">
            <a:avLst/>
          </a:prstGeom>
          <a:noFill/>
          <a:ln w="28575">
            <a:solidFill>
              <a:srgbClr val="CC0000"/>
            </a:solidFill>
            <a:miter lim="800000"/>
            <a:headEnd/>
            <a:tailEnd/>
          </a:ln>
        </p:spPr>
        <p:txBody>
          <a:bodyPr wrap="none" anchor="ctr"/>
          <a:lstStyle/>
          <a:p>
            <a:endParaRPr lang="en-US"/>
          </a:p>
        </p:txBody>
      </p:sp>
      <p:sp>
        <p:nvSpPr>
          <p:cNvPr id="17427" name="TextBox 19"/>
          <p:cNvSpPr txBox="1">
            <a:spLocks noChangeArrowheads="1"/>
          </p:cNvSpPr>
          <p:nvPr/>
        </p:nvSpPr>
        <p:spPr bwMode="auto">
          <a:xfrm>
            <a:off x="2289175" y="3260725"/>
            <a:ext cx="1198563" cy="369888"/>
          </a:xfrm>
          <a:prstGeom prst="rect">
            <a:avLst/>
          </a:prstGeom>
          <a:noFill/>
          <a:ln w="9525">
            <a:noFill/>
            <a:miter lim="800000"/>
            <a:headEnd/>
            <a:tailEnd/>
          </a:ln>
        </p:spPr>
        <p:txBody>
          <a:bodyPr wrap="none">
            <a:spAutoFit/>
          </a:bodyPr>
          <a:lstStyle/>
          <a:p>
            <a:r>
              <a:rPr lang="en-US">
                <a:solidFill>
                  <a:srgbClr val="FF0000"/>
                </a:solidFill>
              </a:rPr>
              <a:t>No sin</a:t>
            </a:r>
            <a:r>
              <a:rPr lang="en-US" baseline="30000">
                <a:solidFill>
                  <a:srgbClr val="FF0000"/>
                </a:solidFill>
              </a:rPr>
              <a:t>2</a:t>
            </a:r>
            <a:r>
              <a:rPr lang="en-US">
                <a:solidFill>
                  <a:srgbClr val="FF0000"/>
                </a:solidFill>
              </a:rPr>
              <a:t>θ</a:t>
            </a:r>
            <a:r>
              <a:rPr lang="en-US" baseline="-25000">
                <a:solidFill>
                  <a:srgbClr val="FF0000"/>
                </a:solidFill>
              </a:rPr>
              <a:t>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63467" y="1828800"/>
          <a:ext cx="8617068" cy="4851236"/>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93964"/>
                <a:gridCol w="439560"/>
                <a:gridCol w="2562080"/>
                <a:gridCol w="2560732"/>
                <a:gridCol w="2560732"/>
              </a:tblGrid>
              <a:tr h="489045">
                <a:tc rowSpan="2" gridSpan="2">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en-US" dirty="0"/>
                    </a:p>
                  </a:txBody>
                  <a:tcPr/>
                </a:tc>
                <a:tc gridSpan="3">
                  <a:txBody>
                    <a:bodyPr/>
                    <a:lstStyle/>
                    <a:p>
                      <a:pPr algn="ctr"/>
                      <a:r>
                        <a:rPr lang="en-US" dirty="0" smtClean="0">
                          <a:ln>
                            <a:noFill/>
                          </a:ln>
                          <a:solidFill>
                            <a:schemeClr val="tx1"/>
                          </a:solidFill>
                        </a:rPr>
                        <a:t>Quark polarization</a:t>
                      </a:r>
                      <a:endParaRPr lang="en-US" b="1"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hMerge="1">
                  <a:txBody>
                    <a:bodyPr/>
                    <a:lstStyle/>
                    <a:p>
                      <a:endParaRPr lang="en-US" dirty="0"/>
                    </a:p>
                  </a:txBody>
                  <a:tcPr/>
                </a:tc>
              </a:tr>
              <a:tr h="855828">
                <a:tc gridSpan="2" vMerge="1">
                  <a:txBody>
                    <a:bodyPr/>
                    <a:lstStyle/>
                    <a:p>
                      <a:endParaRPr lang="en-US" dirty="0"/>
                    </a:p>
                  </a:txBody>
                  <a:tcPr/>
                </a:tc>
                <a:tc hMerge="1" vMerge="1">
                  <a:txBody>
                    <a:bodyPr/>
                    <a:lstStyle/>
                    <a:p>
                      <a:endParaRPr lang="en-US"/>
                    </a:p>
                  </a:txBody>
                  <a:tcPr/>
                </a:tc>
                <a:tc>
                  <a:txBody>
                    <a:bodyPr/>
                    <a:lstStyle/>
                    <a:p>
                      <a:pPr algn="ctr"/>
                      <a:r>
                        <a:rPr lang="en-US" b="1" dirty="0" smtClean="0">
                          <a:solidFill>
                            <a:schemeClr val="accent1">
                              <a:lumMod val="50000"/>
                            </a:schemeClr>
                          </a:solidFill>
                        </a:rPr>
                        <a:t>Un-Polarized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smtClean="0">
                          <a:solidFill>
                            <a:schemeClr val="accent1">
                              <a:lumMod val="50000"/>
                            </a:schemeClr>
                          </a:solidFill>
                        </a:rPr>
                        <a:t>Longitudinally 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smtClean="0">
                          <a:solidFill>
                            <a:schemeClr val="accent1">
                              <a:lumMod val="50000"/>
                            </a:schemeClr>
                          </a:solidFill>
                        </a:rPr>
                        <a:t>Transversely 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84075">
                <a:tc rowSpan="3">
                  <a:txBody>
                    <a:bodyPr/>
                    <a:lstStyle/>
                    <a:p>
                      <a:pPr algn="ctr"/>
                      <a:r>
                        <a:rPr lang="en-US" dirty="0" smtClean="0">
                          <a:ln>
                            <a:noFill/>
                          </a:ln>
                          <a:solidFill>
                            <a:schemeClr val="tx1"/>
                          </a:solidFill>
                        </a:rPr>
                        <a:t>Nucleon</a:t>
                      </a:r>
                      <a:r>
                        <a:rPr lang="en-US" baseline="0" dirty="0" smtClean="0">
                          <a:ln>
                            <a:noFill/>
                          </a:ln>
                          <a:solidFill>
                            <a:schemeClr val="tx1"/>
                          </a:solidFill>
                        </a:rPr>
                        <a:t> Polarization</a:t>
                      </a:r>
                      <a:endParaRPr lang="en-US" b="1" dirty="0">
                        <a:ln>
                          <a:noFill/>
                        </a:ln>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accent3">
                              <a:lumMod val="50000"/>
                            </a:schemeClr>
                          </a:solidFill>
                        </a:rPr>
                        <a:t>U</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39676">
                <a:tc vMerge="1">
                  <a:txBody>
                    <a:bodyPr/>
                    <a:lstStyle/>
                    <a:p>
                      <a:endParaRPr lang="en-US" dirty="0"/>
                    </a:p>
                  </a:txBody>
                  <a:tcPr/>
                </a:tc>
                <a:tc>
                  <a:txBody>
                    <a:bodyPr/>
                    <a:lstStyle/>
                    <a:p>
                      <a:pPr algn="ctr"/>
                      <a:r>
                        <a:rPr lang="en-US" dirty="0" smtClean="0">
                          <a:solidFill>
                            <a:schemeClr val="accent3">
                              <a:lumMod val="50000"/>
                            </a:schemeClr>
                          </a:solidFill>
                        </a:rPr>
                        <a:t>L</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82612">
                <a:tc vMerge="1">
                  <a:txBody>
                    <a:bodyPr/>
                    <a:lstStyle/>
                    <a:p>
                      <a:endParaRPr lang="en-US" dirty="0"/>
                    </a:p>
                  </a:txBody>
                  <a:tcPr/>
                </a:tc>
                <a:tc>
                  <a:txBody>
                    <a:bodyPr/>
                    <a:lstStyle/>
                    <a:p>
                      <a:pPr algn="ctr"/>
                      <a:r>
                        <a:rPr lang="en-US" dirty="0" smtClean="0">
                          <a:solidFill>
                            <a:schemeClr val="accent3">
                              <a:lumMod val="50000"/>
                            </a:schemeClr>
                          </a:solidFill>
                        </a:rPr>
                        <a:t>T</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1507" name="Title 1"/>
          <p:cNvSpPr>
            <a:spLocks noGrp="1"/>
          </p:cNvSpPr>
          <p:nvPr>
            <p:ph type="title"/>
          </p:nvPr>
        </p:nvSpPr>
        <p:spPr>
          <a:xfrm>
            <a:off x="323850" y="692150"/>
            <a:ext cx="5778500" cy="684213"/>
          </a:xfrm>
        </p:spPr>
        <p:txBody>
          <a:bodyPr anchor="t"/>
          <a:lstStyle/>
          <a:p>
            <a:pPr eaLnBrk="1" hangingPunct="1"/>
            <a:r>
              <a:rPr lang="en-US" sz="3200" b="1" smtClean="0">
                <a:solidFill>
                  <a:srgbClr val="1113D3"/>
                </a:solidFill>
                <a:ea typeface="ＭＳ Ｐゴシック" pitchFamily="34" charset="-128"/>
              </a:rPr>
              <a:t>All Leading Twist  TMDs</a:t>
            </a:r>
          </a:p>
        </p:txBody>
      </p:sp>
      <p:sp>
        <p:nvSpPr>
          <p:cNvPr id="29" name="TextBox 28"/>
          <p:cNvSpPr txBox="1">
            <a:spLocks noChangeArrowheads="1"/>
          </p:cNvSpPr>
          <p:nvPr/>
        </p:nvSpPr>
        <p:spPr bwMode="auto">
          <a:xfrm>
            <a:off x="1365250" y="5562600"/>
            <a:ext cx="774700" cy="400050"/>
          </a:xfrm>
          <a:prstGeom prst="rect">
            <a:avLst/>
          </a:prstGeom>
          <a:noFill/>
          <a:ln w="9525">
            <a:noFill/>
            <a:miter lim="800000"/>
            <a:headEnd/>
            <a:tailEnd/>
          </a:ln>
        </p:spPr>
        <p:txBody>
          <a:bodyPr wrap="none">
            <a:spAutoFit/>
          </a:bodyPr>
          <a:lstStyle/>
          <a:p>
            <a:r>
              <a:rPr lang="en-US" b="1" i="1">
                <a:solidFill>
                  <a:srgbClr val="FF0000"/>
                </a:solidFill>
                <a:latin typeface="Calibri" pitchFamily="34" charset="0"/>
                <a:cs typeface="Calibri" pitchFamily="34" charset="0"/>
              </a:rPr>
              <a:t>f</a:t>
            </a:r>
            <a:r>
              <a:rPr lang="en-US" b="1" baseline="-25000">
                <a:solidFill>
                  <a:srgbClr val="FF0000"/>
                </a:solidFill>
                <a:latin typeface="Calibri" pitchFamily="34" charset="0"/>
                <a:cs typeface="Calibri" pitchFamily="34" charset="0"/>
                <a:sym typeface="Symbol" pitchFamily="18" charset="2"/>
              </a:rPr>
              <a:t> </a:t>
            </a:r>
            <a:r>
              <a:rPr lang="en-US" b="1" baseline="-25000">
                <a:solidFill>
                  <a:srgbClr val="FF0000"/>
                </a:solidFill>
                <a:latin typeface="Calibri" pitchFamily="34" charset="0"/>
                <a:cs typeface="Calibri" pitchFamily="34" charset="0"/>
              </a:rPr>
              <a:t>1T</a:t>
            </a:r>
            <a:r>
              <a:rPr lang="en-US" b="1" baseline="30000">
                <a:solidFill>
                  <a:srgbClr val="FF0000"/>
                </a:solidFill>
                <a:latin typeface="Calibri" pitchFamily="34" charset="0"/>
                <a:cs typeface="Calibri" pitchFamily="34" charset="0"/>
                <a:sym typeface="Symbol" pitchFamily="18" charset="2"/>
              </a:rPr>
              <a:t></a:t>
            </a:r>
            <a:r>
              <a:rPr lang="en-US" b="1">
                <a:solidFill>
                  <a:srgbClr val="FF0000"/>
                </a:solidFill>
                <a:latin typeface="Calibri" pitchFamily="34" charset="0"/>
                <a:cs typeface="Calibri" pitchFamily="34" charset="0"/>
                <a:sym typeface="Symbol" pitchFamily="18" charset="2"/>
              </a:rPr>
              <a:t> </a:t>
            </a:r>
            <a:r>
              <a:rPr lang="en-US" b="1">
                <a:solidFill>
                  <a:srgbClr val="FF0000"/>
                </a:solidFill>
                <a:latin typeface="Calibri" pitchFamily="34" charset="0"/>
                <a:cs typeface="Calibri" pitchFamily="34" charset="0"/>
              </a:rPr>
              <a:t>=</a:t>
            </a:r>
            <a:endParaRPr lang="en-US">
              <a:solidFill>
                <a:srgbClr val="FF0000"/>
              </a:solidFill>
              <a:latin typeface="Calibri" pitchFamily="34" charset="0"/>
              <a:cs typeface="Calibri" pitchFamily="34" charset="0"/>
            </a:endParaRPr>
          </a:p>
        </p:txBody>
      </p:sp>
      <p:sp>
        <p:nvSpPr>
          <p:cNvPr id="21509" name="TextBox 27"/>
          <p:cNvSpPr txBox="1">
            <a:spLocks noChangeArrowheads="1"/>
          </p:cNvSpPr>
          <p:nvPr/>
        </p:nvSpPr>
        <p:spPr bwMode="auto">
          <a:xfrm>
            <a:off x="1598613" y="3379788"/>
            <a:ext cx="538162" cy="400050"/>
          </a:xfrm>
          <a:prstGeom prst="rect">
            <a:avLst/>
          </a:prstGeom>
          <a:noFill/>
          <a:ln w="9525">
            <a:noFill/>
            <a:miter lim="800000"/>
            <a:headEnd/>
            <a:tailEnd/>
          </a:ln>
        </p:spPr>
        <p:txBody>
          <a:bodyPr wrap="none">
            <a:spAutoFit/>
          </a:bodyPr>
          <a:lstStyle/>
          <a:p>
            <a:r>
              <a:rPr lang="en-US" b="1" i="1">
                <a:solidFill>
                  <a:srgbClr val="0070C0"/>
                </a:solidFill>
                <a:latin typeface="Calibri" pitchFamily="34" charset="0"/>
                <a:cs typeface="Calibri" pitchFamily="34" charset="0"/>
              </a:rPr>
              <a:t>f</a:t>
            </a:r>
            <a:r>
              <a:rPr lang="en-US" b="1" baseline="-25000">
                <a:solidFill>
                  <a:srgbClr val="0070C0"/>
                </a:solidFill>
                <a:latin typeface="Calibri" pitchFamily="34" charset="0"/>
                <a:cs typeface="Calibri" pitchFamily="34" charset="0"/>
              </a:rPr>
              <a:t>1</a:t>
            </a:r>
            <a:r>
              <a:rPr lang="en-US" b="1">
                <a:latin typeface="Calibri" pitchFamily="34" charset="0"/>
                <a:cs typeface="Calibri" pitchFamily="34" charset="0"/>
              </a:rPr>
              <a:t> </a:t>
            </a:r>
            <a:r>
              <a:rPr lang="en-US" b="1">
                <a:solidFill>
                  <a:srgbClr val="D99694"/>
                </a:solidFill>
                <a:latin typeface="Calibri" pitchFamily="34" charset="0"/>
                <a:cs typeface="Calibri" pitchFamily="34" charset="0"/>
              </a:rPr>
              <a:t>=</a:t>
            </a:r>
            <a:endParaRPr lang="en-US">
              <a:solidFill>
                <a:srgbClr val="D99694"/>
              </a:solidFill>
              <a:latin typeface="Calibri" pitchFamily="34" charset="0"/>
              <a:cs typeface="Calibri" pitchFamily="34" charset="0"/>
            </a:endParaRPr>
          </a:p>
        </p:txBody>
      </p:sp>
      <p:sp>
        <p:nvSpPr>
          <p:cNvPr id="21510" name="TextBox 29"/>
          <p:cNvSpPr txBox="1">
            <a:spLocks noChangeArrowheads="1"/>
          </p:cNvSpPr>
          <p:nvPr/>
        </p:nvSpPr>
        <p:spPr bwMode="auto">
          <a:xfrm>
            <a:off x="3995738" y="4292600"/>
            <a:ext cx="592137" cy="400050"/>
          </a:xfrm>
          <a:prstGeom prst="rect">
            <a:avLst/>
          </a:prstGeom>
          <a:noFill/>
          <a:ln w="9525">
            <a:noFill/>
            <a:miter lim="800000"/>
            <a:headEnd/>
            <a:tailEnd/>
          </a:ln>
        </p:spPr>
        <p:txBody>
          <a:bodyPr wrap="none">
            <a:spAutoFit/>
          </a:bodyPr>
          <a:lstStyle/>
          <a:p>
            <a:r>
              <a:rPr lang="en-US" b="1" i="1">
                <a:solidFill>
                  <a:srgbClr val="D99694"/>
                </a:solidFill>
                <a:latin typeface="Calibri" pitchFamily="34" charset="0"/>
                <a:cs typeface="Calibri" pitchFamily="34" charset="0"/>
              </a:rPr>
              <a:t>g</a:t>
            </a:r>
            <a:r>
              <a:rPr lang="en-US" b="1" baseline="-25000">
                <a:solidFill>
                  <a:srgbClr val="D99694"/>
                </a:solidFill>
                <a:latin typeface="Calibri" pitchFamily="34" charset="0"/>
                <a:cs typeface="Calibri" pitchFamily="34" charset="0"/>
              </a:rPr>
              <a:t>1</a:t>
            </a:r>
            <a:r>
              <a:rPr lang="en-US" b="1">
                <a:solidFill>
                  <a:srgbClr val="D99694"/>
                </a:solidFill>
                <a:latin typeface="Calibri" pitchFamily="34" charset="0"/>
                <a:cs typeface="Calibri" pitchFamily="34" charset="0"/>
              </a:rPr>
              <a:t> =</a:t>
            </a:r>
            <a:endParaRPr lang="en-US">
              <a:solidFill>
                <a:srgbClr val="D99694"/>
              </a:solidFill>
              <a:latin typeface="Calibri" pitchFamily="34" charset="0"/>
              <a:cs typeface="Calibri" pitchFamily="34" charset="0"/>
            </a:endParaRPr>
          </a:p>
        </p:txBody>
      </p:sp>
      <p:sp>
        <p:nvSpPr>
          <p:cNvPr id="31" name="TextBox 30"/>
          <p:cNvSpPr txBox="1">
            <a:spLocks noChangeArrowheads="1"/>
          </p:cNvSpPr>
          <p:nvPr/>
        </p:nvSpPr>
        <p:spPr bwMode="auto">
          <a:xfrm>
            <a:off x="3871913" y="5676900"/>
            <a:ext cx="846137" cy="400050"/>
          </a:xfrm>
          <a:prstGeom prst="rect">
            <a:avLst/>
          </a:prstGeom>
          <a:noFill/>
          <a:ln w="9525">
            <a:noFill/>
            <a:miter lim="800000"/>
            <a:headEnd/>
            <a:tailEnd/>
          </a:ln>
        </p:spPr>
        <p:txBody>
          <a:bodyPr wrap="none">
            <a:spAutoFit/>
          </a:bodyPr>
          <a:lstStyle/>
          <a:p>
            <a:r>
              <a:rPr lang="en-US" b="1" i="1">
                <a:solidFill>
                  <a:schemeClr val="tx1"/>
                </a:solidFill>
                <a:latin typeface="Calibri" pitchFamily="34" charset="0"/>
                <a:cs typeface="Calibri" pitchFamily="34" charset="0"/>
              </a:rPr>
              <a:t>g</a:t>
            </a:r>
            <a:r>
              <a:rPr lang="en-US" b="1" baseline="-25000">
                <a:solidFill>
                  <a:schemeClr val="tx1"/>
                </a:solidFill>
                <a:latin typeface="Calibri" pitchFamily="34" charset="0"/>
                <a:cs typeface="Calibri" pitchFamily="34" charset="0"/>
              </a:rPr>
              <a:t>1T</a:t>
            </a:r>
            <a:r>
              <a:rPr lang="en-US" b="1">
                <a:solidFill>
                  <a:schemeClr val="tx1"/>
                </a:solidFill>
                <a:latin typeface="Calibri" pitchFamily="34" charset="0"/>
                <a:cs typeface="Calibri" pitchFamily="34" charset="0"/>
              </a:rPr>
              <a:t> </a:t>
            </a:r>
            <a:r>
              <a:rPr lang="en-US" b="1" baseline="30000">
                <a:solidFill>
                  <a:schemeClr val="tx1"/>
                </a:solidFill>
                <a:latin typeface="Calibri" pitchFamily="34" charset="0"/>
                <a:cs typeface="Calibri" pitchFamily="34" charset="0"/>
                <a:sym typeface="Symbol" pitchFamily="18" charset="2"/>
              </a:rPr>
              <a:t></a:t>
            </a:r>
            <a:r>
              <a:rPr lang="en-US" b="1">
                <a:solidFill>
                  <a:schemeClr val="tx1"/>
                </a:solidFill>
                <a:latin typeface="Calibri" pitchFamily="34" charset="0"/>
                <a:cs typeface="Calibri" pitchFamily="34" charset="0"/>
                <a:sym typeface="Symbol" pitchFamily="18" charset="2"/>
              </a:rPr>
              <a:t> </a:t>
            </a:r>
            <a:r>
              <a:rPr lang="en-US" b="1">
                <a:solidFill>
                  <a:schemeClr val="tx1"/>
                </a:solidFill>
                <a:latin typeface="Calibri" pitchFamily="34" charset="0"/>
                <a:cs typeface="Calibri" pitchFamily="34" charset="0"/>
              </a:rPr>
              <a:t>=</a:t>
            </a:r>
            <a:endParaRPr lang="en-US">
              <a:solidFill>
                <a:schemeClr val="tx1"/>
              </a:solidFill>
              <a:latin typeface="Calibri" pitchFamily="34" charset="0"/>
              <a:cs typeface="Calibri" pitchFamily="34" charset="0"/>
            </a:endParaRPr>
          </a:p>
        </p:txBody>
      </p:sp>
      <p:sp>
        <p:nvSpPr>
          <p:cNvPr id="33" name="TextBox 32"/>
          <p:cNvSpPr txBox="1">
            <a:spLocks noChangeArrowheads="1"/>
          </p:cNvSpPr>
          <p:nvPr/>
        </p:nvSpPr>
        <p:spPr bwMode="auto">
          <a:xfrm>
            <a:off x="6513513" y="4433888"/>
            <a:ext cx="776287" cy="400050"/>
          </a:xfrm>
          <a:prstGeom prst="rect">
            <a:avLst/>
          </a:prstGeom>
          <a:noFill/>
          <a:ln w="9525">
            <a:noFill/>
            <a:miter lim="800000"/>
            <a:headEnd/>
            <a:tailEnd/>
          </a:ln>
        </p:spPr>
        <p:txBody>
          <a:bodyPr wrap="none">
            <a:spAutoFit/>
          </a:bodyPr>
          <a:lstStyle/>
          <a:p>
            <a:r>
              <a:rPr lang="en-US" b="1" i="1">
                <a:solidFill>
                  <a:schemeClr val="tx1"/>
                </a:solidFill>
                <a:latin typeface="Calibri" pitchFamily="34" charset="0"/>
                <a:cs typeface="Calibri" pitchFamily="34" charset="0"/>
              </a:rPr>
              <a:t>h</a:t>
            </a:r>
            <a:r>
              <a:rPr lang="en-US" b="1" baseline="-25000">
                <a:solidFill>
                  <a:schemeClr val="tx1"/>
                </a:solidFill>
                <a:latin typeface="Calibri" pitchFamily="34" charset="0"/>
                <a:cs typeface="Calibri" pitchFamily="34" charset="0"/>
              </a:rPr>
              <a:t>1L</a:t>
            </a:r>
            <a:r>
              <a:rPr lang="en-US" b="1" baseline="30000">
                <a:solidFill>
                  <a:schemeClr val="tx1"/>
                </a:solidFill>
                <a:latin typeface="Calibri" pitchFamily="34" charset="0"/>
                <a:cs typeface="Calibri" pitchFamily="34" charset="0"/>
                <a:sym typeface="Symbol" pitchFamily="18" charset="2"/>
              </a:rPr>
              <a:t></a:t>
            </a:r>
            <a:r>
              <a:rPr lang="en-US" b="1">
                <a:solidFill>
                  <a:schemeClr val="tx1"/>
                </a:solidFill>
                <a:latin typeface="Calibri" pitchFamily="34" charset="0"/>
                <a:cs typeface="Calibri" pitchFamily="34" charset="0"/>
                <a:sym typeface="Symbol" pitchFamily="18" charset="2"/>
              </a:rPr>
              <a:t> </a:t>
            </a:r>
            <a:r>
              <a:rPr lang="en-US" b="1">
                <a:solidFill>
                  <a:schemeClr val="tx1"/>
                </a:solidFill>
                <a:latin typeface="Calibri" pitchFamily="34" charset="0"/>
                <a:cs typeface="Calibri" pitchFamily="34" charset="0"/>
              </a:rPr>
              <a:t>=</a:t>
            </a:r>
            <a:endParaRPr lang="en-US">
              <a:solidFill>
                <a:schemeClr val="tx1"/>
              </a:solidFill>
              <a:latin typeface="Calibri" pitchFamily="34" charset="0"/>
              <a:cs typeface="Calibri" pitchFamily="34" charset="0"/>
            </a:endParaRPr>
          </a:p>
        </p:txBody>
      </p:sp>
      <p:sp>
        <p:nvSpPr>
          <p:cNvPr id="32" name="TextBox 31"/>
          <p:cNvSpPr txBox="1">
            <a:spLocks noChangeArrowheads="1"/>
          </p:cNvSpPr>
          <p:nvPr/>
        </p:nvSpPr>
        <p:spPr bwMode="auto">
          <a:xfrm>
            <a:off x="6580188" y="3290888"/>
            <a:ext cx="703262" cy="400050"/>
          </a:xfrm>
          <a:prstGeom prst="rect">
            <a:avLst/>
          </a:prstGeom>
          <a:noFill/>
          <a:ln w="9525">
            <a:noFill/>
            <a:miter lim="800000"/>
            <a:headEnd/>
            <a:tailEnd/>
          </a:ln>
        </p:spPr>
        <p:txBody>
          <a:bodyPr wrap="none">
            <a:spAutoFit/>
          </a:bodyPr>
          <a:lstStyle/>
          <a:p>
            <a:r>
              <a:rPr lang="en-US" b="1" i="1">
                <a:solidFill>
                  <a:srgbClr val="FF0000"/>
                </a:solidFill>
                <a:latin typeface="Calibri" pitchFamily="34" charset="0"/>
                <a:cs typeface="Calibri" pitchFamily="34" charset="0"/>
              </a:rPr>
              <a:t>h</a:t>
            </a:r>
            <a:r>
              <a:rPr lang="en-US" b="1" baseline="-25000">
                <a:solidFill>
                  <a:srgbClr val="FF0000"/>
                </a:solidFill>
                <a:latin typeface="Calibri" pitchFamily="34" charset="0"/>
                <a:cs typeface="Calibri" pitchFamily="34" charset="0"/>
              </a:rPr>
              <a:t>1</a:t>
            </a:r>
            <a:r>
              <a:rPr lang="en-US" b="1" baseline="30000">
                <a:solidFill>
                  <a:srgbClr val="FF0000"/>
                </a:solidFill>
                <a:latin typeface="Calibri" pitchFamily="34" charset="0"/>
                <a:cs typeface="Calibri" pitchFamily="34" charset="0"/>
                <a:sym typeface="Symbol" pitchFamily="18" charset="2"/>
              </a:rPr>
              <a:t></a:t>
            </a:r>
            <a:r>
              <a:rPr lang="en-US" b="1">
                <a:solidFill>
                  <a:srgbClr val="FF0000"/>
                </a:solidFill>
                <a:latin typeface="Calibri" pitchFamily="34" charset="0"/>
                <a:cs typeface="Calibri" pitchFamily="34" charset="0"/>
                <a:sym typeface="Symbol" pitchFamily="18" charset="2"/>
              </a:rPr>
              <a:t> </a:t>
            </a:r>
            <a:r>
              <a:rPr lang="en-US" b="1">
                <a:solidFill>
                  <a:srgbClr val="FF0000"/>
                </a:solidFill>
                <a:latin typeface="Calibri" pitchFamily="34" charset="0"/>
                <a:cs typeface="Calibri" pitchFamily="34" charset="0"/>
              </a:rPr>
              <a:t>=</a:t>
            </a:r>
            <a:endParaRPr lang="en-US">
              <a:solidFill>
                <a:srgbClr val="FF0000"/>
              </a:solidFill>
              <a:latin typeface="Calibri" pitchFamily="34" charset="0"/>
              <a:cs typeface="Calibri" pitchFamily="34" charset="0"/>
            </a:endParaRPr>
          </a:p>
        </p:txBody>
      </p:sp>
      <p:sp>
        <p:nvSpPr>
          <p:cNvPr id="21514" name="TextBox 34"/>
          <p:cNvSpPr txBox="1">
            <a:spLocks noChangeArrowheads="1"/>
          </p:cNvSpPr>
          <p:nvPr/>
        </p:nvSpPr>
        <p:spPr bwMode="auto">
          <a:xfrm>
            <a:off x="6604000" y="5200650"/>
            <a:ext cx="676275" cy="400050"/>
          </a:xfrm>
          <a:prstGeom prst="rect">
            <a:avLst/>
          </a:prstGeom>
          <a:noFill/>
          <a:ln w="9525">
            <a:noFill/>
            <a:miter lim="800000"/>
            <a:headEnd/>
            <a:tailEnd/>
          </a:ln>
        </p:spPr>
        <p:txBody>
          <a:bodyPr wrap="none">
            <a:spAutoFit/>
          </a:bodyPr>
          <a:lstStyle/>
          <a:p>
            <a:r>
              <a:rPr lang="en-US" b="1" i="1">
                <a:solidFill>
                  <a:srgbClr val="E6B9B8"/>
                </a:solidFill>
                <a:latin typeface="Calibri" pitchFamily="34" charset="0"/>
                <a:cs typeface="Calibri" pitchFamily="34" charset="0"/>
              </a:rPr>
              <a:t>h</a:t>
            </a:r>
            <a:r>
              <a:rPr lang="en-US" b="1" baseline="-25000">
                <a:solidFill>
                  <a:srgbClr val="E6B9B8"/>
                </a:solidFill>
                <a:latin typeface="Calibri" pitchFamily="34" charset="0"/>
                <a:cs typeface="Calibri" pitchFamily="34" charset="0"/>
              </a:rPr>
              <a:t>1T</a:t>
            </a:r>
            <a:r>
              <a:rPr lang="en-US" b="1">
                <a:solidFill>
                  <a:srgbClr val="E6B9B8"/>
                </a:solidFill>
                <a:latin typeface="Calibri" pitchFamily="34" charset="0"/>
                <a:cs typeface="Calibri" pitchFamily="34" charset="0"/>
              </a:rPr>
              <a:t> =</a:t>
            </a:r>
            <a:endParaRPr lang="en-US">
              <a:solidFill>
                <a:srgbClr val="E6B9B8"/>
              </a:solidFill>
              <a:latin typeface="Calibri" pitchFamily="34" charset="0"/>
              <a:cs typeface="Calibri" pitchFamily="34" charset="0"/>
            </a:endParaRPr>
          </a:p>
        </p:txBody>
      </p:sp>
      <p:sp>
        <p:nvSpPr>
          <p:cNvPr id="34" name="TextBox 33"/>
          <p:cNvSpPr txBox="1">
            <a:spLocks noChangeArrowheads="1"/>
          </p:cNvSpPr>
          <p:nvPr/>
        </p:nvSpPr>
        <p:spPr bwMode="auto">
          <a:xfrm>
            <a:off x="6502400" y="5894388"/>
            <a:ext cx="788988" cy="400050"/>
          </a:xfrm>
          <a:prstGeom prst="rect">
            <a:avLst/>
          </a:prstGeom>
          <a:noFill/>
          <a:ln w="9525">
            <a:noFill/>
            <a:miter lim="800000"/>
            <a:headEnd/>
            <a:tailEnd/>
          </a:ln>
        </p:spPr>
        <p:txBody>
          <a:bodyPr wrap="none">
            <a:spAutoFit/>
          </a:bodyPr>
          <a:lstStyle/>
          <a:p>
            <a:r>
              <a:rPr lang="en-US" b="1" i="1">
                <a:solidFill>
                  <a:schemeClr val="tx1"/>
                </a:solidFill>
                <a:latin typeface="Calibri" pitchFamily="34" charset="0"/>
                <a:cs typeface="Calibri" pitchFamily="34" charset="0"/>
              </a:rPr>
              <a:t>h</a:t>
            </a:r>
            <a:r>
              <a:rPr lang="en-US" b="1" baseline="-25000">
                <a:solidFill>
                  <a:schemeClr val="tx1"/>
                </a:solidFill>
                <a:latin typeface="Calibri" pitchFamily="34" charset="0"/>
                <a:cs typeface="Calibri" pitchFamily="34" charset="0"/>
              </a:rPr>
              <a:t>1T</a:t>
            </a:r>
            <a:r>
              <a:rPr lang="en-US" b="1" baseline="30000">
                <a:solidFill>
                  <a:schemeClr val="tx1"/>
                </a:solidFill>
                <a:latin typeface="Calibri" pitchFamily="34" charset="0"/>
                <a:cs typeface="Calibri" pitchFamily="34" charset="0"/>
                <a:sym typeface="Symbol" pitchFamily="18" charset="2"/>
              </a:rPr>
              <a:t></a:t>
            </a:r>
            <a:r>
              <a:rPr lang="en-US" b="1">
                <a:solidFill>
                  <a:schemeClr val="tx1"/>
                </a:solidFill>
                <a:latin typeface="Calibri" pitchFamily="34" charset="0"/>
                <a:cs typeface="Calibri" pitchFamily="34" charset="0"/>
                <a:sym typeface="Symbol" pitchFamily="18" charset="2"/>
              </a:rPr>
              <a:t> </a:t>
            </a:r>
            <a:r>
              <a:rPr lang="en-US" b="1">
                <a:solidFill>
                  <a:schemeClr val="tx1"/>
                </a:solidFill>
                <a:latin typeface="Calibri" pitchFamily="34" charset="0"/>
                <a:cs typeface="Calibri" pitchFamily="34" charset="0"/>
              </a:rPr>
              <a:t>=</a:t>
            </a:r>
            <a:endParaRPr lang="en-US">
              <a:solidFill>
                <a:schemeClr val="tx1"/>
              </a:solidFill>
              <a:latin typeface="Calibri" pitchFamily="34" charset="0"/>
              <a:cs typeface="Calibri" pitchFamily="34" charset="0"/>
            </a:endParaRPr>
          </a:p>
        </p:txBody>
      </p:sp>
      <p:sp>
        <p:nvSpPr>
          <p:cNvPr id="46" name="TextBox 45"/>
          <p:cNvSpPr txBox="1"/>
          <p:nvPr/>
        </p:nvSpPr>
        <p:spPr>
          <a:xfrm>
            <a:off x="7112000" y="5524500"/>
            <a:ext cx="1204913" cy="338138"/>
          </a:xfrm>
          <a:prstGeom prst="rect">
            <a:avLst/>
          </a:prstGeom>
          <a:noFill/>
        </p:spPr>
        <p:txBody>
          <a:bodyPr wrap="none">
            <a:spAutoFit/>
          </a:bodyPr>
          <a:lstStyle/>
          <a:p>
            <a:pPr>
              <a:defRPr/>
            </a:pPr>
            <a:r>
              <a:rPr lang="en-US" sz="1600" b="1" dirty="0">
                <a:solidFill>
                  <a:srgbClr val="0070C0"/>
                </a:solidFill>
                <a:effectLst>
                  <a:outerShdw blurRad="38100" dist="38100" dir="2700000" algn="tl">
                    <a:srgbClr val="000000">
                      <a:alpha val="43137"/>
                    </a:srgbClr>
                  </a:outerShdw>
                </a:effectLst>
                <a:latin typeface="Calibri" pitchFamily="34" charset="0"/>
                <a:ea typeface="+mn-ea"/>
                <a:cs typeface="Calibri" pitchFamily="34" charset="0"/>
              </a:rPr>
              <a:t>Transversity</a:t>
            </a:r>
          </a:p>
        </p:txBody>
      </p:sp>
      <p:sp>
        <p:nvSpPr>
          <p:cNvPr id="47" name="TextBox 46"/>
          <p:cNvSpPr txBox="1"/>
          <p:nvPr/>
        </p:nvSpPr>
        <p:spPr>
          <a:xfrm>
            <a:off x="7092950" y="3694113"/>
            <a:ext cx="1276350" cy="338137"/>
          </a:xfrm>
          <a:prstGeom prst="rect">
            <a:avLst/>
          </a:prstGeom>
          <a:noFill/>
        </p:spPr>
        <p:txBody>
          <a:bodyPr wrap="none">
            <a:spAutoFit/>
          </a:bodyPr>
          <a:lstStyle/>
          <a:p>
            <a:pPr>
              <a:defRPr/>
            </a:pPr>
            <a:r>
              <a:rPr lang="en-US" sz="1600" b="1" dirty="0">
                <a:solidFill>
                  <a:srgbClr val="FF0000"/>
                </a:solidFill>
                <a:effectLst>
                  <a:outerShdw blurRad="38100" dist="38100" dir="2700000" algn="tl">
                    <a:srgbClr val="000000">
                      <a:alpha val="43137"/>
                    </a:srgbClr>
                  </a:outerShdw>
                </a:effectLst>
                <a:latin typeface="Calibri" pitchFamily="34" charset="0"/>
                <a:ea typeface="+mn-ea"/>
                <a:cs typeface="Calibri" pitchFamily="34" charset="0"/>
              </a:rPr>
              <a:t>Boer-</a:t>
            </a:r>
            <a:r>
              <a:rPr lang="en-US" sz="1600" b="1" dirty="0" err="1">
                <a:solidFill>
                  <a:srgbClr val="FF0000"/>
                </a:solidFill>
                <a:effectLst>
                  <a:outerShdw blurRad="38100" dist="38100" dir="2700000" algn="tl">
                    <a:srgbClr val="000000">
                      <a:alpha val="43137"/>
                    </a:srgbClr>
                  </a:outerShdw>
                </a:effectLst>
                <a:latin typeface="Calibri" pitchFamily="34" charset="0"/>
                <a:ea typeface="+mn-ea"/>
                <a:cs typeface="Calibri" pitchFamily="34" charset="0"/>
              </a:rPr>
              <a:t>Mulder</a:t>
            </a:r>
            <a:endParaRPr lang="en-US" sz="1600" b="1" dirty="0">
              <a:solidFill>
                <a:srgbClr val="FF0000"/>
              </a:solidFill>
              <a:effectLst>
                <a:outerShdw blurRad="38100" dist="38100" dir="2700000" algn="tl">
                  <a:srgbClr val="000000">
                    <a:alpha val="43137"/>
                  </a:srgbClr>
                </a:outerShdw>
              </a:effectLst>
              <a:latin typeface="Calibri" pitchFamily="34" charset="0"/>
              <a:ea typeface="+mn-ea"/>
              <a:cs typeface="Calibri" pitchFamily="34" charset="0"/>
            </a:endParaRPr>
          </a:p>
        </p:txBody>
      </p:sp>
      <p:sp>
        <p:nvSpPr>
          <p:cNvPr id="48" name="TextBox 47"/>
          <p:cNvSpPr txBox="1"/>
          <p:nvPr/>
        </p:nvSpPr>
        <p:spPr>
          <a:xfrm>
            <a:off x="7112000" y="6262688"/>
            <a:ext cx="1177925" cy="339725"/>
          </a:xfrm>
          <a:prstGeom prst="rect">
            <a:avLst/>
          </a:prstGeom>
          <a:noFill/>
        </p:spPr>
        <p:txBody>
          <a:bodyPr wrap="none">
            <a:spAutoFit/>
          </a:bodyPr>
          <a:lstStyle/>
          <a:p>
            <a:pPr>
              <a:defRPr/>
            </a:pPr>
            <a:r>
              <a:rPr lang="en-US" sz="1600" b="1" dirty="0" err="1">
                <a:solidFill>
                  <a:srgbClr val="00B050"/>
                </a:solidFill>
                <a:effectLst>
                  <a:outerShdw blurRad="38100" dist="38100" dir="2700000" algn="tl">
                    <a:srgbClr val="000000">
                      <a:alpha val="43137"/>
                    </a:srgbClr>
                  </a:outerShdw>
                </a:effectLst>
                <a:latin typeface="Calibri" pitchFamily="34" charset="0"/>
                <a:ea typeface="+mn-ea"/>
                <a:cs typeface="Calibri" pitchFamily="34" charset="0"/>
              </a:rPr>
              <a:t>Pretzelosity</a:t>
            </a:r>
            <a:endParaRPr lang="en-US" sz="1600" b="1" dirty="0">
              <a:solidFill>
                <a:srgbClr val="00B050"/>
              </a:solidFill>
              <a:effectLst>
                <a:outerShdw blurRad="38100" dist="38100" dir="2700000" algn="tl">
                  <a:srgbClr val="000000">
                    <a:alpha val="43137"/>
                  </a:srgbClr>
                </a:outerShdw>
              </a:effectLst>
              <a:latin typeface="Calibri" pitchFamily="34" charset="0"/>
              <a:ea typeface="+mn-ea"/>
              <a:cs typeface="Calibri" pitchFamily="34" charset="0"/>
            </a:endParaRPr>
          </a:p>
        </p:txBody>
      </p:sp>
      <p:sp>
        <p:nvSpPr>
          <p:cNvPr id="49" name="TextBox 48"/>
          <p:cNvSpPr txBox="1"/>
          <p:nvPr/>
        </p:nvSpPr>
        <p:spPr>
          <a:xfrm>
            <a:off x="2132013" y="5984875"/>
            <a:ext cx="684212" cy="338138"/>
          </a:xfrm>
          <a:prstGeom prst="rect">
            <a:avLst/>
          </a:prstGeom>
          <a:noFill/>
        </p:spPr>
        <p:txBody>
          <a:bodyPr wrap="none">
            <a:spAutoFit/>
          </a:bodyPr>
          <a:lstStyle/>
          <a:p>
            <a:pPr>
              <a:defRPr/>
            </a:pPr>
            <a:r>
              <a:rPr lang="en-US" sz="1600" b="1" dirty="0" err="1">
                <a:solidFill>
                  <a:srgbClr val="FF0000"/>
                </a:solidFill>
                <a:effectLst>
                  <a:outerShdw blurRad="38100" dist="38100" dir="2700000" algn="tl">
                    <a:srgbClr val="000000">
                      <a:alpha val="43137"/>
                    </a:srgbClr>
                  </a:outerShdw>
                </a:effectLst>
                <a:latin typeface="Calibri" pitchFamily="34" charset="0"/>
                <a:ea typeface="+mn-ea"/>
                <a:cs typeface="Calibri" pitchFamily="34" charset="0"/>
              </a:rPr>
              <a:t>Sivers</a:t>
            </a:r>
            <a:endParaRPr lang="en-US" sz="1600" b="1" dirty="0">
              <a:solidFill>
                <a:srgbClr val="FF0000"/>
              </a:solidFill>
              <a:effectLst>
                <a:outerShdw blurRad="38100" dist="38100" dir="2700000" algn="tl">
                  <a:srgbClr val="000000">
                    <a:alpha val="43137"/>
                  </a:srgbClr>
                </a:outerShdw>
              </a:effectLst>
              <a:latin typeface="Calibri" pitchFamily="34" charset="0"/>
              <a:ea typeface="+mn-ea"/>
              <a:cs typeface="Calibri" pitchFamily="34" charset="0"/>
            </a:endParaRPr>
          </a:p>
        </p:txBody>
      </p:sp>
      <p:sp>
        <p:nvSpPr>
          <p:cNvPr id="50" name="TextBox 49"/>
          <p:cNvSpPr txBox="1"/>
          <p:nvPr/>
        </p:nvSpPr>
        <p:spPr>
          <a:xfrm>
            <a:off x="4648200" y="4689475"/>
            <a:ext cx="820738" cy="338138"/>
          </a:xfrm>
          <a:prstGeom prst="rect">
            <a:avLst/>
          </a:prstGeom>
          <a:noFill/>
        </p:spPr>
        <p:txBody>
          <a:bodyPr wrap="none">
            <a:spAutoFit/>
          </a:bodyPr>
          <a:lstStyle/>
          <a:p>
            <a:pPr>
              <a:defRPr/>
            </a:pPr>
            <a:r>
              <a:rPr lang="en-US" sz="1600" b="1">
                <a:solidFill>
                  <a:srgbClr val="0070C0"/>
                </a:solidFill>
                <a:effectLst>
                  <a:outerShdw blurRad="38100" dist="38100" dir="2700000" algn="tl">
                    <a:srgbClr val="000000">
                      <a:alpha val="43137"/>
                    </a:srgbClr>
                  </a:outerShdw>
                </a:effectLst>
                <a:latin typeface="Calibri" pitchFamily="34" charset="0"/>
                <a:ea typeface="+mn-ea"/>
                <a:cs typeface="Calibri" pitchFamily="34" charset="0"/>
              </a:rPr>
              <a:t>Helicity</a:t>
            </a:r>
          </a:p>
        </p:txBody>
      </p:sp>
      <p:grpSp>
        <p:nvGrpSpPr>
          <p:cNvPr id="2" name="Group 58"/>
          <p:cNvGrpSpPr>
            <a:grpSpLocks/>
          </p:cNvGrpSpPr>
          <p:nvPr/>
        </p:nvGrpSpPr>
        <p:grpSpPr bwMode="auto">
          <a:xfrm>
            <a:off x="6324600" y="685800"/>
            <a:ext cx="1897063" cy="660400"/>
            <a:chOff x="6135810" y="457200"/>
            <a:chExt cx="1896112" cy="660916"/>
          </a:xfrm>
        </p:grpSpPr>
        <p:sp>
          <p:nvSpPr>
            <p:cNvPr id="21530" name="TextBox 64"/>
            <p:cNvSpPr txBox="1">
              <a:spLocks noChangeArrowheads="1"/>
            </p:cNvSpPr>
            <p:nvPr/>
          </p:nvSpPr>
          <p:spPr bwMode="auto">
            <a:xfrm>
              <a:off x="6477000" y="457200"/>
              <a:ext cx="1554922" cy="400423"/>
            </a:xfrm>
            <a:prstGeom prst="rect">
              <a:avLst/>
            </a:prstGeom>
            <a:noFill/>
            <a:ln w="9525">
              <a:noFill/>
              <a:miter lim="800000"/>
              <a:headEnd/>
              <a:tailEnd/>
            </a:ln>
          </p:spPr>
          <p:txBody>
            <a:bodyPr wrap="none">
              <a:spAutoFit/>
            </a:bodyPr>
            <a:lstStyle/>
            <a:p>
              <a:r>
                <a:rPr lang="en-US">
                  <a:solidFill>
                    <a:schemeClr val="tx1"/>
                  </a:solidFill>
                  <a:latin typeface="Calibri" pitchFamily="34" charset="0"/>
                  <a:cs typeface="Calibri" pitchFamily="34" charset="0"/>
                </a:rPr>
                <a:t>Nucleon </a:t>
              </a:r>
              <a:r>
                <a:rPr lang="en-US">
                  <a:latin typeface="Calibri" pitchFamily="34" charset="0"/>
                  <a:cs typeface="Calibri" pitchFamily="34" charset="0"/>
                </a:rPr>
                <a:t>Spin</a:t>
              </a:r>
            </a:p>
          </p:txBody>
        </p:sp>
        <p:sp>
          <p:nvSpPr>
            <p:cNvPr id="21531" name="TextBox 65"/>
            <p:cNvSpPr txBox="1">
              <a:spLocks noChangeArrowheads="1"/>
            </p:cNvSpPr>
            <p:nvPr/>
          </p:nvSpPr>
          <p:spPr bwMode="auto">
            <a:xfrm>
              <a:off x="6477000" y="748784"/>
              <a:ext cx="1212191" cy="369332"/>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Calibri" pitchFamily="34" charset="0"/>
                </a:rPr>
                <a:t>Quark Spin</a:t>
              </a:r>
            </a:p>
          </p:txBody>
        </p:sp>
        <p:cxnSp>
          <p:nvCxnSpPr>
            <p:cNvPr id="70" name="Straight Arrow Connector 69"/>
            <p:cNvCxnSpPr/>
            <p:nvPr/>
          </p:nvCxnSpPr>
          <p:spPr>
            <a:xfrm flipV="1">
              <a:off x="6135810" y="647849"/>
              <a:ext cx="26656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135810" y="914757"/>
              <a:ext cx="266566"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1522"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57438" y="3427413"/>
            <a:ext cx="328612" cy="328612"/>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28838" y="5445125"/>
            <a:ext cx="1300162" cy="649288"/>
          </a:xfrm>
          <a:prstGeom prst="rect">
            <a:avLst/>
          </a:prstGeom>
          <a:noFill/>
          <a:ln w="9525">
            <a:noFill/>
            <a:miter lim="800000"/>
            <a:headEnd/>
            <a:tailEnd/>
          </a:ln>
        </p:spPr>
      </p:pic>
      <p:pic>
        <p:nvPicPr>
          <p:cNvPr id="2152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35500" y="4341813"/>
            <a:ext cx="1460500" cy="328612"/>
          </a:xfrm>
          <a:prstGeom prst="rect">
            <a:avLst/>
          </a:prstGeom>
          <a:noFill/>
          <a:ln w="9525">
            <a:noFill/>
            <a:miter lim="800000"/>
            <a:headEnd/>
            <a:tailEnd/>
          </a:ln>
        </p:spPr>
      </p:pic>
      <p:pic>
        <p:nvPicPr>
          <p:cNvPr id="21525"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02500" y="5103813"/>
            <a:ext cx="1300163" cy="488950"/>
          </a:xfrm>
          <a:prstGeom prst="rect">
            <a:avLst/>
          </a:prstGeom>
          <a:noFill/>
          <a:ln w="9525">
            <a:noFill/>
            <a:miter lim="800000"/>
            <a:headEnd/>
            <a:tailEnd/>
          </a:ln>
        </p:spPr>
      </p:pic>
      <p:pic>
        <p:nvPicPr>
          <p:cNvPr id="20485"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97738" y="3351213"/>
            <a:ext cx="1300162" cy="328612"/>
          </a:xfrm>
          <a:prstGeom prst="rect">
            <a:avLst/>
          </a:prstGeom>
          <a:noFill/>
          <a:ln w="9525">
            <a:noFill/>
            <a:miter lim="800000"/>
            <a:headEnd/>
            <a:tailEnd/>
          </a:ln>
        </p:spPr>
      </p:pic>
      <p:pic>
        <p:nvPicPr>
          <p:cNvPr id="20486"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302500" y="5789613"/>
            <a:ext cx="1300163" cy="493712"/>
          </a:xfrm>
          <a:prstGeom prst="rect">
            <a:avLst/>
          </a:prstGeom>
          <a:noFill/>
          <a:ln w="9525">
            <a:noFill/>
            <a:miter lim="800000"/>
            <a:headEnd/>
            <a:tailEnd/>
          </a:ln>
        </p:spPr>
      </p:pic>
      <p:pic>
        <p:nvPicPr>
          <p:cNvPr id="20487"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302500" y="4418013"/>
            <a:ext cx="1460500" cy="336550"/>
          </a:xfrm>
          <a:prstGeom prst="rect">
            <a:avLst/>
          </a:prstGeom>
          <a:noFill/>
          <a:ln w="9525">
            <a:noFill/>
            <a:miter lim="800000"/>
            <a:headEnd/>
            <a:tailEnd/>
          </a:ln>
        </p:spPr>
      </p:pic>
      <p:pic>
        <p:nvPicPr>
          <p:cNvPr id="20488" name="Picture 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635500" y="5561013"/>
            <a:ext cx="1300163" cy="492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additive="base">
                                        <p:cTn id="23" dur="500" fill="hold"/>
                                        <p:tgtEl>
                                          <p:spTgt spid="20488"/>
                                        </p:tgtEl>
                                        <p:attrNameLst>
                                          <p:attrName>ppt_x</p:attrName>
                                        </p:attrNameLst>
                                      </p:cBhvr>
                                      <p:tavLst>
                                        <p:tav tm="0">
                                          <p:val>
                                            <p:strVal val="#ppt_x"/>
                                          </p:val>
                                        </p:tav>
                                        <p:tav tm="100000">
                                          <p:val>
                                            <p:strVal val="#ppt_x"/>
                                          </p:val>
                                        </p:tav>
                                      </p:tavLst>
                                    </p:anim>
                                    <p:anim calcmode="lin" valueType="num">
                                      <p:cBhvr additive="base">
                                        <p:cTn id="24" dur="500" fill="hold"/>
                                        <p:tgtEl>
                                          <p:spTgt spid="2048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486"/>
                                        </p:tgtEl>
                                        <p:attrNameLst>
                                          <p:attrName>style.visibility</p:attrName>
                                        </p:attrNameLst>
                                      </p:cBhvr>
                                      <p:to>
                                        <p:strVal val="visible"/>
                                      </p:to>
                                    </p:set>
                                    <p:anim calcmode="lin" valueType="num">
                                      <p:cBhvr additive="base">
                                        <p:cTn id="31" dur="500" fill="hold"/>
                                        <p:tgtEl>
                                          <p:spTgt spid="20486"/>
                                        </p:tgtEl>
                                        <p:attrNameLst>
                                          <p:attrName>ppt_x</p:attrName>
                                        </p:attrNameLst>
                                      </p:cBhvr>
                                      <p:tavLst>
                                        <p:tav tm="0">
                                          <p:val>
                                            <p:strVal val="#ppt_x"/>
                                          </p:val>
                                        </p:tav>
                                        <p:tav tm="100000">
                                          <p:val>
                                            <p:strVal val="#ppt_x"/>
                                          </p:val>
                                        </p:tav>
                                      </p:tavLst>
                                    </p:anim>
                                    <p:anim calcmode="lin" valueType="num">
                                      <p:cBhvr additive="base">
                                        <p:cTn id="32" dur="500" fill="hold"/>
                                        <p:tgtEl>
                                          <p:spTgt spid="2048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487"/>
                                        </p:tgtEl>
                                        <p:attrNameLst>
                                          <p:attrName>style.visibility</p:attrName>
                                        </p:attrNameLst>
                                      </p:cBhvr>
                                      <p:to>
                                        <p:strVal val="visible"/>
                                      </p:to>
                                    </p:set>
                                    <p:anim calcmode="lin" valueType="num">
                                      <p:cBhvr additive="base">
                                        <p:cTn id="39" dur="500" fill="hold"/>
                                        <p:tgtEl>
                                          <p:spTgt spid="20487"/>
                                        </p:tgtEl>
                                        <p:attrNameLst>
                                          <p:attrName>ppt_x</p:attrName>
                                        </p:attrNameLst>
                                      </p:cBhvr>
                                      <p:tavLst>
                                        <p:tav tm="0">
                                          <p:val>
                                            <p:strVal val="#ppt_x"/>
                                          </p:val>
                                        </p:tav>
                                        <p:tav tm="100000">
                                          <p:val>
                                            <p:strVal val="#ppt_x"/>
                                          </p:val>
                                        </p:tav>
                                      </p:tavLst>
                                    </p:anim>
                                    <p:anim calcmode="lin" valueType="num">
                                      <p:cBhvr additive="base">
                                        <p:cTn id="40" dur="500" fill="hold"/>
                                        <p:tgtEl>
                                          <p:spTgt spid="2048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485"/>
                                        </p:tgtEl>
                                        <p:attrNameLst>
                                          <p:attrName>style.visibility</p:attrName>
                                        </p:attrNameLst>
                                      </p:cBhvr>
                                      <p:to>
                                        <p:strVal val="visible"/>
                                      </p:to>
                                    </p:set>
                                    <p:anim calcmode="lin" valueType="num">
                                      <p:cBhvr additive="base">
                                        <p:cTn id="51" dur="500" fill="hold"/>
                                        <p:tgtEl>
                                          <p:spTgt spid="20485"/>
                                        </p:tgtEl>
                                        <p:attrNameLst>
                                          <p:attrName>ppt_x</p:attrName>
                                        </p:attrNameLst>
                                      </p:cBhvr>
                                      <p:tavLst>
                                        <p:tav tm="0">
                                          <p:val>
                                            <p:strVal val="#ppt_x"/>
                                          </p:val>
                                        </p:tav>
                                        <p:tav tm="100000">
                                          <p:val>
                                            <p:strVal val="#ppt_x"/>
                                          </p:val>
                                        </p:tav>
                                      </p:tavLst>
                                    </p:anim>
                                    <p:anim calcmode="lin" valueType="num">
                                      <p:cBhvr additive="base">
                                        <p:cTn id="52" dur="500" fill="hold"/>
                                        <p:tgtEl>
                                          <p:spTgt spid="2048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2" grpId="0"/>
      <p:bldP spid="34" grpId="0"/>
      <p:bldP spid="47"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Physics Requirement</a:t>
            </a:r>
            <a:endParaRPr lang="en-US" dirty="0"/>
          </a:p>
        </p:txBody>
      </p:sp>
      <p:sp>
        <p:nvSpPr>
          <p:cNvPr id="3" name="Content Placeholder 2"/>
          <p:cNvSpPr>
            <a:spLocks noGrp="1"/>
          </p:cNvSpPr>
          <p:nvPr>
            <p:ph idx="1"/>
          </p:nvPr>
        </p:nvSpPr>
        <p:spPr>
          <a:xfrm>
            <a:off x="457200" y="990600"/>
            <a:ext cx="8229600" cy="5334000"/>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1800" dirty="0" smtClean="0"/>
              <a:t>Electron-hadron separation</a:t>
            </a:r>
          </a:p>
          <a:p>
            <a:pPr lvl="1"/>
            <a:r>
              <a:rPr lang="en-US" sz="1800" dirty="0" smtClean="0">
                <a:solidFill>
                  <a:srgbClr val="FFFF00"/>
                </a:solidFill>
              </a:rPr>
              <a:t>100:1</a:t>
            </a:r>
            <a:r>
              <a:rPr lang="en-US" sz="1800" dirty="0" smtClean="0"/>
              <a:t> pion rejection in electron sample</a:t>
            </a:r>
          </a:p>
          <a:p>
            <a:pPr lvl="1"/>
            <a:r>
              <a:rPr lang="en-US" sz="1800" dirty="0" smtClean="0"/>
              <a:t>Energy resolution: </a:t>
            </a:r>
            <a:r>
              <a:rPr lang="el-GR" sz="1800" dirty="0" smtClean="0"/>
              <a:t>σ</a:t>
            </a:r>
            <a:r>
              <a:rPr lang="en-US" sz="1800" dirty="0" smtClean="0"/>
              <a:t>(E)/E ~ </a:t>
            </a:r>
            <a:r>
              <a:rPr lang="en-US" sz="1800" dirty="0" smtClean="0">
                <a:solidFill>
                  <a:srgbClr val="FFFF00"/>
                </a:solidFill>
              </a:rPr>
              <a:t>5%/√E</a:t>
            </a:r>
          </a:p>
          <a:p>
            <a:r>
              <a:rPr lang="en-US" sz="1800" dirty="0" smtClean="0"/>
              <a:t>Provide shower Position</a:t>
            </a:r>
          </a:p>
          <a:p>
            <a:pPr lvl="1"/>
            <a:r>
              <a:rPr lang="el-GR" sz="1800" dirty="0" smtClean="0"/>
              <a:t>σ </a:t>
            </a:r>
            <a:r>
              <a:rPr lang="en-US" sz="1800" dirty="0" smtClean="0"/>
              <a:t>~ </a:t>
            </a:r>
            <a:r>
              <a:rPr lang="en-US" sz="1800" dirty="0" smtClean="0">
                <a:solidFill>
                  <a:srgbClr val="FFFF00"/>
                </a:solidFill>
              </a:rPr>
              <a:t>1 cm</a:t>
            </a:r>
            <a:r>
              <a:rPr lang="en-US" sz="1800" dirty="0" smtClean="0"/>
              <a:t>, for tracking initial seed / suppress background</a:t>
            </a:r>
          </a:p>
          <a:p>
            <a:r>
              <a:rPr lang="en-US" sz="1800" dirty="0" smtClean="0"/>
              <a:t>Time response</a:t>
            </a:r>
          </a:p>
          <a:p>
            <a:pPr lvl="1"/>
            <a:r>
              <a:rPr lang="el-GR" sz="1800" dirty="0" smtClean="0"/>
              <a:t>σ </a:t>
            </a:r>
            <a:r>
              <a:rPr lang="en-US" sz="1800" dirty="0" smtClean="0"/>
              <a:t>&lt;~ few hundreds </a:t>
            </a:r>
            <a:r>
              <a:rPr lang="en-US" sz="1800" dirty="0" err="1" smtClean="0"/>
              <a:t>ps</a:t>
            </a:r>
            <a:endParaRPr lang="en-US" sz="1800" dirty="0" smtClean="0"/>
          </a:p>
          <a:p>
            <a:pPr lvl="1"/>
            <a:r>
              <a:rPr lang="en-US" sz="1800" dirty="0" smtClean="0"/>
              <a:t>provide trigger/identify beam bunch (TOF PID)</a:t>
            </a:r>
          </a:p>
          <a:p>
            <a:r>
              <a:rPr lang="en-US" sz="1800" dirty="0" smtClean="0"/>
              <a:t>Radiation resistant</a:t>
            </a:r>
          </a:p>
          <a:p>
            <a:pPr lvl="1"/>
            <a:r>
              <a:rPr lang="en-US" sz="1800" dirty="0" smtClean="0"/>
              <a:t>PVDIS  forward angle</a:t>
            </a:r>
          </a:p>
          <a:p>
            <a:pPr lvl="2"/>
            <a:r>
              <a:rPr lang="en-US" sz="1800" dirty="0" smtClean="0"/>
              <a:t>EM &lt;=2k GeV/cm</a:t>
            </a:r>
            <a:r>
              <a:rPr lang="en-US" sz="1800" baseline="30000" dirty="0" smtClean="0"/>
              <a:t>2</a:t>
            </a:r>
            <a:r>
              <a:rPr lang="en-US" sz="1800" dirty="0" smtClean="0"/>
              <a:t>/s + pion (GeV/cm</a:t>
            </a:r>
            <a:r>
              <a:rPr lang="en-US" sz="1800" baseline="30000" dirty="0" smtClean="0"/>
              <a:t>2</a:t>
            </a:r>
            <a:r>
              <a:rPr lang="en-US" sz="1800" dirty="0" smtClean="0"/>
              <a:t>/s), 	total ~&lt;</a:t>
            </a:r>
            <a:r>
              <a:rPr lang="en-US" sz="1800" dirty="0" smtClean="0">
                <a:solidFill>
                  <a:srgbClr val="FFFF00"/>
                </a:solidFill>
              </a:rPr>
              <a:t>60 </a:t>
            </a:r>
            <a:r>
              <a:rPr lang="en-US" sz="1800" dirty="0" err="1" smtClean="0">
                <a:solidFill>
                  <a:srgbClr val="FFFF00"/>
                </a:solidFill>
              </a:rPr>
              <a:t>krad</a:t>
            </a:r>
            <a:r>
              <a:rPr lang="en-US" sz="1800" dirty="0" smtClean="0">
                <a:solidFill>
                  <a:srgbClr val="FFFF00"/>
                </a:solidFill>
              </a:rPr>
              <a:t>/year</a:t>
            </a:r>
          </a:p>
          <a:p>
            <a:pPr lvl="1"/>
            <a:r>
              <a:rPr lang="en-US" sz="1800" dirty="0" smtClean="0"/>
              <a:t>SIDIS   forward angle </a:t>
            </a:r>
          </a:p>
          <a:p>
            <a:pPr lvl="2"/>
            <a:r>
              <a:rPr lang="en-US" sz="1800" dirty="0" smtClean="0"/>
              <a:t>EM &lt;=5k GeV/cm</a:t>
            </a:r>
            <a:r>
              <a:rPr lang="en-US" sz="1800" baseline="30000" dirty="0" smtClean="0"/>
              <a:t>2</a:t>
            </a:r>
            <a:r>
              <a:rPr lang="en-US" sz="1800" dirty="0" smtClean="0"/>
              <a:t>/s + pion , total, 		total ~&lt;</a:t>
            </a:r>
            <a:r>
              <a:rPr lang="en-US" sz="1800" dirty="0" smtClean="0">
                <a:solidFill>
                  <a:srgbClr val="FFFF00"/>
                </a:solidFill>
              </a:rPr>
              <a:t>100 </a:t>
            </a:r>
            <a:r>
              <a:rPr lang="en-US" sz="1800" dirty="0" err="1" smtClean="0">
                <a:solidFill>
                  <a:srgbClr val="FFFF00"/>
                </a:solidFill>
              </a:rPr>
              <a:t>krad</a:t>
            </a:r>
            <a:r>
              <a:rPr lang="en-US" sz="1800" dirty="0" smtClean="0">
                <a:solidFill>
                  <a:srgbClr val="FFFF00"/>
                </a:solidFill>
              </a:rPr>
              <a:t>/year</a:t>
            </a:r>
          </a:p>
          <a:p>
            <a:pPr lvl="1"/>
            <a:r>
              <a:rPr lang="en-US" sz="1800" dirty="0" smtClean="0"/>
              <a:t>SIDIS   large angle</a:t>
            </a:r>
          </a:p>
          <a:p>
            <a:pPr lvl="2"/>
            <a:r>
              <a:rPr lang="en-US" sz="1800" dirty="0" smtClean="0"/>
              <a:t>EM &lt;=20k GeV/cm</a:t>
            </a:r>
            <a:r>
              <a:rPr lang="en-US" sz="1800" baseline="30000" dirty="0" smtClean="0"/>
              <a:t>2</a:t>
            </a:r>
            <a:r>
              <a:rPr lang="en-US" sz="1800" dirty="0" smtClean="0"/>
              <a:t>/s + pion, total, 		total ~&lt;</a:t>
            </a:r>
            <a:r>
              <a:rPr lang="en-US" sz="1800" dirty="0" smtClean="0">
                <a:solidFill>
                  <a:srgbClr val="FFFF00"/>
                </a:solidFill>
              </a:rPr>
              <a:t>400 </a:t>
            </a:r>
            <a:r>
              <a:rPr lang="en-US" sz="1800" dirty="0" err="1" smtClean="0">
                <a:solidFill>
                  <a:srgbClr val="FFFF00"/>
                </a:solidFill>
              </a:rPr>
              <a:t>krad</a:t>
            </a:r>
            <a:r>
              <a:rPr lang="en-US" sz="1800" dirty="0" smtClean="0">
                <a:solidFill>
                  <a:srgbClr val="FFFF00"/>
                </a:solidFill>
              </a:rPr>
              <a:t>/year</a:t>
            </a:r>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979B30C-4390-497D-8D9E-6D46F956F3E0}" type="slidenum">
              <a:rPr lang="en-US" smtClean="0"/>
              <a:pPr/>
              <a:t>13</a:t>
            </a:fld>
            <a:endParaRPr lang="en-US"/>
          </a:p>
        </p:txBody>
      </p:sp>
      <p:pic>
        <p:nvPicPr>
          <p:cNvPr id="105474" name="Picture 2"/>
          <p:cNvPicPr>
            <a:picLocks noChangeAspect="1" noChangeArrowheads="1"/>
          </p:cNvPicPr>
          <p:nvPr/>
        </p:nvPicPr>
        <p:blipFill>
          <a:blip r:embed="rId2" cstate="print"/>
          <a:srcRect/>
          <a:stretch>
            <a:fillRect/>
          </a:stretch>
        </p:blipFill>
        <p:spPr bwMode="auto">
          <a:xfrm>
            <a:off x="152400" y="121920"/>
            <a:ext cx="8780941" cy="658368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module to readout connection</a:t>
            </a:r>
            <a:endParaRPr lang="en-US" dirty="0"/>
          </a:p>
        </p:txBody>
      </p:sp>
      <p:sp>
        <p:nvSpPr>
          <p:cNvPr id="4" name="Rectangle 3"/>
          <p:cNvSpPr/>
          <p:nvPr/>
        </p:nvSpPr>
        <p:spPr>
          <a:xfrm>
            <a:off x="1143000" y="2743200"/>
            <a:ext cx="3886200" cy="1676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p:cNvSpPr/>
          <p:nvPr/>
        </p:nvSpPr>
        <p:spPr>
          <a:xfrm>
            <a:off x="914400" y="2819400"/>
            <a:ext cx="228600" cy="1447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5029200" y="2930104"/>
            <a:ext cx="1371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29200" y="2751826"/>
            <a:ext cx="1066800"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5029200" y="4208252"/>
            <a:ext cx="1066800"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p:nvSpPr>
        <p:spPr>
          <a:xfrm>
            <a:off x="744748" y="2057400"/>
            <a:ext cx="228600" cy="3352800"/>
          </a:xfrm>
          <a:prstGeom prst="rect">
            <a:avLst/>
          </a:prstGeom>
          <a:noFill/>
          <a:ln>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990600" y="2209800"/>
            <a:ext cx="152400" cy="304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2514600" y="2090470"/>
            <a:ext cx="1143000" cy="33528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6096000" y="2166670"/>
            <a:ext cx="2286000" cy="33528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152400" y="5638800"/>
            <a:ext cx="1981200" cy="323165"/>
          </a:xfrm>
          <a:prstGeom prst="rect">
            <a:avLst/>
          </a:prstGeom>
        </p:spPr>
        <p:txBody>
          <a:bodyPr wrap="square">
            <a:spAutoFit/>
          </a:bodyPr>
          <a:lstStyle/>
          <a:p>
            <a:r>
              <a:rPr lang="en-US" sz="1500" dirty="0" smtClean="0"/>
              <a:t>Metal plate (dash line)</a:t>
            </a:r>
            <a:endParaRPr lang="en-US" sz="1500" dirty="0"/>
          </a:p>
        </p:txBody>
      </p:sp>
      <p:sp>
        <p:nvSpPr>
          <p:cNvPr id="14" name="Rectangle 13"/>
          <p:cNvSpPr/>
          <p:nvPr/>
        </p:nvSpPr>
        <p:spPr>
          <a:xfrm>
            <a:off x="685800" y="6019800"/>
            <a:ext cx="1371600" cy="646331"/>
          </a:xfrm>
          <a:prstGeom prst="rect">
            <a:avLst/>
          </a:prstGeom>
        </p:spPr>
        <p:txBody>
          <a:bodyPr wrap="square">
            <a:spAutoFit/>
          </a:bodyPr>
          <a:lstStyle/>
          <a:p>
            <a:r>
              <a:rPr lang="en-US" dirty="0" smtClean="0"/>
              <a:t>1</a:t>
            </a:r>
            <a:r>
              <a:rPr lang="en-US" baseline="30000" dirty="0" smtClean="0"/>
              <a:t>st</a:t>
            </a:r>
            <a:r>
              <a:rPr lang="en-US" dirty="0" smtClean="0"/>
              <a:t> support plate</a:t>
            </a:r>
            <a:endParaRPr lang="en-US" dirty="0"/>
          </a:p>
        </p:txBody>
      </p:sp>
      <p:sp>
        <p:nvSpPr>
          <p:cNvPr id="15" name="Rectangle 14"/>
          <p:cNvSpPr/>
          <p:nvPr/>
        </p:nvSpPr>
        <p:spPr>
          <a:xfrm>
            <a:off x="2438400" y="6019800"/>
            <a:ext cx="1371600" cy="646331"/>
          </a:xfrm>
          <a:prstGeom prst="rect">
            <a:avLst/>
          </a:prstGeom>
        </p:spPr>
        <p:txBody>
          <a:bodyPr wrap="square">
            <a:spAutoFit/>
          </a:bodyPr>
          <a:lstStyle/>
          <a:p>
            <a:r>
              <a:rPr lang="en-US" dirty="0" smtClean="0"/>
              <a:t>2</a:t>
            </a:r>
            <a:r>
              <a:rPr lang="en-US" baseline="30000" dirty="0" smtClean="0"/>
              <a:t>nd</a:t>
            </a:r>
            <a:r>
              <a:rPr lang="en-US" dirty="0" smtClean="0"/>
              <a:t> support plate</a:t>
            </a:r>
            <a:endParaRPr lang="en-US" dirty="0"/>
          </a:p>
        </p:txBody>
      </p:sp>
      <p:sp>
        <p:nvSpPr>
          <p:cNvPr id="16" name="Rectangle 15"/>
          <p:cNvSpPr/>
          <p:nvPr/>
        </p:nvSpPr>
        <p:spPr>
          <a:xfrm>
            <a:off x="6629400" y="6019800"/>
            <a:ext cx="1371600" cy="646331"/>
          </a:xfrm>
          <a:prstGeom prst="rect">
            <a:avLst/>
          </a:prstGeom>
        </p:spPr>
        <p:txBody>
          <a:bodyPr wrap="square">
            <a:spAutoFit/>
          </a:bodyPr>
          <a:lstStyle/>
          <a:p>
            <a:r>
              <a:rPr lang="en-US" dirty="0" smtClean="0"/>
              <a:t>3</a:t>
            </a:r>
            <a:r>
              <a:rPr lang="en-US" baseline="30000" dirty="0" smtClean="0"/>
              <a:t>rd</a:t>
            </a:r>
            <a:r>
              <a:rPr lang="en-US" dirty="0" smtClean="0"/>
              <a:t> support plate</a:t>
            </a:r>
            <a:endParaRPr lang="en-US" dirty="0"/>
          </a:p>
        </p:txBody>
      </p:sp>
      <p:sp>
        <p:nvSpPr>
          <p:cNvPr id="18" name="Rectangle 17"/>
          <p:cNvSpPr/>
          <p:nvPr/>
        </p:nvSpPr>
        <p:spPr>
          <a:xfrm>
            <a:off x="609600" y="1295400"/>
            <a:ext cx="15240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dirty="0" smtClean="0"/>
              <a:t>PMT entrance (1.13” D)</a:t>
            </a:r>
            <a:endParaRPr lang="en-US" dirty="0"/>
          </a:p>
        </p:txBody>
      </p:sp>
      <p:sp>
        <p:nvSpPr>
          <p:cNvPr id="19" name="Rectangle 18"/>
          <p:cNvSpPr/>
          <p:nvPr/>
        </p:nvSpPr>
        <p:spPr>
          <a:xfrm>
            <a:off x="2438400" y="1295400"/>
            <a:ext cx="1524000"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dirty="0" smtClean="0"/>
              <a:t>Shielding tube (1.4” D)</a:t>
            </a:r>
            <a:endParaRPr lang="en-US" dirty="0"/>
          </a:p>
        </p:txBody>
      </p:sp>
      <p:sp>
        <p:nvSpPr>
          <p:cNvPr id="20" name="Rectangle 19"/>
          <p:cNvSpPr/>
          <p:nvPr/>
        </p:nvSpPr>
        <p:spPr>
          <a:xfrm>
            <a:off x="4800600" y="1295400"/>
            <a:ext cx="22860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dirty="0" smtClean="0"/>
              <a:t>Spring (1.4” D)</a:t>
            </a:r>
            <a:endParaRPr lang="en-US" dirty="0"/>
          </a:p>
        </p:txBody>
      </p:sp>
      <p:sp>
        <p:nvSpPr>
          <p:cNvPr id="21" name="Rectangle 20"/>
          <p:cNvSpPr/>
          <p:nvPr/>
        </p:nvSpPr>
        <p:spPr>
          <a:xfrm>
            <a:off x="4800600" y="1752600"/>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smtClean="0"/>
              <a:t>Readout base (1.13”D)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49878" y="4114800"/>
            <a:ext cx="1295400" cy="2514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p:cNvSpPr/>
          <p:nvPr/>
        </p:nvSpPr>
        <p:spPr>
          <a:xfrm>
            <a:off x="2819400" y="4114800"/>
            <a:ext cx="228600" cy="251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339887" y="3124200"/>
            <a:ext cx="2971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4687" y="3200400"/>
            <a:ext cx="381000" cy="3048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Oval 5"/>
          <p:cNvSpPr/>
          <p:nvPr/>
        </p:nvSpPr>
        <p:spPr>
          <a:xfrm>
            <a:off x="2549687" y="3200400"/>
            <a:ext cx="381000" cy="3048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p:cNvSpPr/>
          <p:nvPr/>
        </p:nvSpPr>
        <p:spPr>
          <a:xfrm>
            <a:off x="339887" y="228600"/>
            <a:ext cx="228600" cy="2895600"/>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rot="2075926">
            <a:off x="-31935" y="1988440"/>
            <a:ext cx="3680358"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rot="2046694">
            <a:off x="528927" y="1060578"/>
            <a:ext cx="3339561" cy="1066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p:cNvSpPr/>
          <p:nvPr/>
        </p:nvSpPr>
        <p:spPr>
          <a:xfrm>
            <a:off x="4038600" y="533400"/>
            <a:ext cx="4800600" cy="6632585"/>
          </a:xfrm>
          <a:prstGeom prst="rect">
            <a:avLst/>
          </a:prstGeom>
        </p:spPr>
        <p:txBody>
          <a:bodyPr wrap="square">
            <a:spAutoFit/>
          </a:bodyPr>
          <a:lstStyle/>
          <a:p>
            <a:r>
              <a:rPr lang="en-US" sz="1700" dirty="0" smtClean="0">
                <a:solidFill>
                  <a:srgbClr val="FF0000"/>
                </a:solidFill>
              </a:rPr>
              <a:t>A:</a:t>
            </a:r>
            <a:r>
              <a:rPr lang="en-US" sz="1700" dirty="0" smtClean="0"/>
              <a:t> 4 wheels to move all direction</a:t>
            </a:r>
          </a:p>
          <a:p>
            <a:r>
              <a:rPr lang="en-US" sz="1700" dirty="0" smtClean="0">
                <a:solidFill>
                  <a:srgbClr val="FF0000"/>
                </a:solidFill>
              </a:rPr>
              <a:t>B: </a:t>
            </a:r>
            <a:r>
              <a:rPr lang="en-US" sz="1700" dirty="0" smtClean="0"/>
              <a:t>2 long bars for bottom support</a:t>
            </a:r>
          </a:p>
          <a:p>
            <a:r>
              <a:rPr lang="en-US" sz="1700" dirty="0">
                <a:solidFill>
                  <a:srgbClr val="FF0000"/>
                </a:solidFill>
              </a:rPr>
              <a:t>G</a:t>
            </a:r>
            <a:r>
              <a:rPr lang="en-US" sz="1700" dirty="0" smtClean="0"/>
              <a:t>: 2 short bars for bottom support</a:t>
            </a:r>
          </a:p>
          <a:p>
            <a:r>
              <a:rPr lang="en-US" sz="1700" dirty="0" smtClean="0">
                <a:solidFill>
                  <a:srgbClr val="FF0000"/>
                </a:solidFill>
              </a:rPr>
              <a:t>C</a:t>
            </a:r>
            <a:r>
              <a:rPr lang="en-US" sz="1700" dirty="0" smtClean="0"/>
              <a:t>:  2 bars for vertical support</a:t>
            </a:r>
          </a:p>
          <a:p>
            <a:r>
              <a:rPr lang="en-US" sz="1700" dirty="0" smtClean="0">
                <a:solidFill>
                  <a:srgbClr val="FF0000"/>
                </a:solidFill>
              </a:rPr>
              <a:t>D</a:t>
            </a:r>
            <a:r>
              <a:rPr lang="en-US" sz="1700" dirty="0" smtClean="0"/>
              <a:t>: 2 bars to lift the box</a:t>
            </a:r>
          </a:p>
          <a:p>
            <a:r>
              <a:rPr lang="en-US" sz="1700" dirty="0" smtClean="0">
                <a:solidFill>
                  <a:srgbClr val="FF0000"/>
                </a:solidFill>
              </a:rPr>
              <a:t>E</a:t>
            </a:r>
            <a:r>
              <a:rPr lang="en-US" sz="1700" dirty="0" smtClean="0"/>
              <a:t>:  4 bars to connect the box</a:t>
            </a:r>
          </a:p>
          <a:p>
            <a:r>
              <a:rPr lang="en-US" sz="1700" dirty="0" smtClean="0">
                <a:solidFill>
                  <a:srgbClr val="FF0000"/>
                </a:solidFill>
              </a:rPr>
              <a:t>F</a:t>
            </a:r>
            <a:r>
              <a:rPr lang="en-US" sz="1700" dirty="0" smtClean="0"/>
              <a:t>:  the box</a:t>
            </a:r>
          </a:p>
          <a:p>
            <a:r>
              <a:rPr lang="en-US" sz="1700" dirty="0" smtClean="0">
                <a:solidFill>
                  <a:srgbClr val="FF0000"/>
                </a:solidFill>
              </a:rPr>
              <a:t>H</a:t>
            </a:r>
            <a:r>
              <a:rPr lang="en-US" sz="1700" dirty="0" smtClean="0"/>
              <a:t>: stopper (2 pieces at both ends or 1 bar across) </a:t>
            </a:r>
          </a:p>
          <a:p>
            <a:endParaRPr lang="en-US" sz="1700" dirty="0" smtClean="0"/>
          </a:p>
          <a:p>
            <a:r>
              <a:rPr lang="en-US" sz="1700" dirty="0" smtClean="0"/>
              <a:t>Features of the box: </a:t>
            </a:r>
          </a:p>
          <a:p>
            <a:r>
              <a:rPr lang="en-US" sz="1700" dirty="0" smtClean="0"/>
              <a:t>weight about 250lb , height 25cm, width 21cm, length 80cm. At the bottom, 8 threaded holes with 0.22” diameter 0.39” depth for connection.</a:t>
            </a:r>
          </a:p>
          <a:p>
            <a:endParaRPr lang="en-US" sz="1700" dirty="0" smtClean="0"/>
          </a:p>
          <a:p>
            <a:r>
              <a:rPr lang="en-US" sz="1700" dirty="0" smtClean="0"/>
              <a:t>Features of the support:</a:t>
            </a:r>
          </a:p>
          <a:p>
            <a:pPr marL="457200" indent="-457200">
              <a:buAutoNum type="arabicPeriod"/>
            </a:pPr>
            <a:r>
              <a:rPr lang="en-US" sz="1700" dirty="0" smtClean="0"/>
              <a:t>It can support the box and be stable. Other pieces could be added to make it work.</a:t>
            </a:r>
          </a:p>
          <a:p>
            <a:pPr marL="457200" indent="-457200">
              <a:buAutoNum type="arabicPeriod"/>
            </a:pPr>
            <a:r>
              <a:rPr lang="en-US" sz="1700" dirty="0" smtClean="0">
                <a:solidFill>
                  <a:srgbClr val="FF0000"/>
                </a:solidFill>
              </a:rPr>
              <a:t>D</a:t>
            </a:r>
            <a:r>
              <a:rPr lang="en-US" sz="1700" dirty="0" smtClean="0"/>
              <a:t> can move along </a:t>
            </a:r>
            <a:r>
              <a:rPr lang="en-US" sz="1700" dirty="0" smtClean="0">
                <a:solidFill>
                  <a:srgbClr val="FF0000"/>
                </a:solidFill>
              </a:rPr>
              <a:t>C</a:t>
            </a:r>
            <a:r>
              <a:rPr lang="en-US" sz="1700" dirty="0" smtClean="0"/>
              <a:t> with some gears so the box can be easily tilted at angles from 0 to 40 degree</a:t>
            </a:r>
          </a:p>
          <a:p>
            <a:pPr marL="457200" indent="-457200">
              <a:buFontTx/>
              <a:buAutoNum type="arabicPeriod"/>
            </a:pPr>
            <a:r>
              <a:rPr lang="en-US" sz="1700" dirty="0" smtClean="0"/>
              <a:t>As compact as possible. the bottom of module to floor need to be less than 15cm, so that at largest angle 40 degree, it won’t go over the vertical clearance about 85cm.</a:t>
            </a:r>
          </a:p>
          <a:p>
            <a:pPr marL="457200" indent="-457200">
              <a:buAutoNum type="arabicPeriod"/>
            </a:pPr>
            <a:endParaRPr lang="en-US" sz="1700" dirty="0"/>
          </a:p>
        </p:txBody>
      </p:sp>
      <p:sp>
        <p:nvSpPr>
          <p:cNvPr id="12"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p>
            <a:pPr lvl="0" algn="ctr">
              <a:spcBef>
                <a:spcPct val="0"/>
              </a:spcBef>
            </a:pPr>
            <a:r>
              <a:rPr lang="en-US" sz="4400" dirty="0" smtClean="0"/>
              <a:t>box and support</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3" name="Rectangle 12"/>
          <p:cNvSpPr/>
          <p:nvPr/>
        </p:nvSpPr>
        <p:spPr>
          <a:xfrm>
            <a:off x="707971" y="3135868"/>
            <a:ext cx="317716" cy="369332"/>
          </a:xfrm>
          <a:prstGeom prst="rect">
            <a:avLst/>
          </a:prstGeom>
        </p:spPr>
        <p:txBody>
          <a:bodyPr wrap="none">
            <a:spAutoFit/>
          </a:bodyPr>
          <a:lstStyle/>
          <a:p>
            <a:r>
              <a:rPr lang="en-US" dirty="0" smtClean="0">
                <a:solidFill>
                  <a:srgbClr val="FF0000"/>
                </a:solidFill>
              </a:rPr>
              <a:t>A</a:t>
            </a:r>
            <a:endParaRPr lang="en-US" dirty="0">
              <a:solidFill>
                <a:srgbClr val="FF0000"/>
              </a:solidFill>
            </a:endParaRPr>
          </a:p>
        </p:txBody>
      </p:sp>
      <p:sp>
        <p:nvSpPr>
          <p:cNvPr id="14" name="Rectangle 13"/>
          <p:cNvSpPr/>
          <p:nvPr/>
        </p:nvSpPr>
        <p:spPr>
          <a:xfrm>
            <a:off x="2612971" y="3200400"/>
            <a:ext cx="317716" cy="369332"/>
          </a:xfrm>
          <a:prstGeom prst="rect">
            <a:avLst/>
          </a:prstGeom>
        </p:spPr>
        <p:txBody>
          <a:bodyPr wrap="none">
            <a:spAutoFit/>
          </a:bodyPr>
          <a:lstStyle/>
          <a:p>
            <a:r>
              <a:rPr lang="en-US" dirty="0" smtClean="0">
                <a:solidFill>
                  <a:srgbClr val="FF0000"/>
                </a:solidFill>
              </a:rPr>
              <a:t>A</a:t>
            </a:r>
            <a:endParaRPr lang="en-US" dirty="0">
              <a:solidFill>
                <a:srgbClr val="FF0000"/>
              </a:solidFill>
            </a:endParaRPr>
          </a:p>
        </p:txBody>
      </p:sp>
      <p:sp>
        <p:nvSpPr>
          <p:cNvPr id="15" name="Rectangle 14"/>
          <p:cNvSpPr/>
          <p:nvPr/>
        </p:nvSpPr>
        <p:spPr>
          <a:xfrm>
            <a:off x="1546171" y="3059668"/>
            <a:ext cx="309700" cy="369332"/>
          </a:xfrm>
          <a:prstGeom prst="rect">
            <a:avLst/>
          </a:prstGeom>
        </p:spPr>
        <p:txBody>
          <a:bodyPr wrap="none">
            <a:spAutoFit/>
          </a:bodyPr>
          <a:lstStyle/>
          <a:p>
            <a:r>
              <a:rPr lang="en-US" dirty="0">
                <a:solidFill>
                  <a:srgbClr val="FF0000"/>
                </a:solidFill>
              </a:rPr>
              <a:t>B</a:t>
            </a:r>
          </a:p>
        </p:txBody>
      </p:sp>
      <p:sp>
        <p:nvSpPr>
          <p:cNvPr id="16" name="Rectangle 15"/>
          <p:cNvSpPr/>
          <p:nvPr/>
        </p:nvSpPr>
        <p:spPr>
          <a:xfrm>
            <a:off x="326971" y="1981200"/>
            <a:ext cx="308098" cy="369332"/>
          </a:xfrm>
          <a:prstGeom prst="rect">
            <a:avLst/>
          </a:prstGeom>
        </p:spPr>
        <p:txBody>
          <a:bodyPr wrap="none">
            <a:spAutoFit/>
          </a:bodyPr>
          <a:lstStyle/>
          <a:p>
            <a:r>
              <a:rPr lang="en-US" dirty="0" smtClean="0">
                <a:solidFill>
                  <a:srgbClr val="FF0000"/>
                </a:solidFill>
              </a:rPr>
              <a:t>C</a:t>
            </a:r>
            <a:endParaRPr lang="en-US" dirty="0">
              <a:solidFill>
                <a:srgbClr val="FF0000"/>
              </a:solidFill>
            </a:endParaRPr>
          </a:p>
        </p:txBody>
      </p:sp>
      <p:sp>
        <p:nvSpPr>
          <p:cNvPr id="17" name="Rectangle 16"/>
          <p:cNvSpPr/>
          <p:nvPr/>
        </p:nvSpPr>
        <p:spPr>
          <a:xfrm>
            <a:off x="1612753" y="1916668"/>
            <a:ext cx="327334" cy="369332"/>
          </a:xfrm>
          <a:prstGeom prst="rect">
            <a:avLst/>
          </a:prstGeom>
        </p:spPr>
        <p:txBody>
          <a:bodyPr wrap="none">
            <a:spAutoFit/>
          </a:bodyPr>
          <a:lstStyle/>
          <a:p>
            <a:r>
              <a:rPr lang="en-US" dirty="0">
                <a:solidFill>
                  <a:srgbClr val="FF0000"/>
                </a:solidFill>
              </a:rPr>
              <a:t>D</a:t>
            </a:r>
          </a:p>
        </p:txBody>
      </p:sp>
      <p:sp>
        <p:nvSpPr>
          <p:cNvPr id="19" name="Rectangle 18"/>
          <p:cNvSpPr/>
          <p:nvPr/>
        </p:nvSpPr>
        <p:spPr>
          <a:xfrm>
            <a:off x="1371600" y="4114800"/>
            <a:ext cx="228600" cy="251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1402732" y="4114800"/>
            <a:ext cx="2286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50532" y="4114800"/>
            <a:ext cx="2286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874957">
            <a:off x="1330487" y="1752600"/>
            <a:ext cx="228600" cy="228600"/>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1402732" y="5105400"/>
            <a:ext cx="1676400" cy="228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2732" y="5791200"/>
            <a:ext cx="1676400" cy="228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99434" y="4050268"/>
            <a:ext cx="308098" cy="369332"/>
          </a:xfrm>
          <a:prstGeom prst="rect">
            <a:avLst/>
          </a:prstGeom>
        </p:spPr>
        <p:txBody>
          <a:bodyPr wrap="none">
            <a:spAutoFit/>
          </a:bodyPr>
          <a:lstStyle/>
          <a:p>
            <a:r>
              <a:rPr lang="en-US" dirty="0" smtClean="0">
                <a:solidFill>
                  <a:srgbClr val="FF0000"/>
                </a:solidFill>
              </a:rPr>
              <a:t>C</a:t>
            </a:r>
            <a:endParaRPr lang="en-US" dirty="0">
              <a:solidFill>
                <a:srgbClr val="FF0000"/>
              </a:solidFill>
            </a:endParaRPr>
          </a:p>
        </p:txBody>
      </p:sp>
      <p:sp>
        <p:nvSpPr>
          <p:cNvPr id="28" name="Rectangle 27"/>
          <p:cNvSpPr/>
          <p:nvPr/>
        </p:nvSpPr>
        <p:spPr>
          <a:xfrm>
            <a:off x="2847234" y="4050268"/>
            <a:ext cx="308098" cy="369332"/>
          </a:xfrm>
          <a:prstGeom prst="rect">
            <a:avLst/>
          </a:prstGeom>
        </p:spPr>
        <p:txBody>
          <a:bodyPr wrap="none">
            <a:spAutoFit/>
          </a:bodyPr>
          <a:lstStyle/>
          <a:p>
            <a:r>
              <a:rPr lang="en-US" dirty="0" smtClean="0">
                <a:solidFill>
                  <a:srgbClr val="FF0000"/>
                </a:solidFill>
              </a:rPr>
              <a:t>C</a:t>
            </a:r>
            <a:endParaRPr lang="en-US" dirty="0">
              <a:solidFill>
                <a:srgbClr val="FF0000"/>
              </a:solidFill>
            </a:endParaRPr>
          </a:p>
        </p:txBody>
      </p:sp>
      <p:sp>
        <p:nvSpPr>
          <p:cNvPr id="30" name="Rectangle 29"/>
          <p:cNvSpPr/>
          <p:nvPr/>
        </p:nvSpPr>
        <p:spPr>
          <a:xfrm>
            <a:off x="2850532" y="5334000"/>
            <a:ext cx="327334" cy="369332"/>
          </a:xfrm>
          <a:prstGeom prst="rect">
            <a:avLst/>
          </a:prstGeom>
        </p:spPr>
        <p:txBody>
          <a:bodyPr wrap="none">
            <a:spAutoFit/>
          </a:bodyPr>
          <a:lstStyle/>
          <a:p>
            <a:r>
              <a:rPr lang="en-US" dirty="0">
                <a:solidFill>
                  <a:srgbClr val="FF0000"/>
                </a:solidFill>
              </a:rPr>
              <a:t>D</a:t>
            </a:r>
          </a:p>
        </p:txBody>
      </p:sp>
      <p:sp>
        <p:nvSpPr>
          <p:cNvPr id="31" name="Rectangle 30"/>
          <p:cNvSpPr/>
          <p:nvPr/>
        </p:nvSpPr>
        <p:spPr>
          <a:xfrm>
            <a:off x="1380198" y="5345668"/>
            <a:ext cx="327334" cy="369332"/>
          </a:xfrm>
          <a:prstGeom prst="rect">
            <a:avLst/>
          </a:prstGeom>
        </p:spPr>
        <p:txBody>
          <a:bodyPr wrap="none">
            <a:spAutoFit/>
          </a:bodyPr>
          <a:lstStyle/>
          <a:p>
            <a:r>
              <a:rPr lang="en-US" dirty="0">
                <a:solidFill>
                  <a:srgbClr val="FF0000"/>
                </a:solidFill>
              </a:rPr>
              <a:t>D</a:t>
            </a:r>
          </a:p>
        </p:txBody>
      </p:sp>
      <p:sp>
        <p:nvSpPr>
          <p:cNvPr id="32" name="Rectangle 31"/>
          <p:cNvSpPr/>
          <p:nvPr/>
        </p:nvSpPr>
        <p:spPr>
          <a:xfrm rot="1874957">
            <a:off x="1973575" y="2167088"/>
            <a:ext cx="228600" cy="228600"/>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948011" y="20574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33" name="Rectangle 32"/>
          <p:cNvSpPr/>
          <p:nvPr/>
        </p:nvSpPr>
        <p:spPr>
          <a:xfrm>
            <a:off x="1338411" y="16764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34" name="Rectangle 33"/>
          <p:cNvSpPr/>
          <p:nvPr/>
        </p:nvSpPr>
        <p:spPr>
          <a:xfrm>
            <a:off x="2164732" y="50292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35" name="Rectangle 34"/>
          <p:cNvSpPr/>
          <p:nvPr/>
        </p:nvSpPr>
        <p:spPr>
          <a:xfrm>
            <a:off x="2164732" y="5726668"/>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36" name="Rectangle 35"/>
          <p:cNvSpPr/>
          <p:nvPr/>
        </p:nvSpPr>
        <p:spPr>
          <a:xfrm>
            <a:off x="1850971" y="1219200"/>
            <a:ext cx="290464" cy="369332"/>
          </a:xfrm>
          <a:prstGeom prst="rect">
            <a:avLst/>
          </a:prstGeom>
        </p:spPr>
        <p:txBody>
          <a:bodyPr wrap="none">
            <a:spAutoFit/>
          </a:bodyPr>
          <a:lstStyle/>
          <a:p>
            <a:r>
              <a:rPr lang="en-US" dirty="0">
                <a:solidFill>
                  <a:srgbClr val="FF0000"/>
                </a:solidFill>
              </a:rPr>
              <a:t>F</a:t>
            </a:r>
          </a:p>
        </p:txBody>
      </p:sp>
      <p:sp>
        <p:nvSpPr>
          <p:cNvPr id="37" name="Rectangle 36"/>
          <p:cNvSpPr/>
          <p:nvPr/>
        </p:nvSpPr>
        <p:spPr>
          <a:xfrm>
            <a:off x="2164732" y="5334000"/>
            <a:ext cx="290464" cy="369332"/>
          </a:xfrm>
          <a:prstGeom prst="rect">
            <a:avLst/>
          </a:prstGeom>
        </p:spPr>
        <p:txBody>
          <a:bodyPr wrap="none">
            <a:spAutoFit/>
          </a:bodyPr>
          <a:lstStyle/>
          <a:p>
            <a:r>
              <a:rPr lang="en-US" dirty="0">
                <a:solidFill>
                  <a:srgbClr val="FF0000"/>
                </a:solidFill>
              </a:rPr>
              <a:t>F</a:t>
            </a:r>
          </a:p>
        </p:txBody>
      </p:sp>
      <p:sp>
        <p:nvSpPr>
          <p:cNvPr id="38" name="Rectangle 37"/>
          <p:cNvSpPr/>
          <p:nvPr/>
        </p:nvSpPr>
        <p:spPr>
          <a:xfrm rot="16200000">
            <a:off x="0" y="5257800"/>
            <a:ext cx="142513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Bottom view </a:t>
            </a:r>
            <a:endParaRPr lang="en-US" dirty="0"/>
          </a:p>
        </p:txBody>
      </p:sp>
      <p:sp>
        <p:nvSpPr>
          <p:cNvPr id="39" name="Rectangle 38"/>
          <p:cNvSpPr/>
          <p:nvPr/>
        </p:nvSpPr>
        <p:spPr>
          <a:xfrm>
            <a:off x="2514600" y="609600"/>
            <a:ext cx="112287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Side view </a:t>
            </a:r>
            <a:endParaRPr lang="en-US" dirty="0"/>
          </a:p>
        </p:txBody>
      </p:sp>
      <p:sp>
        <p:nvSpPr>
          <p:cNvPr id="40" name="Rectangle 39"/>
          <p:cNvSpPr/>
          <p:nvPr/>
        </p:nvSpPr>
        <p:spPr>
          <a:xfrm>
            <a:off x="1631332" y="41148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39887" y="31242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083087" y="31242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63687" y="3048000"/>
            <a:ext cx="330540" cy="369332"/>
          </a:xfrm>
          <a:prstGeom prst="rect">
            <a:avLst/>
          </a:prstGeom>
        </p:spPr>
        <p:txBody>
          <a:bodyPr wrap="none">
            <a:spAutoFit/>
          </a:bodyPr>
          <a:lstStyle/>
          <a:p>
            <a:r>
              <a:rPr lang="en-US" dirty="0" smtClean="0">
                <a:solidFill>
                  <a:srgbClr val="FF0000"/>
                </a:solidFill>
              </a:rPr>
              <a:t>G</a:t>
            </a:r>
            <a:endParaRPr lang="en-US" dirty="0">
              <a:solidFill>
                <a:srgbClr val="FF0000"/>
              </a:solidFill>
            </a:endParaRPr>
          </a:p>
        </p:txBody>
      </p:sp>
      <p:sp>
        <p:nvSpPr>
          <p:cNvPr id="44" name="Rectangle 43"/>
          <p:cNvSpPr/>
          <p:nvPr/>
        </p:nvSpPr>
        <p:spPr>
          <a:xfrm>
            <a:off x="3083087" y="3048000"/>
            <a:ext cx="330540" cy="369332"/>
          </a:xfrm>
          <a:prstGeom prst="rect">
            <a:avLst/>
          </a:prstGeom>
        </p:spPr>
        <p:txBody>
          <a:bodyPr wrap="none">
            <a:spAutoFit/>
          </a:bodyPr>
          <a:lstStyle/>
          <a:p>
            <a:r>
              <a:rPr lang="en-US" dirty="0" smtClean="0">
                <a:solidFill>
                  <a:srgbClr val="FF0000"/>
                </a:solidFill>
              </a:rPr>
              <a:t>G</a:t>
            </a:r>
            <a:endParaRPr lang="en-US" dirty="0">
              <a:solidFill>
                <a:srgbClr val="FF0000"/>
              </a:solidFill>
            </a:endParaRPr>
          </a:p>
        </p:txBody>
      </p:sp>
      <p:sp>
        <p:nvSpPr>
          <p:cNvPr id="46" name="Rectangle 45"/>
          <p:cNvSpPr/>
          <p:nvPr/>
        </p:nvSpPr>
        <p:spPr>
          <a:xfrm rot="2040486">
            <a:off x="3359087" y="2799294"/>
            <a:ext cx="11094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062792" y="4038600"/>
            <a:ext cx="330540" cy="369332"/>
          </a:xfrm>
          <a:prstGeom prst="rect">
            <a:avLst/>
          </a:prstGeom>
        </p:spPr>
        <p:txBody>
          <a:bodyPr wrap="none">
            <a:spAutoFit/>
          </a:bodyPr>
          <a:lstStyle/>
          <a:p>
            <a:r>
              <a:rPr lang="en-US" dirty="0" smtClean="0">
                <a:solidFill>
                  <a:srgbClr val="FF0000"/>
                </a:solidFill>
              </a:rPr>
              <a:t>G</a:t>
            </a:r>
            <a:endParaRPr lang="en-US" dirty="0">
              <a:solidFill>
                <a:srgbClr val="FF0000"/>
              </a:solidFill>
            </a:endParaRPr>
          </a:p>
        </p:txBody>
      </p:sp>
      <p:sp>
        <p:nvSpPr>
          <p:cNvPr id="48" name="Rectangle 47"/>
          <p:cNvSpPr/>
          <p:nvPr/>
        </p:nvSpPr>
        <p:spPr>
          <a:xfrm>
            <a:off x="1402732" y="4648200"/>
            <a:ext cx="1676400" cy="228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402732" y="6248400"/>
            <a:ext cx="1676400" cy="228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164732" y="6183868"/>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51" name="Rectangle 50"/>
          <p:cNvSpPr/>
          <p:nvPr/>
        </p:nvSpPr>
        <p:spPr>
          <a:xfrm>
            <a:off x="2172656" y="45720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52" name="Rectangle 51"/>
          <p:cNvSpPr/>
          <p:nvPr/>
        </p:nvSpPr>
        <p:spPr>
          <a:xfrm rot="1874957">
            <a:off x="2516199" y="2548088"/>
            <a:ext cx="228600" cy="228600"/>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52"/>
          <p:cNvSpPr/>
          <p:nvPr/>
        </p:nvSpPr>
        <p:spPr>
          <a:xfrm>
            <a:off x="2490635" y="24384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54" name="Rectangle 53"/>
          <p:cNvSpPr/>
          <p:nvPr/>
        </p:nvSpPr>
        <p:spPr>
          <a:xfrm rot="1874957">
            <a:off x="763599" y="1328888"/>
            <a:ext cx="228600" cy="228600"/>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Rectangle 54"/>
          <p:cNvSpPr/>
          <p:nvPr/>
        </p:nvSpPr>
        <p:spPr>
          <a:xfrm>
            <a:off x="738035" y="1219200"/>
            <a:ext cx="296876" cy="369332"/>
          </a:xfrm>
          <a:prstGeom prst="rect">
            <a:avLst/>
          </a:prstGeom>
        </p:spPr>
        <p:txBody>
          <a:bodyPr wrap="none">
            <a:spAutoFit/>
          </a:bodyPr>
          <a:lstStyle/>
          <a:p>
            <a:r>
              <a:rPr lang="en-US" dirty="0" smtClean="0">
                <a:solidFill>
                  <a:srgbClr val="FF0000"/>
                </a:solidFill>
              </a:rPr>
              <a:t>E</a:t>
            </a:r>
            <a:endParaRPr lang="en-US" dirty="0">
              <a:solidFill>
                <a:srgbClr val="FF0000"/>
              </a:solidFill>
            </a:endParaRPr>
          </a:p>
        </p:txBody>
      </p:sp>
      <p:sp>
        <p:nvSpPr>
          <p:cNvPr id="57" name="Rectangle 56"/>
          <p:cNvSpPr/>
          <p:nvPr/>
        </p:nvSpPr>
        <p:spPr>
          <a:xfrm>
            <a:off x="3235487" y="2743200"/>
            <a:ext cx="328936" cy="369332"/>
          </a:xfrm>
          <a:prstGeom prst="rect">
            <a:avLst/>
          </a:prstGeom>
        </p:spPr>
        <p:txBody>
          <a:bodyPr wrap="none">
            <a:spAutoFit/>
          </a:bodyPr>
          <a:lstStyle/>
          <a:p>
            <a:r>
              <a:rPr lang="en-US" dirty="0" smtClean="0">
                <a:solidFill>
                  <a:srgbClr val="FF0000"/>
                </a:solidFill>
              </a:rPr>
              <a:t>H</a:t>
            </a:r>
            <a:endParaRPr lang="en-US"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295400"/>
            <a:ext cx="8229600" cy="4525963"/>
          </a:xfrm>
        </p:spPr>
        <p:txBody>
          <a:bodyPr>
            <a:normAutofit/>
          </a:bodyPr>
          <a:lstStyle/>
          <a:p>
            <a:pPr marL="365760" lvl="1" indent="-256032">
              <a:spcBef>
                <a:spcPts val="400"/>
              </a:spcBef>
              <a:buSzPct val="68000"/>
              <a:buFont typeface="Wingdings 3"/>
              <a:buChar char=""/>
            </a:pPr>
            <a:r>
              <a:rPr lang="en-US" sz="2000" dirty="0" smtClean="0"/>
              <a:t>Reach 100:1 pion rejection</a:t>
            </a:r>
          </a:p>
          <a:p>
            <a:r>
              <a:rPr lang="en-US" sz="2000" dirty="0" smtClean="0"/>
              <a:t>0.6mm lead/1.5mm scintillator </a:t>
            </a:r>
            <a:br>
              <a:rPr lang="en-US" sz="2000" dirty="0" smtClean="0"/>
            </a:br>
            <a:r>
              <a:rPr lang="en-US" sz="2000" dirty="0" smtClean="0"/>
              <a:t>200 layers, 42cm in length (20 X</a:t>
            </a:r>
            <a:r>
              <a:rPr lang="en-US" sz="2000" baseline="-25000" dirty="0" smtClean="0"/>
              <a:t>0</a:t>
            </a:r>
            <a:r>
              <a:rPr lang="en-US" sz="2000" dirty="0" smtClean="0"/>
              <a:t>)</a:t>
            </a:r>
            <a:endParaRPr lang="en-US" sz="2000" dirty="0"/>
          </a:p>
        </p:txBody>
      </p:sp>
      <p:sp>
        <p:nvSpPr>
          <p:cNvPr id="3" name="日期占位符 2"/>
          <p:cNvSpPr>
            <a:spLocks noGrp="1"/>
          </p:cNvSpPr>
          <p:nvPr>
            <p:ph type="dt" sz="half" idx="10"/>
          </p:nvPr>
        </p:nvSpPr>
        <p:spPr/>
        <p:txBody>
          <a:bodyPr/>
          <a:lstStyle/>
          <a:p>
            <a:r>
              <a:rPr lang="en-US" altLang="zh-CN" smtClean="0"/>
              <a:t>SoLID Collaboration Meeting</a:t>
            </a:r>
            <a:endParaRPr lang="en-US" dirty="0"/>
          </a:p>
        </p:txBody>
      </p:sp>
      <p:sp>
        <p:nvSpPr>
          <p:cNvPr id="4" name="页脚占位符 3"/>
          <p:cNvSpPr>
            <a:spLocks noGrp="1"/>
          </p:cNvSpPr>
          <p:nvPr>
            <p:ph type="ftr" sz="quarter" idx="11"/>
          </p:nvPr>
        </p:nvSpPr>
        <p:spPr/>
        <p:txBody>
          <a:bodyPr/>
          <a:lstStyle/>
          <a:p>
            <a:r>
              <a:rPr lang="en-US" smtClean="0"/>
              <a:t>Jin Huang &lt;jinhuang@mit.edu&gt;</a:t>
            </a:r>
            <a:endParaRPr lang="en-US" dirty="0"/>
          </a:p>
        </p:txBody>
      </p:sp>
      <p:sp>
        <p:nvSpPr>
          <p:cNvPr id="5" name="灯片编号占位符 4"/>
          <p:cNvSpPr>
            <a:spLocks noGrp="1"/>
          </p:cNvSpPr>
          <p:nvPr>
            <p:ph type="sldNum" sz="quarter" idx="12"/>
          </p:nvPr>
        </p:nvSpPr>
        <p:spPr/>
        <p:txBody>
          <a:bodyPr/>
          <a:lstStyle/>
          <a:p>
            <a:fld id="{EDE73889-8752-428C-A11C-8679396BAC9B}" type="slidenum">
              <a:rPr lang="en-US" smtClean="0"/>
              <a:pPr/>
              <a:t>16</a:t>
            </a:fld>
            <a:endParaRPr lang="en-US" dirty="0"/>
          </a:p>
        </p:txBody>
      </p:sp>
      <p:sp>
        <p:nvSpPr>
          <p:cNvPr id="6" name="标题 5"/>
          <p:cNvSpPr>
            <a:spLocks noGrp="1"/>
          </p:cNvSpPr>
          <p:nvPr>
            <p:ph type="title"/>
          </p:nvPr>
        </p:nvSpPr>
        <p:spPr/>
        <p:txBody>
          <a:bodyPr>
            <a:normAutofit/>
          </a:bodyPr>
          <a:lstStyle/>
          <a:p>
            <a:r>
              <a:rPr lang="en-US" dirty="0" smtClean="0"/>
              <a:t>Pion rejections leads the design</a:t>
            </a:r>
            <a:endParaRPr lang="en-US" dirty="0"/>
          </a:p>
        </p:txBody>
      </p:sp>
      <p:pic>
        <p:nvPicPr>
          <p:cNvPr id="7170" name="Picture 2" descr="C:\Users\Huang Jin\AppData\Local\Temp\c1_n6.png"/>
          <p:cNvPicPr>
            <a:picLocks noChangeAspect="1" noChangeArrowheads="1"/>
          </p:cNvPicPr>
          <p:nvPr/>
        </p:nvPicPr>
        <p:blipFill>
          <a:blip r:embed="rId2" cstate="print"/>
          <a:srcRect/>
          <a:stretch>
            <a:fillRect/>
          </a:stretch>
        </p:blipFill>
        <p:spPr bwMode="auto">
          <a:xfrm>
            <a:off x="76200" y="2514599"/>
            <a:ext cx="4572000" cy="3100551"/>
          </a:xfrm>
          <a:prstGeom prst="rect">
            <a:avLst/>
          </a:prstGeom>
          <a:noFill/>
        </p:spPr>
      </p:pic>
      <p:pic>
        <p:nvPicPr>
          <p:cNvPr id="7171" name="Picture 3" descr="C:\Users\Huang Jin\AppData\Local\Temp\c1_n9.png"/>
          <p:cNvPicPr>
            <a:picLocks noChangeAspect="1" noChangeArrowheads="1"/>
          </p:cNvPicPr>
          <p:nvPr/>
        </p:nvPicPr>
        <p:blipFill>
          <a:blip r:embed="rId3" cstate="print"/>
          <a:srcRect/>
          <a:stretch>
            <a:fillRect/>
          </a:stretch>
        </p:blipFill>
        <p:spPr bwMode="auto">
          <a:xfrm>
            <a:off x="4495800" y="2590800"/>
            <a:ext cx="4382146" cy="2971800"/>
          </a:xfrm>
          <a:prstGeom prst="rect">
            <a:avLst/>
          </a:prstGeom>
          <a:noFill/>
        </p:spPr>
      </p:pic>
      <p:sp>
        <p:nvSpPr>
          <p:cNvPr id="10" name="矩形 9"/>
          <p:cNvSpPr/>
          <p:nvPr/>
        </p:nvSpPr>
        <p:spPr>
          <a:xfrm>
            <a:off x="3124200" y="5257800"/>
            <a:ext cx="1000595" cy="369332"/>
          </a:xfrm>
          <a:prstGeom prst="rect">
            <a:avLst/>
          </a:prstGeom>
        </p:spPr>
        <p:txBody>
          <a:bodyPr wrap="none">
            <a:spAutoFit/>
          </a:bodyPr>
          <a:lstStyle/>
          <a:p>
            <a:r>
              <a:rPr lang="en-US" dirty="0" smtClean="0"/>
              <a:t>p (GeV)</a:t>
            </a:r>
            <a:endParaRPr lang="en-US" dirty="0"/>
          </a:p>
        </p:txBody>
      </p:sp>
      <p:sp>
        <p:nvSpPr>
          <p:cNvPr id="11" name="矩形 10"/>
          <p:cNvSpPr/>
          <p:nvPr/>
        </p:nvSpPr>
        <p:spPr>
          <a:xfrm>
            <a:off x="7391400" y="5257800"/>
            <a:ext cx="1000595" cy="369332"/>
          </a:xfrm>
          <a:prstGeom prst="rect">
            <a:avLst/>
          </a:prstGeom>
        </p:spPr>
        <p:txBody>
          <a:bodyPr wrap="none">
            <a:spAutoFit/>
          </a:bodyPr>
          <a:lstStyle/>
          <a:p>
            <a:r>
              <a:rPr lang="en-US" dirty="0" smtClean="0"/>
              <a:t>p (GeV)</a:t>
            </a:r>
            <a:endParaRPr lang="en-US" dirty="0"/>
          </a:p>
        </p:txBody>
      </p:sp>
      <p:sp>
        <p:nvSpPr>
          <p:cNvPr id="12" name="矩形 11"/>
          <p:cNvSpPr/>
          <p:nvPr/>
        </p:nvSpPr>
        <p:spPr>
          <a:xfrm>
            <a:off x="1066800" y="2362200"/>
            <a:ext cx="2220480" cy="369332"/>
          </a:xfrm>
          <a:prstGeom prst="rect">
            <a:avLst/>
          </a:prstGeom>
        </p:spPr>
        <p:txBody>
          <a:bodyPr wrap="none">
            <a:spAutoFit/>
          </a:bodyPr>
          <a:lstStyle/>
          <a:p>
            <a:r>
              <a:rPr lang="en-US" dirty="0" smtClean="0"/>
              <a:t>Electron Efficiency</a:t>
            </a:r>
            <a:endParaRPr lang="en-US" dirty="0"/>
          </a:p>
        </p:txBody>
      </p:sp>
      <p:sp>
        <p:nvSpPr>
          <p:cNvPr id="13" name="矩形 12"/>
          <p:cNvSpPr/>
          <p:nvPr/>
        </p:nvSpPr>
        <p:spPr>
          <a:xfrm>
            <a:off x="5790882" y="2362200"/>
            <a:ext cx="2133918" cy="369332"/>
          </a:xfrm>
          <a:prstGeom prst="rect">
            <a:avLst/>
          </a:prstGeom>
        </p:spPr>
        <p:txBody>
          <a:bodyPr wrap="none">
            <a:spAutoFit/>
          </a:bodyPr>
          <a:lstStyle/>
          <a:p>
            <a:r>
              <a:rPr lang="en-US" dirty="0" smtClean="0"/>
              <a:t>1/(Pion rejection)</a:t>
            </a:r>
            <a:endParaRPr lang="en-US" dirty="0"/>
          </a:p>
        </p:txBody>
      </p:sp>
      <p:cxnSp>
        <p:nvCxnSpPr>
          <p:cNvPr id="15" name="直接连接符 14"/>
          <p:cNvCxnSpPr/>
          <p:nvPr/>
        </p:nvCxnSpPr>
        <p:spPr>
          <a:xfrm>
            <a:off x="533400" y="3429000"/>
            <a:ext cx="36576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876800" y="4724400"/>
            <a:ext cx="36576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276600" y="3429000"/>
            <a:ext cx="630301" cy="369332"/>
          </a:xfrm>
          <a:prstGeom prst="rect">
            <a:avLst/>
          </a:prstGeom>
        </p:spPr>
        <p:txBody>
          <a:bodyPr wrap="none">
            <a:spAutoFit/>
          </a:bodyPr>
          <a:lstStyle/>
          <a:p>
            <a:r>
              <a:rPr lang="en-US" dirty="0" smtClean="0">
                <a:solidFill>
                  <a:schemeClr val="accent6"/>
                </a:solidFill>
              </a:rPr>
              <a:t>97%</a:t>
            </a:r>
            <a:endParaRPr lang="en-US" dirty="0">
              <a:solidFill>
                <a:schemeClr val="accent6"/>
              </a:solidFill>
            </a:endParaRPr>
          </a:p>
        </p:txBody>
      </p:sp>
      <p:sp>
        <p:nvSpPr>
          <p:cNvPr id="18" name="矩形 17"/>
          <p:cNvSpPr/>
          <p:nvPr/>
        </p:nvSpPr>
        <p:spPr>
          <a:xfrm>
            <a:off x="6477000" y="4343400"/>
            <a:ext cx="1992853" cy="369332"/>
          </a:xfrm>
          <a:prstGeom prst="rect">
            <a:avLst/>
          </a:prstGeom>
        </p:spPr>
        <p:txBody>
          <a:bodyPr wrap="none">
            <a:spAutoFit/>
          </a:bodyPr>
          <a:lstStyle/>
          <a:p>
            <a:r>
              <a:rPr lang="en-US" dirty="0" smtClean="0">
                <a:solidFill>
                  <a:schemeClr val="accent6"/>
                </a:solidFill>
              </a:rPr>
              <a:t>1/100 Rejection</a:t>
            </a:r>
            <a:endParaRPr lang="en-US" dirty="0">
              <a:solidFill>
                <a:schemeClr val="accent6"/>
              </a:solidFill>
            </a:endParaRPr>
          </a:p>
        </p:txBody>
      </p:sp>
      <p:sp>
        <p:nvSpPr>
          <p:cNvPr id="19" name="右箭头 18"/>
          <p:cNvSpPr/>
          <p:nvPr/>
        </p:nvSpPr>
        <p:spPr>
          <a:xfrm>
            <a:off x="1676400" y="5486400"/>
            <a:ext cx="1219200" cy="685800"/>
          </a:xfrm>
          <a:prstGeom prst="rightArrow">
            <a:avLst>
              <a:gd name="adj1" fmla="val 100000"/>
              <a:gd name="adj2" fmla="val 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Active:</a:t>
            </a:r>
          </a:p>
          <a:p>
            <a:pPr algn="ctr"/>
            <a:r>
              <a:rPr lang="en-US" dirty="0" smtClean="0"/>
              <a:t>3~7 GeV</a:t>
            </a:r>
            <a:endParaRPr lang="en-US" dirty="0"/>
          </a:p>
        </p:txBody>
      </p:sp>
      <p:cxnSp>
        <p:nvCxnSpPr>
          <p:cNvPr id="20" name="直接连接符 19"/>
          <p:cNvCxnSpPr/>
          <p:nvPr/>
        </p:nvCxnSpPr>
        <p:spPr>
          <a:xfrm rot="5400000">
            <a:off x="-38100" y="4000500"/>
            <a:ext cx="2971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1524000" y="4038600"/>
            <a:ext cx="2895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1447800" y="5334000"/>
            <a:ext cx="1524000" cy="1588"/>
          </a:xfrm>
          <a:prstGeom prst="straightConnector1">
            <a:avLst/>
          </a:prstGeom>
          <a:ln w="28575">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4305300" y="4000500"/>
            <a:ext cx="2971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5867400" y="4038600"/>
            <a:ext cx="2895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5791200" y="5334000"/>
            <a:ext cx="1524000" cy="1588"/>
          </a:xfrm>
          <a:prstGeom prst="straightConnector1">
            <a:avLst/>
          </a:prstGeom>
          <a:ln w="28575">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553200"/>
            <a:ext cx="91440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600" y="180975"/>
            <a:ext cx="7391400" cy="646331"/>
          </a:xfrm>
          <a:prstGeom prst="rect">
            <a:avLst/>
          </a:prstGeom>
          <a:noFill/>
          <a:effectLst>
            <a:outerShdw blurRad="50800" dist="38100" dir="5400000" algn="t" rotWithShape="0">
              <a:prstClr val="black">
                <a:alpha val="40000"/>
              </a:prstClr>
            </a:outerShdw>
          </a:effectLst>
        </p:spPr>
        <p:txBody>
          <a:bodyPr wrap="square">
            <a:spAutoFit/>
          </a:bodyPr>
          <a:lstStyle/>
          <a:p>
            <a:pPr algn="ctr" fontAlgn="auto">
              <a:spcBef>
                <a:spcPts val="0"/>
              </a:spcBef>
              <a:spcAft>
                <a:spcPts val="0"/>
              </a:spcAft>
              <a:defRPr/>
            </a:pPr>
            <a:r>
              <a:rPr lang="en-US" sz="3600" b="1" dirty="0" smtClean="0">
                <a:latin typeface="Constantia" pitchFamily="18" charset="0"/>
              </a:rPr>
              <a:t>ECAL Design: Lateral Size</a:t>
            </a:r>
            <a:endParaRPr lang="en-US" sz="3600" b="1" dirty="0">
              <a:latin typeface="Constantia" pitchFamily="18" charset="0"/>
            </a:endParaRPr>
          </a:p>
        </p:txBody>
      </p:sp>
      <p:cxnSp>
        <p:nvCxnSpPr>
          <p:cNvPr id="20" name="Straight Connector 19"/>
          <p:cNvCxnSpPr/>
          <p:nvPr/>
        </p:nvCxnSpPr>
        <p:spPr>
          <a:xfrm>
            <a:off x="1295400" y="914400"/>
            <a:ext cx="64770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7" name="内容占位符 9"/>
          <p:cNvGraphicFramePr>
            <a:graphicFrameLocks/>
          </p:cNvGraphicFramePr>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0" name="矩形 7"/>
          <p:cNvSpPr/>
          <p:nvPr/>
        </p:nvSpPr>
        <p:spPr>
          <a:xfrm>
            <a:off x="4038600" y="5943600"/>
            <a:ext cx="187743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block Size (cm)</a:t>
            </a:r>
            <a:endParaRPr lang="en-US" dirty="0"/>
          </a:p>
        </p:txBody>
      </p:sp>
      <p:sp>
        <p:nvSpPr>
          <p:cNvPr id="35" name="Right Arrow 34"/>
          <p:cNvSpPr/>
          <p:nvPr/>
        </p:nvSpPr>
        <p:spPr>
          <a:xfrm rot="5400000">
            <a:off x="2832476" y="1687204"/>
            <a:ext cx="2362200" cy="1066800"/>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6">
                    <a:lumMod val="20000"/>
                    <a:lumOff val="80000"/>
                  </a:schemeClr>
                </a:solidFill>
              </a:rPr>
              <a:t>Good Balance</a:t>
            </a:r>
            <a:endParaRPr lang="en-US" sz="2400" b="1" dirty="0">
              <a:solidFill>
                <a:schemeClr val="accent6">
                  <a:lumMod val="20000"/>
                  <a:lumOff val="80000"/>
                </a:schemeClr>
              </a:solidFill>
            </a:endParaRPr>
          </a:p>
        </p:txBody>
      </p:sp>
    </p:spTree>
    <p:extLst>
      <p:ext uri="{BB962C8B-B14F-4D97-AF65-F5344CB8AC3E}">
        <p14:creationId xmlns="" xmlns:p14="http://schemas.microsoft.com/office/powerpoint/2010/main" val="1020544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957072"/>
          </a:xfrm>
        </p:spPr>
        <p:txBody>
          <a:bodyPr>
            <a:normAutofit fontScale="92500" lnSpcReduction="10000"/>
          </a:bodyPr>
          <a:lstStyle/>
          <a:p>
            <a:r>
              <a:rPr lang="en-US" dirty="0" smtClean="0"/>
              <a:t>Have largest indenting angle </a:t>
            </a:r>
          </a:p>
          <a:p>
            <a:pPr lvl="1"/>
            <a:r>
              <a:rPr lang="en-US" dirty="0" smtClean="0"/>
              <a:t>Calorimeter edge to target center -&gt; 40 degree</a:t>
            </a:r>
            <a:endParaRPr lang="en-US" dirty="0"/>
          </a:p>
        </p:txBody>
      </p:sp>
      <p:sp>
        <p:nvSpPr>
          <p:cNvPr id="3" name="Date Placeholder 2"/>
          <p:cNvSpPr>
            <a:spLocks noGrp="1"/>
          </p:cNvSpPr>
          <p:nvPr>
            <p:ph type="dt" sz="half" idx="10"/>
          </p:nvPr>
        </p:nvSpPr>
        <p:spPr/>
        <p:txBody>
          <a:bodyPr/>
          <a:lstStyle/>
          <a:p>
            <a:r>
              <a:rPr lang="en-US" altLang="zh-CN" smtClean="0"/>
              <a:t>SoLID Collaboration Meeting</a:t>
            </a:r>
            <a:endParaRPr lang="en-US" dirty="0"/>
          </a:p>
        </p:txBody>
      </p:sp>
      <p:sp>
        <p:nvSpPr>
          <p:cNvPr id="4" name="Footer Placeholder 3"/>
          <p:cNvSpPr>
            <a:spLocks noGrp="1"/>
          </p:cNvSpPr>
          <p:nvPr>
            <p:ph type="ftr" sz="quarter" idx="11"/>
          </p:nvPr>
        </p:nvSpPr>
        <p:spPr/>
        <p:txBody>
          <a:bodyPr/>
          <a:lstStyle/>
          <a:p>
            <a:r>
              <a:rPr lang="en-US" smtClean="0"/>
              <a:t>Jin Huang &lt;jinhuang@jlab.org&gt;</a:t>
            </a:r>
            <a:endParaRPr lang="en-US" dirty="0"/>
          </a:p>
        </p:txBody>
      </p:sp>
      <p:sp>
        <p:nvSpPr>
          <p:cNvPr id="5" name="Slide Number Placeholder 4"/>
          <p:cNvSpPr>
            <a:spLocks noGrp="1"/>
          </p:cNvSpPr>
          <p:nvPr>
            <p:ph type="sldNum" sz="quarter" idx="12"/>
          </p:nvPr>
        </p:nvSpPr>
        <p:spPr/>
        <p:txBody>
          <a:bodyPr/>
          <a:lstStyle/>
          <a:p>
            <a:fld id="{EDE73889-8752-428C-A11C-8679396BAC9B}" type="slidenum">
              <a:rPr lang="en-US" smtClean="0"/>
              <a:pPr/>
              <a:t>18</a:t>
            </a:fld>
            <a:endParaRPr lang="en-US" dirty="0"/>
          </a:p>
        </p:txBody>
      </p:sp>
      <p:sp>
        <p:nvSpPr>
          <p:cNvPr id="6" name="Title 5"/>
          <p:cNvSpPr>
            <a:spLocks noGrp="1"/>
          </p:cNvSpPr>
          <p:nvPr>
            <p:ph type="title"/>
          </p:nvPr>
        </p:nvSpPr>
        <p:spPr/>
        <p:txBody>
          <a:bodyPr/>
          <a:lstStyle/>
          <a:p>
            <a:r>
              <a:rPr lang="en-US" dirty="0" smtClean="0"/>
              <a:t>The edge effect - PVDIS</a:t>
            </a:r>
            <a:endParaRPr lang="en-US" dirty="0"/>
          </a:p>
        </p:txBody>
      </p:sp>
      <p:grpSp>
        <p:nvGrpSpPr>
          <p:cNvPr id="7" name="Group 18"/>
          <p:cNvGrpSpPr/>
          <p:nvPr/>
        </p:nvGrpSpPr>
        <p:grpSpPr>
          <a:xfrm>
            <a:off x="1600200" y="2362200"/>
            <a:ext cx="6381750" cy="4343400"/>
            <a:chOff x="2590800" y="2274332"/>
            <a:chExt cx="6381750" cy="4343400"/>
          </a:xfrm>
        </p:grpSpPr>
        <p:pic>
          <p:nvPicPr>
            <p:cNvPr id="5122" name="Picture 2"/>
            <p:cNvPicPr>
              <a:picLocks noChangeAspect="1" noChangeArrowheads="1"/>
            </p:cNvPicPr>
            <p:nvPr/>
          </p:nvPicPr>
          <p:blipFill>
            <a:blip r:embed="rId2" cstate="print">
              <a:clrChange>
                <a:clrFrom>
                  <a:srgbClr val="F3F3F3"/>
                </a:clrFrom>
                <a:clrTo>
                  <a:srgbClr val="F3F3F3">
                    <a:alpha val="0"/>
                  </a:srgbClr>
                </a:clrTo>
              </a:clrChange>
            </a:blip>
            <a:srcRect/>
            <a:stretch>
              <a:fillRect/>
            </a:stretch>
          </p:blipFill>
          <p:spPr bwMode="auto">
            <a:xfrm>
              <a:off x="2895600" y="2362200"/>
              <a:ext cx="6076950" cy="409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flipV="1">
              <a:off x="6019800" y="2274332"/>
              <a:ext cx="0" cy="4050268"/>
            </a:xfrm>
            <a:prstGeom prst="line">
              <a:avLst/>
            </a:prstGeom>
            <a:ln w="53975" cmpd="dbl"/>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791200" y="6248400"/>
              <a:ext cx="3041217" cy="369332"/>
            </a:xfrm>
            <a:prstGeom prst="rect">
              <a:avLst/>
            </a:prstGeom>
          </p:spPr>
          <p:txBody>
            <a:bodyPr wrap="none">
              <a:spAutoFit/>
            </a:bodyPr>
            <a:lstStyle/>
            <a:p>
              <a:r>
                <a:rPr lang="en-US" dirty="0" smtClean="0"/>
                <a:t>Azimuthal angle at target</a:t>
              </a:r>
              <a:endParaRPr lang="en-US" dirty="0"/>
            </a:p>
          </p:txBody>
        </p:sp>
        <p:sp>
          <p:nvSpPr>
            <p:cNvPr id="12" name="Rectangle 11"/>
            <p:cNvSpPr/>
            <p:nvPr/>
          </p:nvSpPr>
          <p:spPr>
            <a:xfrm rot="16200000">
              <a:off x="865327" y="4087672"/>
              <a:ext cx="3820277" cy="369332"/>
            </a:xfrm>
            <a:prstGeom prst="rect">
              <a:avLst/>
            </a:prstGeom>
          </p:spPr>
          <p:txBody>
            <a:bodyPr wrap="none">
              <a:spAutoFit/>
            </a:bodyPr>
            <a:lstStyle/>
            <a:p>
              <a:r>
                <a:rPr lang="en-US" dirty="0" smtClean="0"/>
                <a:t>Electron energy deposition in EC</a:t>
              </a:r>
              <a:endParaRPr lang="en-US" dirty="0"/>
            </a:p>
          </p:txBody>
        </p:sp>
        <p:cxnSp>
          <p:nvCxnSpPr>
            <p:cNvPr id="13" name="Straight Connector 12"/>
            <p:cNvCxnSpPr/>
            <p:nvPr/>
          </p:nvCxnSpPr>
          <p:spPr>
            <a:xfrm>
              <a:off x="3124200" y="2819400"/>
              <a:ext cx="381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29400" y="3124200"/>
              <a:ext cx="1941557" cy="923330"/>
            </a:xfrm>
            <a:prstGeom prst="rect">
              <a:avLst/>
            </a:prstGeom>
          </p:spPr>
          <p:txBody>
            <a:bodyPr wrap="none">
              <a:spAutoFit/>
            </a:bodyPr>
            <a:lstStyle/>
            <a:p>
              <a:pPr>
                <a:buFont typeface="Arial" pitchFamily="34" charset="0"/>
                <a:buChar char="•"/>
              </a:pPr>
              <a:r>
                <a:rPr lang="en-US" dirty="0" smtClean="0">
                  <a:solidFill>
                    <a:srgbClr val="FF0000"/>
                  </a:solidFill>
                </a:rPr>
                <a:t>P&lt;4GeV</a:t>
              </a:r>
            </a:p>
            <a:p>
              <a:pPr>
                <a:buFont typeface="Arial" pitchFamily="34" charset="0"/>
                <a:buChar char="•"/>
              </a:pPr>
              <a:r>
                <a:rPr lang="en-US" dirty="0" smtClean="0">
                  <a:solidFill>
                    <a:srgbClr val="0101FF"/>
                  </a:solidFill>
                </a:rPr>
                <a:t>4GeV&lt;P&lt;8GeV</a:t>
              </a:r>
            </a:p>
            <a:p>
              <a:pPr>
                <a:buFont typeface="Arial" pitchFamily="34" charset="0"/>
                <a:buChar char="•"/>
              </a:pPr>
              <a:r>
                <a:rPr lang="en-US" dirty="0" smtClean="0">
                  <a:solidFill>
                    <a:schemeClr val="accent5">
                      <a:lumMod val="50000"/>
                    </a:schemeClr>
                  </a:solidFill>
                </a:rPr>
                <a:t>P&gt;8GeV</a:t>
              </a:r>
              <a:endParaRPr lang="en-US" dirty="0">
                <a:solidFill>
                  <a:schemeClr val="accent5">
                    <a:lumMod val="50000"/>
                  </a:schemeClr>
                </a:solidFill>
              </a:endParaRPr>
            </a:p>
          </p:txBody>
        </p:sp>
        <p:cxnSp>
          <p:nvCxnSpPr>
            <p:cNvPr id="16" name="Straight Connector 15"/>
            <p:cNvCxnSpPr/>
            <p:nvPr/>
          </p:nvCxnSpPr>
          <p:spPr>
            <a:xfrm>
              <a:off x="5257800" y="2274332"/>
              <a:ext cx="0" cy="405026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3581400" y="2362200"/>
            <a:ext cx="0" cy="405026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Left Arrow 22"/>
          <p:cNvSpPr/>
          <p:nvPr/>
        </p:nvSpPr>
        <p:spPr>
          <a:xfrm>
            <a:off x="5029200" y="4419600"/>
            <a:ext cx="2133600" cy="91440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Geometric limit</a:t>
            </a:r>
            <a:endParaRPr lang="en-US" dirty="0"/>
          </a:p>
        </p:txBody>
      </p:sp>
      <p:sp>
        <p:nvSpPr>
          <p:cNvPr id="24" name="Right Arrow 23"/>
          <p:cNvSpPr/>
          <p:nvPr/>
        </p:nvSpPr>
        <p:spPr>
          <a:xfrm>
            <a:off x="2133600" y="4267200"/>
            <a:ext cx="1447800" cy="12192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Physics Need</a:t>
            </a:r>
            <a:endParaRPr lang="en-US" dirty="0"/>
          </a:p>
        </p:txBody>
      </p:sp>
      <p:sp>
        <p:nvSpPr>
          <p:cNvPr id="18" name="Rectangle 17"/>
          <p:cNvSpPr/>
          <p:nvPr/>
        </p:nvSpPr>
        <p:spPr>
          <a:xfrm rot="16200000">
            <a:off x="3360633" y="5173768"/>
            <a:ext cx="1572866" cy="369332"/>
          </a:xfrm>
          <a:prstGeom prst="rect">
            <a:avLst/>
          </a:prstGeom>
        </p:spPr>
        <p:txBody>
          <a:bodyPr wrap="none">
            <a:spAutoFit/>
          </a:bodyPr>
          <a:lstStyle/>
          <a:p>
            <a:r>
              <a:rPr lang="en-US" dirty="0" smtClean="0"/>
              <a:t>95% Contain</a:t>
            </a:r>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ECAL </a:t>
            </a:r>
            <a:r>
              <a:rPr lang="en-US" b="1" dirty="0" err="1" smtClean="0">
                <a:solidFill>
                  <a:schemeClr val="accent2"/>
                </a:solidFill>
                <a:latin typeface="Comic Sans MS" pitchFamily="66" charset="0"/>
              </a:rPr>
              <a:t>Shashlik</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79B30C-4390-497D-8D9E-6D46F956F3E0}" type="slidenum">
              <a:rPr lang="en-US" smtClean="0"/>
              <a:pPr/>
              <a:t>19</a:t>
            </a:fld>
            <a:endParaRPr lang="en-US"/>
          </a:p>
        </p:txBody>
      </p:sp>
      <p:pic>
        <p:nvPicPr>
          <p:cNvPr id="6" name="Picture 34" descr="shahlyk_spir_2mm"/>
          <p:cNvPicPr>
            <a:picLocks noChangeAspect="1" noChangeArrowheads="1"/>
          </p:cNvPicPr>
          <p:nvPr/>
        </p:nvPicPr>
        <p:blipFill>
          <a:blip r:embed="rId2" cstate="print"/>
          <a:srcRect r="51192"/>
          <a:stretch>
            <a:fillRect/>
          </a:stretch>
        </p:blipFill>
        <p:spPr bwMode="auto">
          <a:xfrm>
            <a:off x="6858000" y="4419600"/>
            <a:ext cx="2053164" cy="2362200"/>
          </a:xfrm>
          <a:prstGeom prst="rect">
            <a:avLst/>
          </a:prstGeom>
          <a:noFill/>
          <a:ln w="9525">
            <a:noFill/>
            <a:miter lim="800000"/>
            <a:headEnd/>
            <a:tailEnd/>
          </a:ln>
        </p:spPr>
      </p:pic>
      <p:pic>
        <p:nvPicPr>
          <p:cNvPr id="7" name="Picture 13" descr="Spiral"/>
          <p:cNvPicPr>
            <a:picLocks noChangeAspect="1" noChangeArrowheads="1"/>
          </p:cNvPicPr>
          <p:nvPr/>
        </p:nvPicPr>
        <p:blipFill>
          <a:blip r:embed="rId3" cstate="print"/>
          <a:srcRect/>
          <a:stretch>
            <a:fillRect/>
          </a:stretch>
        </p:blipFill>
        <p:spPr bwMode="auto">
          <a:xfrm>
            <a:off x="2819400" y="4648200"/>
            <a:ext cx="3755781" cy="2071688"/>
          </a:xfrm>
          <a:prstGeom prst="rect">
            <a:avLst/>
          </a:prstGeom>
          <a:noFill/>
          <a:ln w="9525">
            <a:noFill/>
            <a:miter lim="800000"/>
            <a:headEnd/>
            <a:tailEnd/>
          </a:ln>
        </p:spPr>
      </p:pic>
      <p:pic>
        <p:nvPicPr>
          <p:cNvPr id="8" name="Рисунок 15" descr="shashlik_energy_rel_T9.gif"/>
          <p:cNvPicPr>
            <a:picLocks noChangeAspect="1"/>
          </p:cNvPicPr>
          <p:nvPr/>
        </p:nvPicPr>
        <p:blipFill>
          <a:blip r:embed="rId4" cstate="print"/>
          <a:srcRect/>
          <a:stretch>
            <a:fillRect/>
          </a:stretch>
        </p:blipFill>
        <p:spPr bwMode="auto">
          <a:xfrm>
            <a:off x="160977" y="4419600"/>
            <a:ext cx="2277423" cy="23622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152401" y="1524000"/>
            <a:ext cx="3505200" cy="2847975"/>
          </a:xfrm>
          <a:prstGeom prst="rect">
            <a:avLst/>
          </a:prstGeom>
          <a:noFill/>
          <a:ln w="9525">
            <a:noFill/>
            <a:miter lim="800000"/>
            <a:headEnd/>
            <a:tailEnd/>
          </a:ln>
        </p:spPr>
      </p:pic>
      <p:sp>
        <p:nvSpPr>
          <p:cNvPr id="10" name="Содержимое 10"/>
          <p:cNvSpPr txBox="1">
            <a:spLocks/>
          </p:cNvSpPr>
          <p:nvPr/>
        </p:nvSpPr>
        <p:spPr>
          <a:xfrm>
            <a:off x="3962400" y="1295400"/>
            <a:ext cx="4876799" cy="2971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Dimensions		38.2x38.2 mm</a:t>
            </a:r>
            <a:r>
              <a:rPr kumimoji="0" lang="en-US" sz="2000" b="0" i="0" u="none" strike="noStrike" kern="1200" cap="none" spc="0" normalizeH="0" baseline="30000" noProof="0" dirty="0" smtClean="0">
                <a:ln>
                  <a:noFill/>
                </a:ln>
                <a:solidFill>
                  <a:schemeClr val="tx1"/>
                </a:solidFill>
                <a:effectLst/>
                <a:uLnTx/>
                <a:uFillTx/>
                <a:latin typeface="+mn-lt"/>
                <a:ea typeface="+mn-ea"/>
                <a:cs typeface="+mn-cs"/>
              </a:rPr>
              <a:t>2</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Radiation length	17.5mm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Moliere radius 	36mm</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Radiation thickness 	22.5 X</a:t>
            </a:r>
            <a:r>
              <a:rPr kumimoji="0" lang="en-US" sz="2000" b="0" i="0" u="none" strike="noStrike" kern="1200" cap="none" spc="0" normalizeH="0" baseline="-25000" noProof="0" dirty="0" smtClean="0">
                <a:ln>
                  <a:noFill/>
                </a:ln>
                <a:solidFill>
                  <a:schemeClr val="tx1"/>
                </a:solidFill>
                <a:effectLst/>
                <a:uLnTx/>
                <a:uFillTx/>
                <a:latin typeface="+mn-lt"/>
                <a:ea typeface="+mn-ea"/>
                <a:cs typeface="+mn-cs"/>
              </a:rPr>
              <a:t>0</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Scintillator</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thickness	1.5mm</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Lead thickness	0.8mm</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rgbClr val="FF0000"/>
                </a:solidFill>
                <a:effectLst/>
                <a:uLnTx/>
                <a:uFillTx/>
                <a:latin typeface="+mn-lt"/>
                <a:ea typeface="+mn-ea"/>
                <a:cs typeface="+mn-cs"/>
              </a:rPr>
              <a:t>Radiation</a:t>
            </a:r>
            <a:r>
              <a:rPr kumimoji="0" lang="en-US" sz="2000" b="0" i="0" u="none" strike="noStrike" kern="1200" cap="none" spc="0" normalizeH="0" baseline="0" noProof="0" dirty="0" smtClean="0">
                <a:ln>
                  <a:noFill/>
                </a:ln>
                <a:solidFill>
                  <a:srgbClr val="FF0000"/>
                </a:solidFill>
                <a:effectLst/>
                <a:uLnTx/>
                <a:uFillTx/>
                <a:latin typeface="+mn-lt"/>
                <a:ea typeface="+mn-ea"/>
                <a:cs typeface="+mn-cs"/>
              </a:rPr>
              <a:t> hardness 	500 </a:t>
            </a:r>
            <a:r>
              <a:rPr kumimoji="0" lang="en-US" sz="2000" b="0" i="0" u="none" strike="noStrike" kern="1200" cap="none" spc="0" normalizeH="0" baseline="0" noProof="0" dirty="0" err="1" smtClean="0">
                <a:ln>
                  <a:noFill/>
                </a:ln>
                <a:solidFill>
                  <a:srgbClr val="FF0000"/>
                </a:solidFill>
                <a:effectLst/>
                <a:uLnTx/>
                <a:uFillTx/>
                <a:latin typeface="+mn-lt"/>
                <a:ea typeface="+mn-ea"/>
                <a:cs typeface="+mn-cs"/>
              </a:rPr>
              <a:t>krad</a:t>
            </a:r>
            <a:endParaRPr kumimoji="0" lang="ru-RU" sz="20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Energy resolution	6.5%/√E   1%</a:t>
            </a:r>
            <a:endParaRPr kumimoji="0" lang="ru-RU"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sz="5600" b="1" dirty="0" err="1" smtClean="0">
                <a:solidFill>
                  <a:srgbClr val="FF0000"/>
                </a:solidFill>
              </a:rPr>
              <a:t>SoLID</a:t>
            </a:r>
            <a:r>
              <a:rPr lang="en-US" sz="5600" b="1" dirty="0" smtClean="0"/>
              <a:t> </a:t>
            </a:r>
            <a:r>
              <a:rPr lang="en-US" sz="3900" dirty="0" smtClean="0"/>
              <a:t>-</a:t>
            </a:r>
            <a:r>
              <a:rPr lang="en-US" b="1" dirty="0" smtClean="0"/>
              <a:t> </a:t>
            </a:r>
            <a:r>
              <a:rPr lang="en-US" sz="3900" dirty="0" err="1" smtClean="0"/>
              <a:t>Solenoidal</a:t>
            </a:r>
            <a:r>
              <a:rPr lang="en-US" sz="3900" dirty="0" smtClean="0"/>
              <a:t> Large Intensity Device</a:t>
            </a:r>
            <a:endParaRPr lang="en-US" sz="3900" dirty="0"/>
          </a:p>
        </p:txBody>
      </p:sp>
      <p:sp>
        <p:nvSpPr>
          <p:cNvPr id="3" name="Content Placeholder 2"/>
          <p:cNvSpPr>
            <a:spLocks noGrp="1"/>
          </p:cNvSpPr>
          <p:nvPr>
            <p:ph idx="1"/>
          </p:nvPr>
        </p:nvSpPr>
        <p:spPr>
          <a:xfrm>
            <a:off x="457200" y="1371600"/>
            <a:ext cx="8229600" cy="4525963"/>
          </a:xfrm>
        </p:spPr>
        <p:txBody>
          <a:bodyPr>
            <a:noAutofit/>
          </a:bodyPr>
          <a:lstStyle/>
          <a:p>
            <a:r>
              <a:rPr lang="en-US" sz="2200" dirty="0" smtClean="0"/>
              <a:t>One of three major new equipments of Hall A 12GeV upgrade besides </a:t>
            </a:r>
            <a:r>
              <a:rPr lang="en-US" sz="2200" dirty="0" err="1" smtClean="0"/>
              <a:t>SuperBigBite</a:t>
            </a:r>
            <a:r>
              <a:rPr lang="en-US" sz="2200" dirty="0" smtClean="0"/>
              <a:t> </a:t>
            </a:r>
            <a:r>
              <a:rPr lang="en-US" sz="2200" dirty="0" smtClean="0"/>
              <a:t>and </a:t>
            </a:r>
            <a:r>
              <a:rPr lang="en-US" sz="2200" dirty="0" err="1" smtClean="0"/>
              <a:t>Moller</a:t>
            </a:r>
            <a:endParaRPr lang="en-US" sz="2200" dirty="0" smtClean="0"/>
          </a:p>
          <a:p>
            <a:r>
              <a:rPr lang="en-US" sz="2200" dirty="0" smtClean="0"/>
              <a:t>General purpose device.</a:t>
            </a:r>
          </a:p>
          <a:p>
            <a:pPr>
              <a:buNone/>
            </a:pPr>
            <a:r>
              <a:rPr lang="en-US" sz="2200" dirty="0" smtClean="0"/>
              <a:t>	</a:t>
            </a:r>
            <a:r>
              <a:rPr lang="en-US" sz="2200" i="1" dirty="0" smtClean="0">
                <a:solidFill>
                  <a:srgbClr val="0070C0"/>
                </a:solidFill>
              </a:rPr>
              <a:t>proposals:</a:t>
            </a:r>
          </a:p>
          <a:p>
            <a:pPr marL="914400" lvl="1" indent="-514350">
              <a:buFont typeface="+mj-lt"/>
              <a:buAutoNum type="arabicPeriod"/>
            </a:pPr>
            <a:r>
              <a:rPr lang="en-US" sz="2200" dirty="0" smtClean="0">
                <a:solidFill>
                  <a:srgbClr val="FF0000"/>
                </a:solidFill>
              </a:rPr>
              <a:t>PVDIS </a:t>
            </a:r>
            <a:r>
              <a:rPr lang="en-US" sz="2200" dirty="0" smtClean="0">
                <a:solidFill>
                  <a:schemeClr val="tx2"/>
                </a:solidFill>
              </a:rPr>
              <a:t>(rate A, 169 days)</a:t>
            </a:r>
          </a:p>
          <a:p>
            <a:pPr marL="914400" lvl="1" indent="-514350">
              <a:buFont typeface="+mj-lt"/>
              <a:buAutoNum type="arabicPeriod"/>
            </a:pPr>
            <a:r>
              <a:rPr lang="en-US" sz="2200" dirty="0" smtClean="0">
                <a:solidFill>
                  <a:srgbClr val="FF0000"/>
                </a:solidFill>
              </a:rPr>
              <a:t>SIDIS with Transversely Polarized 3He </a:t>
            </a:r>
            <a:r>
              <a:rPr lang="en-US" sz="2200" dirty="0" smtClean="0">
                <a:solidFill>
                  <a:schemeClr val="tx2"/>
                </a:solidFill>
              </a:rPr>
              <a:t>(rate A, 90 days)</a:t>
            </a:r>
          </a:p>
          <a:p>
            <a:pPr marL="914400" lvl="1" indent="-514350">
              <a:buFont typeface="+mj-lt"/>
              <a:buAutoNum type="arabicPeriod"/>
            </a:pPr>
            <a:r>
              <a:rPr lang="en-US" sz="2200" dirty="0" smtClean="0">
                <a:solidFill>
                  <a:srgbClr val="FF0000"/>
                </a:solidFill>
              </a:rPr>
              <a:t>SIDIS with Longitudinally Polarized 3He </a:t>
            </a:r>
            <a:r>
              <a:rPr lang="en-US" sz="2200" dirty="0" smtClean="0">
                <a:solidFill>
                  <a:schemeClr val="tx2"/>
                </a:solidFill>
              </a:rPr>
              <a:t>(rate A, 35 days)</a:t>
            </a:r>
          </a:p>
          <a:p>
            <a:pPr marL="914400" lvl="1" indent="-514350">
              <a:buFont typeface="+mj-lt"/>
              <a:buAutoNum type="arabicPeriod"/>
            </a:pPr>
            <a:r>
              <a:rPr lang="en-US" sz="2200" dirty="0" smtClean="0">
                <a:solidFill>
                  <a:srgbClr val="FF0000"/>
                </a:solidFill>
              </a:rPr>
              <a:t>SIDIS with Transversely Polarized Proton </a:t>
            </a:r>
            <a:r>
              <a:rPr lang="en-US" sz="2200" dirty="0" smtClean="0">
                <a:solidFill>
                  <a:schemeClr val="tx2"/>
                </a:solidFill>
              </a:rPr>
              <a:t>(conditional approval)</a:t>
            </a:r>
          </a:p>
          <a:p>
            <a:pPr>
              <a:buNone/>
            </a:pPr>
            <a:endParaRPr lang="en-US" sz="2200" dirty="0" smtClean="0"/>
          </a:p>
          <a:p>
            <a:endParaRPr lang="en-US" sz="2200" b="1" dirty="0" smtClean="0"/>
          </a:p>
          <a:p>
            <a:endParaRPr lang="en-US" sz="2200" dirty="0"/>
          </a:p>
        </p:txBody>
      </p:sp>
      <p:sp>
        <p:nvSpPr>
          <p:cNvPr id="4" name="Slide Number Placeholder 3"/>
          <p:cNvSpPr>
            <a:spLocks noGrp="1"/>
          </p:cNvSpPr>
          <p:nvPr>
            <p:ph type="sldNum" sz="quarter" idx="12"/>
          </p:nvPr>
        </p:nvSpPr>
        <p:spPr/>
        <p:txBody>
          <a:bodyPr/>
          <a:lstStyle/>
          <a:p>
            <a:fld id="{7979B30C-4390-497D-8D9E-6D46F956F3E0}" type="slidenum">
              <a:rPr lang="en-US" smtClean="0"/>
              <a:pPr/>
              <a:t>2</a:t>
            </a:fld>
            <a:endParaRPr lang="en-US"/>
          </a:p>
        </p:txBody>
      </p:sp>
      <p:pic>
        <p:nvPicPr>
          <p:cNvPr id="5" name="Picture 4" descr="header.jpg"/>
          <p:cNvPicPr>
            <a:picLocks noChangeAspect="1"/>
          </p:cNvPicPr>
          <p:nvPr/>
        </p:nvPicPr>
        <p:blipFill>
          <a:blip r:embed="rId2" cstate="print"/>
          <a:stretch>
            <a:fillRect/>
          </a:stretch>
        </p:blipFill>
        <p:spPr>
          <a:xfrm>
            <a:off x="5154712" y="1"/>
            <a:ext cx="3989288" cy="7619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Дата 1"/>
          <p:cNvSpPr>
            <a:spLocks noGrp="1"/>
          </p:cNvSpPr>
          <p:nvPr>
            <p:ph type="dt" sz="quarter" idx="10"/>
          </p:nvPr>
        </p:nvSpPr>
        <p:spPr>
          <a:noFill/>
        </p:spPr>
        <p:txBody>
          <a:bodyPr/>
          <a:lstStyle/>
          <a:p>
            <a:r>
              <a:rPr lang="ru-RU"/>
              <a:t>NA62, 21 October 2010</a:t>
            </a:r>
            <a:endParaRPr lang="fr-FR"/>
          </a:p>
        </p:txBody>
      </p:sp>
      <p:sp>
        <p:nvSpPr>
          <p:cNvPr id="19459" name="Нижний колонтитул 2"/>
          <p:cNvSpPr>
            <a:spLocks noGrp="1"/>
          </p:cNvSpPr>
          <p:nvPr>
            <p:ph type="ftr" sz="quarter" idx="11"/>
          </p:nvPr>
        </p:nvSpPr>
        <p:spPr>
          <a:noFill/>
        </p:spPr>
        <p:txBody>
          <a:bodyPr/>
          <a:lstStyle/>
          <a:p>
            <a:r>
              <a:rPr lang="fr-FR" smtClean="0"/>
              <a:t>V.Polyakov, Shashlik calorimeter</a:t>
            </a:r>
          </a:p>
        </p:txBody>
      </p:sp>
      <p:sp>
        <p:nvSpPr>
          <p:cNvPr id="19460" name="Номер слайда 3"/>
          <p:cNvSpPr>
            <a:spLocks noGrp="1"/>
          </p:cNvSpPr>
          <p:nvPr>
            <p:ph type="sldNum" sz="quarter" idx="12"/>
          </p:nvPr>
        </p:nvSpPr>
        <p:spPr>
          <a:noFill/>
        </p:spPr>
        <p:txBody>
          <a:bodyPr/>
          <a:lstStyle/>
          <a:p>
            <a:fld id="{3A2586DE-DDD0-40FF-AA3C-390BA5092E81}" type="slidenum">
              <a:rPr lang="fr-FR"/>
              <a:pPr/>
              <a:t>20</a:t>
            </a:fld>
            <a:endParaRPr lang="fr-FR"/>
          </a:p>
        </p:txBody>
      </p:sp>
      <p:sp>
        <p:nvSpPr>
          <p:cNvPr id="19461" name="Text Box 3"/>
          <p:cNvSpPr txBox="1">
            <a:spLocks noChangeArrowheads="1"/>
          </p:cNvSpPr>
          <p:nvPr/>
        </p:nvSpPr>
        <p:spPr bwMode="auto">
          <a:xfrm>
            <a:off x="1015512" y="260350"/>
            <a:ext cx="7477857" cy="762000"/>
          </a:xfrm>
          <a:prstGeom prst="rect">
            <a:avLst/>
          </a:prstGeom>
          <a:noFill/>
          <a:ln w="9525">
            <a:noFill/>
            <a:miter lim="800000"/>
            <a:headEnd/>
            <a:tailEnd/>
          </a:ln>
        </p:spPr>
        <p:txBody>
          <a:bodyPr>
            <a:spAutoFit/>
          </a:bodyPr>
          <a:lstStyle/>
          <a:p>
            <a:r>
              <a:rPr lang="en-US" sz="2400" b="1">
                <a:solidFill>
                  <a:schemeClr val="accent2"/>
                </a:solidFill>
              </a:rPr>
              <a:t>IHEP Scintillator Fasilities</a:t>
            </a:r>
          </a:p>
          <a:p>
            <a:r>
              <a:rPr lang="en-US" sz="2000">
                <a:solidFill>
                  <a:schemeClr val="accent2"/>
                </a:solidFill>
              </a:rPr>
              <a:t>www.ihep.ru/scint/index-e.htm</a:t>
            </a:r>
            <a:endParaRPr lang="ru-RU" sz="2000">
              <a:solidFill>
                <a:schemeClr val="accent2"/>
              </a:solidFill>
            </a:endParaRPr>
          </a:p>
        </p:txBody>
      </p:sp>
      <p:pic>
        <p:nvPicPr>
          <p:cNvPr id="19462" name="Picture 5" descr="scint_ass"/>
          <p:cNvPicPr>
            <a:picLocks noChangeAspect="1" noChangeArrowheads="1"/>
          </p:cNvPicPr>
          <p:nvPr/>
        </p:nvPicPr>
        <p:blipFill>
          <a:blip r:embed="rId2" cstate="print"/>
          <a:srcRect/>
          <a:stretch>
            <a:fillRect/>
          </a:stretch>
        </p:blipFill>
        <p:spPr bwMode="auto">
          <a:xfrm>
            <a:off x="184638" y="1557341"/>
            <a:ext cx="4396154" cy="4486275"/>
          </a:xfrm>
          <a:prstGeom prst="rect">
            <a:avLst/>
          </a:prstGeom>
          <a:noFill/>
          <a:ln w="9525">
            <a:noFill/>
            <a:miter lim="800000"/>
            <a:headEnd/>
            <a:tailEnd/>
          </a:ln>
        </p:spPr>
      </p:pic>
      <p:pic>
        <p:nvPicPr>
          <p:cNvPr id="19463" name="Picture 6" descr="plastm_ass"/>
          <p:cNvPicPr>
            <a:picLocks noChangeAspect="1" noChangeArrowheads="1"/>
          </p:cNvPicPr>
          <p:nvPr/>
        </p:nvPicPr>
        <p:blipFill>
          <a:blip r:embed="rId3" cstate="print"/>
          <a:srcRect/>
          <a:stretch>
            <a:fillRect/>
          </a:stretch>
        </p:blipFill>
        <p:spPr bwMode="auto">
          <a:xfrm>
            <a:off x="4904644" y="1233491"/>
            <a:ext cx="4035669" cy="425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267200"/>
            <a:ext cx="6705600" cy="2286000"/>
          </a:xfrm>
        </p:spPr>
        <p:txBody>
          <a:bodyPr>
            <a:noAutofit/>
          </a:bodyPr>
          <a:lstStyle/>
          <a:p>
            <a:r>
              <a:rPr lang="en-US" sz="1600" dirty="0" smtClean="0"/>
              <a:t>Electron-hadron separation</a:t>
            </a:r>
          </a:p>
          <a:p>
            <a:pPr lvl="1"/>
            <a:r>
              <a:rPr lang="en-US" sz="1600" dirty="0" smtClean="0">
                <a:solidFill>
                  <a:schemeClr val="accent1"/>
                </a:solidFill>
              </a:rPr>
              <a:t>100:1</a:t>
            </a:r>
            <a:r>
              <a:rPr lang="en-US" sz="1600" dirty="0" smtClean="0"/>
              <a:t> pion rejection in electron sample</a:t>
            </a:r>
          </a:p>
          <a:p>
            <a:pPr lvl="1"/>
            <a:r>
              <a:rPr lang="en-US" sz="1600" dirty="0" smtClean="0"/>
              <a:t>Energy resolution: </a:t>
            </a:r>
            <a:r>
              <a:rPr lang="el-GR" sz="1600" dirty="0" smtClean="0"/>
              <a:t>σ</a:t>
            </a:r>
            <a:r>
              <a:rPr lang="en-US" sz="1600" dirty="0" smtClean="0"/>
              <a:t>(E)/E ~ </a:t>
            </a:r>
            <a:r>
              <a:rPr lang="en-US" sz="1600" dirty="0" smtClean="0">
                <a:solidFill>
                  <a:schemeClr val="accent1"/>
                </a:solidFill>
              </a:rPr>
              <a:t>5%/√E</a:t>
            </a:r>
          </a:p>
          <a:p>
            <a:r>
              <a:rPr lang="en-US" sz="1600" dirty="0" smtClean="0"/>
              <a:t>Provide shower Position</a:t>
            </a:r>
          </a:p>
          <a:p>
            <a:pPr lvl="1"/>
            <a:r>
              <a:rPr lang="el-GR" sz="1600" dirty="0" smtClean="0"/>
              <a:t>σ </a:t>
            </a:r>
            <a:r>
              <a:rPr lang="en-US" sz="1600" dirty="0" smtClean="0"/>
              <a:t>~ </a:t>
            </a:r>
            <a:r>
              <a:rPr lang="en-US" sz="1600" dirty="0" smtClean="0">
                <a:solidFill>
                  <a:schemeClr val="accent1"/>
                </a:solidFill>
              </a:rPr>
              <a:t>1 cm</a:t>
            </a:r>
            <a:r>
              <a:rPr lang="en-US" sz="1600" dirty="0" smtClean="0"/>
              <a:t>, for tracking initial seed / suppress background</a:t>
            </a:r>
          </a:p>
          <a:p>
            <a:r>
              <a:rPr lang="en-US" sz="1600" dirty="0" smtClean="0"/>
              <a:t>Time response</a:t>
            </a:r>
          </a:p>
          <a:p>
            <a:pPr lvl="1"/>
            <a:r>
              <a:rPr lang="el-GR" sz="1600" dirty="0" smtClean="0"/>
              <a:t>σ </a:t>
            </a:r>
            <a:r>
              <a:rPr lang="en-US" sz="1600" dirty="0" smtClean="0"/>
              <a:t>&lt;~ few hundreds </a:t>
            </a:r>
            <a:r>
              <a:rPr lang="en-US" sz="1600" dirty="0" err="1" smtClean="0"/>
              <a:t>ps</a:t>
            </a:r>
            <a:endParaRPr lang="en-US" sz="1600" dirty="0" smtClean="0"/>
          </a:p>
          <a:p>
            <a:pPr lvl="1"/>
            <a:r>
              <a:rPr lang="en-US" sz="1600" dirty="0" smtClean="0"/>
              <a:t>provide trigger/identify beam bunch (TOF PID)</a:t>
            </a:r>
          </a:p>
          <a:p>
            <a:endParaRPr lang="en-US" sz="1600" dirty="0"/>
          </a:p>
        </p:txBody>
      </p:sp>
      <p:sp>
        <p:nvSpPr>
          <p:cNvPr id="5" name="Slide Number Placeholder 4"/>
          <p:cNvSpPr>
            <a:spLocks noGrp="1"/>
          </p:cNvSpPr>
          <p:nvPr>
            <p:ph type="sldNum" sz="quarter" idx="12"/>
          </p:nvPr>
        </p:nvSpPr>
        <p:spPr/>
        <p:txBody>
          <a:bodyPr/>
          <a:lstStyle/>
          <a:p>
            <a:fld id="{EDE73889-8752-428C-A11C-8679396BAC9B}" type="slidenum">
              <a:rPr lang="en-US" smtClean="0"/>
              <a:pPr/>
              <a:t>3</a:t>
            </a:fld>
            <a:endParaRPr lang="en-US" dirty="0"/>
          </a:p>
        </p:txBody>
      </p:sp>
      <p:sp>
        <p:nvSpPr>
          <p:cNvPr id="6" name="Title 5"/>
          <p:cNvSpPr>
            <a:spLocks noGrp="1"/>
          </p:cNvSpPr>
          <p:nvPr>
            <p:ph type="title"/>
          </p:nvPr>
        </p:nvSpPr>
        <p:spPr/>
        <p:txBody>
          <a:bodyPr/>
          <a:lstStyle/>
          <a:p>
            <a:r>
              <a:rPr lang="en-US" dirty="0" smtClean="0"/>
              <a:t>SoLID Calorimeter Overview</a:t>
            </a:r>
            <a:endParaRPr lang="en-US" dirty="0"/>
          </a:p>
        </p:txBody>
      </p:sp>
      <p:grpSp>
        <p:nvGrpSpPr>
          <p:cNvPr id="7" name="Group 22"/>
          <p:cNvGrpSpPr/>
          <p:nvPr/>
        </p:nvGrpSpPr>
        <p:grpSpPr>
          <a:xfrm>
            <a:off x="1676400" y="1066800"/>
            <a:ext cx="6054328" cy="3124200"/>
            <a:chOff x="304800" y="1524000"/>
            <a:chExt cx="8610600" cy="4443307"/>
          </a:xfrm>
        </p:grpSpPr>
        <p:pic>
          <p:nvPicPr>
            <p:cNvPr id="15" name="Picture 3" descr="Z:\Downloads\solid_BaBar_SIDIS_20111123.png"/>
            <p:cNvPicPr>
              <a:picLocks noChangeAspect="1" noChangeArrowheads="1"/>
            </p:cNvPicPr>
            <p:nvPr/>
          </p:nvPicPr>
          <p:blipFill>
            <a:blip r:embed="rId2" cstate="print">
              <a:clrChange>
                <a:clrFrom>
                  <a:srgbClr val="CCE5F9"/>
                </a:clrFrom>
                <a:clrTo>
                  <a:srgbClr val="CCE5F9">
                    <a:alpha val="0"/>
                  </a:srgbClr>
                </a:clrTo>
              </a:clrChange>
            </a:blip>
            <a:srcRect b="10535"/>
            <a:stretch>
              <a:fillRect/>
            </a:stretch>
          </p:blipFill>
          <p:spPr bwMode="auto">
            <a:xfrm>
              <a:off x="312752" y="2286000"/>
              <a:ext cx="4030648" cy="3681307"/>
            </a:xfrm>
            <a:prstGeom prst="rect">
              <a:avLst/>
            </a:prstGeom>
            <a:noFill/>
          </p:spPr>
        </p:pic>
        <p:pic>
          <p:nvPicPr>
            <p:cNvPr id="16" name="Picture 2" descr="Z:\Downloads\solid_BaBar_PVDIS_20111123.png"/>
            <p:cNvPicPr>
              <a:picLocks noChangeAspect="1" noChangeArrowheads="1"/>
            </p:cNvPicPr>
            <p:nvPr/>
          </p:nvPicPr>
          <p:blipFill>
            <a:blip r:embed="rId3" cstate="print">
              <a:clrChange>
                <a:clrFrom>
                  <a:srgbClr val="CCE5F9"/>
                </a:clrFrom>
                <a:clrTo>
                  <a:srgbClr val="CCE5F9">
                    <a:alpha val="0"/>
                  </a:srgbClr>
                </a:clrTo>
              </a:clrChange>
            </a:blip>
            <a:srcRect b="10535"/>
            <a:stretch>
              <a:fillRect/>
            </a:stretch>
          </p:blipFill>
          <p:spPr bwMode="auto">
            <a:xfrm>
              <a:off x="4732351" y="2286000"/>
              <a:ext cx="4030649" cy="3681307"/>
            </a:xfrm>
            <a:prstGeom prst="rect">
              <a:avLst/>
            </a:prstGeom>
            <a:noFill/>
          </p:spPr>
        </p:pic>
        <p:sp>
          <p:nvSpPr>
            <p:cNvPr id="17" name="Down Arrow 16"/>
            <p:cNvSpPr/>
            <p:nvPr/>
          </p:nvSpPr>
          <p:spPr>
            <a:xfrm rot="20858406">
              <a:off x="7615139" y="1932608"/>
              <a:ext cx="381659" cy="11424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18" name="Rectangle 17"/>
            <p:cNvSpPr/>
            <p:nvPr/>
          </p:nvSpPr>
          <p:spPr>
            <a:xfrm>
              <a:off x="6477000" y="1524000"/>
              <a:ext cx="2438400" cy="3939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200" dirty="0" smtClean="0">
                  <a:solidFill>
                    <a:srgbClr val="2006BA"/>
                  </a:solidFill>
                </a:rPr>
                <a:t>PVDIS forward angle</a:t>
              </a:r>
              <a:endParaRPr lang="en-US" sz="1200" dirty="0">
                <a:solidFill>
                  <a:srgbClr val="2006BA"/>
                </a:solidFill>
              </a:endParaRPr>
            </a:p>
          </p:txBody>
        </p:sp>
        <p:sp>
          <p:nvSpPr>
            <p:cNvPr id="19" name="Down Arrow 18"/>
            <p:cNvSpPr/>
            <p:nvPr/>
          </p:nvSpPr>
          <p:spPr>
            <a:xfrm rot="2166104">
              <a:off x="3997968" y="2340841"/>
              <a:ext cx="381659" cy="103600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20" name="Rectangle 19"/>
            <p:cNvSpPr/>
            <p:nvPr/>
          </p:nvSpPr>
          <p:spPr>
            <a:xfrm>
              <a:off x="3276600" y="1916668"/>
              <a:ext cx="2438400" cy="3939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200" dirty="0" smtClean="0">
                  <a:solidFill>
                    <a:srgbClr val="2006BA"/>
                  </a:solidFill>
                </a:rPr>
                <a:t>SIDIS forward angle</a:t>
              </a:r>
              <a:endParaRPr lang="en-US" sz="1200" dirty="0">
                <a:solidFill>
                  <a:srgbClr val="2006BA"/>
                </a:solidFill>
              </a:endParaRPr>
            </a:p>
          </p:txBody>
        </p:sp>
        <p:sp>
          <p:nvSpPr>
            <p:cNvPr id="21" name="Rectangle 20"/>
            <p:cNvSpPr/>
            <p:nvPr/>
          </p:nvSpPr>
          <p:spPr>
            <a:xfrm>
              <a:off x="304800" y="2286000"/>
              <a:ext cx="2438400" cy="43772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dirty="0" smtClean="0">
                  <a:solidFill>
                    <a:srgbClr val="2006BA"/>
                  </a:solidFill>
                </a:rPr>
                <a:t>SIDIS large angle</a:t>
              </a:r>
              <a:endParaRPr lang="en-US" sz="1400" dirty="0">
                <a:solidFill>
                  <a:srgbClr val="2006BA"/>
                </a:solidFill>
              </a:endParaRPr>
            </a:p>
          </p:txBody>
        </p:sp>
        <p:sp>
          <p:nvSpPr>
            <p:cNvPr id="22" name="Down Arrow 21"/>
            <p:cNvSpPr/>
            <p:nvPr/>
          </p:nvSpPr>
          <p:spPr>
            <a:xfrm rot="20069750">
              <a:off x="1546593" y="2857754"/>
              <a:ext cx="381659" cy="89920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352800"/>
            <a:ext cx="8229600" cy="3505200"/>
          </a:xfrm>
        </p:spPr>
        <p:txBody>
          <a:bodyPr>
            <a:normAutofit fontScale="77500" lnSpcReduction="20000"/>
          </a:bodyPr>
          <a:lstStyle/>
          <a:p>
            <a:r>
              <a:rPr lang="en-US" dirty="0" smtClean="0"/>
              <a:t>Shashlyk calorimeter</a:t>
            </a:r>
          </a:p>
          <a:p>
            <a:pPr lvl="1"/>
            <a:r>
              <a:rPr lang="en-US" sz="2700" dirty="0" smtClean="0"/>
              <a:t>Lead-scintillator sampling calorimeter</a:t>
            </a:r>
          </a:p>
          <a:p>
            <a:pPr lvl="1"/>
            <a:r>
              <a:rPr lang="en-US" sz="2700" dirty="0" smtClean="0"/>
              <a:t>WLS Fiber collects and reads out light</a:t>
            </a:r>
          </a:p>
          <a:p>
            <a:r>
              <a:rPr lang="en-US" dirty="0" smtClean="0"/>
              <a:t>Satisfy the SoLID requirement</a:t>
            </a:r>
          </a:p>
          <a:p>
            <a:pPr lvl="1"/>
            <a:r>
              <a:rPr lang="en-US" sz="2700" dirty="0" smtClean="0"/>
              <a:t>Good energy resolution (tunable)</a:t>
            </a:r>
          </a:p>
          <a:p>
            <a:pPr lvl="1"/>
            <a:r>
              <a:rPr lang="en-US" sz="2700" dirty="0" smtClean="0"/>
              <a:t>transverse size can be customized</a:t>
            </a:r>
          </a:p>
          <a:p>
            <a:pPr lvl="1"/>
            <a:r>
              <a:rPr lang="en-US" sz="2700" dirty="0" smtClean="0"/>
              <a:t>Radiation hardness ~ 500kRad (improvable)</a:t>
            </a:r>
          </a:p>
          <a:p>
            <a:r>
              <a:rPr lang="en-US" sz="2700" dirty="0" smtClean="0"/>
              <a:t>Easier to collect and read out the light</a:t>
            </a:r>
          </a:p>
          <a:p>
            <a:r>
              <a:rPr lang="en-US" sz="2700" dirty="0" smtClean="0"/>
              <a:t>Well developed technology, used by many experiments</a:t>
            </a:r>
          </a:p>
          <a:p>
            <a:r>
              <a:rPr lang="en-US" sz="2700" dirty="0" smtClean="0"/>
              <a:t>IHEP production rate about 200 per month</a:t>
            </a:r>
          </a:p>
          <a:p>
            <a:pPr>
              <a:buNone/>
            </a:pPr>
            <a:endParaRPr lang="en-US" sz="2000" dirty="0"/>
          </a:p>
        </p:txBody>
      </p:sp>
      <p:sp>
        <p:nvSpPr>
          <p:cNvPr id="5" name="Slide Number Placeholder 4"/>
          <p:cNvSpPr>
            <a:spLocks noGrp="1"/>
          </p:cNvSpPr>
          <p:nvPr>
            <p:ph type="sldNum" sz="quarter" idx="12"/>
          </p:nvPr>
        </p:nvSpPr>
        <p:spPr/>
        <p:txBody>
          <a:bodyPr/>
          <a:lstStyle/>
          <a:p>
            <a:fld id="{EDE73889-8752-428C-A11C-8679396BAC9B}" type="slidenum">
              <a:rPr lang="en-US" smtClean="0"/>
              <a:pPr/>
              <a:t>4</a:t>
            </a:fld>
            <a:endParaRPr lang="en-US" dirty="0"/>
          </a:p>
        </p:txBody>
      </p:sp>
      <p:sp>
        <p:nvSpPr>
          <p:cNvPr id="6" name="Title 5"/>
          <p:cNvSpPr>
            <a:spLocks noGrp="1"/>
          </p:cNvSpPr>
          <p:nvPr>
            <p:ph type="title"/>
          </p:nvPr>
        </p:nvSpPr>
        <p:spPr/>
        <p:txBody>
          <a:bodyPr>
            <a:normAutofit fontScale="90000"/>
          </a:bodyPr>
          <a:lstStyle/>
          <a:p>
            <a:r>
              <a:rPr lang="en-US" dirty="0" smtClean="0"/>
              <a:t>Best option: </a:t>
            </a:r>
            <a:br>
              <a:rPr lang="en-US" dirty="0" smtClean="0"/>
            </a:br>
            <a:r>
              <a:rPr lang="en-US" dirty="0" err="1" smtClean="0"/>
              <a:t>Shashlyk</a:t>
            </a:r>
            <a:r>
              <a:rPr lang="en-US" dirty="0" smtClean="0"/>
              <a:t> Calorimeter</a:t>
            </a:r>
            <a:endParaRPr lang="en-US" dirty="0"/>
          </a:p>
        </p:txBody>
      </p:sp>
      <p:pic>
        <p:nvPicPr>
          <p:cNvPr id="12" name="Picture 13" descr="Spiral"/>
          <p:cNvPicPr>
            <a:picLocks noChangeAspect="1" noChangeArrowheads="1"/>
          </p:cNvPicPr>
          <p:nvPr/>
        </p:nvPicPr>
        <p:blipFill>
          <a:blip r:embed="rId2" cstate="print"/>
          <a:srcRect/>
          <a:stretch>
            <a:fillRect/>
          </a:stretch>
        </p:blipFill>
        <p:spPr bwMode="auto">
          <a:xfrm>
            <a:off x="6155733" y="3226308"/>
            <a:ext cx="2942230" cy="1498092"/>
          </a:xfrm>
          <a:prstGeom prst="rect">
            <a:avLst/>
          </a:prstGeom>
          <a:noFill/>
          <a:ln w="9525">
            <a:noFill/>
            <a:miter lim="800000"/>
            <a:headEnd/>
            <a:tailEnd/>
          </a:ln>
        </p:spPr>
      </p:pic>
      <p:pic>
        <p:nvPicPr>
          <p:cNvPr id="114690" name="Picture 2"/>
          <p:cNvPicPr>
            <a:picLocks noChangeAspect="1" noChangeArrowheads="1"/>
          </p:cNvPicPr>
          <p:nvPr/>
        </p:nvPicPr>
        <p:blipFill>
          <a:blip r:embed="rId3" cstate="print"/>
          <a:srcRect/>
          <a:stretch>
            <a:fillRect/>
          </a:stretch>
        </p:blipFill>
        <p:spPr bwMode="auto">
          <a:xfrm>
            <a:off x="4724400" y="1524001"/>
            <a:ext cx="4419600" cy="1688453"/>
          </a:xfrm>
          <a:prstGeom prst="rect">
            <a:avLst/>
          </a:prstGeom>
          <a:noFill/>
          <a:ln w="9525">
            <a:noFill/>
            <a:miter lim="800000"/>
            <a:headEnd/>
            <a:tailEnd/>
          </a:ln>
        </p:spPr>
      </p:pic>
      <p:grpSp>
        <p:nvGrpSpPr>
          <p:cNvPr id="3" name="组合 12"/>
          <p:cNvGrpSpPr/>
          <p:nvPr/>
        </p:nvGrpSpPr>
        <p:grpSpPr>
          <a:xfrm>
            <a:off x="383035" y="1529116"/>
            <a:ext cx="6855965" cy="1671284"/>
            <a:chOff x="2667000" y="4724400"/>
            <a:chExt cx="6064250" cy="1611705"/>
          </a:xfrm>
        </p:grpSpPr>
        <p:pic>
          <p:nvPicPr>
            <p:cNvPr id="14" name="Picture 12" descr="Mod_2"/>
            <p:cNvPicPr>
              <a:picLocks noChangeAspect="1" noChangeArrowheads="1"/>
            </p:cNvPicPr>
            <p:nvPr/>
          </p:nvPicPr>
          <p:blipFill>
            <a:blip r:embed="rId4" cstate="print"/>
            <a:srcRect/>
            <a:stretch>
              <a:fillRect/>
            </a:stretch>
          </p:blipFill>
          <p:spPr bwMode="auto">
            <a:xfrm>
              <a:off x="2667000" y="4724400"/>
              <a:ext cx="6064250" cy="1611705"/>
            </a:xfrm>
            <a:prstGeom prst="rect">
              <a:avLst/>
            </a:prstGeom>
            <a:noFill/>
            <a:ln w="9525">
              <a:noFill/>
              <a:miter lim="800000"/>
              <a:headEnd/>
              <a:tailEnd/>
            </a:ln>
          </p:spPr>
        </p:pic>
        <p:sp>
          <p:nvSpPr>
            <p:cNvPr id="15" name="矩形 11"/>
            <p:cNvSpPr/>
            <p:nvPr/>
          </p:nvSpPr>
          <p:spPr>
            <a:xfrm>
              <a:off x="2967179" y="4724400"/>
              <a:ext cx="2394043" cy="311645"/>
            </a:xfrm>
            <a:prstGeom prst="rect">
              <a:avLst/>
            </a:prstGeom>
          </p:spPr>
          <p:txBody>
            <a:bodyPr wrap="square">
              <a:spAutoFit/>
            </a:bodyPr>
            <a:lstStyle/>
            <a:p>
              <a:pPr algn="ctr"/>
              <a:r>
                <a:rPr lang="en-US" sz="1500" dirty="0" smtClean="0">
                  <a:solidFill>
                    <a:schemeClr val="bg1"/>
                  </a:solidFill>
                </a:rPr>
                <a:t>IHEP, COMPASS </a:t>
              </a:r>
              <a:r>
                <a:rPr lang="en-US" sz="1500" dirty="0" err="1" smtClean="0">
                  <a:solidFill>
                    <a:schemeClr val="bg1"/>
                  </a:solidFill>
                </a:rPr>
                <a:t>Shashlik</a:t>
              </a:r>
              <a:r>
                <a:rPr lang="en-US" sz="1500" dirty="0" smtClean="0">
                  <a:solidFill>
                    <a:schemeClr val="bg1"/>
                  </a:solidFill>
                </a:rPr>
                <a:t>, 2010</a:t>
              </a:r>
              <a:endParaRPr lang="en-US" sz="1500" dirty="0">
                <a:solidFill>
                  <a:schemeClr val="bg1"/>
                </a:solidFill>
              </a:endParaRPr>
            </a:p>
          </p:txBody>
        </p:sp>
      </p:grpSp>
      <p:pic>
        <p:nvPicPr>
          <p:cNvPr id="16" name="Picture 34" descr="shahlyk_spir_2mm"/>
          <p:cNvPicPr>
            <a:picLocks noChangeAspect="1" noChangeArrowheads="1"/>
          </p:cNvPicPr>
          <p:nvPr/>
        </p:nvPicPr>
        <p:blipFill>
          <a:blip r:embed="rId5" cstate="print"/>
          <a:srcRect r="51192"/>
          <a:stretch>
            <a:fillRect/>
          </a:stretch>
        </p:blipFill>
        <p:spPr bwMode="auto">
          <a:xfrm>
            <a:off x="7010400" y="4887482"/>
            <a:ext cx="1676400" cy="1928726"/>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preferRelativeResize="0">
            <a:picLocks noChangeArrowheads="1"/>
          </p:cNvPicPr>
          <p:nvPr/>
        </p:nvPicPr>
        <p:blipFill>
          <a:blip r:embed="rId2" cstate="print"/>
          <a:srcRect/>
          <a:stretch>
            <a:fillRect/>
          </a:stretch>
        </p:blipFill>
        <p:spPr bwMode="auto">
          <a:xfrm>
            <a:off x="326408" y="3724696"/>
            <a:ext cx="4114800"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2"/>
          <p:cNvPicPr preferRelativeResize="0">
            <a:picLocks noChangeArrowheads="1"/>
          </p:cNvPicPr>
          <p:nvPr/>
        </p:nvPicPr>
        <p:blipFill>
          <a:blip r:embed="rId3" cstate="print"/>
          <a:srcRect/>
          <a:stretch>
            <a:fillRect/>
          </a:stretch>
        </p:blipFill>
        <p:spPr bwMode="auto">
          <a:xfrm>
            <a:off x="4669808" y="3724696"/>
            <a:ext cx="4114800"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Content Placeholder 11" descr="img_1086.jpg"/>
          <p:cNvPicPr preferRelativeResize="0">
            <a:picLocks noGrp="1"/>
          </p:cNvPicPr>
          <p:nvPr>
            <p:ph idx="1"/>
          </p:nvPr>
        </p:nvPicPr>
        <p:blipFill>
          <a:blip r:embed="rId4" cstate="print"/>
          <a:stretch>
            <a:fillRect/>
          </a:stretch>
        </p:blipFill>
        <p:spPr>
          <a:xfrm>
            <a:off x="326408" y="884832"/>
            <a:ext cx="4114800"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3" name="Picture 12" descr="img_1087.jpg"/>
          <p:cNvPicPr preferRelativeResize="0">
            <a:picLocks/>
          </p:cNvPicPr>
          <p:nvPr/>
        </p:nvPicPr>
        <p:blipFill>
          <a:blip r:embed="rId5" cstate="print"/>
          <a:stretch>
            <a:fillRect/>
          </a:stretch>
        </p:blipFill>
        <p:spPr>
          <a:xfrm>
            <a:off x="4669808" y="884832"/>
            <a:ext cx="4114800"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8" name="TextBox 7"/>
          <p:cNvSpPr txBox="1"/>
          <p:nvPr/>
        </p:nvSpPr>
        <p:spPr>
          <a:xfrm>
            <a:off x="199016" y="180975"/>
            <a:ext cx="8708025" cy="646331"/>
          </a:xfrm>
          <a:prstGeom prst="rect">
            <a:avLst/>
          </a:prstGeom>
          <a:noFill/>
          <a:effectLst>
            <a:outerShdw blurRad="50800" dist="38100" dir="5400000" algn="t" rotWithShape="0">
              <a:prstClr val="black">
                <a:alpha val="40000"/>
              </a:prstClr>
            </a:outerShdw>
          </a:effectLst>
        </p:spPr>
        <p:txBody>
          <a:bodyPr wrap="none">
            <a:spAutoFit/>
          </a:bodyPr>
          <a:lstStyle/>
          <a:p>
            <a:pPr fontAlgn="auto">
              <a:spcBef>
                <a:spcPts val="0"/>
              </a:spcBef>
              <a:spcAft>
                <a:spcPts val="0"/>
              </a:spcAft>
              <a:defRPr/>
            </a:pPr>
            <a:r>
              <a:rPr lang="en-US" sz="3600" b="1" dirty="0" smtClean="0">
                <a:solidFill>
                  <a:srgbClr val="FF0000"/>
                </a:solidFill>
                <a:latin typeface="Constantia" pitchFamily="18" charset="0"/>
              </a:rPr>
              <a:t>COMPASS </a:t>
            </a:r>
            <a:r>
              <a:rPr lang="en-US" sz="3600" b="1" dirty="0" smtClean="0">
                <a:solidFill>
                  <a:srgbClr val="FF0000"/>
                </a:solidFill>
                <a:latin typeface="Constantia" pitchFamily="18" charset="0"/>
              </a:rPr>
              <a:t>modules </a:t>
            </a:r>
            <a:r>
              <a:rPr lang="en-US" sz="3600" b="1" dirty="0" smtClean="0">
                <a:solidFill>
                  <a:srgbClr val="FF0000"/>
                </a:solidFill>
                <a:latin typeface="Constantia" pitchFamily="18" charset="0"/>
              </a:rPr>
              <a:t>used for TPE@CLAS</a:t>
            </a:r>
            <a:endParaRPr lang="en-US" sz="3600" b="1" dirty="0">
              <a:solidFill>
                <a:srgbClr val="FF0000"/>
              </a:solidFill>
              <a:latin typeface="Constantia" pitchFamily="18" charset="0"/>
            </a:endParaRPr>
          </a:p>
        </p:txBody>
      </p:sp>
      <p:cxnSp>
        <p:nvCxnSpPr>
          <p:cNvPr id="9" name="Straight Connector 8"/>
          <p:cNvCxnSpPr/>
          <p:nvPr/>
        </p:nvCxnSpPr>
        <p:spPr>
          <a:xfrm>
            <a:off x="1295400" y="762000"/>
            <a:ext cx="64770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553200"/>
            <a:ext cx="91440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12"/>
          </p:nvPr>
        </p:nvSpPr>
        <p:spPr>
          <a:xfrm>
            <a:off x="6553200" y="6574718"/>
            <a:ext cx="2133600" cy="365125"/>
          </a:xfrm>
        </p:spPr>
        <p:txBody>
          <a:bodyPr/>
          <a:lstStyle/>
          <a:p>
            <a:r>
              <a:rPr lang="en-US" sz="1600" b="1" dirty="0" smtClean="0">
                <a:solidFill>
                  <a:srgbClr val="FF0000"/>
                </a:solidFill>
              </a:rPr>
              <a:t>18</a:t>
            </a:r>
            <a:endParaRPr lang="en-US" sz="1600" b="1" dirty="0">
              <a:solidFill>
                <a:srgbClr val="FF0000"/>
              </a:solidFill>
            </a:endParaRPr>
          </a:p>
        </p:txBody>
      </p:sp>
    </p:spTree>
    <p:extLst>
      <p:ext uri="{BB962C8B-B14F-4D97-AF65-F5344CB8AC3E}">
        <p14:creationId xmlns:p14="http://schemas.microsoft.com/office/powerpoint/2010/main" xmlns="" val="2068543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Main goal of the </a:t>
            </a:r>
            <a:r>
              <a:rPr lang="en-US" dirty="0" err="1" smtClean="0"/>
              <a:t>beamtest</a:t>
            </a:r>
            <a:r>
              <a:rPr lang="en-US" dirty="0" smtClean="0"/>
              <a:t/>
            </a:r>
            <a:br>
              <a:rPr lang="en-US" dirty="0" smtClean="0"/>
            </a:br>
            <a:r>
              <a:rPr lang="en-US" sz="3300" dirty="0" smtClean="0"/>
              <a:t>under CLAS tagger during g14 photon run</a:t>
            </a:r>
            <a:endParaRPr lang="en-US" dirty="0"/>
          </a:p>
        </p:txBody>
      </p:sp>
      <p:sp>
        <p:nvSpPr>
          <p:cNvPr id="3" name="Content Placeholder 2"/>
          <p:cNvSpPr>
            <a:spLocks noGrp="1"/>
          </p:cNvSpPr>
          <p:nvPr>
            <p:ph idx="1"/>
          </p:nvPr>
        </p:nvSpPr>
        <p:spPr>
          <a:xfrm>
            <a:off x="457200" y="1189037"/>
            <a:ext cx="8229600" cy="4525963"/>
          </a:xfrm>
        </p:spPr>
        <p:txBody>
          <a:bodyPr/>
          <a:lstStyle/>
          <a:p>
            <a:r>
              <a:rPr lang="en-US" sz="2000" dirty="0" smtClean="0">
                <a:solidFill>
                  <a:srgbClr val="002060"/>
                </a:solidFill>
                <a:latin typeface="Constantia" pitchFamily="18" charset="0"/>
              </a:rPr>
              <a:t>Gain direct experience with the modules. </a:t>
            </a:r>
          </a:p>
          <a:p>
            <a:r>
              <a:rPr lang="en-US" sz="2000" dirty="0" smtClean="0">
                <a:solidFill>
                  <a:srgbClr val="002060"/>
                </a:solidFill>
                <a:latin typeface="Constantia" pitchFamily="18" charset="0"/>
              </a:rPr>
              <a:t>Test </a:t>
            </a:r>
            <a:r>
              <a:rPr lang="en-US" sz="2000" dirty="0" smtClean="0">
                <a:solidFill>
                  <a:srgbClr val="002060"/>
                </a:solidFill>
                <a:latin typeface="Constantia" pitchFamily="18" charset="0"/>
              </a:rPr>
              <a:t>energy and position resolution at different location (30%-80% of beam energy) and different </a:t>
            </a:r>
            <a:r>
              <a:rPr lang="en-US" sz="2000" dirty="0" smtClean="0">
                <a:solidFill>
                  <a:srgbClr val="002060"/>
                </a:solidFill>
                <a:latin typeface="Constantia" pitchFamily="18" charset="0"/>
              </a:rPr>
              <a:t>incoming </a:t>
            </a:r>
            <a:r>
              <a:rPr lang="en-US" sz="2000" dirty="0" smtClean="0">
                <a:solidFill>
                  <a:srgbClr val="002060"/>
                </a:solidFill>
                <a:latin typeface="Constantia" pitchFamily="18" charset="0"/>
              </a:rPr>
              <a:t>angles (0-40 degree).</a:t>
            </a:r>
            <a:endParaRPr lang="en-US" sz="2000" dirty="0" smtClean="0">
              <a:solidFill>
                <a:srgbClr val="002060"/>
              </a:solidFill>
              <a:latin typeface="Constantia" pitchFamily="18" charset="0"/>
            </a:endParaRPr>
          </a:p>
          <a:p>
            <a:r>
              <a:rPr lang="en-US" sz="2000" dirty="0" smtClean="0">
                <a:solidFill>
                  <a:srgbClr val="002060"/>
                </a:solidFill>
                <a:latin typeface="Constantia" pitchFamily="18" charset="0"/>
              </a:rPr>
              <a:t>Use test results to anchor the simulation.</a:t>
            </a:r>
          </a:p>
          <a:p>
            <a:endParaRPr lang="en-US" sz="2000" b="1" dirty="0" smtClean="0">
              <a:solidFill>
                <a:schemeClr val="accent3">
                  <a:lumMod val="50000"/>
                </a:schemeClr>
              </a:solidFill>
              <a:latin typeface="Constantia" pitchFamily="18" charset="0"/>
            </a:endParaRPr>
          </a:p>
          <a:p>
            <a:endParaRPr lang="en-US" sz="2000" b="1" dirty="0" smtClean="0">
              <a:solidFill>
                <a:schemeClr val="tx2">
                  <a:lumMod val="75000"/>
                </a:schemeClr>
              </a:solidFill>
              <a:latin typeface="Constantia" pitchFamily="18" charset="0"/>
            </a:endParaRPr>
          </a:p>
          <a:p>
            <a:endParaRPr lang="en-US" dirty="0"/>
          </a:p>
        </p:txBody>
      </p:sp>
      <p:sp>
        <p:nvSpPr>
          <p:cNvPr id="4" name="Slide Number Placeholder 3"/>
          <p:cNvSpPr>
            <a:spLocks noGrp="1"/>
          </p:cNvSpPr>
          <p:nvPr>
            <p:ph type="sldNum" sz="quarter" idx="12"/>
          </p:nvPr>
        </p:nvSpPr>
        <p:spPr/>
        <p:txBody>
          <a:bodyPr/>
          <a:lstStyle/>
          <a:p>
            <a:fld id="{7979B30C-4390-497D-8D9E-6D46F956F3E0}" type="slidenum">
              <a:rPr lang="en-US" smtClean="0"/>
              <a:pPr/>
              <a:t>6</a:t>
            </a:fld>
            <a:endParaRPr lang="en-US"/>
          </a:p>
        </p:txBody>
      </p:sp>
      <p:pic>
        <p:nvPicPr>
          <p:cNvPr id="6" name="Picture 2"/>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609600" y="2667000"/>
            <a:ext cx="7801772"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576060" y="5257800"/>
            <a:ext cx="434340" cy="381000"/>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019800" y="5257800"/>
            <a:ext cx="434340" cy="3810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086600" y="6248400"/>
            <a:ext cx="996298"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dirty="0" err="1" smtClean="0"/>
              <a:t>SoLID</a:t>
            </a:r>
            <a:r>
              <a:rPr lang="en-US" dirty="0" smtClean="0"/>
              <a:t> EC</a:t>
            </a:r>
            <a:endParaRPr lang="en-US" dirty="0"/>
          </a:p>
        </p:txBody>
      </p:sp>
      <p:sp>
        <p:nvSpPr>
          <p:cNvPr id="10" name="Up Arrow 9"/>
          <p:cNvSpPr/>
          <p:nvPr/>
        </p:nvSpPr>
        <p:spPr>
          <a:xfrm rot="19260401">
            <a:off x="7074540" y="5581962"/>
            <a:ext cx="20824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9260401">
            <a:off x="6617340" y="5543238"/>
            <a:ext cx="20824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Details of the plan</a:t>
            </a:r>
            <a:endParaRPr lang="en-US" dirty="0"/>
          </a:p>
        </p:txBody>
      </p:sp>
      <p:sp>
        <p:nvSpPr>
          <p:cNvPr id="3" name="Content Placeholder 2"/>
          <p:cNvSpPr>
            <a:spLocks noGrp="1"/>
          </p:cNvSpPr>
          <p:nvPr>
            <p:ph idx="1"/>
          </p:nvPr>
        </p:nvSpPr>
        <p:spPr>
          <a:xfrm>
            <a:off x="457200" y="685800"/>
            <a:ext cx="8229600" cy="57912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514350" indent="-514350">
              <a:buNone/>
            </a:pPr>
            <a:r>
              <a:rPr lang="en-US" dirty="0" smtClean="0">
                <a:solidFill>
                  <a:srgbClr val="FF0000"/>
                </a:solidFill>
              </a:rPr>
              <a:t>1.  Test Module</a:t>
            </a:r>
          </a:p>
          <a:p>
            <a:r>
              <a:rPr lang="en-US" dirty="0" smtClean="0"/>
              <a:t>Use TPE 5x6 array of 3.8x3.8cm modules. PMT readout with mu metal shielding.</a:t>
            </a:r>
          </a:p>
          <a:p>
            <a:pPr marL="514350" indent="-514350">
              <a:buNone/>
            </a:pPr>
            <a:r>
              <a:rPr lang="en-US" dirty="0" smtClean="0">
                <a:solidFill>
                  <a:srgbClr val="FF0000"/>
                </a:solidFill>
              </a:rPr>
              <a:t>2.   Trigger and DAQ</a:t>
            </a:r>
          </a:p>
          <a:p>
            <a:r>
              <a:rPr lang="en-US" dirty="0" smtClean="0"/>
              <a:t>Independent DAQ, non-invasive to CLAS. </a:t>
            </a:r>
          </a:p>
          <a:p>
            <a:r>
              <a:rPr lang="en-US" dirty="0" smtClean="0"/>
              <a:t>Use a small </a:t>
            </a:r>
            <a:r>
              <a:rPr lang="en-US" dirty="0" err="1" smtClean="0"/>
              <a:t>scintillator</a:t>
            </a:r>
            <a:r>
              <a:rPr lang="en-US" dirty="0" smtClean="0"/>
              <a:t> in front of a module for trigger. </a:t>
            </a:r>
          </a:p>
          <a:p>
            <a:r>
              <a:rPr lang="en-US" dirty="0" smtClean="0"/>
              <a:t>May use another small </a:t>
            </a:r>
            <a:r>
              <a:rPr lang="en-US" dirty="0" err="1" smtClean="0"/>
              <a:t>scintillator</a:t>
            </a:r>
            <a:r>
              <a:rPr lang="en-US" dirty="0" smtClean="0"/>
              <a:t> </a:t>
            </a:r>
            <a:r>
              <a:rPr lang="en-US" dirty="0" smtClean="0"/>
              <a:t>at upstream </a:t>
            </a:r>
            <a:r>
              <a:rPr lang="en-US" dirty="0" smtClean="0"/>
              <a:t>for coincidence trigger to help determine trajectory and thus the electron energy and impact angle.</a:t>
            </a:r>
          </a:p>
          <a:p>
            <a:r>
              <a:rPr lang="en-US" dirty="0" smtClean="0"/>
              <a:t>May </a:t>
            </a:r>
            <a:r>
              <a:rPr lang="en-US" dirty="0" smtClean="0"/>
              <a:t>use T-counter input for coincidence</a:t>
            </a:r>
            <a:r>
              <a:rPr lang="en-US" dirty="0" smtClean="0"/>
              <a:t>.</a:t>
            </a:r>
          </a:p>
          <a:p>
            <a:pPr>
              <a:buNone/>
            </a:pPr>
            <a:r>
              <a:rPr lang="en-US" dirty="0" smtClean="0">
                <a:solidFill>
                  <a:srgbClr val="FF0000"/>
                </a:solidFill>
              </a:rPr>
              <a:t>3.  Test plan</a:t>
            </a:r>
          </a:p>
          <a:p>
            <a:r>
              <a:rPr lang="en-US" dirty="0" smtClean="0"/>
              <a:t>Stay at different locations and tilt at different angles depending on time allowed</a:t>
            </a:r>
            <a:r>
              <a:rPr lang="en-US" dirty="0" smtClean="0"/>
              <a:t>.</a:t>
            </a:r>
          </a:p>
          <a:p>
            <a:r>
              <a:rPr lang="en-US" dirty="0" smtClean="0"/>
              <a:t>Would love to have short special tagger runs if the g14 run plan allows. </a:t>
            </a:r>
          </a:p>
          <a:p>
            <a:pPr>
              <a:buNone/>
            </a:pPr>
            <a:r>
              <a:rPr lang="en-US" dirty="0" smtClean="0">
                <a:solidFill>
                  <a:srgbClr val="FF0000"/>
                </a:solidFill>
              </a:rPr>
              <a:t>4.  Timeline</a:t>
            </a:r>
          </a:p>
          <a:p>
            <a:r>
              <a:rPr lang="en-US" dirty="0" smtClean="0"/>
              <a:t>Preparation and bench test in </a:t>
            </a:r>
            <a:r>
              <a:rPr lang="en-US" dirty="0" smtClean="0"/>
              <a:t>Feb.</a:t>
            </a:r>
            <a:endParaRPr lang="en-US" dirty="0" smtClean="0"/>
          </a:p>
          <a:p>
            <a:r>
              <a:rPr lang="en-US" dirty="0" smtClean="0"/>
              <a:t>Move into </a:t>
            </a:r>
            <a:r>
              <a:rPr lang="en-US" dirty="0" err="1" smtClean="0"/>
              <a:t>HallB</a:t>
            </a:r>
            <a:r>
              <a:rPr lang="en-US" dirty="0" smtClean="0"/>
              <a:t> 3/3-6 or 3/11-14, and stay until </a:t>
            </a:r>
            <a:r>
              <a:rPr lang="en-US" dirty="0" smtClean="0"/>
              <a:t>May.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7979B30C-4390-497D-8D9E-6D46F956F3E0}"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other tests under CLAS Tagger</a:t>
            </a:r>
            <a:endParaRPr lang="en-US" dirty="0"/>
          </a:p>
        </p:txBody>
      </p:sp>
      <p:sp>
        <p:nvSpPr>
          <p:cNvPr id="3" name="Content Placeholder 2"/>
          <p:cNvSpPr>
            <a:spLocks noGrp="1"/>
          </p:cNvSpPr>
          <p:nvPr>
            <p:ph idx="1"/>
          </p:nvPr>
        </p:nvSpPr>
        <p:spPr>
          <a:xfrm>
            <a:off x="457200" y="1066800"/>
            <a:ext cx="8229600" cy="1447800"/>
          </a:xfrm>
        </p:spPr>
        <p:txBody>
          <a:bodyPr>
            <a:normAutofit fontScale="62500" lnSpcReduction="20000"/>
          </a:bodyPr>
          <a:lstStyle/>
          <a:p>
            <a:r>
              <a:rPr lang="en-US" dirty="0" smtClean="0"/>
              <a:t>CLAS12 Forward Tagger Calorimeter may move out around end of Feb?</a:t>
            </a:r>
          </a:p>
          <a:p>
            <a:r>
              <a:rPr lang="en-US" dirty="0" err="1" smtClean="0"/>
              <a:t>HallD</a:t>
            </a:r>
            <a:r>
              <a:rPr lang="en-US" dirty="0" smtClean="0"/>
              <a:t> BCAL test will stay at more forward location for ~1GeV electrons.</a:t>
            </a:r>
          </a:p>
          <a:p>
            <a:r>
              <a:rPr lang="en-US" dirty="0" err="1" smtClean="0"/>
              <a:t>HallD</a:t>
            </a:r>
            <a:r>
              <a:rPr lang="en-US" dirty="0" smtClean="0"/>
              <a:t> FCAL test and </a:t>
            </a:r>
            <a:r>
              <a:rPr lang="en-US" dirty="0" err="1" smtClean="0"/>
              <a:t>SoLID</a:t>
            </a:r>
            <a:r>
              <a:rPr lang="en-US" dirty="0" smtClean="0"/>
              <a:t> EC test will stay at higher energies and share locations.</a:t>
            </a:r>
            <a:endParaRPr lang="en-US" dirty="0" smtClean="0"/>
          </a:p>
        </p:txBody>
      </p:sp>
      <p:sp>
        <p:nvSpPr>
          <p:cNvPr id="4" name="Slide Number Placeholder 3"/>
          <p:cNvSpPr>
            <a:spLocks noGrp="1"/>
          </p:cNvSpPr>
          <p:nvPr>
            <p:ph type="sldNum" sz="quarter" idx="12"/>
          </p:nvPr>
        </p:nvSpPr>
        <p:spPr/>
        <p:txBody>
          <a:bodyPr/>
          <a:lstStyle/>
          <a:p>
            <a:fld id="{7979B30C-4390-497D-8D9E-6D46F956F3E0}" type="slidenum">
              <a:rPr lang="en-US" smtClean="0"/>
              <a:pPr/>
              <a:t>8</a:t>
            </a:fld>
            <a:endParaRPr lang="en-US"/>
          </a:p>
        </p:txBody>
      </p:sp>
      <p:pic>
        <p:nvPicPr>
          <p:cNvPr id="5" name="Picture 2"/>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609600" y="2667000"/>
            <a:ext cx="7801772"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576060" y="5257800"/>
            <a:ext cx="434340" cy="381000"/>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019800" y="5257800"/>
            <a:ext cx="434340" cy="381000"/>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356860" y="5105400"/>
            <a:ext cx="434340" cy="3810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86200" y="6260068"/>
            <a:ext cx="1220206"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dirty="0" err="1" smtClean="0"/>
              <a:t>HallD</a:t>
            </a:r>
            <a:r>
              <a:rPr lang="en-US" dirty="0" smtClean="0"/>
              <a:t> BCAL</a:t>
            </a:r>
            <a:endParaRPr lang="en-US" dirty="0"/>
          </a:p>
        </p:txBody>
      </p:sp>
      <p:sp>
        <p:nvSpPr>
          <p:cNvPr id="10" name="Rectangle 9"/>
          <p:cNvSpPr/>
          <p:nvPr/>
        </p:nvSpPr>
        <p:spPr>
          <a:xfrm>
            <a:off x="5430482" y="6260068"/>
            <a:ext cx="1198918"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dirty="0" err="1" smtClean="0"/>
              <a:t>HallD</a:t>
            </a:r>
            <a:r>
              <a:rPr lang="en-US" dirty="0" smtClean="0"/>
              <a:t> FCAL</a:t>
            </a:r>
            <a:endParaRPr lang="en-US" dirty="0"/>
          </a:p>
        </p:txBody>
      </p:sp>
      <p:sp>
        <p:nvSpPr>
          <p:cNvPr id="11" name="Rectangle 10"/>
          <p:cNvSpPr/>
          <p:nvPr/>
        </p:nvSpPr>
        <p:spPr>
          <a:xfrm>
            <a:off x="7086600" y="6248400"/>
            <a:ext cx="996298"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dirty="0" err="1" smtClean="0"/>
              <a:t>SoLID</a:t>
            </a:r>
            <a:r>
              <a:rPr lang="en-US" dirty="0" smtClean="0"/>
              <a:t> EC</a:t>
            </a:r>
            <a:endParaRPr lang="en-US" dirty="0"/>
          </a:p>
        </p:txBody>
      </p:sp>
      <p:sp>
        <p:nvSpPr>
          <p:cNvPr id="12" name="Up Arrow 11"/>
          <p:cNvSpPr/>
          <p:nvPr/>
        </p:nvSpPr>
        <p:spPr>
          <a:xfrm rot="2140229">
            <a:off x="5009711" y="5480812"/>
            <a:ext cx="226003"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8173">
            <a:off x="6110143" y="5720506"/>
            <a:ext cx="205453" cy="4968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19260401">
            <a:off x="7074540" y="5581962"/>
            <a:ext cx="20824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979B30C-4390-497D-8D9E-6D46F956F3E0}"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13711</TotalTime>
  <Words>1169</Words>
  <Application>Microsoft Office PowerPoint</Application>
  <PresentationFormat>On-screen Show (4:3)</PresentationFormat>
  <Paragraphs>241</Paragraphs>
  <Slides>20</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1" baseType="lpstr">
      <vt:lpstr>Arial</vt:lpstr>
      <vt:lpstr>Calibri</vt:lpstr>
      <vt:lpstr>宋体</vt:lpstr>
      <vt:lpstr>Constantia</vt:lpstr>
      <vt:lpstr>Comic Sans MS</vt:lpstr>
      <vt:lpstr>ＭＳ Ｐゴシック</vt:lpstr>
      <vt:lpstr>Symbol</vt:lpstr>
      <vt:lpstr>Wingdings 3</vt:lpstr>
      <vt:lpstr>Office Theme</vt:lpstr>
      <vt:lpstr>MathType 5.0 Equation</vt:lpstr>
      <vt:lpstr>Microsoft Equation</vt:lpstr>
      <vt:lpstr>SoLID EC beamtest</vt:lpstr>
      <vt:lpstr>SoLID - Solenoidal Large Intensity Device</vt:lpstr>
      <vt:lpstr>SoLID Calorimeter Overview</vt:lpstr>
      <vt:lpstr>Best option:  Shashlyk Calorimeter</vt:lpstr>
      <vt:lpstr>Slide 5</vt:lpstr>
      <vt:lpstr>Main goal of the beamtest under CLAS tagger during g14 photon run</vt:lpstr>
      <vt:lpstr>Details of the plan</vt:lpstr>
      <vt:lpstr>other tests under CLAS Tagger</vt:lpstr>
      <vt:lpstr>backup</vt:lpstr>
      <vt:lpstr>Motivation for PVDIS</vt:lpstr>
      <vt:lpstr>All Leading Twist  TMDs</vt:lpstr>
      <vt:lpstr>Physics Requirement</vt:lpstr>
      <vt:lpstr>Slide 13</vt:lpstr>
      <vt:lpstr>module to readout connection</vt:lpstr>
      <vt:lpstr>Slide 15</vt:lpstr>
      <vt:lpstr>Pion rejections leads the design</vt:lpstr>
      <vt:lpstr>Slide 17</vt:lpstr>
      <vt:lpstr>The edge effect - PVDIS</vt:lpstr>
      <vt:lpstr>ECAL Shashlik</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 simulation</dc:title>
  <dc:creator>Windows User</dc:creator>
  <cp:lastModifiedBy>owner</cp:lastModifiedBy>
  <cp:revision>755</cp:revision>
  <dcterms:created xsi:type="dcterms:W3CDTF">2011-03-23T02:33:56Z</dcterms:created>
  <dcterms:modified xsi:type="dcterms:W3CDTF">2012-02-13T14:05:31Z</dcterms:modified>
</cp:coreProperties>
</file>