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60" r:id="rId3"/>
    <p:sldId id="263" r:id="rId4"/>
    <p:sldId id="257" r:id="rId5"/>
    <p:sldId id="261" r:id="rId6"/>
    <p:sldId id="262" r:id="rId7"/>
  </p:sldIdLst>
  <p:sldSz cx="9144000" cy="6858000" type="screen4x3"/>
  <p:notesSz cx="6858000" cy="9144000"/>
  <p:embeddedFontLst>
    <p:embeddedFont>
      <p:font typeface="Calibri" pitchFamily="34" charset="0"/>
      <p:regular r:id="rId8"/>
      <p:bold r:id="rId9"/>
      <p:italic r:id="rId10"/>
      <p:boldItalic r:id="rId11"/>
    </p:embeddedFont>
    <p:embeddedFont>
      <p:font typeface="Times" pitchFamily="18" charset="0"/>
      <p:regular r:id="rId12"/>
      <p:bold r:id="rId13"/>
      <p:italic r:id="rId14"/>
      <p:boldItalic r:id="rId15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3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5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976-B2FB-466A-B32C-84CB307D3AE8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C917-9DC6-4418-8B40-D0C88CE4B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976-B2FB-466A-B32C-84CB307D3AE8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C917-9DC6-4418-8B40-D0C88CE4B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976-B2FB-466A-B32C-84CB307D3AE8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C917-9DC6-4418-8B40-D0C88CE4B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976-B2FB-466A-B32C-84CB307D3AE8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C917-9DC6-4418-8B40-D0C88CE4B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976-B2FB-466A-B32C-84CB307D3AE8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C917-9DC6-4418-8B40-D0C88CE4B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976-B2FB-466A-B32C-84CB307D3AE8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C917-9DC6-4418-8B40-D0C88CE4B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976-B2FB-466A-B32C-84CB307D3AE8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C917-9DC6-4418-8B40-D0C88CE4B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976-B2FB-466A-B32C-84CB307D3AE8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C917-9DC6-4418-8B40-D0C88CE4B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976-B2FB-466A-B32C-84CB307D3AE8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C917-9DC6-4418-8B40-D0C88CE4B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976-B2FB-466A-B32C-84CB307D3AE8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C917-9DC6-4418-8B40-D0C88CE4B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90976-B2FB-466A-B32C-84CB307D3AE8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0C917-9DC6-4418-8B40-D0C88CE4B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90976-B2FB-466A-B32C-84CB307D3AE8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0C917-9DC6-4418-8B40-D0C88CE4B1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SoLID</a:t>
            </a:r>
            <a:r>
              <a:rPr lang="en-US" dirty="0" smtClean="0"/>
              <a:t> </a:t>
            </a:r>
            <a:r>
              <a:rPr lang="en-US" smtClean="0"/>
              <a:t>EC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2012/09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Basic Features of Preliminary Design</a:t>
            </a:r>
            <a:endParaRPr lang="en-US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457200" y="914401"/>
            <a:ext cx="8229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90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600" y="685800"/>
            <a:ext cx="7772400" cy="6096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1650" dirty="0" smtClean="0"/>
              <a:t>Based on COMPASS </a:t>
            </a:r>
            <a:r>
              <a:rPr lang="en-US" sz="1650" dirty="0" err="1" smtClean="0"/>
              <a:t>Shashlyk</a:t>
            </a:r>
            <a:r>
              <a:rPr lang="en-US" sz="1650" dirty="0" smtClean="0"/>
              <a:t> module design.</a:t>
            </a:r>
          </a:p>
          <a:p>
            <a:r>
              <a:rPr lang="en-US" sz="1650" dirty="0" smtClean="0"/>
              <a:t>0.5mm lead/1.5mm scintillator, 240 layers, 48.3 cm in length (20 X</a:t>
            </a:r>
            <a:r>
              <a:rPr lang="en-US" sz="1650" baseline="-25000" dirty="0" smtClean="0"/>
              <a:t>0</a:t>
            </a:r>
            <a:r>
              <a:rPr lang="en-US" sz="1650" dirty="0" smtClean="0"/>
              <a:t>)</a:t>
            </a:r>
          </a:p>
          <a:p>
            <a:pPr lvl="1"/>
            <a:r>
              <a:rPr lang="en-US" sz="1650" dirty="0" smtClean="0"/>
              <a:t>Reach energy resolution of 5%/</a:t>
            </a:r>
            <a:r>
              <a:rPr lang="en-US" sz="1650" dirty="0" err="1" smtClean="0"/>
              <a:t>sqrt</a:t>
            </a:r>
            <a:r>
              <a:rPr lang="en-US" sz="1650" dirty="0" smtClean="0"/>
              <a:t>(E) with good linearity</a:t>
            </a:r>
          </a:p>
          <a:p>
            <a:pPr lvl="1"/>
            <a:r>
              <a:rPr lang="en-US" sz="1650" dirty="0" smtClean="0"/>
              <a:t>Balance between resolution and longitudinal size</a:t>
            </a:r>
          </a:p>
          <a:p>
            <a:r>
              <a:rPr lang="en-US" sz="1650" dirty="0" smtClean="0"/>
              <a:t>10x10cm of transverse size in square shape</a:t>
            </a:r>
          </a:p>
          <a:p>
            <a:pPr lvl="1"/>
            <a:r>
              <a:rPr lang="en-US" sz="1650" dirty="0" smtClean="0"/>
              <a:t>reach 1cm position resolution</a:t>
            </a:r>
          </a:p>
          <a:p>
            <a:pPr lvl="1"/>
            <a:r>
              <a:rPr lang="en-US" sz="1650" dirty="0" smtClean="0"/>
              <a:t>Balance between number of modules (cost), position resolution and background</a:t>
            </a:r>
          </a:p>
          <a:p>
            <a:pPr lvl="1"/>
            <a:r>
              <a:rPr lang="en-US" sz="1650" dirty="0" smtClean="0"/>
              <a:t>Total about 2000 modules.</a:t>
            </a:r>
          </a:p>
          <a:p>
            <a:r>
              <a:rPr lang="en-US" sz="1650" dirty="0" smtClean="0"/>
              <a:t>Splitting : 5 X</a:t>
            </a:r>
            <a:r>
              <a:rPr lang="en-US" sz="1650" baseline="-25000" dirty="0" smtClean="0"/>
              <a:t>0</a:t>
            </a:r>
            <a:r>
              <a:rPr lang="en-US" sz="1650" dirty="0" smtClean="0"/>
              <a:t> for </a:t>
            </a:r>
            <a:r>
              <a:rPr lang="en-US" sz="1650" dirty="0" err="1" smtClean="0"/>
              <a:t>preshower</a:t>
            </a:r>
            <a:r>
              <a:rPr lang="en-US" sz="1650" dirty="0" smtClean="0"/>
              <a:t> and 15 X</a:t>
            </a:r>
            <a:r>
              <a:rPr lang="en-US" sz="1650" baseline="-25000" dirty="0" smtClean="0"/>
              <a:t>0</a:t>
            </a:r>
            <a:r>
              <a:rPr lang="en-US" sz="1650" dirty="0" smtClean="0"/>
              <a:t> for shower</a:t>
            </a:r>
          </a:p>
          <a:p>
            <a:pPr lvl="1"/>
            <a:r>
              <a:rPr lang="en-US" sz="1650" dirty="0" smtClean="0"/>
              <a:t>Maximizing e-pi separation  (20:1 - 100:1 </a:t>
            </a:r>
            <a:r>
              <a:rPr lang="en-US" sz="1650" dirty="0" err="1" smtClean="0"/>
              <a:t>pion</a:t>
            </a:r>
            <a:r>
              <a:rPr lang="en-US" sz="1650" dirty="0" smtClean="0"/>
              <a:t> rejection depending on momentum)</a:t>
            </a:r>
          </a:p>
          <a:p>
            <a:r>
              <a:rPr lang="en-US" sz="1650" dirty="0" smtClean="0"/>
              <a:t>100 WLS fibers/module</a:t>
            </a:r>
          </a:p>
          <a:p>
            <a:pPr lvl="1"/>
            <a:r>
              <a:rPr lang="en-US" sz="1650" dirty="0" smtClean="0"/>
              <a:t>1/cm</a:t>
            </a:r>
            <a:r>
              <a:rPr lang="en-US" sz="1650" baseline="30000" dirty="0" smtClean="0"/>
              <a:t>2  </a:t>
            </a:r>
            <a:r>
              <a:rPr lang="en-US" sz="1650" dirty="0" smtClean="0"/>
              <a:t>fiber density to sample the EM shower</a:t>
            </a:r>
          </a:p>
          <a:p>
            <a:pPr lvl="1"/>
            <a:r>
              <a:rPr lang="en-US" sz="1650" dirty="0" smtClean="0"/>
              <a:t>Use KURARAY Y11 for higher radiation hardness and longer attenuation length or use </a:t>
            </a:r>
            <a:r>
              <a:rPr lang="en-US" sz="1650" dirty="0" err="1" smtClean="0"/>
              <a:t>Bicron</a:t>
            </a:r>
            <a:r>
              <a:rPr lang="en-US" sz="1650" dirty="0" smtClean="0"/>
              <a:t> fibers to save cost.</a:t>
            </a:r>
          </a:p>
          <a:p>
            <a:pPr lvl="0"/>
            <a:r>
              <a:rPr lang="en-US" sz="1650" dirty="0" smtClean="0"/>
              <a:t>  Readout options in orders of preference:</a:t>
            </a:r>
          </a:p>
          <a:p>
            <a:pPr lvl="1"/>
            <a:r>
              <a:rPr lang="en-US" sz="1650" dirty="0" smtClean="0"/>
              <a:t>Directly couple to PMT, if B-field permits</a:t>
            </a:r>
          </a:p>
          <a:p>
            <a:pPr lvl="1"/>
            <a:r>
              <a:rPr lang="en-US" sz="1650" dirty="0" smtClean="0"/>
              <a:t>PMT readout with WLS to clear fiber extension (with Winston cone or fuse-fiber connection) to out-of-B-field region</a:t>
            </a:r>
          </a:p>
          <a:p>
            <a:pPr lvl="1"/>
            <a:r>
              <a:rPr lang="en-US" sz="1650" dirty="0" smtClean="0"/>
              <a:t>APD/</a:t>
            </a:r>
            <a:r>
              <a:rPr lang="en-US" sz="1650" dirty="0" err="1" smtClean="0"/>
              <a:t>SiPM</a:t>
            </a:r>
            <a:r>
              <a:rPr lang="en-US" sz="1650" dirty="0" smtClean="0"/>
              <a:t>, if B-field is significant and if the radiation allows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Preshower</a:t>
            </a:r>
            <a:r>
              <a:rPr lang="en-US" sz="3600" dirty="0" smtClean="0"/>
              <a:t>/Shower Design </a:t>
            </a:r>
            <a:r>
              <a:rPr lang="en-US" sz="3600" dirty="0" smtClean="0"/>
              <a:t>1(</a:t>
            </a:r>
            <a:r>
              <a:rPr lang="en-US" sz="3600" dirty="0" smtClean="0">
                <a:solidFill>
                  <a:srgbClr val="FF0000"/>
                </a:solidFill>
              </a:rPr>
              <a:t>preferred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457200" y="914401"/>
            <a:ext cx="8229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90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762001" y="838200"/>
            <a:ext cx="7924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/>
              <a:t>Preshower</a:t>
            </a:r>
            <a:r>
              <a:rPr lang="en-US" sz="2000" dirty="0" smtClean="0"/>
              <a:t> has 1 layer of 2X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lead as passive radiator and 1 layer of a few  cm </a:t>
            </a:r>
            <a:r>
              <a:rPr lang="en-US" sz="2000" dirty="0" err="1" smtClean="0"/>
              <a:t>scintillator</a:t>
            </a:r>
            <a:r>
              <a:rPr lang="en-US" sz="2000" dirty="0" smtClean="0"/>
              <a:t> with embedded WLS fiber for readout</a:t>
            </a:r>
          </a:p>
          <a:p>
            <a:r>
              <a:rPr lang="en-US" sz="2000" dirty="0" smtClean="0"/>
              <a:t>. </a:t>
            </a:r>
            <a:endParaRPr lang="en-US" sz="2000" dirty="0"/>
          </a:p>
        </p:txBody>
      </p:sp>
      <p:sp>
        <p:nvSpPr>
          <p:cNvPr id="84" name="Content Placeholder 83"/>
          <p:cNvSpPr>
            <a:spLocks noGrp="1"/>
          </p:cNvSpPr>
          <p:nvPr>
            <p:ph idx="1"/>
          </p:nvPr>
        </p:nvSpPr>
        <p:spPr>
          <a:xfrm>
            <a:off x="457200" y="4114800"/>
            <a:ext cx="8229600" cy="2590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Used by </a:t>
            </a:r>
            <a:r>
              <a:rPr lang="en-US" dirty="0" err="1" smtClean="0"/>
              <a:t>LHCb</a:t>
            </a:r>
            <a:r>
              <a:rPr lang="en-US" dirty="0" smtClean="0"/>
              <a:t> and Hermes</a:t>
            </a:r>
          </a:p>
          <a:p>
            <a:pPr lvl="1"/>
            <a:r>
              <a:rPr lang="en-US" dirty="0" smtClean="0"/>
              <a:t>Good </a:t>
            </a:r>
            <a:r>
              <a:rPr lang="en-US" dirty="0" err="1" smtClean="0"/>
              <a:t>hadron</a:t>
            </a:r>
            <a:r>
              <a:rPr lang="en-US" dirty="0" smtClean="0"/>
              <a:t> rejection</a:t>
            </a:r>
          </a:p>
          <a:p>
            <a:pPr lvl="1"/>
            <a:r>
              <a:rPr lang="en-US" dirty="0" smtClean="0"/>
              <a:t>No change to </a:t>
            </a:r>
            <a:r>
              <a:rPr lang="en-US" dirty="0" err="1" smtClean="0"/>
              <a:t>Shashlyk</a:t>
            </a:r>
            <a:r>
              <a:rPr lang="en-US" dirty="0" smtClean="0"/>
              <a:t> module </a:t>
            </a:r>
            <a:r>
              <a:rPr lang="en-US" dirty="0" err="1" smtClean="0"/>
              <a:t>prodution</a:t>
            </a:r>
            <a:endParaRPr lang="en-US" dirty="0" smtClean="0"/>
          </a:p>
          <a:p>
            <a:pPr lvl="1"/>
            <a:r>
              <a:rPr lang="en-US" dirty="0" err="1" smtClean="0"/>
              <a:t>Preshower</a:t>
            </a:r>
            <a:r>
              <a:rPr lang="en-US" dirty="0" smtClean="0"/>
              <a:t> lead layer work as radiation shielding</a:t>
            </a:r>
          </a:p>
          <a:p>
            <a:pPr lvl="1"/>
            <a:r>
              <a:rPr lang="en-US" dirty="0" smtClean="0"/>
              <a:t>Significant reduction of the number of fibers for readout in </a:t>
            </a:r>
            <a:r>
              <a:rPr lang="en-US" dirty="0" err="1" smtClean="0"/>
              <a:t>preshower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70" name="Rectangle 69"/>
          <p:cNvSpPr/>
          <p:nvPr/>
        </p:nvSpPr>
        <p:spPr bwMode="auto">
          <a:xfrm>
            <a:off x="1066800" y="1685467"/>
            <a:ext cx="6248400" cy="1752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72" name="Straight Connector 71"/>
          <p:cNvCxnSpPr/>
          <p:nvPr/>
        </p:nvCxnSpPr>
        <p:spPr bwMode="auto">
          <a:xfrm>
            <a:off x="27432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4" name="Straight Connector 73"/>
          <p:cNvCxnSpPr/>
          <p:nvPr/>
        </p:nvCxnSpPr>
        <p:spPr bwMode="auto">
          <a:xfrm>
            <a:off x="28956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6" name="Straight Connector 75"/>
          <p:cNvCxnSpPr/>
          <p:nvPr/>
        </p:nvCxnSpPr>
        <p:spPr bwMode="auto">
          <a:xfrm>
            <a:off x="30480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7" name="Straight Connector 76"/>
          <p:cNvCxnSpPr/>
          <p:nvPr/>
        </p:nvCxnSpPr>
        <p:spPr bwMode="auto">
          <a:xfrm>
            <a:off x="32004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/>
          <p:cNvCxnSpPr/>
          <p:nvPr/>
        </p:nvCxnSpPr>
        <p:spPr bwMode="auto">
          <a:xfrm>
            <a:off x="33528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9" name="Straight Connector 78"/>
          <p:cNvCxnSpPr/>
          <p:nvPr/>
        </p:nvCxnSpPr>
        <p:spPr bwMode="auto">
          <a:xfrm>
            <a:off x="35052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/>
          <p:cNvCxnSpPr/>
          <p:nvPr/>
        </p:nvCxnSpPr>
        <p:spPr bwMode="auto">
          <a:xfrm>
            <a:off x="36576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1" name="Straight Connector 80"/>
          <p:cNvCxnSpPr/>
          <p:nvPr/>
        </p:nvCxnSpPr>
        <p:spPr bwMode="auto">
          <a:xfrm>
            <a:off x="38100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2" name="Straight Connector 81"/>
          <p:cNvCxnSpPr/>
          <p:nvPr/>
        </p:nvCxnSpPr>
        <p:spPr bwMode="auto">
          <a:xfrm>
            <a:off x="39624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/>
          <p:cNvCxnSpPr/>
          <p:nvPr/>
        </p:nvCxnSpPr>
        <p:spPr bwMode="auto">
          <a:xfrm>
            <a:off x="41148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7" name="Straight Connector 86"/>
          <p:cNvCxnSpPr/>
          <p:nvPr/>
        </p:nvCxnSpPr>
        <p:spPr bwMode="auto">
          <a:xfrm>
            <a:off x="42672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0" name="Straight Connector 89"/>
          <p:cNvCxnSpPr/>
          <p:nvPr/>
        </p:nvCxnSpPr>
        <p:spPr bwMode="auto">
          <a:xfrm>
            <a:off x="44196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1" name="Straight Connector 90"/>
          <p:cNvCxnSpPr/>
          <p:nvPr/>
        </p:nvCxnSpPr>
        <p:spPr bwMode="auto">
          <a:xfrm>
            <a:off x="45720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Straight Connector 91"/>
          <p:cNvCxnSpPr/>
          <p:nvPr/>
        </p:nvCxnSpPr>
        <p:spPr bwMode="auto">
          <a:xfrm>
            <a:off x="47244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3" name="Straight Connector 92"/>
          <p:cNvCxnSpPr/>
          <p:nvPr/>
        </p:nvCxnSpPr>
        <p:spPr bwMode="auto">
          <a:xfrm>
            <a:off x="48768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Straight Connector 93"/>
          <p:cNvCxnSpPr/>
          <p:nvPr/>
        </p:nvCxnSpPr>
        <p:spPr bwMode="auto">
          <a:xfrm>
            <a:off x="50292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5" name="Straight Connector 94"/>
          <p:cNvCxnSpPr/>
          <p:nvPr/>
        </p:nvCxnSpPr>
        <p:spPr bwMode="auto">
          <a:xfrm>
            <a:off x="51816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/>
          <p:nvPr/>
        </p:nvCxnSpPr>
        <p:spPr bwMode="auto">
          <a:xfrm>
            <a:off x="53340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/>
          <p:nvPr/>
        </p:nvCxnSpPr>
        <p:spPr bwMode="auto">
          <a:xfrm>
            <a:off x="54864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/>
          <p:nvPr/>
        </p:nvCxnSpPr>
        <p:spPr bwMode="auto">
          <a:xfrm>
            <a:off x="56388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/>
          <p:nvPr/>
        </p:nvCxnSpPr>
        <p:spPr bwMode="auto">
          <a:xfrm>
            <a:off x="57912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/>
          <p:cNvCxnSpPr/>
          <p:nvPr/>
        </p:nvCxnSpPr>
        <p:spPr bwMode="auto">
          <a:xfrm>
            <a:off x="59436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/>
          <p:cNvCxnSpPr/>
          <p:nvPr/>
        </p:nvCxnSpPr>
        <p:spPr bwMode="auto">
          <a:xfrm>
            <a:off x="60960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Connector 101"/>
          <p:cNvCxnSpPr/>
          <p:nvPr/>
        </p:nvCxnSpPr>
        <p:spPr bwMode="auto">
          <a:xfrm>
            <a:off x="62484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Connector 103"/>
          <p:cNvCxnSpPr/>
          <p:nvPr/>
        </p:nvCxnSpPr>
        <p:spPr bwMode="auto">
          <a:xfrm>
            <a:off x="64008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/>
          <p:cNvCxnSpPr/>
          <p:nvPr/>
        </p:nvCxnSpPr>
        <p:spPr bwMode="auto">
          <a:xfrm>
            <a:off x="6530268" y="1703832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/>
          <p:cNvCxnSpPr/>
          <p:nvPr/>
        </p:nvCxnSpPr>
        <p:spPr bwMode="auto">
          <a:xfrm>
            <a:off x="67056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/>
          <p:nvPr/>
        </p:nvCxnSpPr>
        <p:spPr bwMode="auto">
          <a:xfrm>
            <a:off x="68580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Straight Connector 107"/>
          <p:cNvCxnSpPr/>
          <p:nvPr/>
        </p:nvCxnSpPr>
        <p:spPr bwMode="auto">
          <a:xfrm>
            <a:off x="70104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/>
          <p:nvPr/>
        </p:nvCxnSpPr>
        <p:spPr bwMode="auto">
          <a:xfrm>
            <a:off x="71628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/>
          <p:nvPr/>
        </p:nvCxnSpPr>
        <p:spPr bwMode="auto">
          <a:xfrm>
            <a:off x="21336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/>
          <p:nvPr/>
        </p:nvCxnSpPr>
        <p:spPr bwMode="auto">
          <a:xfrm>
            <a:off x="22860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Straight Connector 111"/>
          <p:cNvCxnSpPr/>
          <p:nvPr/>
        </p:nvCxnSpPr>
        <p:spPr bwMode="auto">
          <a:xfrm>
            <a:off x="24384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113"/>
          <p:cNvCxnSpPr/>
          <p:nvPr/>
        </p:nvCxnSpPr>
        <p:spPr bwMode="auto">
          <a:xfrm>
            <a:off x="16764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5" name="Straight Connector 114"/>
          <p:cNvCxnSpPr/>
          <p:nvPr/>
        </p:nvCxnSpPr>
        <p:spPr bwMode="auto">
          <a:xfrm>
            <a:off x="18288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/>
          <p:nvPr/>
        </p:nvCxnSpPr>
        <p:spPr bwMode="auto">
          <a:xfrm>
            <a:off x="19812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/>
          <p:cNvCxnSpPr/>
          <p:nvPr/>
        </p:nvCxnSpPr>
        <p:spPr bwMode="auto">
          <a:xfrm>
            <a:off x="12192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/>
          <p:nvPr/>
        </p:nvCxnSpPr>
        <p:spPr bwMode="auto">
          <a:xfrm>
            <a:off x="13716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/>
          <p:cNvCxnSpPr/>
          <p:nvPr/>
        </p:nvCxnSpPr>
        <p:spPr bwMode="auto">
          <a:xfrm>
            <a:off x="1524000" y="1685467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/>
          <p:nvPr/>
        </p:nvCxnSpPr>
        <p:spPr bwMode="auto">
          <a:xfrm flipV="1">
            <a:off x="1066800" y="1837867"/>
            <a:ext cx="6781800" cy="1836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1" name="Rectangle 120"/>
          <p:cNvSpPr/>
          <p:nvPr/>
        </p:nvSpPr>
        <p:spPr>
          <a:xfrm>
            <a:off x="1371600" y="3532632"/>
            <a:ext cx="3706977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chemeClr val="tx1"/>
                </a:solidFill>
              </a:rPr>
              <a:t>Preshower</a:t>
            </a:r>
            <a:r>
              <a:rPr lang="en-US" sz="2000" dirty="0" smtClean="0">
                <a:solidFill>
                  <a:schemeClr val="tx1"/>
                </a:solidFill>
              </a:rPr>
              <a:t> (2X</a:t>
            </a:r>
            <a:r>
              <a:rPr lang="en-US" sz="2000" baseline="-25000" dirty="0" smtClean="0">
                <a:solidFill>
                  <a:schemeClr val="tx1"/>
                </a:solidFill>
              </a:rPr>
              <a:t>0</a:t>
            </a:r>
            <a:r>
              <a:rPr lang="en-US" sz="2000" dirty="0" smtClean="0">
                <a:solidFill>
                  <a:schemeClr val="tx1"/>
                </a:solidFill>
              </a:rPr>
              <a:t> lead + </a:t>
            </a:r>
            <a:r>
              <a:rPr lang="en-US" sz="2000" dirty="0" err="1" smtClean="0">
                <a:solidFill>
                  <a:schemeClr val="tx1"/>
                </a:solidFill>
              </a:rPr>
              <a:t>scintillator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22" name="Rectangle 121"/>
          <p:cNvSpPr/>
          <p:nvPr/>
        </p:nvSpPr>
        <p:spPr>
          <a:xfrm rot="16200000">
            <a:off x="-284456" y="2472122"/>
            <a:ext cx="1761478" cy="16127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Up Arrow 122"/>
          <p:cNvSpPr/>
          <p:nvPr/>
        </p:nvSpPr>
        <p:spPr>
          <a:xfrm rot="17509548">
            <a:off x="977346" y="3296225"/>
            <a:ext cx="147414" cy="727873"/>
          </a:xfrm>
          <a:prstGeom prst="up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/>
        </p:nvSpPr>
        <p:spPr>
          <a:xfrm rot="16200000">
            <a:off x="-11465" y="2383341"/>
            <a:ext cx="1761478" cy="33143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92D050"/>
              </a:solidFill>
            </a:endParaRP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2590800" y="1703832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/>
          <p:nvPr/>
        </p:nvCxnSpPr>
        <p:spPr bwMode="auto">
          <a:xfrm flipV="1">
            <a:off x="1066800" y="2371267"/>
            <a:ext cx="6781800" cy="1836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Straight Connector 127"/>
          <p:cNvCxnSpPr/>
          <p:nvPr/>
        </p:nvCxnSpPr>
        <p:spPr bwMode="auto">
          <a:xfrm flipV="1">
            <a:off x="1066800" y="2599867"/>
            <a:ext cx="6781800" cy="1836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9" name="Straight Connector 128"/>
          <p:cNvCxnSpPr/>
          <p:nvPr/>
        </p:nvCxnSpPr>
        <p:spPr bwMode="auto">
          <a:xfrm flipV="1">
            <a:off x="1066800" y="2828467"/>
            <a:ext cx="6781800" cy="1836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0" name="Straight Connector 129"/>
          <p:cNvCxnSpPr/>
          <p:nvPr/>
        </p:nvCxnSpPr>
        <p:spPr bwMode="auto">
          <a:xfrm flipV="1">
            <a:off x="1066800" y="3057067"/>
            <a:ext cx="6781800" cy="1836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/>
          <p:cNvCxnSpPr/>
          <p:nvPr/>
        </p:nvCxnSpPr>
        <p:spPr bwMode="auto">
          <a:xfrm flipV="1">
            <a:off x="1066800" y="3285667"/>
            <a:ext cx="6781800" cy="1836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traight Connector 131"/>
          <p:cNvCxnSpPr/>
          <p:nvPr/>
        </p:nvCxnSpPr>
        <p:spPr bwMode="auto">
          <a:xfrm flipV="1">
            <a:off x="1066800" y="2084832"/>
            <a:ext cx="6781800" cy="18365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3" name="Straight Connector 132"/>
          <p:cNvCxnSpPr/>
          <p:nvPr/>
        </p:nvCxnSpPr>
        <p:spPr bwMode="auto">
          <a:xfrm>
            <a:off x="838200" y="1609267"/>
            <a:ext cx="6781800" cy="1524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traight Connector 133"/>
          <p:cNvCxnSpPr/>
          <p:nvPr/>
        </p:nvCxnSpPr>
        <p:spPr bwMode="auto">
          <a:xfrm>
            <a:off x="838200" y="1627632"/>
            <a:ext cx="0" cy="1676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Rectangle 134"/>
          <p:cNvSpPr/>
          <p:nvPr/>
        </p:nvSpPr>
        <p:spPr>
          <a:xfrm>
            <a:off x="2743200" y="2313432"/>
            <a:ext cx="2816797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Shower, 20-2 </a:t>
            </a:r>
            <a:r>
              <a:rPr lang="en-US" sz="2000" dirty="0" smtClean="0"/>
              <a:t>X</a:t>
            </a:r>
            <a:r>
              <a:rPr lang="en-US" sz="2000" baseline="-25000" dirty="0" smtClean="0"/>
              <a:t>0, </a:t>
            </a:r>
            <a:r>
              <a:rPr lang="en-US" sz="2000" dirty="0" err="1" smtClean="0"/>
              <a:t>Shashlik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7503102" y="2389632"/>
            <a:ext cx="1640898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500" dirty="0" smtClean="0">
                <a:solidFill>
                  <a:schemeClr val="tx1"/>
                </a:solidFill>
              </a:rPr>
              <a:t>Shower WLS fibers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7086600" y="1322832"/>
            <a:ext cx="1888402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500" dirty="0" err="1" smtClean="0">
                <a:solidFill>
                  <a:schemeClr val="tx1"/>
                </a:solidFill>
              </a:rPr>
              <a:t>Preshower</a:t>
            </a:r>
            <a:r>
              <a:rPr lang="en-US" sz="1500" dirty="0" smtClean="0">
                <a:solidFill>
                  <a:schemeClr val="tx1"/>
                </a:solidFill>
              </a:rPr>
              <a:t> WLS fibers</a:t>
            </a:r>
            <a:endParaRPr lang="en-US" sz="1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Preshower</a:t>
            </a:r>
            <a:r>
              <a:rPr lang="en-US" dirty="0" smtClean="0"/>
              <a:t>/Shower </a:t>
            </a:r>
            <a:r>
              <a:rPr lang="en-US" dirty="0"/>
              <a:t>Design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1066800" y="1889760"/>
            <a:ext cx="6248400" cy="1752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2590800" y="1889760"/>
            <a:ext cx="0" cy="1752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27432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28956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30480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32004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33528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35052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36576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38100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39624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41148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42672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44196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45720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47244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48768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0292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51816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53340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54864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56388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57912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59436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60960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62484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64008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65532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67056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>
            <a:off x="68580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70104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71628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>
            <a:off x="21336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>
            <a:off x="22860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24384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>
            <a:off x="16764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>
            <a:off x="18288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>
            <a:off x="19812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12192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>
            <a:off x="13716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1524000" y="188976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>
            <a:off x="2590800" y="2042160"/>
            <a:ext cx="525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>
            <a:off x="2590800" y="2346960"/>
            <a:ext cx="525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>
            <a:off x="2590800" y="2651760"/>
            <a:ext cx="525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/>
          <p:nvPr/>
        </p:nvCxnSpPr>
        <p:spPr bwMode="auto">
          <a:xfrm>
            <a:off x="2590800" y="2956560"/>
            <a:ext cx="525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>
            <a:off x="2590800" y="3261360"/>
            <a:ext cx="525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>
            <a:off x="2590800" y="3566160"/>
            <a:ext cx="525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/>
          <p:cNvCxnSpPr/>
          <p:nvPr/>
        </p:nvCxnSpPr>
        <p:spPr bwMode="auto">
          <a:xfrm>
            <a:off x="1066800" y="1837944"/>
            <a:ext cx="6400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 flipV="1">
            <a:off x="1066800" y="2118360"/>
            <a:ext cx="146304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Straight Connector 107"/>
          <p:cNvCxnSpPr/>
          <p:nvPr/>
        </p:nvCxnSpPr>
        <p:spPr bwMode="auto">
          <a:xfrm flipV="1">
            <a:off x="1066800" y="2346960"/>
            <a:ext cx="146304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/>
          <p:nvPr/>
        </p:nvCxnSpPr>
        <p:spPr bwMode="auto">
          <a:xfrm flipV="1">
            <a:off x="1066800" y="2651760"/>
            <a:ext cx="146304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/>
          <p:nvPr/>
        </p:nvCxnSpPr>
        <p:spPr bwMode="auto">
          <a:xfrm flipV="1">
            <a:off x="1066800" y="2880360"/>
            <a:ext cx="146304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/>
          <p:nvPr/>
        </p:nvCxnSpPr>
        <p:spPr bwMode="auto">
          <a:xfrm flipV="1">
            <a:off x="1066800" y="3195220"/>
            <a:ext cx="146304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/>
          <p:nvPr/>
        </p:nvCxnSpPr>
        <p:spPr bwMode="auto">
          <a:xfrm flipV="1">
            <a:off x="1066800" y="3413760"/>
            <a:ext cx="146304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6" name="Arc 115"/>
          <p:cNvSpPr/>
          <p:nvPr/>
        </p:nvSpPr>
        <p:spPr bwMode="auto">
          <a:xfrm rot="16200000">
            <a:off x="372374" y="2810774"/>
            <a:ext cx="1388852" cy="457200"/>
          </a:xfrm>
          <a:prstGeom prst="arc">
            <a:avLst>
              <a:gd name="adj1" fmla="val 10644283"/>
              <a:gd name="adj2" fmla="val 0"/>
            </a:avLst>
          </a:prstGeom>
          <a:noFill/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117" name="Straight Connector 116"/>
          <p:cNvCxnSpPr/>
          <p:nvPr/>
        </p:nvCxnSpPr>
        <p:spPr bwMode="auto">
          <a:xfrm>
            <a:off x="1066800" y="1865376"/>
            <a:ext cx="64008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/>
          <p:nvPr/>
        </p:nvCxnSpPr>
        <p:spPr bwMode="auto">
          <a:xfrm flipV="1">
            <a:off x="1130808" y="1813560"/>
            <a:ext cx="6412992" cy="51816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0" name="Arc 119"/>
          <p:cNvSpPr/>
          <p:nvPr/>
        </p:nvSpPr>
        <p:spPr bwMode="auto">
          <a:xfrm rot="16200000">
            <a:off x="571500" y="3009900"/>
            <a:ext cx="1066800" cy="381000"/>
          </a:xfrm>
          <a:prstGeom prst="arc">
            <a:avLst>
              <a:gd name="adj1" fmla="val 10950983"/>
              <a:gd name="adj2" fmla="val 0"/>
            </a:avLst>
          </a:prstGeom>
          <a:noFill/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121" name="Straight Connector 120"/>
          <p:cNvCxnSpPr/>
          <p:nvPr/>
        </p:nvCxnSpPr>
        <p:spPr bwMode="auto">
          <a:xfrm flipV="1">
            <a:off x="1066800" y="3718560"/>
            <a:ext cx="6412992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/>
          <p:nvPr/>
        </p:nvCxnSpPr>
        <p:spPr bwMode="auto">
          <a:xfrm flipV="1">
            <a:off x="1109472" y="3691128"/>
            <a:ext cx="6412992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3" name="Straight Connector 122"/>
          <p:cNvCxnSpPr/>
          <p:nvPr/>
        </p:nvCxnSpPr>
        <p:spPr bwMode="auto">
          <a:xfrm flipV="1">
            <a:off x="1121664" y="3733800"/>
            <a:ext cx="6412992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5" name="Arc 124"/>
          <p:cNvSpPr/>
          <p:nvPr/>
        </p:nvSpPr>
        <p:spPr bwMode="auto">
          <a:xfrm rot="16200000">
            <a:off x="286970" y="2424595"/>
            <a:ext cx="1584960" cy="988586"/>
          </a:xfrm>
          <a:prstGeom prst="arc">
            <a:avLst>
              <a:gd name="adj1" fmla="val 10950983"/>
              <a:gd name="adj2" fmla="val 0"/>
            </a:avLst>
          </a:prstGeom>
          <a:noFill/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126" name="Rectangle 125"/>
          <p:cNvSpPr/>
          <p:nvPr/>
        </p:nvSpPr>
        <p:spPr>
          <a:xfrm>
            <a:off x="685801" y="990600"/>
            <a:ext cx="7848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/>
              <a:t>Preshower</a:t>
            </a:r>
            <a:r>
              <a:rPr lang="en-US" sz="2000" dirty="0" smtClean="0"/>
              <a:t> and shower have separate WLS for readout. </a:t>
            </a:r>
            <a:r>
              <a:rPr lang="en-US" sz="2000" dirty="0" err="1" smtClean="0"/>
              <a:t>Preshower</a:t>
            </a:r>
            <a:r>
              <a:rPr lang="en-US" sz="2000" dirty="0" smtClean="0"/>
              <a:t> WLS fibers bend and go back from the side.</a:t>
            </a:r>
            <a:endParaRPr lang="en-US" sz="2000" dirty="0"/>
          </a:p>
        </p:txBody>
      </p:sp>
      <p:sp>
        <p:nvSpPr>
          <p:cNvPr id="88" name="Rectangle 87"/>
          <p:cNvSpPr/>
          <p:nvPr/>
        </p:nvSpPr>
        <p:spPr>
          <a:xfrm>
            <a:off x="4572000" y="2514600"/>
            <a:ext cx="970074" cy="40011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Shower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1143000" y="2514600"/>
            <a:ext cx="1300099" cy="40011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chemeClr val="tx1"/>
                </a:solidFill>
              </a:rPr>
              <a:t>Preshower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7696200" y="2514600"/>
            <a:ext cx="1156855" cy="32316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1500" dirty="0" smtClean="0">
                <a:solidFill>
                  <a:schemeClr val="tx1"/>
                </a:solidFill>
              </a:rPr>
              <a:t>Shower WLS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84" name="Content Placeholder 83"/>
          <p:cNvSpPr>
            <a:spLocks noGrp="1"/>
          </p:cNvSpPr>
          <p:nvPr>
            <p:ph idx="1"/>
          </p:nvPr>
        </p:nvSpPr>
        <p:spPr>
          <a:xfrm>
            <a:off x="381000" y="3810000"/>
            <a:ext cx="8229600" cy="3048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Current COMPASS module production method unchanged.</a:t>
            </a:r>
          </a:p>
          <a:p>
            <a:r>
              <a:rPr lang="en-US" dirty="0" smtClean="0"/>
              <a:t>Concerns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ill the light loss in the </a:t>
            </a:r>
            <a:r>
              <a:rPr lang="en-US" dirty="0" err="1" smtClean="0"/>
              <a:t>preshower</a:t>
            </a:r>
            <a:r>
              <a:rPr lang="en-US" dirty="0" smtClean="0"/>
              <a:t> WLS fibers be too much due to the bending?</a:t>
            </a:r>
          </a:p>
          <a:p>
            <a:pPr lvl="1"/>
            <a:r>
              <a:rPr lang="en-US" dirty="0" smtClean="0"/>
              <a:t>Radiation damage on the fibers in front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5" name="Rectangle 84"/>
          <p:cNvSpPr/>
          <p:nvPr/>
        </p:nvSpPr>
        <p:spPr>
          <a:xfrm>
            <a:off x="7620000" y="1676400"/>
            <a:ext cx="1404359" cy="3231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1500" dirty="0" err="1" smtClean="0">
                <a:solidFill>
                  <a:schemeClr val="tx1"/>
                </a:solidFill>
              </a:rPr>
              <a:t>Preshower</a:t>
            </a:r>
            <a:r>
              <a:rPr lang="en-US" sz="1500" dirty="0" smtClean="0">
                <a:solidFill>
                  <a:schemeClr val="tx1"/>
                </a:solidFill>
              </a:rPr>
              <a:t> WLS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76" name="Arc 75"/>
          <p:cNvSpPr/>
          <p:nvPr/>
        </p:nvSpPr>
        <p:spPr bwMode="auto">
          <a:xfrm rot="16200000">
            <a:off x="547057" y="2171700"/>
            <a:ext cx="1066800" cy="381000"/>
          </a:xfrm>
          <a:prstGeom prst="arc">
            <a:avLst>
              <a:gd name="adj1" fmla="val 10950983"/>
              <a:gd name="adj2" fmla="val 0"/>
            </a:avLst>
          </a:prstGeom>
          <a:noFill/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77" name="Arc 76"/>
          <p:cNvSpPr/>
          <p:nvPr/>
        </p:nvSpPr>
        <p:spPr bwMode="auto">
          <a:xfrm rot="16200000">
            <a:off x="347931" y="2286000"/>
            <a:ext cx="1371600" cy="457199"/>
          </a:xfrm>
          <a:prstGeom prst="arc">
            <a:avLst>
              <a:gd name="adj1" fmla="val 10644283"/>
              <a:gd name="adj2" fmla="val 0"/>
            </a:avLst>
          </a:prstGeom>
          <a:noFill/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78" name="Arc 77"/>
          <p:cNvSpPr/>
          <p:nvPr/>
        </p:nvSpPr>
        <p:spPr bwMode="auto">
          <a:xfrm rot="16200000">
            <a:off x="269718" y="2133601"/>
            <a:ext cx="1584960" cy="988586"/>
          </a:xfrm>
          <a:prstGeom prst="arc">
            <a:avLst>
              <a:gd name="adj1" fmla="val 10950983"/>
              <a:gd name="adj2" fmla="val 0"/>
            </a:avLst>
          </a:prstGeom>
          <a:noFill/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Preshower</a:t>
            </a:r>
            <a:r>
              <a:rPr lang="en-US" dirty="0" smtClean="0"/>
              <a:t>/Shower </a:t>
            </a:r>
            <a:r>
              <a:rPr lang="en-US" dirty="0"/>
              <a:t>Design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457200" y="914401"/>
            <a:ext cx="8229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90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1066800" y="1828800"/>
            <a:ext cx="6248400" cy="1752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2590800" y="1828800"/>
            <a:ext cx="0" cy="1752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27432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28956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30480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32004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33528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35052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36576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38100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39624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41148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42672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44196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45720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47244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48768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0292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51816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53340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54864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56388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57912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59436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60960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62484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64008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65532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67056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>
            <a:off x="68580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70104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71628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>
            <a:off x="21336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>
            <a:off x="22860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24384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>
            <a:off x="16764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>
            <a:off x="18288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>
            <a:off x="19812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12192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>
            <a:off x="13716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1524000" y="1828800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>
            <a:off x="2590800" y="1981200"/>
            <a:ext cx="525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>
            <a:off x="2590800" y="2286000"/>
            <a:ext cx="525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>
            <a:off x="2590800" y="2590800"/>
            <a:ext cx="525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/>
          <p:nvPr/>
        </p:nvCxnSpPr>
        <p:spPr bwMode="auto">
          <a:xfrm>
            <a:off x="2590800" y="2895600"/>
            <a:ext cx="525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>
            <a:off x="2590800" y="3200400"/>
            <a:ext cx="525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>
            <a:off x="2590800" y="3505200"/>
            <a:ext cx="525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>
            <a:off x="2590800" y="2057400"/>
            <a:ext cx="5257800" cy="1524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6" name="Rectangle 125"/>
          <p:cNvSpPr/>
          <p:nvPr/>
        </p:nvSpPr>
        <p:spPr>
          <a:xfrm>
            <a:off x="762001" y="838200"/>
            <a:ext cx="7924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/>
              <a:t>Preshower</a:t>
            </a:r>
            <a:r>
              <a:rPr lang="en-US" sz="2000" dirty="0" smtClean="0"/>
              <a:t> and shower have separate WLS for readout. </a:t>
            </a:r>
            <a:r>
              <a:rPr lang="en-US" sz="2000" dirty="0" err="1" smtClean="0"/>
              <a:t>Preshower</a:t>
            </a:r>
            <a:r>
              <a:rPr lang="en-US" sz="2000" dirty="0" smtClean="0"/>
              <a:t> WLS fibers go to back through hollow supporting rods. The number of </a:t>
            </a:r>
            <a:r>
              <a:rPr lang="en-US" sz="2000" dirty="0" err="1" smtClean="0"/>
              <a:t>preshower</a:t>
            </a:r>
            <a:r>
              <a:rPr lang="en-US" sz="2000" dirty="0" smtClean="0"/>
              <a:t> WLS fibers is limited by the hollow rod diameter.</a:t>
            </a:r>
            <a:endParaRPr lang="en-US" sz="2000" dirty="0"/>
          </a:p>
        </p:txBody>
      </p:sp>
      <p:sp>
        <p:nvSpPr>
          <p:cNvPr id="88" name="Rectangle 87"/>
          <p:cNvSpPr/>
          <p:nvPr/>
        </p:nvSpPr>
        <p:spPr>
          <a:xfrm>
            <a:off x="4572000" y="2453640"/>
            <a:ext cx="970074" cy="40011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Shower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1143000" y="2453640"/>
            <a:ext cx="1300099" cy="40011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chemeClr val="tx1"/>
                </a:solidFill>
              </a:rPr>
              <a:t>Preshower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4" name="Content Placeholder 83"/>
          <p:cNvSpPr>
            <a:spLocks noGrp="1"/>
          </p:cNvSpPr>
          <p:nvPr>
            <p:ph idx="1"/>
          </p:nvPr>
        </p:nvSpPr>
        <p:spPr>
          <a:xfrm>
            <a:off x="457200" y="3581400"/>
            <a:ext cx="8229600" cy="31242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Small change to COMPASS module production method</a:t>
            </a:r>
          </a:p>
          <a:p>
            <a:r>
              <a:rPr lang="en-US" dirty="0" smtClean="0"/>
              <a:t>Concerns</a:t>
            </a:r>
          </a:p>
          <a:p>
            <a:pPr lvl="1"/>
            <a:r>
              <a:rPr lang="en-US" dirty="0" smtClean="0"/>
              <a:t>Will the light collected in the </a:t>
            </a:r>
            <a:r>
              <a:rPr lang="en-US" dirty="0" err="1" smtClean="0"/>
              <a:t>preshower</a:t>
            </a:r>
            <a:r>
              <a:rPr lang="en-US" dirty="0" smtClean="0"/>
              <a:t> be enough due to much fewer number of WLS fibers?</a:t>
            </a:r>
          </a:p>
          <a:p>
            <a:pPr lvl="1"/>
            <a:r>
              <a:rPr lang="en-US" dirty="0" smtClean="0"/>
              <a:t>Additional mold is required for </a:t>
            </a:r>
            <a:r>
              <a:rPr lang="en-US" dirty="0" err="1" smtClean="0"/>
              <a:t>preshower</a:t>
            </a:r>
            <a:r>
              <a:rPr lang="en-US" dirty="0" smtClean="0"/>
              <a:t> to allow WLS fibers to sample light. 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3" name="Rectangle 82"/>
          <p:cNvSpPr/>
          <p:nvPr/>
        </p:nvSpPr>
        <p:spPr>
          <a:xfrm>
            <a:off x="7892041" y="2572435"/>
            <a:ext cx="1156855" cy="32316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1500" dirty="0" smtClean="0">
                <a:solidFill>
                  <a:schemeClr val="tx1"/>
                </a:solidFill>
              </a:rPr>
              <a:t>Shower WLS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7696200" y="1676400"/>
            <a:ext cx="1404359" cy="323165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1500" dirty="0" err="1" smtClean="0">
                <a:solidFill>
                  <a:schemeClr val="tx1"/>
                </a:solidFill>
              </a:rPr>
              <a:t>Preshower</a:t>
            </a:r>
            <a:r>
              <a:rPr lang="en-US" sz="1500" dirty="0" smtClean="0">
                <a:solidFill>
                  <a:schemeClr val="tx1"/>
                </a:solidFill>
              </a:rPr>
              <a:t> WLS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066800" y="1981200"/>
            <a:ext cx="6248400" cy="152400"/>
          </a:xfrm>
          <a:prstGeom prst="rect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Arc 64"/>
          <p:cNvSpPr/>
          <p:nvPr/>
        </p:nvSpPr>
        <p:spPr bwMode="auto">
          <a:xfrm rot="10800000">
            <a:off x="-389878" y="1765180"/>
            <a:ext cx="2971800" cy="533400"/>
          </a:xfrm>
          <a:prstGeom prst="arc">
            <a:avLst>
              <a:gd name="adj1" fmla="val 10795596"/>
              <a:gd name="adj2" fmla="val 16407708"/>
            </a:avLst>
          </a:prstGeom>
          <a:noFill/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68" name="Arc 67"/>
          <p:cNvSpPr/>
          <p:nvPr/>
        </p:nvSpPr>
        <p:spPr bwMode="auto">
          <a:xfrm rot="10800000">
            <a:off x="-379526" y="1855434"/>
            <a:ext cx="2971800" cy="448322"/>
          </a:xfrm>
          <a:prstGeom prst="arc">
            <a:avLst>
              <a:gd name="adj1" fmla="val 4850443"/>
              <a:gd name="adj2" fmla="val 10771644"/>
            </a:avLst>
          </a:prstGeom>
          <a:noFill/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74" name="Straight Connector 73"/>
          <p:cNvCxnSpPr/>
          <p:nvPr/>
        </p:nvCxnSpPr>
        <p:spPr bwMode="auto">
          <a:xfrm>
            <a:off x="2590800" y="3244789"/>
            <a:ext cx="5257800" cy="1524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Rectangle 75"/>
          <p:cNvSpPr/>
          <p:nvPr/>
        </p:nvSpPr>
        <p:spPr>
          <a:xfrm>
            <a:off x="1066800" y="3168589"/>
            <a:ext cx="6248400" cy="152400"/>
          </a:xfrm>
          <a:prstGeom prst="rect">
            <a:avLst/>
          </a:prstGeom>
          <a:noFill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Arc 76"/>
          <p:cNvSpPr/>
          <p:nvPr/>
        </p:nvSpPr>
        <p:spPr bwMode="auto">
          <a:xfrm rot="10800000">
            <a:off x="-389878" y="2952569"/>
            <a:ext cx="2971800" cy="533400"/>
          </a:xfrm>
          <a:prstGeom prst="arc">
            <a:avLst>
              <a:gd name="adj1" fmla="val 10795596"/>
              <a:gd name="adj2" fmla="val 16407708"/>
            </a:avLst>
          </a:prstGeom>
          <a:noFill/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78" name="Arc 77"/>
          <p:cNvSpPr/>
          <p:nvPr/>
        </p:nvSpPr>
        <p:spPr bwMode="auto">
          <a:xfrm rot="10800000">
            <a:off x="-379526" y="3042823"/>
            <a:ext cx="2971800" cy="448322"/>
          </a:xfrm>
          <a:prstGeom prst="arc">
            <a:avLst>
              <a:gd name="adj1" fmla="val 4850443"/>
              <a:gd name="adj2" fmla="val 10771644"/>
            </a:avLst>
          </a:prstGeom>
          <a:noFill/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7772400" y="3733800"/>
            <a:ext cx="1246047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hollow rod </a:t>
            </a:r>
            <a:endParaRPr lang="en-US" dirty="0"/>
          </a:p>
        </p:txBody>
      </p:sp>
      <p:sp>
        <p:nvSpPr>
          <p:cNvPr id="80" name="Up Arrow 79"/>
          <p:cNvSpPr/>
          <p:nvPr/>
        </p:nvSpPr>
        <p:spPr>
          <a:xfrm rot="18984713">
            <a:off x="7299495" y="3271372"/>
            <a:ext cx="275876" cy="72787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Preshower</a:t>
            </a:r>
            <a:r>
              <a:rPr lang="en-US" dirty="0" smtClean="0"/>
              <a:t>/Shower </a:t>
            </a:r>
            <a:r>
              <a:rPr lang="en-US"/>
              <a:t>Design </a:t>
            </a:r>
            <a:r>
              <a:rPr lang="en-US" smtClean="0"/>
              <a:t>4</a:t>
            </a:r>
            <a:endParaRPr lang="en-US" dirty="0"/>
          </a:p>
        </p:txBody>
      </p:sp>
      <p:sp>
        <p:nvSpPr>
          <p:cNvPr id="9" name="Content Placeholder 1"/>
          <p:cNvSpPr txBox="1">
            <a:spLocks/>
          </p:cNvSpPr>
          <p:nvPr/>
        </p:nvSpPr>
        <p:spPr bwMode="auto">
          <a:xfrm>
            <a:off x="457200" y="914401"/>
            <a:ext cx="82296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90000"/>
              <a:buFont typeface="Wingdings" pitchFamily="2" charset="2"/>
              <a:buChar char="Ø"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1066800" y="2039035"/>
            <a:ext cx="6248400" cy="17526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>
            <a:off x="2590800" y="2039035"/>
            <a:ext cx="0" cy="17526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>
            <a:off x="27432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28956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>
            <a:off x="30480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32004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33528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35052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36576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38100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>
            <a:off x="39624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41148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42672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44196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45720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47244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48768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50292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51816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>
            <a:off x="53340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>
            <a:off x="54864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56388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>
            <a:off x="57912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/>
          <p:nvPr/>
        </p:nvCxnSpPr>
        <p:spPr bwMode="auto">
          <a:xfrm>
            <a:off x="59436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60960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62484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64008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65532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67056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/>
          <p:nvPr/>
        </p:nvCxnSpPr>
        <p:spPr bwMode="auto">
          <a:xfrm>
            <a:off x="68580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70104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/>
          <p:nvPr/>
        </p:nvCxnSpPr>
        <p:spPr bwMode="auto">
          <a:xfrm>
            <a:off x="71628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>
            <a:off x="21336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>
            <a:off x="22860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24384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>
            <a:off x="16764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>
            <a:off x="18288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/>
          <p:nvPr/>
        </p:nvCxnSpPr>
        <p:spPr bwMode="auto">
          <a:xfrm>
            <a:off x="19812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0" name="Straight Connector 59"/>
          <p:cNvCxnSpPr/>
          <p:nvPr/>
        </p:nvCxnSpPr>
        <p:spPr bwMode="auto">
          <a:xfrm>
            <a:off x="12192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traight Connector 60"/>
          <p:cNvCxnSpPr/>
          <p:nvPr/>
        </p:nvCxnSpPr>
        <p:spPr bwMode="auto">
          <a:xfrm>
            <a:off x="13716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2" name="Straight Connector 61"/>
          <p:cNvCxnSpPr/>
          <p:nvPr/>
        </p:nvCxnSpPr>
        <p:spPr bwMode="auto">
          <a:xfrm>
            <a:off x="1524000" y="2039035"/>
            <a:ext cx="0" cy="1752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>
            <a:off x="2590800" y="2191435"/>
            <a:ext cx="525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Straight Connector 66"/>
          <p:cNvCxnSpPr/>
          <p:nvPr/>
        </p:nvCxnSpPr>
        <p:spPr bwMode="auto">
          <a:xfrm>
            <a:off x="2590800" y="2496235"/>
            <a:ext cx="525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/>
          <p:nvPr/>
        </p:nvCxnSpPr>
        <p:spPr bwMode="auto">
          <a:xfrm>
            <a:off x="2590800" y="2801035"/>
            <a:ext cx="525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/>
          <p:nvPr/>
        </p:nvCxnSpPr>
        <p:spPr bwMode="auto">
          <a:xfrm>
            <a:off x="2590800" y="3105835"/>
            <a:ext cx="525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3" name="Straight Connector 72"/>
          <p:cNvCxnSpPr/>
          <p:nvPr/>
        </p:nvCxnSpPr>
        <p:spPr bwMode="auto">
          <a:xfrm>
            <a:off x="2590800" y="3410635"/>
            <a:ext cx="525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5" name="Straight Connector 74"/>
          <p:cNvCxnSpPr/>
          <p:nvPr/>
        </p:nvCxnSpPr>
        <p:spPr bwMode="auto">
          <a:xfrm>
            <a:off x="2590800" y="3715435"/>
            <a:ext cx="5257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>
            <a:off x="1066800" y="1962835"/>
            <a:ext cx="6781800" cy="1524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Straight Connector 112"/>
          <p:cNvCxnSpPr/>
          <p:nvPr/>
        </p:nvCxnSpPr>
        <p:spPr bwMode="auto">
          <a:xfrm>
            <a:off x="1066800" y="3852595"/>
            <a:ext cx="6858000" cy="1524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7030A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6" name="Rectangle 125"/>
          <p:cNvSpPr/>
          <p:nvPr/>
        </p:nvSpPr>
        <p:spPr>
          <a:xfrm>
            <a:off x="762001" y="838200"/>
            <a:ext cx="7924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/>
              <a:t>Preshower</a:t>
            </a:r>
            <a:r>
              <a:rPr lang="en-US" sz="2000" dirty="0" smtClean="0"/>
              <a:t> has thin WLS plate for readout and use embedded clear fibers to  send signal at back. Shower has WLS for readout. </a:t>
            </a:r>
            <a:endParaRPr lang="en-US" sz="2000" dirty="0"/>
          </a:p>
        </p:txBody>
      </p:sp>
      <p:sp>
        <p:nvSpPr>
          <p:cNvPr id="88" name="Rectangle 87"/>
          <p:cNvSpPr/>
          <p:nvPr/>
        </p:nvSpPr>
        <p:spPr>
          <a:xfrm>
            <a:off x="4572000" y="2663875"/>
            <a:ext cx="970074" cy="40011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Shower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1143000" y="2663875"/>
            <a:ext cx="1300099" cy="40011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chemeClr val="tx1"/>
                </a:solidFill>
              </a:rPr>
              <a:t>Preshower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4" name="Content Placeholder 83"/>
          <p:cNvSpPr>
            <a:spLocks noGrp="1"/>
          </p:cNvSpPr>
          <p:nvPr>
            <p:ph idx="1"/>
          </p:nvPr>
        </p:nvSpPr>
        <p:spPr>
          <a:xfrm>
            <a:off x="457200" y="4114800"/>
            <a:ext cx="8229600" cy="2590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Significant reduce number of fiber for readout in </a:t>
            </a:r>
            <a:r>
              <a:rPr lang="en-US" dirty="0" err="1" smtClean="0"/>
              <a:t>preshower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Concerns</a:t>
            </a:r>
          </a:p>
          <a:p>
            <a:pPr lvl="1"/>
            <a:r>
              <a:rPr lang="en-US" dirty="0" smtClean="0"/>
              <a:t>No enough light collected by the pad due to light transmission in the thin </a:t>
            </a:r>
            <a:r>
              <a:rPr lang="en-US" dirty="0" err="1" smtClean="0"/>
              <a:t>scintillator</a:t>
            </a:r>
            <a:r>
              <a:rPr lang="en-US" dirty="0" smtClean="0"/>
              <a:t> layers limited within around 1cm? </a:t>
            </a:r>
          </a:p>
          <a:p>
            <a:pPr lvl="1"/>
            <a:r>
              <a:rPr lang="en-US" dirty="0" smtClean="0"/>
              <a:t>Somewhat bigger change to COMPASS module production method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83" name="Rectangle 82"/>
          <p:cNvSpPr/>
          <p:nvPr/>
        </p:nvSpPr>
        <p:spPr>
          <a:xfrm>
            <a:off x="7892041" y="2782670"/>
            <a:ext cx="1156855" cy="323165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1500" dirty="0" smtClean="0">
                <a:solidFill>
                  <a:schemeClr val="tx1"/>
                </a:solidFill>
              </a:rPr>
              <a:t>Shower WLS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7086600" y="1600200"/>
            <a:ext cx="1878848" cy="3231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1500" dirty="0" err="1" smtClean="0">
                <a:solidFill>
                  <a:schemeClr val="tx1"/>
                </a:solidFill>
              </a:rPr>
              <a:t>Preshower</a:t>
            </a:r>
            <a:r>
              <a:rPr lang="en-US" sz="1500" dirty="0" smtClean="0">
                <a:solidFill>
                  <a:schemeClr val="tx1"/>
                </a:solidFill>
              </a:rPr>
              <a:t> Clear fiber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066800" y="1919705"/>
            <a:ext cx="1524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1066800" y="3741313"/>
            <a:ext cx="15240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3352800" y="4038600"/>
            <a:ext cx="961482" cy="3231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1500" dirty="0" smtClean="0">
                <a:solidFill>
                  <a:schemeClr val="tx1"/>
                </a:solidFill>
              </a:rPr>
              <a:t>WLS plate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68" name="Up Arrow 67"/>
          <p:cNvSpPr/>
          <p:nvPr/>
        </p:nvSpPr>
        <p:spPr>
          <a:xfrm rot="17509548">
            <a:off x="2882346" y="3649794"/>
            <a:ext cx="147414" cy="72787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440</Words>
  <Application>Microsoft Office PowerPoint</Application>
  <PresentationFormat>On-screen Show (4:3)</PresentationFormat>
  <Paragraphs>74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Wingdings</vt:lpstr>
      <vt:lpstr>Times</vt:lpstr>
      <vt:lpstr>Office Theme</vt:lpstr>
      <vt:lpstr>SoLID EC Design</vt:lpstr>
      <vt:lpstr>Basic Features of Preliminary Design</vt:lpstr>
      <vt:lpstr>Preshower/Shower Design 1(preferred)</vt:lpstr>
      <vt:lpstr>Preshower/Shower Design 2</vt:lpstr>
      <vt:lpstr>Preshower/Shower Design 3</vt:lpstr>
      <vt:lpstr>Preshower/Shower Design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60</cp:revision>
  <dcterms:created xsi:type="dcterms:W3CDTF">2012-06-29T16:32:14Z</dcterms:created>
  <dcterms:modified xsi:type="dcterms:W3CDTF">2012-09-25T16:08:34Z</dcterms:modified>
</cp:coreProperties>
</file>