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1" r:id="rId6"/>
    <p:sldId id="262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Times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0976-B2FB-466A-B32C-84CB307D3AE8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</a:t>
            </a:r>
            <a:r>
              <a:rPr lang="en-US" smtClean="0"/>
              <a:t>EC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2012/09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Features of Preliminary Design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914401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50" dirty="0" smtClean="0"/>
              <a:t>Based on COMPASS </a:t>
            </a:r>
            <a:r>
              <a:rPr lang="en-US" sz="1650" dirty="0" err="1" smtClean="0"/>
              <a:t>Shashlyk</a:t>
            </a:r>
            <a:r>
              <a:rPr lang="en-US" sz="1650" dirty="0" smtClean="0"/>
              <a:t> module design.</a:t>
            </a:r>
          </a:p>
          <a:p>
            <a:r>
              <a:rPr lang="en-US" sz="1650" dirty="0" smtClean="0"/>
              <a:t>0.5mm lead/1.5mm scintillator, 240 layers, 48.3 cm in length (20 X</a:t>
            </a:r>
            <a:r>
              <a:rPr lang="en-US" sz="1650" baseline="-25000" dirty="0" smtClean="0"/>
              <a:t>0</a:t>
            </a:r>
            <a:r>
              <a:rPr lang="en-US" sz="1650" dirty="0" smtClean="0"/>
              <a:t>)</a:t>
            </a:r>
          </a:p>
          <a:p>
            <a:pPr lvl="1"/>
            <a:r>
              <a:rPr lang="en-US" sz="1650" dirty="0" smtClean="0"/>
              <a:t>Reach energy resolution of 5%/</a:t>
            </a:r>
            <a:r>
              <a:rPr lang="en-US" sz="1650" dirty="0" err="1" smtClean="0"/>
              <a:t>sqrt</a:t>
            </a:r>
            <a:r>
              <a:rPr lang="en-US" sz="1650" dirty="0" smtClean="0"/>
              <a:t>(E) with good linearity</a:t>
            </a:r>
          </a:p>
          <a:p>
            <a:pPr lvl="1"/>
            <a:r>
              <a:rPr lang="en-US" sz="1650" dirty="0" smtClean="0"/>
              <a:t>Balance between resolution and longitudinal size</a:t>
            </a:r>
          </a:p>
          <a:p>
            <a:r>
              <a:rPr lang="en-US" sz="1650" dirty="0" smtClean="0"/>
              <a:t>10x10cm of transverse size in square shape</a:t>
            </a:r>
          </a:p>
          <a:p>
            <a:pPr lvl="1"/>
            <a:r>
              <a:rPr lang="en-US" sz="1650" dirty="0" smtClean="0"/>
              <a:t>reach 1cm position resolution</a:t>
            </a:r>
          </a:p>
          <a:p>
            <a:pPr lvl="1"/>
            <a:r>
              <a:rPr lang="en-US" sz="1650" dirty="0" smtClean="0"/>
              <a:t>Balance between number of modules (cost), position resolution and background</a:t>
            </a:r>
          </a:p>
          <a:p>
            <a:pPr lvl="1"/>
            <a:r>
              <a:rPr lang="en-US" sz="1650" dirty="0" smtClean="0"/>
              <a:t>Total about 2000 modules.</a:t>
            </a:r>
          </a:p>
          <a:p>
            <a:r>
              <a:rPr lang="en-US" sz="1650" dirty="0" smtClean="0"/>
              <a:t>Splitting : 5 X</a:t>
            </a:r>
            <a:r>
              <a:rPr lang="en-US" sz="1650" baseline="-25000" dirty="0" smtClean="0"/>
              <a:t>0</a:t>
            </a:r>
            <a:r>
              <a:rPr lang="en-US" sz="1650" dirty="0" smtClean="0"/>
              <a:t> for </a:t>
            </a:r>
            <a:r>
              <a:rPr lang="en-US" sz="1650" dirty="0" err="1" smtClean="0"/>
              <a:t>preshower</a:t>
            </a:r>
            <a:r>
              <a:rPr lang="en-US" sz="1650" dirty="0" smtClean="0"/>
              <a:t> and 15 X</a:t>
            </a:r>
            <a:r>
              <a:rPr lang="en-US" sz="1650" baseline="-25000" dirty="0" smtClean="0"/>
              <a:t>0</a:t>
            </a:r>
            <a:r>
              <a:rPr lang="en-US" sz="1650" dirty="0" smtClean="0"/>
              <a:t> for shower</a:t>
            </a:r>
          </a:p>
          <a:p>
            <a:pPr lvl="1"/>
            <a:r>
              <a:rPr lang="en-US" sz="1650" dirty="0" smtClean="0"/>
              <a:t>Maximizing e-pi separation  (20:1 - 100:1 </a:t>
            </a:r>
            <a:r>
              <a:rPr lang="en-US" sz="1650" dirty="0" err="1" smtClean="0"/>
              <a:t>pion</a:t>
            </a:r>
            <a:r>
              <a:rPr lang="en-US" sz="1650" dirty="0" smtClean="0"/>
              <a:t> rejection depending on momentum)</a:t>
            </a:r>
          </a:p>
          <a:p>
            <a:r>
              <a:rPr lang="en-US" sz="1650" dirty="0" smtClean="0"/>
              <a:t>100 WLS fibers/module</a:t>
            </a:r>
          </a:p>
          <a:p>
            <a:pPr lvl="1"/>
            <a:r>
              <a:rPr lang="en-US" sz="1650" dirty="0" smtClean="0"/>
              <a:t>1/cm</a:t>
            </a:r>
            <a:r>
              <a:rPr lang="en-US" sz="1650" baseline="30000" dirty="0" smtClean="0"/>
              <a:t>2  </a:t>
            </a:r>
            <a:r>
              <a:rPr lang="en-US" sz="1650" dirty="0" smtClean="0"/>
              <a:t>fiber density to sample the EM shower</a:t>
            </a:r>
          </a:p>
          <a:p>
            <a:pPr lvl="1"/>
            <a:r>
              <a:rPr lang="en-US" sz="1650" dirty="0" smtClean="0"/>
              <a:t>Use KURARAY Y11 for higher radiation hardness and longer attenuation length or use </a:t>
            </a:r>
            <a:r>
              <a:rPr lang="en-US" sz="1650" dirty="0" err="1" smtClean="0"/>
              <a:t>Bicron</a:t>
            </a:r>
            <a:r>
              <a:rPr lang="en-US" sz="1650" dirty="0" smtClean="0"/>
              <a:t> fibers to save cost.</a:t>
            </a:r>
          </a:p>
          <a:p>
            <a:pPr lvl="0"/>
            <a:r>
              <a:rPr lang="en-US" sz="1650" dirty="0" smtClean="0"/>
              <a:t>  Readout options in orders of preference:</a:t>
            </a:r>
          </a:p>
          <a:p>
            <a:pPr lvl="1"/>
            <a:r>
              <a:rPr lang="en-US" sz="1650" dirty="0" smtClean="0"/>
              <a:t>Directly couple to PMT, if B-field permits</a:t>
            </a:r>
          </a:p>
          <a:p>
            <a:pPr lvl="1"/>
            <a:r>
              <a:rPr lang="en-US" sz="1650" dirty="0" smtClean="0"/>
              <a:t>PMT readout with WLS to clear fiber extension (with Winston cone or fuse-fiber connection) to out-of-B-field region</a:t>
            </a:r>
          </a:p>
          <a:p>
            <a:pPr lvl="1"/>
            <a:r>
              <a:rPr lang="en-US" sz="1650" dirty="0" smtClean="0"/>
              <a:t>APD/</a:t>
            </a:r>
            <a:r>
              <a:rPr lang="en-US" sz="1650" dirty="0" err="1" smtClean="0"/>
              <a:t>SiPM</a:t>
            </a:r>
            <a:r>
              <a:rPr lang="en-US" sz="1650" dirty="0" smtClean="0"/>
              <a:t>, if B-field is significant and if the radiation allows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Preshower</a:t>
            </a:r>
            <a:r>
              <a:rPr lang="en-US" sz="3600" dirty="0" smtClean="0"/>
              <a:t>/Shower Design </a:t>
            </a:r>
            <a:r>
              <a:rPr lang="en-US" sz="3600" dirty="0" smtClean="0"/>
              <a:t>1(</a:t>
            </a:r>
            <a:r>
              <a:rPr lang="en-US" sz="3600" dirty="0" smtClean="0">
                <a:solidFill>
                  <a:srgbClr val="FF0000"/>
                </a:solidFill>
              </a:rPr>
              <a:t>preferred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914401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62001" y="8382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Preshower</a:t>
            </a:r>
            <a:r>
              <a:rPr lang="en-US" sz="2000" dirty="0" smtClean="0"/>
              <a:t> has 1 layer of 2X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lead as passive radiator and 1 layer of a few  cm </a:t>
            </a:r>
            <a:r>
              <a:rPr lang="en-US" sz="2000" dirty="0" err="1" smtClean="0"/>
              <a:t>scintillator</a:t>
            </a:r>
            <a:r>
              <a:rPr lang="en-US" sz="2000" dirty="0" smtClean="0"/>
              <a:t> with embedded WLS fiber for readout</a:t>
            </a:r>
          </a:p>
          <a:p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Used by </a:t>
            </a:r>
            <a:r>
              <a:rPr lang="en-US" dirty="0" err="1" smtClean="0"/>
              <a:t>LHCb</a:t>
            </a:r>
            <a:r>
              <a:rPr lang="en-US" dirty="0" smtClean="0"/>
              <a:t> and Hermes</a:t>
            </a:r>
          </a:p>
          <a:p>
            <a:pPr lvl="1"/>
            <a:r>
              <a:rPr lang="en-US" dirty="0" smtClean="0"/>
              <a:t>Good </a:t>
            </a:r>
            <a:r>
              <a:rPr lang="en-US" dirty="0" err="1" smtClean="0"/>
              <a:t>hadron</a:t>
            </a:r>
            <a:r>
              <a:rPr lang="en-US" dirty="0" smtClean="0"/>
              <a:t> rejection</a:t>
            </a:r>
          </a:p>
          <a:p>
            <a:pPr lvl="1"/>
            <a:r>
              <a:rPr lang="en-US" dirty="0" smtClean="0"/>
              <a:t>No change to </a:t>
            </a:r>
            <a:r>
              <a:rPr lang="en-US" dirty="0" err="1" smtClean="0"/>
              <a:t>Shashlyk</a:t>
            </a:r>
            <a:r>
              <a:rPr lang="en-US" dirty="0" smtClean="0"/>
              <a:t> module </a:t>
            </a:r>
            <a:r>
              <a:rPr lang="en-US" dirty="0" err="1" smtClean="0"/>
              <a:t>prodution</a:t>
            </a:r>
            <a:endParaRPr lang="en-US" dirty="0" smtClean="0"/>
          </a:p>
          <a:p>
            <a:pPr lvl="1"/>
            <a:r>
              <a:rPr lang="en-US" dirty="0" err="1" smtClean="0"/>
              <a:t>Preshower</a:t>
            </a:r>
            <a:r>
              <a:rPr lang="en-US" dirty="0" smtClean="0"/>
              <a:t> lead layer work as radiation shielding</a:t>
            </a:r>
          </a:p>
          <a:p>
            <a:pPr lvl="1"/>
            <a:r>
              <a:rPr lang="en-US" dirty="0" smtClean="0"/>
              <a:t>Significant reduction of the number of fibers for readout in </a:t>
            </a:r>
            <a:r>
              <a:rPr lang="en-US" dirty="0" err="1" smtClean="0"/>
              <a:t>preshower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1066800" y="1685467"/>
            <a:ext cx="6248400" cy="17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743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2895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048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3200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3352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3505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657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3810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962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114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4267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4419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4572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724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4876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5029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5181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5334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486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5638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791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943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96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6248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6400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530268" y="1703832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705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6858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7010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7162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2133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2286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2438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16764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18288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>
            <a:off x="1981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>
            <a:off x="12192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13716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1524000" y="1685467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1066800" y="18378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Rectangle 120"/>
          <p:cNvSpPr/>
          <p:nvPr/>
        </p:nvSpPr>
        <p:spPr>
          <a:xfrm>
            <a:off x="1371600" y="3532632"/>
            <a:ext cx="3706977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Preshower</a:t>
            </a:r>
            <a:r>
              <a:rPr lang="en-US" sz="2000" dirty="0" smtClean="0">
                <a:solidFill>
                  <a:schemeClr val="tx1"/>
                </a:solidFill>
              </a:rPr>
              <a:t> (2X</a:t>
            </a:r>
            <a:r>
              <a:rPr lang="en-US" sz="2000" baseline="-25000" dirty="0" smtClean="0">
                <a:solidFill>
                  <a:schemeClr val="tx1"/>
                </a:solidFill>
              </a:rPr>
              <a:t>0</a:t>
            </a:r>
            <a:r>
              <a:rPr lang="en-US" sz="2000" dirty="0" smtClean="0">
                <a:solidFill>
                  <a:schemeClr val="tx1"/>
                </a:solidFill>
              </a:rPr>
              <a:t> lead + </a:t>
            </a:r>
            <a:r>
              <a:rPr lang="en-US" sz="2000" dirty="0" err="1" smtClean="0">
                <a:solidFill>
                  <a:schemeClr val="tx1"/>
                </a:solidFill>
              </a:rPr>
              <a:t>scintillator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 rot="16200000">
            <a:off x="-284456" y="2472122"/>
            <a:ext cx="1761478" cy="1612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Up Arrow 122"/>
          <p:cNvSpPr/>
          <p:nvPr/>
        </p:nvSpPr>
        <p:spPr>
          <a:xfrm rot="17509548">
            <a:off x="977346" y="3296225"/>
            <a:ext cx="147414" cy="727873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16200000">
            <a:off x="-11465" y="2383341"/>
            <a:ext cx="1761478" cy="3314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590800" y="1703832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flipV="1">
            <a:off x="1066800" y="23712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1066800" y="25998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1066800" y="28284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 flipV="1">
            <a:off x="1066800" y="30570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flipV="1">
            <a:off x="1066800" y="3285667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 flipV="1">
            <a:off x="1066800" y="2084832"/>
            <a:ext cx="6781800" cy="183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>
            <a:off x="838200" y="1609267"/>
            <a:ext cx="6781800" cy="152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>
            <a:off x="838200" y="1627632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Rectangle 134"/>
          <p:cNvSpPr/>
          <p:nvPr/>
        </p:nvSpPr>
        <p:spPr>
          <a:xfrm>
            <a:off x="2743200" y="2313432"/>
            <a:ext cx="2816797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Shower, 20-2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0, </a:t>
            </a:r>
            <a:r>
              <a:rPr lang="en-US" sz="2000" dirty="0" err="1" smtClean="0"/>
              <a:t>Shashlik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503102" y="2389632"/>
            <a:ext cx="1640898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Shower WLS fibers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086600" y="1322832"/>
            <a:ext cx="1888402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chemeClr val="tx1"/>
                </a:solidFill>
              </a:rPr>
              <a:t>Preshower</a:t>
            </a:r>
            <a:r>
              <a:rPr lang="en-US" sz="1500" dirty="0" smtClean="0">
                <a:solidFill>
                  <a:schemeClr val="tx1"/>
                </a:solidFill>
              </a:rPr>
              <a:t> WLS fibers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Preshower</a:t>
            </a:r>
            <a:r>
              <a:rPr lang="en-US" dirty="0" smtClean="0"/>
              <a:t>/Shower </a:t>
            </a:r>
            <a:r>
              <a:rPr lang="en-US" dirty="0"/>
              <a:t>Design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1066800" y="1889760"/>
            <a:ext cx="6248400" cy="17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590800" y="188976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743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895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200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352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505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657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810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962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114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67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419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572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24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876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029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181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334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486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638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791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943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096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248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400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705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58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010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162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133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286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438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16764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8288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981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12192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3716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524000" y="188976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2590800" y="20421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2590800" y="23469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2590800" y="26517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2590800" y="29565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590800" y="32613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2590800" y="356616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1066800" y="1837944"/>
            <a:ext cx="6400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1066800" y="211836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1066800" y="234696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1066800" y="265176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066800" y="288036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1066800" y="319522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1066800" y="3413760"/>
            <a:ext cx="14630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Arc 115"/>
          <p:cNvSpPr/>
          <p:nvPr/>
        </p:nvSpPr>
        <p:spPr bwMode="auto">
          <a:xfrm rot="16200000">
            <a:off x="372374" y="2810774"/>
            <a:ext cx="1388852" cy="457200"/>
          </a:xfrm>
          <a:prstGeom prst="arc">
            <a:avLst>
              <a:gd name="adj1" fmla="val 106442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17" name="Straight Connector 116"/>
          <p:cNvCxnSpPr/>
          <p:nvPr/>
        </p:nvCxnSpPr>
        <p:spPr bwMode="auto">
          <a:xfrm>
            <a:off x="1066800" y="1865376"/>
            <a:ext cx="6400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V="1">
            <a:off x="1130808" y="1813560"/>
            <a:ext cx="6412992" cy="518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Arc 119"/>
          <p:cNvSpPr/>
          <p:nvPr/>
        </p:nvSpPr>
        <p:spPr bwMode="auto">
          <a:xfrm rot="16200000">
            <a:off x="571500" y="3009900"/>
            <a:ext cx="1066800" cy="381000"/>
          </a:xfrm>
          <a:prstGeom prst="arc">
            <a:avLst>
              <a:gd name="adj1" fmla="val 109509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V="1">
            <a:off x="1066800" y="3718560"/>
            <a:ext cx="641299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1109472" y="3691128"/>
            <a:ext cx="641299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1121664" y="3733800"/>
            <a:ext cx="641299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Arc 124"/>
          <p:cNvSpPr/>
          <p:nvPr/>
        </p:nvSpPr>
        <p:spPr bwMode="auto">
          <a:xfrm rot="16200000">
            <a:off x="286970" y="2424595"/>
            <a:ext cx="1584960" cy="988586"/>
          </a:xfrm>
          <a:prstGeom prst="arc">
            <a:avLst>
              <a:gd name="adj1" fmla="val 109509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85801" y="9906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Preshower</a:t>
            </a:r>
            <a:r>
              <a:rPr lang="en-US" sz="2000" dirty="0" smtClean="0"/>
              <a:t> and shower have separate WLS for readout. </a:t>
            </a:r>
            <a:r>
              <a:rPr lang="en-US" sz="2000" dirty="0" err="1" smtClean="0"/>
              <a:t>Preshower</a:t>
            </a:r>
            <a:r>
              <a:rPr lang="en-US" sz="2000" dirty="0" smtClean="0"/>
              <a:t> WLS fibers bend and go back from the side.</a:t>
            </a:r>
            <a:endParaRPr lang="en-US" sz="2000" dirty="0"/>
          </a:p>
        </p:txBody>
      </p:sp>
      <p:sp>
        <p:nvSpPr>
          <p:cNvPr id="88" name="Rectangle 87"/>
          <p:cNvSpPr/>
          <p:nvPr/>
        </p:nvSpPr>
        <p:spPr>
          <a:xfrm>
            <a:off x="4572000" y="2514600"/>
            <a:ext cx="97007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143000" y="2514600"/>
            <a:ext cx="1300099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Preshower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696200" y="2514600"/>
            <a:ext cx="1156855" cy="3231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Shower WLS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381000" y="3810000"/>
            <a:ext cx="8229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Current COMPASS module production method unchanged.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the light loss in the </a:t>
            </a:r>
            <a:r>
              <a:rPr lang="en-US" dirty="0" err="1" smtClean="0"/>
              <a:t>preshower</a:t>
            </a:r>
            <a:r>
              <a:rPr lang="en-US" dirty="0" smtClean="0"/>
              <a:t> WLS fibers be too much due to the bending?</a:t>
            </a:r>
          </a:p>
          <a:p>
            <a:pPr lvl="1"/>
            <a:r>
              <a:rPr lang="en-US" dirty="0" smtClean="0"/>
              <a:t>Radiation damage on the fibers in front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620000" y="1676400"/>
            <a:ext cx="1404359" cy="323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chemeClr val="tx1"/>
                </a:solidFill>
              </a:rPr>
              <a:t>Preshower</a:t>
            </a:r>
            <a:r>
              <a:rPr lang="en-US" sz="1500" dirty="0" smtClean="0">
                <a:solidFill>
                  <a:schemeClr val="tx1"/>
                </a:solidFill>
              </a:rPr>
              <a:t> WLS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6" name="Arc 75"/>
          <p:cNvSpPr/>
          <p:nvPr/>
        </p:nvSpPr>
        <p:spPr bwMode="auto">
          <a:xfrm rot="16200000">
            <a:off x="547057" y="2171700"/>
            <a:ext cx="1066800" cy="381000"/>
          </a:xfrm>
          <a:prstGeom prst="arc">
            <a:avLst>
              <a:gd name="adj1" fmla="val 109509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7" name="Arc 76"/>
          <p:cNvSpPr/>
          <p:nvPr/>
        </p:nvSpPr>
        <p:spPr bwMode="auto">
          <a:xfrm rot="16200000">
            <a:off x="347931" y="2286000"/>
            <a:ext cx="1371600" cy="457199"/>
          </a:xfrm>
          <a:prstGeom prst="arc">
            <a:avLst>
              <a:gd name="adj1" fmla="val 106442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8" name="Arc 77"/>
          <p:cNvSpPr/>
          <p:nvPr/>
        </p:nvSpPr>
        <p:spPr bwMode="auto">
          <a:xfrm rot="16200000">
            <a:off x="269718" y="2133601"/>
            <a:ext cx="1584960" cy="988586"/>
          </a:xfrm>
          <a:prstGeom prst="arc">
            <a:avLst>
              <a:gd name="adj1" fmla="val 10950983"/>
              <a:gd name="adj2" fmla="val 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Preshower</a:t>
            </a:r>
            <a:r>
              <a:rPr lang="en-US" dirty="0" smtClean="0"/>
              <a:t>/Shower </a:t>
            </a:r>
            <a:r>
              <a:rPr lang="en-US" dirty="0"/>
              <a:t>Design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914401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66800" y="1828800"/>
            <a:ext cx="6248400" cy="17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590800" y="18288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743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895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200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352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505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657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810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962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114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67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419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572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24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876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029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181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334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486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638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791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943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096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248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400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705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58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010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162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133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286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438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16764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8288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981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12192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3716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524000" y="18288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2590800" y="19812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2590800" y="22860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2590800" y="25908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2590800" y="28956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590800" y="32004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2590800" y="3505200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2590800" y="2057400"/>
            <a:ext cx="5257800" cy="152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762001" y="8382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Preshower</a:t>
            </a:r>
            <a:r>
              <a:rPr lang="en-US" sz="2000" dirty="0" smtClean="0"/>
              <a:t> and shower have separate WLS for readout. </a:t>
            </a:r>
            <a:r>
              <a:rPr lang="en-US" sz="2000" dirty="0" err="1" smtClean="0"/>
              <a:t>Preshower</a:t>
            </a:r>
            <a:r>
              <a:rPr lang="en-US" sz="2000" dirty="0" smtClean="0"/>
              <a:t> WLS fibers go to back through hollow supporting rods. The number of </a:t>
            </a:r>
            <a:r>
              <a:rPr lang="en-US" sz="2000" dirty="0" err="1" smtClean="0"/>
              <a:t>preshower</a:t>
            </a:r>
            <a:r>
              <a:rPr lang="en-US" sz="2000" dirty="0" smtClean="0"/>
              <a:t> WLS fibers is limited by the hollow rod diameter.</a:t>
            </a:r>
            <a:endParaRPr lang="en-US" sz="2000" dirty="0"/>
          </a:p>
        </p:txBody>
      </p:sp>
      <p:sp>
        <p:nvSpPr>
          <p:cNvPr id="88" name="Rectangle 87"/>
          <p:cNvSpPr/>
          <p:nvPr/>
        </p:nvSpPr>
        <p:spPr>
          <a:xfrm>
            <a:off x="4572000" y="2453640"/>
            <a:ext cx="97007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143000" y="2453640"/>
            <a:ext cx="1300099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Preshower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Small change to COMPASS module production method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Will the light collected in the </a:t>
            </a:r>
            <a:r>
              <a:rPr lang="en-US" dirty="0" err="1" smtClean="0"/>
              <a:t>preshower</a:t>
            </a:r>
            <a:r>
              <a:rPr lang="en-US" dirty="0" smtClean="0"/>
              <a:t> be enough due to much fewer number of WLS fibers?</a:t>
            </a:r>
          </a:p>
          <a:p>
            <a:pPr lvl="1"/>
            <a:r>
              <a:rPr lang="en-US" dirty="0" smtClean="0"/>
              <a:t>Additional mold is required for </a:t>
            </a:r>
            <a:r>
              <a:rPr lang="en-US" dirty="0" err="1" smtClean="0"/>
              <a:t>preshower</a:t>
            </a:r>
            <a:r>
              <a:rPr lang="en-US" dirty="0" smtClean="0"/>
              <a:t> to allow WLS fibers to sample light.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892041" y="2572435"/>
            <a:ext cx="1156855" cy="3231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Shower WLS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696200" y="1676400"/>
            <a:ext cx="1404359" cy="3231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chemeClr val="tx1"/>
                </a:solidFill>
              </a:rPr>
              <a:t>Preshower</a:t>
            </a:r>
            <a:r>
              <a:rPr lang="en-US" sz="1500" dirty="0" smtClean="0">
                <a:solidFill>
                  <a:schemeClr val="tx1"/>
                </a:solidFill>
              </a:rPr>
              <a:t> WLS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66800" y="1981200"/>
            <a:ext cx="6248400" cy="15240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 bwMode="auto">
          <a:xfrm rot="10800000">
            <a:off x="-389878" y="1765180"/>
            <a:ext cx="2971800" cy="533400"/>
          </a:xfrm>
          <a:prstGeom prst="arc">
            <a:avLst>
              <a:gd name="adj1" fmla="val 10795596"/>
              <a:gd name="adj2" fmla="val 16407708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8" name="Arc 67"/>
          <p:cNvSpPr/>
          <p:nvPr/>
        </p:nvSpPr>
        <p:spPr bwMode="auto">
          <a:xfrm rot="10800000">
            <a:off x="-379526" y="1855434"/>
            <a:ext cx="2971800" cy="448322"/>
          </a:xfrm>
          <a:prstGeom prst="arc">
            <a:avLst>
              <a:gd name="adj1" fmla="val 4850443"/>
              <a:gd name="adj2" fmla="val 10771644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2590800" y="3244789"/>
            <a:ext cx="5257800" cy="152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>
          <a:xfrm>
            <a:off x="1066800" y="3168589"/>
            <a:ext cx="6248400" cy="15240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 bwMode="auto">
          <a:xfrm rot="10800000">
            <a:off x="-389878" y="2952569"/>
            <a:ext cx="2971800" cy="533400"/>
          </a:xfrm>
          <a:prstGeom prst="arc">
            <a:avLst>
              <a:gd name="adj1" fmla="val 10795596"/>
              <a:gd name="adj2" fmla="val 16407708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8" name="Arc 77"/>
          <p:cNvSpPr/>
          <p:nvPr/>
        </p:nvSpPr>
        <p:spPr bwMode="auto">
          <a:xfrm rot="10800000">
            <a:off x="-379526" y="3042823"/>
            <a:ext cx="2971800" cy="448322"/>
          </a:xfrm>
          <a:prstGeom prst="arc">
            <a:avLst>
              <a:gd name="adj1" fmla="val 4850443"/>
              <a:gd name="adj2" fmla="val 10771644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772400" y="3733800"/>
            <a:ext cx="124604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hollow rod </a:t>
            </a:r>
            <a:endParaRPr lang="en-US" dirty="0"/>
          </a:p>
        </p:txBody>
      </p:sp>
      <p:sp>
        <p:nvSpPr>
          <p:cNvPr id="80" name="Up Arrow 79"/>
          <p:cNvSpPr/>
          <p:nvPr/>
        </p:nvSpPr>
        <p:spPr>
          <a:xfrm rot="18984713">
            <a:off x="7299495" y="3271372"/>
            <a:ext cx="275876" cy="7278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Preshower</a:t>
            </a:r>
            <a:r>
              <a:rPr lang="en-US" dirty="0" smtClean="0"/>
              <a:t>/Shower </a:t>
            </a:r>
            <a:r>
              <a:rPr lang="en-US"/>
              <a:t>Design </a:t>
            </a:r>
            <a:r>
              <a:rPr lang="en-US" smtClean="0"/>
              <a:t>4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914401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66800" y="2039035"/>
            <a:ext cx="6248400" cy="17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590800" y="2039035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743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895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200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352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505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657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810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962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114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67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419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572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24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876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029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181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334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486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638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5791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943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096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248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400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3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705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858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010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162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133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286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438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16764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8288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981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12192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3716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524000" y="2039035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2590800" y="21914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2590800" y="24962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2590800" y="28010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2590800" y="31058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590800" y="34106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2590800" y="3715435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1066800" y="1962835"/>
            <a:ext cx="6781800" cy="152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1066800" y="3852595"/>
            <a:ext cx="6858000" cy="152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762001" y="8382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Preshower</a:t>
            </a:r>
            <a:r>
              <a:rPr lang="en-US" sz="2000" dirty="0" smtClean="0"/>
              <a:t> has thin WLS plate for readout and use embedded clear fibers to  send signal at back. Shower has WLS for readout. </a:t>
            </a:r>
            <a:endParaRPr lang="en-US" sz="2000" dirty="0"/>
          </a:p>
        </p:txBody>
      </p:sp>
      <p:sp>
        <p:nvSpPr>
          <p:cNvPr id="88" name="Rectangle 87"/>
          <p:cNvSpPr/>
          <p:nvPr/>
        </p:nvSpPr>
        <p:spPr>
          <a:xfrm>
            <a:off x="4572000" y="2663875"/>
            <a:ext cx="97007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143000" y="2663875"/>
            <a:ext cx="1300099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Preshower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Significant reduce number of fiber for readout in </a:t>
            </a:r>
            <a:r>
              <a:rPr lang="en-US" dirty="0" err="1" smtClean="0"/>
              <a:t>preshower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No enough light collected by the pad due to light transmission in the thin </a:t>
            </a:r>
            <a:r>
              <a:rPr lang="en-US" dirty="0" err="1" smtClean="0"/>
              <a:t>scintillator</a:t>
            </a:r>
            <a:r>
              <a:rPr lang="en-US" dirty="0" smtClean="0"/>
              <a:t> layers limited within around 1cm? </a:t>
            </a:r>
          </a:p>
          <a:p>
            <a:pPr lvl="1"/>
            <a:r>
              <a:rPr lang="en-US" dirty="0" smtClean="0"/>
              <a:t>Somewhat bigger change to COMPASS module production method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892041" y="2782670"/>
            <a:ext cx="1156855" cy="3231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Shower WLS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086600" y="1600200"/>
            <a:ext cx="1878848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chemeClr val="tx1"/>
                </a:solidFill>
              </a:rPr>
              <a:t>Preshower</a:t>
            </a:r>
            <a:r>
              <a:rPr lang="en-US" sz="1500" dirty="0" smtClean="0">
                <a:solidFill>
                  <a:schemeClr val="tx1"/>
                </a:solidFill>
              </a:rPr>
              <a:t> Clear fiber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66800" y="1919705"/>
            <a:ext cx="152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66800" y="3741313"/>
            <a:ext cx="152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352800" y="4038600"/>
            <a:ext cx="961482" cy="323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WLS plate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8" name="Up Arrow 67"/>
          <p:cNvSpPr/>
          <p:nvPr/>
        </p:nvSpPr>
        <p:spPr>
          <a:xfrm rot="17509548">
            <a:off x="2882346" y="3649794"/>
            <a:ext cx="147414" cy="7278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440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Times</vt:lpstr>
      <vt:lpstr>Office Theme</vt:lpstr>
      <vt:lpstr>SoLID EC Design</vt:lpstr>
      <vt:lpstr>Basic Features of Preliminary Design</vt:lpstr>
      <vt:lpstr>Preshower/Shower Design 1(preferred)</vt:lpstr>
      <vt:lpstr>Preshower/Shower Design 2</vt:lpstr>
      <vt:lpstr>Preshower/Shower Design 3</vt:lpstr>
      <vt:lpstr>Preshower/Shower Design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60</cp:revision>
  <dcterms:created xsi:type="dcterms:W3CDTF">2012-06-29T16:32:14Z</dcterms:created>
  <dcterms:modified xsi:type="dcterms:W3CDTF">2012-09-25T16:08:34Z</dcterms:modified>
</cp:coreProperties>
</file>