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3" r:id="rId4"/>
    <p:sldId id="257" r:id="rId5"/>
    <p:sldId id="261" r:id="rId6"/>
    <p:sldId id="262" r:id="rId7"/>
    <p:sldId id="268" r:id="rId8"/>
    <p:sldId id="269" r:id="rId9"/>
    <p:sldId id="265" r:id="rId10"/>
    <p:sldId id="267" r:id="rId11"/>
    <p:sldId id="270" r:id="rId12"/>
    <p:sldId id="271" r:id="rId13"/>
    <p:sldId id="272" r:id="rId14"/>
    <p:sldId id="273" r:id="rId15"/>
  </p:sldIdLst>
  <p:sldSz cx="9144000" cy="6858000" type="screen4x3"/>
  <p:notesSz cx="7099300" cy="10234613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imes" pitchFamily="18" charset="0"/>
      <p:regular r:id="rId21"/>
      <p:bold r:id="rId22"/>
      <p:italic r:id="rId23"/>
      <p:boldItalic r:id="rId24"/>
    </p:embeddedFont>
    <p:embeddedFont>
      <p:font typeface="ＭＳ Ｐゴシック" pitchFamily="34" charset="-12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67227E-00D7-4C58-9FCF-24AF25467430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4AEFCF-A24B-44F0-8F35-6E2D7B3EA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0976-B2FB-466A-B32C-84CB307D3AE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917-9DC6-4418-8B40-D0C88CE4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smtClean="0"/>
              <a:t>EC Design for IHEP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2012/10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Zhiwen Zhao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Position resolution VS lateral size</a:t>
            </a:r>
            <a:endParaRPr lang="en-US" dirty="0"/>
          </a:p>
        </p:txBody>
      </p:sp>
      <p:pic>
        <p:nvPicPr>
          <p:cNvPr id="25601" name="Picture 1" descr="E:\My Documents\my file\JLab\meeting\2012.04.12 SoLID Collaboration Meeting\AnalysisCaloSimShashlikPosRes.Electr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0" y="2438400"/>
            <a:ext cx="4766790" cy="3810000"/>
          </a:xfrm>
          <a:prstGeom prst="rect">
            <a:avLst/>
          </a:prstGeom>
          <a:noFill/>
        </p:spPr>
      </p:pic>
      <p:pic>
        <p:nvPicPr>
          <p:cNvPr id="8" name="Picture 2" descr="E:\My Documents\my file\JLab\meeting\2012.04.12 SoLID Collaboration Meeting\AnalysisCaloSimShashlikPosRes.AnalysisCaloSimShashlikPosRes_P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639" y="2489897"/>
            <a:ext cx="4702361" cy="3758503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447800" y="2057400"/>
            <a:ext cx="1996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98356" y="2057400"/>
            <a:ext cx="1829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Hadron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Blue: calorimeter modules along z axis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Red: calorimeter modules along central track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7924800" y="3505200"/>
            <a:ext cx="12192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Shifted pion </a:t>
            </a:r>
            <a:r>
              <a:rPr lang="el-GR" sz="1400" dirty="0" smtClean="0"/>
              <a:t>Δ</a:t>
            </a:r>
            <a:r>
              <a:rPr lang="en-US" sz="1400" dirty="0" smtClean="0"/>
              <a:t>R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643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Calorimeter theta angle coverage PVDIS (22-35), SIDIS(8-15,15-24)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Calorimeter </a:t>
            </a:r>
            <a:r>
              <a:rPr lang="en-US" dirty="0" err="1" smtClean="0"/>
              <a:t>Preshower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495800" cy="50593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LHCb</a:t>
            </a:r>
            <a:r>
              <a:rPr lang="en-US" sz="1800" dirty="0" smtClean="0"/>
              <a:t> used diamond mill to make curvy groove and glue WLS fibers in</a:t>
            </a:r>
          </a:p>
          <a:p>
            <a:r>
              <a:rPr lang="en-US" sz="1800" dirty="0" smtClean="0"/>
              <a:t>Can </a:t>
            </a:r>
            <a:r>
              <a:rPr lang="en-US" sz="1800" b="1" dirty="0" smtClean="0">
                <a:solidFill>
                  <a:schemeClr val="accent1"/>
                </a:solidFill>
              </a:rPr>
              <a:t>curvy</a:t>
            </a:r>
            <a:r>
              <a:rPr lang="en-US" sz="1800" dirty="0" smtClean="0"/>
              <a:t> grooves be made with </a:t>
            </a:r>
            <a:r>
              <a:rPr lang="en-US" sz="1800" dirty="0" err="1" smtClean="0"/>
              <a:t>scintillator</a:t>
            </a:r>
            <a:r>
              <a:rPr lang="en-US" sz="1800" dirty="0" smtClean="0"/>
              <a:t> mold? Will it be cheaper compare to diamond mill cut?</a:t>
            </a:r>
          </a:p>
          <a:p>
            <a:r>
              <a:rPr lang="en-US" sz="1800" dirty="0" smtClean="0"/>
              <a:t>Can </a:t>
            </a:r>
            <a:r>
              <a:rPr lang="en-US" sz="1800" b="1" dirty="0" smtClean="0">
                <a:solidFill>
                  <a:schemeClr val="accent1"/>
                </a:solidFill>
              </a:rPr>
              <a:t>straight</a:t>
            </a:r>
            <a:r>
              <a:rPr lang="en-US" sz="1800" dirty="0" smtClean="0"/>
              <a:t> grooves be made with </a:t>
            </a:r>
            <a:r>
              <a:rPr lang="en-US" sz="1800" dirty="0" err="1" smtClean="0"/>
              <a:t>scintillator</a:t>
            </a:r>
            <a:r>
              <a:rPr lang="en-US" sz="1800" dirty="0" smtClean="0"/>
              <a:t> mold? Will it be cheaper compare to diamond mill cut?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4114800" cy="214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3581400"/>
            <a:ext cx="4010025" cy="316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42845"/>
            <a:ext cx="3124200" cy="36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How to bend WLS fibers from </a:t>
            </a:r>
            <a:r>
              <a:rPr lang="en-US" sz="2400" dirty="0" err="1" smtClean="0"/>
              <a:t>preshower</a:t>
            </a:r>
            <a:r>
              <a:rPr lang="en-US" sz="2400" dirty="0" smtClean="0"/>
              <a:t>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pad?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WLS fibers come out of 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 pad and go back along module for readout.</a:t>
            </a:r>
          </a:p>
          <a:p>
            <a:pPr>
              <a:buNone/>
            </a:pPr>
            <a:r>
              <a:rPr lang="en-US" sz="2000" dirty="0" smtClean="0"/>
              <a:t>To have  large bending angle, let fibers go transversely first and then go longitudinally to back.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057400" y="4114800"/>
            <a:ext cx="3048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057400" y="3505200"/>
            <a:ext cx="3581400" cy="609600"/>
          </a:xfrm>
          <a:prstGeom prst="parallelogram">
            <a:avLst>
              <a:gd name="adj" fmla="val 90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5400000" flipV="1">
            <a:off x="3888715" y="4726915"/>
            <a:ext cx="2966770" cy="533400"/>
          </a:xfrm>
          <a:prstGeom prst="parallelogram">
            <a:avLst>
              <a:gd name="adj" fmla="val 107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3505200"/>
            <a:ext cx="3048000" cy="2362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2057400" y="5867400"/>
            <a:ext cx="3581400" cy="609600"/>
          </a:xfrm>
          <a:prstGeom prst="parallelogram">
            <a:avLst>
              <a:gd name="adj" fmla="val 9009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62200" y="3886200"/>
            <a:ext cx="685800" cy="838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86000" y="3886200"/>
            <a:ext cx="1143000" cy="1295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00600" y="5334000"/>
            <a:ext cx="685800" cy="762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105400"/>
            <a:ext cx="9906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3053751" y="2432650"/>
            <a:ext cx="2001328" cy="1449238"/>
          </a:xfrm>
          <a:custGeom>
            <a:avLst/>
            <a:gdLst>
              <a:gd name="connsiteX0" fmla="*/ 0 w 2001328"/>
              <a:gd name="connsiteY0" fmla="*/ 1449238 h 1449238"/>
              <a:gd name="connsiteX1" fmla="*/ 310551 w 2001328"/>
              <a:gd name="connsiteY1" fmla="*/ 1285336 h 1449238"/>
              <a:gd name="connsiteX2" fmla="*/ 914400 w 2001328"/>
              <a:gd name="connsiteY2" fmla="*/ 1155940 h 1449238"/>
              <a:gd name="connsiteX3" fmla="*/ 2001328 w 2001328"/>
              <a:gd name="connsiteY3" fmla="*/ 0 h 14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328" h="1449238">
                <a:moveTo>
                  <a:pt x="0" y="1449238"/>
                </a:moveTo>
                <a:cubicBezTo>
                  <a:pt x="79075" y="1391728"/>
                  <a:pt x="158151" y="1334219"/>
                  <a:pt x="310551" y="1285336"/>
                </a:cubicBezTo>
                <a:cubicBezTo>
                  <a:pt x="462951" y="1236453"/>
                  <a:pt x="632604" y="1370163"/>
                  <a:pt x="914400" y="1155940"/>
                </a:cubicBezTo>
                <a:cubicBezTo>
                  <a:pt x="1196196" y="941717"/>
                  <a:pt x="2001328" y="0"/>
                  <a:pt x="2001328" y="0"/>
                </a:cubicBezTo>
              </a:path>
            </a:pathLst>
          </a:cu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417498" y="2286000"/>
            <a:ext cx="2678502" cy="1610264"/>
          </a:xfrm>
          <a:custGeom>
            <a:avLst/>
            <a:gdLst>
              <a:gd name="connsiteX0" fmla="*/ 0 w 2001328"/>
              <a:gd name="connsiteY0" fmla="*/ 1449238 h 1449238"/>
              <a:gd name="connsiteX1" fmla="*/ 310551 w 2001328"/>
              <a:gd name="connsiteY1" fmla="*/ 1285336 h 1449238"/>
              <a:gd name="connsiteX2" fmla="*/ 914400 w 2001328"/>
              <a:gd name="connsiteY2" fmla="*/ 1155940 h 1449238"/>
              <a:gd name="connsiteX3" fmla="*/ 2001328 w 2001328"/>
              <a:gd name="connsiteY3" fmla="*/ 0 h 14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328" h="1449238">
                <a:moveTo>
                  <a:pt x="0" y="1449238"/>
                </a:moveTo>
                <a:cubicBezTo>
                  <a:pt x="79075" y="1391728"/>
                  <a:pt x="158151" y="1334219"/>
                  <a:pt x="310551" y="1285336"/>
                </a:cubicBezTo>
                <a:cubicBezTo>
                  <a:pt x="462951" y="1236453"/>
                  <a:pt x="632604" y="1370163"/>
                  <a:pt x="914400" y="1155940"/>
                </a:cubicBezTo>
                <a:cubicBezTo>
                  <a:pt x="1196196" y="941717"/>
                  <a:pt x="2001328" y="0"/>
                  <a:pt x="2001328" y="0"/>
                </a:cubicBezTo>
              </a:path>
            </a:pathLst>
          </a:cu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103408" y="3260785"/>
            <a:ext cx="2675626" cy="2569234"/>
          </a:xfrm>
          <a:custGeom>
            <a:avLst/>
            <a:gdLst>
              <a:gd name="connsiteX0" fmla="*/ 260230 w 2675626"/>
              <a:gd name="connsiteY0" fmla="*/ 1457864 h 2569234"/>
              <a:gd name="connsiteX1" fmla="*/ 234350 w 2675626"/>
              <a:gd name="connsiteY1" fmla="*/ 1802921 h 2569234"/>
              <a:gd name="connsiteX2" fmla="*/ 406879 w 2675626"/>
              <a:gd name="connsiteY2" fmla="*/ 2268747 h 2569234"/>
              <a:gd name="connsiteX3" fmla="*/ 2675626 w 2675626"/>
              <a:gd name="connsiteY3" fmla="*/ 0 h 25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626" h="2569234">
                <a:moveTo>
                  <a:pt x="260230" y="1457864"/>
                </a:moveTo>
                <a:cubicBezTo>
                  <a:pt x="235069" y="1562819"/>
                  <a:pt x="209909" y="1667774"/>
                  <a:pt x="234350" y="1802921"/>
                </a:cubicBezTo>
                <a:cubicBezTo>
                  <a:pt x="258791" y="1938068"/>
                  <a:pt x="0" y="2569234"/>
                  <a:pt x="406879" y="2268747"/>
                </a:cubicBezTo>
                <a:cubicBezTo>
                  <a:pt x="813758" y="1968260"/>
                  <a:pt x="1744692" y="984130"/>
                  <a:pt x="2675626" y="0"/>
                </a:cubicBezTo>
              </a:path>
            </a:pathLst>
          </a:cu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005644" y="3352800"/>
            <a:ext cx="3023556" cy="2930104"/>
          </a:xfrm>
          <a:custGeom>
            <a:avLst/>
            <a:gdLst>
              <a:gd name="connsiteX0" fmla="*/ 260230 w 2675626"/>
              <a:gd name="connsiteY0" fmla="*/ 1457864 h 2569234"/>
              <a:gd name="connsiteX1" fmla="*/ 234350 w 2675626"/>
              <a:gd name="connsiteY1" fmla="*/ 1802921 h 2569234"/>
              <a:gd name="connsiteX2" fmla="*/ 406879 w 2675626"/>
              <a:gd name="connsiteY2" fmla="*/ 2268747 h 2569234"/>
              <a:gd name="connsiteX3" fmla="*/ 2675626 w 2675626"/>
              <a:gd name="connsiteY3" fmla="*/ 0 h 25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626" h="2569234">
                <a:moveTo>
                  <a:pt x="260230" y="1457864"/>
                </a:moveTo>
                <a:cubicBezTo>
                  <a:pt x="235069" y="1562819"/>
                  <a:pt x="209909" y="1667774"/>
                  <a:pt x="234350" y="1802921"/>
                </a:cubicBezTo>
                <a:cubicBezTo>
                  <a:pt x="258791" y="1938068"/>
                  <a:pt x="0" y="2569234"/>
                  <a:pt x="406879" y="2268747"/>
                </a:cubicBezTo>
                <a:cubicBezTo>
                  <a:pt x="813758" y="1968260"/>
                  <a:pt x="1744692" y="984130"/>
                  <a:pt x="2675626" y="0"/>
                </a:cubicBezTo>
              </a:path>
            </a:pathLst>
          </a:cu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/>
          <p:cNvSpPr/>
          <p:nvPr/>
        </p:nvSpPr>
        <p:spPr>
          <a:xfrm rot="2613386">
            <a:off x="2044428" y="3233447"/>
            <a:ext cx="228600" cy="885672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600200" y="4114801"/>
            <a:ext cx="228600" cy="23622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2000" y="5105400"/>
            <a:ext cx="1107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100mm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524000" y="3334435"/>
            <a:ext cx="762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20mm 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5410200" y="3276600"/>
            <a:ext cx="1699404" cy="2078966"/>
          </a:xfrm>
          <a:custGeom>
            <a:avLst/>
            <a:gdLst>
              <a:gd name="connsiteX0" fmla="*/ 60385 w 1699404"/>
              <a:gd name="connsiteY0" fmla="*/ 2078966 h 2078966"/>
              <a:gd name="connsiteX1" fmla="*/ 198408 w 1699404"/>
              <a:gd name="connsiteY1" fmla="*/ 1768415 h 2078966"/>
              <a:gd name="connsiteX2" fmla="*/ 250166 w 1699404"/>
              <a:gd name="connsiteY2" fmla="*/ 1414732 h 2078966"/>
              <a:gd name="connsiteX3" fmla="*/ 1699404 w 1699404"/>
              <a:gd name="connsiteY3" fmla="*/ 0 h 2078966"/>
              <a:gd name="connsiteX4" fmla="*/ 1699404 w 1699404"/>
              <a:gd name="connsiteY4" fmla="*/ 0 h 20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04" h="2078966">
                <a:moveTo>
                  <a:pt x="60385" y="2078966"/>
                </a:moveTo>
                <a:cubicBezTo>
                  <a:pt x="113581" y="1979043"/>
                  <a:pt x="166778" y="1879121"/>
                  <a:pt x="198408" y="1768415"/>
                </a:cubicBezTo>
                <a:cubicBezTo>
                  <a:pt x="230038" y="1657709"/>
                  <a:pt x="0" y="1709468"/>
                  <a:pt x="250166" y="1414732"/>
                </a:cubicBezTo>
                <a:cubicBezTo>
                  <a:pt x="500332" y="1119996"/>
                  <a:pt x="1699404" y="0"/>
                  <a:pt x="1699404" y="0"/>
                </a:cubicBezTo>
                <a:lnTo>
                  <a:pt x="1699404" y="0"/>
                </a:lnTo>
              </a:path>
            </a:pathLst>
          </a:cu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02370" y="3026434"/>
            <a:ext cx="1699404" cy="2078966"/>
          </a:xfrm>
          <a:custGeom>
            <a:avLst/>
            <a:gdLst>
              <a:gd name="connsiteX0" fmla="*/ 60385 w 1699404"/>
              <a:gd name="connsiteY0" fmla="*/ 2078966 h 2078966"/>
              <a:gd name="connsiteX1" fmla="*/ 198408 w 1699404"/>
              <a:gd name="connsiteY1" fmla="*/ 1768415 h 2078966"/>
              <a:gd name="connsiteX2" fmla="*/ 250166 w 1699404"/>
              <a:gd name="connsiteY2" fmla="*/ 1414732 h 2078966"/>
              <a:gd name="connsiteX3" fmla="*/ 1699404 w 1699404"/>
              <a:gd name="connsiteY3" fmla="*/ 0 h 2078966"/>
              <a:gd name="connsiteX4" fmla="*/ 1699404 w 1699404"/>
              <a:gd name="connsiteY4" fmla="*/ 0 h 20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04" h="2078966">
                <a:moveTo>
                  <a:pt x="60385" y="2078966"/>
                </a:moveTo>
                <a:cubicBezTo>
                  <a:pt x="113581" y="1979043"/>
                  <a:pt x="166778" y="1879121"/>
                  <a:pt x="198408" y="1768415"/>
                </a:cubicBezTo>
                <a:cubicBezTo>
                  <a:pt x="230038" y="1657709"/>
                  <a:pt x="0" y="1709468"/>
                  <a:pt x="250166" y="1414732"/>
                </a:cubicBezTo>
                <a:cubicBezTo>
                  <a:pt x="500332" y="1119996"/>
                  <a:pt x="1699404" y="0"/>
                  <a:pt x="1699404" y="0"/>
                </a:cubicBezTo>
                <a:lnTo>
                  <a:pt x="1699404" y="0"/>
                </a:lnTo>
              </a:path>
            </a:pathLst>
          </a:cu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814313" y="4917057"/>
            <a:ext cx="1206261" cy="1582947"/>
          </a:xfrm>
          <a:custGeom>
            <a:avLst/>
            <a:gdLst>
              <a:gd name="connsiteX0" fmla="*/ 1007853 w 1206261"/>
              <a:gd name="connsiteY0" fmla="*/ 1181818 h 1582947"/>
              <a:gd name="connsiteX1" fmla="*/ 749061 w 1206261"/>
              <a:gd name="connsiteY1" fmla="*/ 1319841 h 1582947"/>
              <a:gd name="connsiteX2" fmla="*/ 76200 w 1206261"/>
              <a:gd name="connsiteY2" fmla="*/ 1362973 h 1582947"/>
              <a:gd name="connsiteX3" fmla="*/ 1206261 w 1206261"/>
              <a:gd name="connsiteY3" fmla="*/ 0 h 1582947"/>
              <a:gd name="connsiteX4" fmla="*/ 1206261 w 1206261"/>
              <a:gd name="connsiteY4" fmla="*/ 0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261" h="1582947">
                <a:moveTo>
                  <a:pt x="1007853" y="1181818"/>
                </a:moveTo>
                <a:cubicBezTo>
                  <a:pt x="956094" y="1235733"/>
                  <a:pt x="904336" y="1289649"/>
                  <a:pt x="749061" y="1319841"/>
                </a:cubicBezTo>
                <a:cubicBezTo>
                  <a:pt x="593786" y="1350033"/>
                  <a:pt x="0" y="1582947"/>
                  <a:pt x="76200" y="1362973"/>
                </a:cubicBezTo>
                <a:cubicBezTo>
                  <a:pt x="152400" y="1143000"/>
                  <a:pt x="1206261" y="0"/>
                  <a:pt x="1206261" y="0"/>
                </a:cubicBezTo>
                <a:lnTo>
                  <a:pt x="1206261" y="0"/>
                </a:lnTo>
              </a:path>
            </a:pathLst>
          </a:cu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344174" y="4885426"/>
            <a:ext cx="1206261" cy="1582947"/>
          </a:xfrm>
          <a:custGeom>
            <a:avLst/>
            <a:gdLst>
              <a:gd name="connsiteX0" fmla="*/ 1007853 w 1206261"/>
              <a:gd name="connsiteY0" fmla="*/ 1181818 h 1582947"/>
              <a:gd name="connsiteX1" fmla="*/ 749061 w 1206261"/>
              <a:gd name="connsiteY1" fmla="*/ 1319841 h 1582947"/>
              <a:gd name="connsiteX2" fmla="*/ 76200 w 1206261"/>
              <a:gd name="connsiteY2" fmla="*/ 1362973 h 1582947"/>
              <a:gd name="connsiteX3" fmla="*/ 1206261 w 1206261"/>
              <a:gd name="connsiteY3" fmla="*/ 0 h 1582947"/>
              <a:gd name="connsiteX4" fmla="*/ 1206261 w 1206261"/>
              <a:gd name="connsiteY4" fmla="*/ 0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261" h="1582947">
                <a:moveTo>
                  <a:pt x="1007853" y="1181818"/>
                </a:moveTo>
                <a:cubicBezTo>
                  <a:pt x="956094" y="1235733"/>
                  <a:pt x="904336" y="1289649"/>
                  <a:pt x="749061" y="1319841"/>
                </a:cubicBezTo>
                <a:cubicBezTo>
                  <a:pt x="593786" y="1350033"/>
                  <a:pt x="0" y="1582947"/>
                  <a:pt x="76200" y="1362973"/>
                </a:cubicBezTo>
                <a:cubicBezTo>
                  <a:pt x="152400" y="1143000"/>
                  <a:pt x="1206261" y="0"/>
                  <a:pt x="1206261" y="0"/>
                </a:cubicBezTo>
                <a:lnTo>
                  <a:pt x="1206261" y="0"/>
                </a:lnTo>
              </a:path>
            </a:pathLst>
          </a:cu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5000" y="53340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</a:rPr>
              <a:t> Red:  straight part of fiber inside pad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C000"/>
                </a:solidFill>
              </a:rPr>
              <a:t> Orange: Curvy part of fiber outside pad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267200"/>
            <a:ext cx="228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Assume straight holes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to energy resolution from the passive preshower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Simulated with 2 X0 passive radiator and 2 cm scintillator as preshower</a:t>
            </a:r>
          </a:p>
          <a:p>
            <a:r>
              <a:rPr lang="en-US" dirty="0" smtClean="0"/>
              <a:t>Minor degrade on energy resolution observed for our energy range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590800"/>
            <a:ext cx="5562600" cy="405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3200400"/>
            <a:ext cx="3621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Passive preshower + 18 X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Shashlyk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20 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Shashlyk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rejection comparisons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2438400"/>
            <a:ext cx="385002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1/pion rejection with 94% electron eff.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Passive preshower + 18 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Shashlyk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20 X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Shashlyk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371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Passive preshower show degrade on pion rejection for higher energy range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Features of Preliminary Design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914401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7724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500" dirty="0" smtClean="0"/>
              <a:t>Based on COMPASS </a:t>
            </a:r>
            <a:r>
              <a:rPr lang="en-US" sz="1500" dirty="0" err="1" smtClean="0"/>
              <a:t>Shashlyk</a:t>
            </a:r>
            <a:r>
              <a:rPr lang="en-US" sz="1500" dirty="0" smtClean="0"/>
              <a:t> module design.</a:t>
            </a:r>
          </a:p>
          <a:p>
            <a:r>
              <a:rPr lang="en-US" sz="1500" dirty="0" smtClean="0"/>
              <a:t>0.5mm lead/0.12mm air gap/1.5mm </a:t>
            </a:r>
            <a:r>
              <a:rPr lang="en-US" sz="1500" dirty="0" err="1" smtClean="0"/>
              <a:t>scintillator</a:t>
            </a:r>
            <a:r>
              <a:rPr lang="en-US" sz="1500" dirty="0" smtClean="0"/>
              <a:t>/0.12mm  air gap</a:t>
            </a:r>
          </a:p>
          <a:p>
            <a:pPr lvl="1"/>
            <a:r>
              <a:rPr lang="en-US" sz="1500" dirty="0" smtClean="0"/>
              <a:t>Assume Lead 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=0.56mm, </a:t>
            </a:r>
            <a:r>
              <a:rPr lang="en-US" sz="1500" dirty="0" err="1" smtClean="0"/>
              <a:t>scintillator</a:t>
            </a:r>
            <a:r>
              <a:rPr lang="en-US" sz="1500" dirty="0" smtClean="0"/>
              <a:t> 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=42.4cm, air gap needs to be replaced with actual wrapping or coating.</a:t>
            </a:r>
          </a:p>
          <a:p>
            <a:pPr lvl="1"/>
            <a:r>
              <a:rPr lang="en-US" sz="1500" dirty="0" smtClean="0"/>
              <a:t>each layer 2.24mm(0.93X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), total 216 layers, 48.3 cm in length (20 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)</a:t>
            </a:r>
          </a:p>
          <a:p>
            <a:pPr lvl="1"/>
            <a:r>
              <a:rPr lang="en-US" sz="1500" dirty="0" smtClean="0"/>
              <a:t>Reach energy resolution of 5%/</a:t>
            </a:r>
            <a:r>
              <a:rPr lang="en-US" sz="1500" dirty="0" err="1" smtClean="0"/>
              <a:t>sqrt</a:t>
            </a:r>
            <a:r>
              <a:rPr lang="en-US" sz="1500" dirty="0" smtClean="0"/>
              <a:t>(E) with good linearity</a:t>
            </a:r>
          </a:p>
          <a:p>
            <a:pPr lvl="1"/>
            <a:r>
              <a:rPr lang="en-US" sz="1500" dirty="0" smtClean="0"/>
              <a:t>Balance between resolution and longitudinal size</a:t>
            </a:r>
          </a:p>
          <a:p>
            <a:r>
              <a:rPr lang="en-US" sz="1500" dirty="0" smtClean="0"/>
              <a:t>10x10cm of transverse size in square shape</a:t>
            </a:r>
          </a:p>
          <a:p>
            <a:pPr lvl="1"/>
            <a:r>
              <a:rPr lang="en-US" sz="1500" dirty="0" smtClean="0"/>
              <a:t>reach 1cm position resolution</a:t>
            </a:r>
          </a:p>
          <a:p>
            <a:pPr lvl="1"/>
            <a:r>
              <a:rPr lang="en-US" sz="1500" dirty="0" smtClean="0"/>
              <a:t>Balance between number of modules (cost), position resolution and background</a:t>
            </a:r>
          </a:p>
          <a:p>
            <a:pPr lvl="1"/>
            <a:r>
              <a:rPr lang="en-US" sz="1500" dirty="0" smtClean="0"/>
              <a:t>Total about 2000 modules.</a:t>
            </a:r>
          </a:p>
          <a:p>
            <a:r>
              <a:rPr lang="en-US" sz="1500" dirty="0" smtClean="0"/>
              <a:t>Splitting : </a:t>
            </a:r>
            <a:r>
              <a:rPr lang="en-US" sz="1500" dirty="0" err="1" smtClean="0"/>
              <a:t>preshower</a:t>
            </a:r>
            <a:r>
              <a:rPr lang="en-US" sz="1500" dirty="0" smtClean="0"/>
              <a:t> and shower</a:t>
            </a:r>
          </a:p>
          <a:p>
            <a:pPr lvl="1"/>
            <a:r>
              <a:rPr lang="en-US" sz="1500" dirty="0" smtClean="0"/>
              <a:t>Maximizing e-pi separation  (20:1 - 100:1 </a:t>
            </a:r>
            <a:r>
              <a:rPr lang="en-US" sz="1500" dirty="0" err="1" smtClean="0"/>
              <a:t>pion</a:t>
            </a:r>
            <a:r>
              <a:rPr lang="en-US" sz="1500" dirty="0" smtClean="0"/>
              <a:t> rejection depending on momentum)</a:t>
            </a:r>
          </a:p>
          <a:p>
            <a:r>
              <a:rPr lang="en-US" sz="1500" dirty="0" smtClean="0"/>
              <a:t>100 WLS fibers/module</a:t>
            </a:r>
          </a:p>
          <a:p>
            <a:pPr lvl="1"/>
            <a:r>
              <a:rPr lang="en-US" sz="1500" dirty="0" smtClean="0"/>
              <a:t>1/cm</a:t>
            </a:r>
            <a:r>
              <a:rPr lang="en-US" sz="1500" baseline="30000" dirty="0" smtClean="0"/>
              <a:t>2  </a:t>
            </a:r>
            <a:r>
              <a:rPr lang="en-US" sz="1500" dirty="0" smtClean="0"/>
              <a:t>fiber density to sample the EM shower</a:t>
            </a:r>
          </a:p>
          <a:p>
            <a:pPr lvl="1"/>
            <a:r>
              <a:rPr lang="en-US" sz="1500" dirty="0" smtClean="0"/>
              <a:t>Use KURARAY Y11 for higher radiation hardness and longer attenuation length or use </a:t>
            </a:r>
            <a:r>
              <a:rPr lang="en-US" sz="1500" dirty="0" err="1" smtClean="0"/>
              <a:t>Bicron</a:t>
            </a:r>
            <a:r>
              <a:rPr lang="en-US" sz="1500" dirty="0" smtClean="0"/>
              <a:t> fibers to save cost.</a:t>
            </a:r>
          </a:p>
          <a:p>
            <a:pPr lvl="0"/>
            <a:r>
              <a:rPr lang="en-US" sz="1500" dirty="0" smtClean="0"/>
              <a:t>  Readout options in orders of preference:</a:t>
            </a:r>
          </a:p>
          <a:p>
            <a:pPr lvl="1"/>
            <a:r>
              <a:rPr lang="en-US" sz="1500" dirty="0" smtClean="0"/>
              <a:t>Directly couple to PMT, if B-field permits</a:t>
            </a:r>
          </a:p>
          <a:p>
            <a:pPr lvl="1"/>
            <a:r>
              <a:rPr lang="en-US" sz="1500" dirty="0" smtClean="0"/>
              <a:t>PMT readout with WLS to clear fiber extension (with </a:t>
            </a:r>
            <a:r>
              <a:rPr lang="en-US" sz="1500" dirty="0" err="1" smtClean="0"/>
              <a:t>lightguide</a:t>
            </a:r>
            <a:r>
              <a:rPr lang="en-US" sz="1500" dirty="0" smtClean="0"/>
              <a:t> or connector) to out-of-B-field region</a:t>
            </a:r>
          </a:p>
          <a:p>
            <a:pPr lvl="1"/>
            <a:r>
              <a:rPr lang="en-US" sz="1500" dirty="0" smtClean="0"/>
              <a:t>APD/</a:t>
            </a:r>
            <a:r>
              <a:rPr lang="en-US" sz="1500" dirty="0" err="1" smtClean="0"/>
              <a:t>SiPM</a:t>
            </a:r>
            <a:r>
              <a:rPr lang="en-US" sz="1500" dirty="0" smtClean="0"/>
              <a:t>, if B-field is significant and if the radiation allows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Preshower</a:t>
            </a:r>
            <a:r>
              <a:rPr lang="en-US" sz="3600" dirty="0" smtClean="0"/>
              <a:t>/Shower Design 1(</a:t>
            </a:r>
            <a:r>
              <a:rPr lang="en-US" sz="3600" dirty="0" smtClean="0">
                <a:solidFill>
                  <a:srgbClr val="FF0000"/>
                </a:solidFill>
              </a:rPr>
              <a:t>preferred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914401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62001" y="6096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Preshower</a:t>
            </a:r>
            <a:r>
              <a:rPr lang="en-US" sz="2000" dirty="0" smtClean="0"/>
              <a:t> has 1 layer of 11.2mm (2X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lead as passive radiator and 1 layer of 20 mm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 with embedded WLS fiber for readout</a:t>
            </a:r>
          </a:p>
          <a:p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Used by </a:t>
            </a:r>
            <a:r>
              <a:rPr lang="en-US" dirty="0" err="1" smtClean="0"/>
              <a:t>LHCb</a:t>
            </a:r>
            <a:r>
              <a:rPr lang="en-US" dirty="0" smtClean="0"/>
              <a:t> and Hermes</a:t>
            </a:r>
          </a:p>
          <a:p>
            <a:pPr lvl="1"/>
            <a:r>
              <a:rPr lang="en-US" dirty="0" smtClean="0"/>
              <a:t>Good </a:t>
            </a:r>
            <a:r>
              <a:rPr lang="en-US" dirty="0" err="1" smtClean="0"/>
              <a:t>hadron</a:t>
            </a:r>
            <a:r>
              <a:rPr lang="en-US" dirty="0" smtClean="0"/>
              <a:t> rejection</a:t>
            </a:r>
          </a:p>
          <a:p>
            <a:pPr lvl="1"/>
            <a:r>
              <a:rPr lang="en-US" dirty="0" smtClean="0"/>
              <a:t>No change to </a:t>
            </a:r>
            <a:r>
              <a:rPr lang="en-US" dirty="0" err="1" smtClean="0"/>
              <a:t>Shashlyk</a:t>
            </a:r>
            <a:r>
              <a:rPr lang="en-US" dirty="0" smtClean="0"/>
              <a:t> module </a:t>
            </a:r>
            <a:r>
              <a:rPr lang="en-US" dirty="0" err="1" smtClean="0"/>
              <a:t>prodution</a:t>
            </a:r>
            <a:endParaRPr lang="en-US" dirty="0" smtClean="0"/>
          </a:p>
          <a:p>
            <a:pPr lvl="1"/>
            <a:r>
              <a:rPr lang="en-US" dirty="0" err="1" smtClean="0"/>
              <a:t>Preshower</a:t>
            </a:r>
            <a:r>
              <a:rPr lang="en-US" dirty="0" smtClean="0"/>
              <a:t> lead layer work as radiation shielding</a:t>
            </a:r>
          </a:p>
          <a:p>
            <a:pPr lvl="1"/>
            <a:r>
              <a:rPr lang="en-US" dirty="0" smtClean="0"/>
              <a:t>Significant reduction of the number of fibers for readout in </a:t>
            </a:r>
            <a:r>
              <a:rPr lang="en-US" dirty="0" err="1" smtClean="0"/>
              <a:t>preshower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838200" y="1685467"/>
            <a:ext cx="6248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2514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2667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819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2971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124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76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3429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581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733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886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038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191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343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4495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648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4800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953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105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5257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5410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5562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5715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867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6019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172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6301668" y="1703832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6477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6629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6781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934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1905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057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2209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14478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16002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1752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9906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11430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1295400" y="1685467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V="1">
            <a:off x="838200" y="1828800"/>
            <a:ext cx="6248400" cy="27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1219200" y="2971800"/>
            <a:ext cx="3764685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Preshower</a:t>
            </a:r>
            <a:r>
              <a:rPr lang="en-US" sz="2000" dirty="0" smtClean="0">
                <a:solidFill>
                  <a:schemeClr val="tx1"/>
                </a:solidFill>
              </a:rPr>
              <a:t> (2X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</a:rPr>
              <a:t> lead + </a:t>
            </a:r>
            <a:r>
              <a:rPr lang="en-US" sz="2000" dirty="0" err="1" smtClean="0">
                <a:solidFill>
                  <a:schemeClr val="tx1"/>
                </a:solidFill>
              </a:rPr>
              <a:t>scintillator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 rot="16200000">
            <a:off x="-513056" y="2472122"/>
            <a:ext cx="1761478" cy="161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-240065" y="2383341"/>
            <a:ext cx="1761478" cy="3314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2362200" y="1703832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838200" y="2362200"/>
            <a:ext cx="6248400" cy="27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endCxn id="70" idx="3"/>
          </p:cNvCxnSpPr>
          <p:nvPr/>
        </p:nvCxnSpPr>
        <p:spPr bwMode="auto">
          <a:xfrm flipV="1">
            <a:off x="838200" y="2561767"/>
            <a:ext cx="6248400" cy="564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838200" y="2819400"/>
            <a:ext cx="6248400" cy="274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838200" y="3048000"/>
            <a:ext cx="6248400" cy="27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838200" y="3276600"/>
            <a:ext cx="6248400" cy="27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838200" y="2103198"/>
            <a:ext cx="6248400" cy="304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flipV="1">
            <a:off x="609600" y="1650081"/>
            <a:ext cx="6477000" cy="90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609600" y="1627632"/>
            <a:ext cx="0" cy="1676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Rectangle 134"/>
          <p:cNvSpPr/>
          <p:nvPr/>
        </p:nvSpPr>
        <p:spPr>
          <a:xfrm>
            <a:off x="2514600" y="2313432"/>
            <a:ext cx="253659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Shower, 18 X</a:t>
            </a:r>
            <a:r>
              <a:rPr lang="en-US" sz="2000" baseline="-25000" dirty="0" smtClean="0">
                <a:solidFill>
                  <a:schemeClr val="tx1"/>
                </a:solidFill>
              </a:rPr>
              <a:t>0, </a:t>
            </a:r>
            <a:r>
              <a:rPr lang="en-US" sz="2000" dirty="0" err="1" smtClean="0">
                <a:solidFill>
                  <a:schemeClr val="tx1"/>
                </a:solidFill>
              </a:rPr>
              <a:t>Shashlik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293302" y="2133600"/>
            <a:ext cx="1640898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Shower WLS fibers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648200" y="1581835"/>
            <a:ext cx="1888402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chemeClr val="tx1"/>
                </a:solidFill>
              </a:rPr>
              <a:t>Preshower</a:t>
            </a:r>
            <a:r>
              <a:rPr lang="en-US" sz="1500" dirty="0" smtClean="0">
                <a:solidFill>
                  <a:schemeClr val="tx1"/>
                </a:solidFill>
              </a:rPr>
              <a:t> WLS fibers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429000" y="3810000"/>
            <a:ext cx="2514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434.5mm (194 layers)</a:t>
            </a:r>
            <a:endParaRPr lang="en-US" dirty="0"/>
          </a:p>
        </p:txBody>
      </p:sp>
      <p:sp>
        <p:nvSpPr>
          <p:cNvPr id="142" name="Left Brace 141"/>
          <p:cNvSpPr/>
          <p:nvPr/>
        </p:nvSpPr>
        <p:spPr>
          <a:xfrm rot="16200000">
            <a:off x="3848100" y="571500"/>
            <a:ext cx="228600" cy="62484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Up Arrow 122"/>
          <p:cNvSpPr/>
          <p:nvPr/>
        </p:nvSpPr>
        <p:spPr>
          <a:xfrm rot="17509548">
            <a:off x="748746" y="2735394"/>
            <a:ext cx="147414" cy="72787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16792" y="3810000"/>
            <a:ext cx="685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20mm</a:t>
            </a:r>
            <a:endParaRPr lang="en-US" dirty="0"/>
          </a:p>
        </p:txBody>
      </p:sp>
      <p:sp>
        <p:nvSpPr>
          <p:cNvPr id="144" name="Left Brace 143"/>
          <p:cNvSpPr/>
          <p:nvPr/>
        </p:nvSpPr>
        <p:spPr>
          <a:xfrm rot="16200000">
            <a:off x="533401" y="3505200"/>
            <a:ext cx="228600" cy="380999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-67574" y="3810000"/>
            <a:ext cx="838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11.2mm</a:t>
            </a:r>
            <a:endParaRPr lang="en-US" dirty="0"/>
          </a:p>
        </p:txBody>
      </p:sp>
      <p:sp>
        <p:nvSpPr>
          <p:cNvPr id="146" name="Left Brace 145"/>
          <p:cNvSpPr/>
          <p:nvPr/>
        </p:nvSpPr>
        <p:spPr>
          <a:xfrm rot="16200000">
            <a:off x="219418" y="3580844"/>
            <a:ext cx="246967" cy="228599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502912" y="3810000"/>
            <a:ext cx="1107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100mm ?</a:t>
            </a:r>
            <a:endParaRPr lang="en-US" dirty="0"/>
          </a:p>
        </p:txBody>
      </p:sp>
      <p:sp>
        <p:nvSpPr>
          <p:cNvPr id="148" name="Left Brace 147"/>
          <p:cNvSpPr/>
          <p:nvPr/>
        </p:nvSpPr>
        <p:spPr>
          <a:xfrm rot="16200000">
            <a:off x="7666726" y="3002709"/>
            <a:ext cx="228600" cy="1354348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 bwMode="auto">
          <a:xfrm flipV="1">
            <a:off x="7086600" y="2743200"/>
            <a:ext cx="106680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flipV="1">
            <a:off x="7086600" y="2667000"/>
            <a:ext cx="1066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70" idx="3"/>
          </p:cNvCxnSpPr>
          <p:nvPr/>
        </p:nvCxnSpPr>
        <p:spPr bwMode="auto">
          <a:xfrm flipV="1">
            <a:off x="7086600" y="2514600"/>
            <a:ext cx="1066800" cy="471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flipV="1">
            <a:off x="7086600" y="259080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7086600" y="1828800"/>
            <a:ext cx="1066800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7086600" y="2362200"/>
            <a:ext cx="10668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7086600" y="213360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Rectangle 178"/>
          <p:cNvSpPr/>
          <p:nvPr/>
        </p:nvSpPr>
        <p:spPr>
          <a:xfrm rot="16200000">
            <a:off x="7315200" y="2531852"/>
            <a:ext cx="1752600" cy="76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 rot="16200000">
            <a:off x="8047009" y="2467157"/>
            <a:ext cx="533400" cy="1365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 rot="16200000">
            <a:off x="8039100" y="2476501"/>
            <a:ext cx="762000" cy="76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 bwMode="auto">
          <a:xfrm>
            <a:off x="8458200" y="2667000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>
            <a:off x="8458200" y="2514600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>
            <a:off x="8458200" y="2362200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flipV="1">
            <a:off x="7848600" y="1659148"/>
            <a:ext cx="1236452" cy="172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 rot="16200000">
            <a:off x="7658099" y="1638300"/>
            <a:ext cx="2286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ontent Placeholder 83"/>
          <p:cNvSpPr txBox="1">
            <a:spLocks/>
          </p:cNvSpPr>
          <p:nvPr/>
        </p:nvSpPr>
        <p:spPr>
          <a:xfrm>
            <a:off x="457200" y="434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length  569mm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8246472" y="2895600"/>
            <a:ext cx="973728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 clear fibers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8208744" y="1676400"/>
            <a:ext cx="935256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clear fibers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620000" y="3060412"/>
            <a:ext cx="872547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connector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315200" y="1752600"/>
            <a:ext cx="872547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connector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8600" y="1600200"/>
            <a:ext cx="8229600" cy="1905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83"/>
          <p:cNvSpPr txBox="1">
            <a:spLocks/>
          </p:cNvSpPr>
          <p:nvPr/>
        </p:nvSpPr>
        <p:spPr>
          <a:xfrm>
            <a:off x="6629400" y="4648200"/>
            <a:ext cx="2133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shown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Supporting rod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7095226" y="1650522"/>
            <a:ext cx="600973" cy="467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Preshower</a:t>
            </a:r>
            <a:r>
              <a:rPr lang="en-US" dirty="0" smtClean="0"/>
              <a:t>/Shower </a:t>
            </a:r>
            <a:r>
              <a:rPr lang="en-US" dirty="0"/>
              <a:t>Design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51296" y="1889760"/>
            <a:ext cx="6248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175296" y="188976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327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80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632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784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37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089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242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394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546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699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851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004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156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308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461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613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766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918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070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223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375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528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680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832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985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137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290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442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594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6747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718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870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022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2608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4132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565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8036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9560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108496" y="188976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175296" y="2042160"/>
            <a:ext cx="4682704" cy="15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175296" y="2346960"/>
            <a:ext cx="4682704" cy="15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175296" y="2651760"/>
            <a:ext cx="4758904" cy="15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175296" y="2956560"/>
            <a:ext cx="4758904" cy="15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175296" y="3261360"/>
            <a:ext cx="4682704" cy="15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651296" y="1837944"/>
            <a:ext cx="640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651296" y="211836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651296" y="234696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1296" y="265176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651296" y="288036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651296" y="319522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651296" y="341376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Arc 115"/>
          <p:cNvSpPr/>
          <p:nvPr/>
        </p:nvSpPr>
        <p:spPr bwMode="auto">
          <a:xfrm rot="16200000">
            <a:off x="-43130" y="2810774"/>
            <a:ext cx="1388852" cy="457200"/>
          </a:xfrm>
          <a:prstGeom prst="arc">
            <a:avLst>
              <a:gd name="adj1" fmla="val 106442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651296" y="1865376"/>
            <a:ext cx="640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715304" y="1813560"/>
            <a:ext cx="6412992" cy="518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Arc 119"/>
          <p:cNvSpPr/>
          <p:nvPr/>
        </p:nvSpPr>
        <p:spPr bwMode="auto">
          <a:xfrm rot="16200000">
            <a:off x="155996" y="3009900"/>
            <a:ext cx="1066800" cy="381000"/>
          </a:xfrm>
          <a:prstGeom prst="arc">
            <a:avLst>
              <a:gd name="adj1" fmla="val 109509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 flipV="1">
            <a:off x="651296" y="3718560"/>
            <a:ext cx="64129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693968" y="3691128"/>
            <a:ext cx="64129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706160" y="3733800"/>
            <a:ext cx="64129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Arc 124"/>
          <p:cNvSpPr/>
          <p:nvPr/>
        </p:nvSpPr>
        <p:spPr bwMode="auto">
          <a:xfrm rot="16200000">
            <a:off x="-128534" y="2424595"/>
            <a:ext cx="1584960" cy="988586"/>
          </a:xfrm>
          <a:prstGeom prst="arc">
            <a:avLst>
              <a:gd name="adj1" fmla="val 109509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85801" y="9906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Preshower</a:t>
            </a:r>
            <a:r>
              <a:rPr lang="en-US" sz="2000" dirty="0" smtClean="0"/>
              <a:t> and shower have separate WLS for readout. 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 WLS fibers bend and go back from the side.</a:t>
            </a:r>
            <a:endParaRPr lang="en-US" sz="2000" dirty="0"/>
          </a:p>
        </p:txBody>
      </p:sp>
      <p:sp>
        <p:nvSpPr>
          <p:cNvPr id="88" name="Rectangle 87"/>
          <p:cNvSpPr/>
          <p:nvPr/>
        </p:nvSpPr>
        <p:spPr>
          <a:xfrm>
            <a:off x="3810000" y="2876490"/>
            <a:ext cx="171090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Shower (15X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0" y="2895600"/>
            <a:ext cx="19812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Preshower</a:t>
            </a:r>
            <a:r>
              <a:rPr lang="en-US" sz="2000" dirty="0" smtClean="0">
                <a:solidFill>
                  <a:schemeClr val="tx1"/>
                </a:solidFill>
              </a:rPr>
              <a:t> (5X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381000" y="5334000"/>
            <a:ext cx="7620000" cy="1524000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Only small change to current COMPASS module production method</a:t>
            </a:r>
          </a:p>
          <a:p>
            <a:pPr lvl="1"/>
            <a:r>
              <a:rPr lang="en-US" dirty="0" err="1" smtClean="0"/>
              <a:t>preshower</a:t>
            </a:r>
            <a:r>
              <a:rPr lang="en-US" dirty="0" smtClean="0"/>
              <a:t> WLS fibers need to have bending radius &gt; 70mm</a:t>
            </a:r>
          </a:p>
          <a:p>
            <a:pPr lvl="1"/>
            <a:r>
              <a:rPr lang="en-US" dirty="0" smtClean="0"/>
              <a:t>Radiation damage on the fibers in front, need shielding?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Arc 75"/>
          <p:cNvSpPr/>
          <p:nvPr/>
        </p:nvSpPr>
        <p:spPr bwMode="auto">
          <a:xfrm rot="16200000">
            <a:off x="131553" y="2171700"/>
            <a:ext cx="1066800" cy="381000"/>
          </a:xfrm>
          <a:prstGeom prst="arc">
            <a:avLst>
              <a:gd name="adj1" fmla="val 109509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7" name="Arc 76"/>
          <p:cNvSpPr/>
          <p:nvPr/>
        </p:nvSpPr>
        <p:spPr bwMode="auto">
          <a:xfrm rot="16200000">
            <a:off x="-67573" y="2286000"/>
            <a:ext cx="1371600" cy="457199"/>
          </a:xfrm>
          <a:prstGeom prst="arc">
            <a:avLst>
              <a:gd name="adj1" fmla="val 106442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8" name="Arc 77"/>
          <p:cNvSpPr/>
          <p:nvPr/>
        </p:nvSpPr>
        <p:spPr bwMode="auto">
          <a:xfrm rot="16200000">
            <a:off x="-145786" y="2133601"/>
            <a:ext cx="1584960" cy="988586"/>
          </a:xfrm>
          <a:prstGeom prst="arc">
            <a:avLst>
              <a:gd name="adj1" fmla="val 10950983"/>
              <a:gd name="adj2" fmla="val 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V="1">
            <a:off x="2209800" y="3546897"/>
            <a:ext cx="4682704" cy="345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4038600" y="4038600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362mm (162 layers)</a:t>
            </a:r>
            <a:endParaRPr lang="en-US" dirty="0"/>
          </a:p>
        </p:txBody>
      </p:sp>
      <p:sp>
        <p:nvSpPr>
          <p:cNvPr id="82" name="Left Brace 81"/>
          <p:cNvSpPr/>
          <p:nvPr/>
        </p:nvSpPr>
        <p:spPr>
          <a:xfrm rot="16200000">
            <a:off x="4416004" y="1603796"/>
            <a:ext cx="194096" cy="4758904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6800" y="4114800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121mm (54 layers)</a:t>
            </a:r>
            <a:endParaRPr lang="en-US" dirty="0"/>
          </a:p>
        </p:txBody>
      </p:sp>
      <p:sp>
        <p:nvSpPr>
          <p:cNvPr id="86" name="Left Brace 85"/>
          <p:cNvSpPr/>
          <p:nvPr/>
        </p:nvSpPr>
        <p:spPr>
          <a:xfrm rot="16200000">
            <a:off x="1312652" y="3259348"/>
            <a:ext cx="194096" cy="14478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308816" y="4080296"/>
            <a:ext cx="1107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100mm ?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212782" y="4096435"/>
            <a:ext cx="7778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70mm?</a:t>
            </a:r>
            <a:endParaRPr lang="en-US" dirty="0"/>
          </a:p>
        </p:txBody>
      </p:sp>
      <p:sp>
        <p:nvSpPr>
          <p:cNvPr id="95" name="Left Brace 94"/>
          <p:cNvSpPr/>
          <p:nvPr/>
        </p:nvSpPr>
        <p:spPr>
          <a:xfrm rot="16200000">
            <a:off x="339861" y="3774938"/>
            <a:ext cx="218862" cy="441383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 Brace 104"/>
          <p:cNvSpPr/>
          <p:nvPr/>
        </p:nvSpPr>
        <p:spPr>
          <a:xfrm rot="16200000">
            <a:off x="7514326" y="3323326"/>
            <a:ext cx="228600" cy="1354348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6934200" y="2959388"/>
            <a:ext cx="106680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6934200" y="2883188"/>
            <a:ext cx="1066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6934200" y="2730788"/>
            <a:ext cx="1066800" cy="471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6934200" y="2806988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6934200" y="2044988"/>
            <a:ext cx="1066800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6934200" y="2578388"/>
            <a:ext cx="10668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6934200" y="2349788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 rot="16200000">
            <a:off x="7162800" y="2748040"/>
            <a:ext cx="1752600" cy="76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7894609" y="2683345"/>
            <a:ext cx="533400" cy="1365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16200000">
            <a:off x="7886700" y="2692689"/>
            <a:ext cx="762000" cy="76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 bwMode="auto">
          <a:xfrm>
            <a:off x="8305800" y="2883188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8305800" y="2730788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>
            <a:off x="8305800" y="2578388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 rot="16200000">
            <a:off x="8039100" y="2019301"/>
            <a:ext cx="2286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094072" y="3111788"/>
            <a:ext cx="973728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 clear fibers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675344" y="1524000"/>
            <a:ext cx="935256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clear fibers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467600" y="3276600"/>
            <a:ext cx="872547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connector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8323052" y="2133600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 bwMode="auto">
          <a:xfrm>
            <a:off x="8323052" y="1981200"/>
            <a:ext cx="5334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 rot="16200000">
            <a:off x="8077201" y="2057401"/>
            <a:ext cx="381000" cy="76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010400" y="1828800"/>
            <a:ext cx="9906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 bwMode="auto">
          <a:xfrm flipV="1">
            <a:off x="7086600" y="2133600"/>
            <a:ext cx="914400" cy="1600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7" name="Content Placeholder 83"/>
          <p:cNvSpPr txBox="1">
            <a:spLocks/>
          </p:cNvSpPr>
          <p:nvPr/>
        </p:nvSpPr>
        <p:spPr>
          <a:xfrm>
            <a:off x="6477000" y="4724400"/>
            <a:ext cx="2133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shown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Supporting rod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Content Placeholder 83"/>
          <p:cNvSpPr txBox="1">
            <a:spLocks/>
          </p:cNvSpPr>
          <p:nvPr/>
        </p:nvSpPr>
        <p:spPr>
          <a:xfrm>
            <a:off x="4572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length </a:t>
            </a:r>
            <a:r>
              <a:rPr lang="en-US" sz="3200" dirty="0" smtClean="0"/>
              <a:t>653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7896" y="1794296"/>
            <a:ext cx="8229600" cy="19898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Preshower</a:t>
            </a:r>
            <a:r>
              <a:rPr lang="en-US" dirty="0" smtClean="0"/>
              <a:t>/Shower </a:t>
            </a:r>
            <a:r>
              <a:rPr lang="en-US" dirty="0"/>
              <a:t>Design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914401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1828800"/>
            <a:ext cx="6248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90800" y="18288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743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895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048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200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352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505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657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810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962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4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267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419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572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24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876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029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181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334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638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91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943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096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48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400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553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705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858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010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62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133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286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438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764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8288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981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2192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3716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524000" y="1828800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590800" y="19812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590800" y="22860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590800" y="25908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90800" y="28956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590800" y="32004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590800" y="3505200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2590800" y="2057400"/>
            <a:ext cx="5257800" cy="15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Rectangle 125"/>
          <p:cNvSpPr/>
          <p:nvPr/>
        </p:nvSpPr>
        <p:spPr>
          <a:xfrm>
            <a:off x="762001" y="8382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Preshower</a:t>
            </a:r>
            <a:r>
              <a:rPr lang="en-US" sz="2000" dirty="0" smtClean="0"/>
              <a:t> and shower have separate WLS for readout. 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 WLS fibers go to back through hollow supporting rods. The number of 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 WLS fibers is limited by the hollow rod diameter.</a:t>
            </a:r>
            <a:endParaRPr lang="en-US" sz="2000" dirty="0"/>
          </a:p>
        </p:txBody>
      </p:sp>
      <p:sp>
        <p:nvSpPr>
          <p:cNvPr id="88" name="Rectangle 87"/>
          <p:cNvSpPr/>
          <p:nvPr/>
        </p:nvSpPr>
        <p:spPr>
          <a:xfrm>
            <a:off x="4572000" y="2453640"/>
            <a:ext cx="97007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Shower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43000" y="2453640"/>
            <a:ext cx="130009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Preshower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4648200"/>
            <a:ext cx="8153400" cy="21336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change to COMPASS module production method</a:t>
            </a:r>
          </a:p>
          <a:p>
            <a:pPr lvl="1"/>
            <a:r>
              <a:rPr lang="en-US" dirty="0" smtClean="0"/>
              <a:t>Same or less number of WLS fibers in </a:t>
            </a:r>
            <a:r>
              <a:rPr lang="en-US" dirty="0" err="1" smtClean="0"/>
              <a:t>preshower</a:t>
            </a:r>
            <a:r>
              <a:rPr lang="en-US" dirty="0" smtClean="0"/>
              <a:t> than shower. </a:t>
            </a:r>
          </a:p>
          <a:p>
            <a:pPr lvl="1"/>
            <a:r>
              <a:rPr lang="en-US" dirty="0" smtClean="0"/>
              <a:t>0.7mm WLS fibers could be use instead of 1mm for </a:t>
            </a:r>
            <a:r>
              <a:rPr lang="en-US" dirty="0" err="1" smtClean="0"/>
              <a:t>preshower</a:t>
            </a:r>
            <a:endParaRPr lang="en-US" dirty="0" smtClean="0"/>
          </a:p>
          <a:p>
            <a:pPr lvl="1"/>
            <a:r>
              <a:rPr lang="en-US" dirty="0" smtClean="0"/>
              <a:t>Add more supporting rods to 9 or 16</a:t>
            </a:r>
          </a:p>
          <a:p>
            <a:pPr lvl="1"/>
            <a:r>
              <a:rPr lang="en-US" dirty="0" smtClean="0"/>
              <a:t>Additional mold is required for </a:t>
            </a:r>
            <a:r>
              <a:rPr lang="en-US" dirty="0" err="1" smtClean="0"/>
              <a:t>preshower</a:t>
            </a:r>
            <a:r>
              <a:rPr lang="en-US" dirty="0" smtClean="0"/>
              <a:t> to allow WLS fibers to sample light</a:t>
            </a:r>
          </a:p>
          <a:p>
            <a:pPr lvl="1"/>
            <a:r>
              <a:rPr lang="en-US" dirty="0" smtClean="0"/>
              <a:t>Need more R&amp;D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892041" y="2572435"/>
            <a:ext cx="1156855" cy="3231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Shower WLS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96200" y="1676400"/>
            <a:ext cx="1404359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chemeClr val="tx1"/>
                </a:solidFill>
              </a:rPr>
              <a:t>Preshower</a:t>
            </a:r>
            <a:r>
              <a:rPr lang="en-US" sz="1500" dirty="0" smtClean="0">
                <a:solidFill>
                  <a:schemeClr val="tx1"/>
                </a:solidFill>
              </a:rPr>
              <a:t> WLS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0" y="1981200"/>
            <a:ext cx="6248400" cy="1524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 bwMode="auto">
          <a:xfrm rot="10800000">
            <a:off x="-389878" y="1765180"/>
            <a:ext cx="2971800" cy="533400"/>
          </a:xfrm>
          <a:prstGeom prst="arc">
            <a:avLst>
              <a:gd name="adj1" fmla="val 10795596"/>
              <a:gd name="adj2" fmla="val 16407708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8" name="Arc 67"/>
          <p:cNvSpPr/>
          <p:nvPr/>
        </p:nvSpPr>
        <p:spPr bwMode="auto">
          <a:xfrm rot="10800000">
            <a:off x="-379526" y="1855434"/>
            <a:ext cx="2971800" cy="448322"/>
          </a:xfrm>
          <a:prstGeom prst="arc">
            <a:avLst>
              <a:gd name="adj1" fmla="val 4850443"/>
              <a:gd name="adj2" fmla="val 10771644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2590800" y="3244789"/>
            <a:ext cx="5257800" cy="15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1066800" y="3168589"/>
            <a:ext cx="6248400" cy="1524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 bwMode="auto">
          <a:xfrm rot="10800000">
            <a:off x="-389878" y="2952569"/>
            <a:ext cx="2971800" cy="533400"/>
          </a:xfrm>
          <a:prstGeom prst="arc">
            <a:avLst>
              <a:gd name="adj1" fmla="val 10795596"/>
              <a:gd name="adj2" fmla="val 16407708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8" name="Arc 77"/>
          <p:cNvSpPr/>
          <p:nvPr/>
        </p:nvSpPr>
        <p:spPr bwMode="auto">
          <a:xfrm rot="10800000">
            <a:off x="-379526" y="3042823"/>
            <a:ext cx="2971800" cy="448322"/>
          </a:xfrm>
          <a:prstGeom prst="arc">
            <a:avLst>
              <a:gd name="adj1" fmla="val 4850443"/>
              <a:gd name="adj2" fmla="val 10771644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72400" y="3733800"/>
            <a:ext cx="124604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hollow rod </a:t>
            </a:r>
            <a:endParaRPr lang="en-US" dirty="0"/>
          </a:p>
        </p:txBody>
      </p:sp>
      <p:sp>
        <p:nvSpPr>
          <p:cNvPr id="80" name="Up Arrow 79"/>
          <p:cNvSpPr/>
          <p:nvPr/>
        </p:nvSpPr>
        <p:spPr>
          <a:xfrm rot="18984713">
            <a:off x="7299495" y="3271372"/>
            <a:ext cx="275876" cy="7278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83"/>
          <p:cNvSpPr txBox="1">
            <a:spLocks/>
          </p:cNvSpPr>
          <p:nvPr/>
        </p:nvSpPr>
        <p:spPr>
          <a:xfrm>
            <a:off x="533400" y="396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length 583mm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Preshower</a:t>
            </a:r>
            <a:r>
              <a:rPr lang="en-US" dirty="0" smtClean="0"/>
              <a:t>/Shower </a:t>
            </a:r>
            <a:r>
              <a:rPr lang="en-US"/>
              <a:t>Design </a:t>
            </a:r>
            <a:r>
              <a:rPr lang="en-US" smtClean="0"/>
              <a:t>4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914401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2039035"/>
            <a:ext cx="6248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590800" y="2039035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743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895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048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200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352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505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657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810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962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4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267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419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572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24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876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029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181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334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638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91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943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096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48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400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553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705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858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010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62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133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286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438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764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8288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981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2192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3716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524000" y="2039035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590800" y="21914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590800" y="24962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590800" y="28010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90800" y="31058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590800" y="34106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590800" y="3715435"/>
            <a:ext cx="525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1066800" y="1962835"/>
            <a:ext cx="6781800" cy="15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066800" y="3852595"/>
            <a:ext cx="6858000" cy="15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Rectangle 125"/>
          <p:cNvSpPr/>
          <p:nvPr/>
        </p:nvSpPr>
        <p:spPr>
          <a:xfrm>
            <a:off x="762001" y="838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Preshower</a:t>
            </a:r>
            <a:r>
              <a:rPr lang="en-US" sz="2000" dirty="0" smtClean="0"/>
              <a:t> has thin WLS plate for readout and use embedded clear fibers to  send signal at back. Shower has WLS for readout. </a:t>
            </a:r>
            <a:endParaRPr lang="en-US" sz="2000" dirty="0"/>
          </a:p>
        </p:txBody>
      </p:sp>
      <p:sp>
        <p:nvSpPr>
          <p:cNvPr id="88" name="Rectangle 87"/>
          <p:cNvSpPr/>
          <p:nvPr/>
        </p:nvSpPr>
        <p:spPr>
          <a:xfrm>
            <a:off x="4572000" y="2663875"/>
            <a:ext cx="97007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Shower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43000" y="2663875"/>
            <a:ext cx="130009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Preshower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Significant reduce number of fiber for readout in </a:t>
            </a:r>
            <a:r>
              <a:rPr lang="en-US" dirty="0" err="1" smtClean="0"/>
              <a:t>preshower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change to COMPASS module production method</a:t>
            </a:r>
          </a:p>
          <a:p>
            <a:pPr lvl="1"/>
            <a:r>
              <a:rPr lang="en-US" dirty="0" smtClean="0"/>
              <a:t>No enough light collected by the pad due to light transmission in the thin </a:t>
            </a:r>
            <a:r>
              <a:rPr lang="en-US" dirty="0" err="1" smtClean="0"/>
              <a:t>scintillator</a:t>
            </a:r>
            <a:r>
              <a:rPr lang="en-US" dirty="0" smtClean="0"/>
              <a:t> layers limited within around 1cm?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892041" y="2782670"/>
            <a:ext cx="1156855" cy="3231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Shower WLS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086600" y="1600200"/>
            <a:ext cx="1878848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chemeClr val="tx1"/>
                </a:solidFill>
              </a:rPr>
              <a:t>Preshower</a:t>
            </a:r>
            <a:r>
              <a:rPr lang="en-US" sz="1500" dirty="0" smtClean="0">
                <a:solidFill>
                  <a:schemeClr val="tx1"/>
                </a:solidFill>
              </a:rPr>
              <a:t> Clear fiber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0" y="1919705"/>
            <a:ext cx="152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3741313"/>
            <a:ext cx="152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52800" y="4038600"/>
            <a:ext cx="961482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WLS plate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8" name="Up Arrow 67"/>
          <p:cNvSpPr/>
          <p:nvPr/>
        </p:nvSpPr>
        <p:spPr>
          <a:xfrm rot="17509548">
            <a:off x="2882346" y="3649794"/>
            <a:ext cx="147414" cy="7278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Google Drive\CLEO_II\solid_CLEO_PVDIS_201208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415925"/>
            <a:ext cx="6388100" cy="60261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05200" y="436602"/>
            <a:ext cx="2057400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PVDIS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400800" y="1295400"/>
            <a:ext cx="143609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EM Calorimeter</a:t>
            </a:r>
          </a:p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(forward angle)</a:t>
            </a:r>
            <a:endParaRPr lang="en-US" sz="1500" b="1" dirty="0">
              <a:solidFill>
                <a:srgbClr val="0000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00800" y="2420035"/>
            <a:ext cx="56938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GEM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1981200"/>
            <a:ext cx="119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Cherenkov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2362200"/>
            <a:ext cx="74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Baffle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505200" y="3124200"/>
            <a:ext cx="6774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Target</a:t>
            </a:r>
            <a:endParaRPr lang="en-US" sz="1500" b="1" dirty="0">
              <a:solidFill>
                <a:srgbClr val="FF000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971800" y="5087035"/>
            <a:ext cx="183736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9933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CLEO II Coil and Yoke</a:t>
            </a:r>
            <a:endParaRPr lang="en-US" sz="1500" b="1" dirty="0">
              <a:solidFill>
                <a:srgbClr val="9933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Google Drive\CLEO_II\solid_CLEO_SIDIS_3he_201208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415925"/>
            <a:ext cx="6388100" cy="6026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581400" y="2286000"/>
            <a:ext cx="143609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EM Calorimeter</a:t>
            </a:r>
          </a:p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(large angle)</a:t>
            </a:r>
            <a:endParaRPr lang="en-US" sz="1500" b="1" dirty="0">
              <a:solidFill>
                <a:srgbClr val="0000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324600" y="1524000"/>
            <a:ext cx="143609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EM Calorimeter</a:t>
            </a:r>
          </a:p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(forward angle)</a:t>
            </a:r>
            <a:endParaRPr lang="en-US" sz="1500" b="1" dirty="0">
              <a:solidFill>
                <a:srgbClr val="0000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47800" y="3048000"/>
            <a:ext cx="6774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Target</a:t>
            </a:r>
            <a:endParaRPr lang="en-US" sz="1500" b="1" dirty="0">
              <a:solidFill>
                <a:srgbClr val="FF000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819400" y="2514600"/>
            <a:ext cx="56938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GEM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105400" y="5237202"/>
            <a:ext cx="103406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Light Gas</a:t>
            </a:r>
          </a:p>
          <a:p>
            <a:pPr>
              <a:defRPr/>
            </a:pPr>
            <a:r>
              <a:rPr lang="en-US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Cherenkov</a:t>
            </a:r>
            <a:endParaRPr lang="en-US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96000" y="5237202"/>
            <a:ext cx="103406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Heavy Gas</a:t>
            </a:r>
          </a:p>
          <a:p>
            <a:pPr>
              <a:defRPr/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Cherenkov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971800" y="4800600"/>
            <a:ext cx="183736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9933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CLEO II Coil and Yoke</a:t>
            </a:r>
            <a:endParaRPr lang="en-US" sz="1500" b="1" dirty="0">
              <a:solidFill>
                <a:srgbClr val="9933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477000" y="2514600"/>
            <a:ext cx="66717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MRPC</a:t>
            </a:r>
            <a:endParaRPr lang="en-US" sz="1500" b="1" dirty="0">
              <a:solidFill>
                <a:srgbClr val="FF000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22170" y="2724835"/>
            <a:ext cx="3786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SC</a:t>
            </a:r>
            <a:endParaRPr lang="en-US" sz="1500" b="1" dirty="0">
              <a:solidFill>
                <a:srgbClr val="0000FF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4724400" y="3733800"/>
            <a:ext cx="101938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Collimator</a:t>
            </a:r>
            <a:endParaRPr lang="en-US" sz="1500" b="1" dirty="0">
              <a:solidFill>
                <a:schemeClr val="bg1">
                  <a:lumMod val="50000"/>
                </a:schemeClr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436602"/>
            <a:ext cx="3276600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SIDIS and J/</a:t>
            </a:r>
            <a:r>
              <a:rPr lang="el-GR" sz="3000" dirty="0" smtClean="0"/>
              <a:t>ψ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Large Angle </a:t>
            </a:r>
            <a:r>
              <a:rPr lang="en-US" dirty="0" smtClean="0"/>
              <a:t>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want to cover full </a:t>
            </a:r>
            <a:r>
              <a:rPr lang="en-US" dirty="0" err="1" smtClean="0"/>
              <a:t>azimuthal</a:t>
            </a:r>
            <a:r>
              <a:rPr lang="en-US" dirty="0" smtClean="0"/>
              <a:t> angle and leave no gap between modules, so module can not be tilted and need to be along Z axis</a:t>
            </a:r>
          </a:p>
          <a:p>
            <a:r>
              <a:rPr lang="en-US" dirty="0" smtClean="0"/>
              <a:t>Prefer having short outer module so that the outer module area can cover more and inner module area can cover less</a:t>
            </a:r>
          </a:p>
          <a:p>
            <a:r>
              <a:rPr lang="en-US" dirty="0" smtClean="0"/>
              <a:t>Inner module need to be special shape to avoid </a:t>
            </a:r>
            <a:r>
              <a:rPr lang="en-US" dirty="0" smtClean="0"/>
              <a:t>blocking </a:t>
            </a:r>
            <a:r>
              <a:rPr lang="en-US" dirty="0" smtClean="0"/>
              <a:t>acceptance. </a:t>
            </a:r>
            <a:r>
              <a:rPr lang="en-US" dirty="0" smtClean="0"/>
              <a:t>One way to solve it is to have smaller </a:t>
            </a:r>
            <a:r>
              <a:rPr lang="en-US" dirty="0" smtClean="0"/>
              <a:t>4x4cm (like COMPASS) module with various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743199"/>
            <a:ext cx="2895600" cy="2332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V="1">
            <a:off x="3581400" y="5099680"/>
            <a:ext cx="2895600" cy="69151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5125558"/>
            <a:ext cx="6248400" cy="15297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" y="2133600"/>
            <a:ext cx="6324600" cy="2667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434340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1905000" y="6324600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14.7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914901" y="4533899"/>
            <a:ext cx="228599" cy="2895602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flipH="1">
            <a:off x="6553200" y="5105400"/>
            <a:ext cx="304800" cy="6858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5181600"/>
            <a:ext cx="1447384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accent1"/>
                </a:solidFill>
              </a:rPr>
              <a:t>inner module</a:t>
            </a:r>
          </a:p>
          <a:p>
            <a:r>
              <a:rPr lang="en-US" sz="1300" b="1" dirty="0" smtClean="0">
                <a:solidFill>
                  <a:schemeClr val="accent1"/>
                </a:solidFill>
              </a:rPr>
              <a:t>(</a:t>
            </a:r>
            <a:r>
              <a:rPr lang="en-US" sz="1300" b="1" dirty="0" smtClean="0">
                <a:solidFill>
                  <a:schemeClr val="accent1"/>
                </a:solidFill>
              </a:rPr>
              <a:t>16</a:t>
            </a:r>
            <a:r>
              <a:rPr lang="en-US" sz="1300" b="1" dirty="0" smtClean="0">
                <a:solidFill>
                  <a:schemeClr val="accent1"/>
                </a:solidFill>
              </a:rPr>
              <a:t>0mm in radius</a:t>
            </a:r>
            <a:r>
              <a:rPr lang="en-US" sz="1300" b="1" dirty="0" smtClean="0">
                <a:solidFill>
                  <a:schemeClr val="accent1"/>
                </a:solidFill>
              </a:rPr>
              <a:t>)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622357"/>
            <a:ext cx="148585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accent1"/>
                </a:solidFill>
              </a:rPr>
              <a:t>Outer module</a:t>
            </a:r>
          </a:p>
          <a:p>
            <a:r>
              <a:rPr lang="en-US" sz="1300" b="1" dirty="0" smtClean="0">
                <a:solidFill>
                  <a:schemeClr val="accent1"/>
                </a:solidFill>
              </a:rPr>
              <a:t>(500mm </a:t>
            </a:r>
            <a:r>
              <a:rPr lang="en-US" sz="1300" b="1" dirty="0" smtClean="0">
                <a:solidFill>
                  <a:schemeClr val="accent1"/>
                </a:solidFill>
              </a:rPr>
              <a:t>in radius)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228600" y="5099680"/>
            <a:ext cx="3352800" cy="107252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71342" y="5421868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7" name="Rectangle 36"/>
          <p:cNvSpPr/>
          <p:nvPr/>
        </p:nvSpPr>
        <p:spPr>
          <a:xfrm>
            <a:off x="0" y="3048000"/>
            <a:ext cx="33066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Blue: </a:t>
            </a:r>
            <a:r>
              <a:rPr lang="en-US" sz="1500" dirty="0" smtClean="0"/>
              <a:t>LAEC </a:t>
            </a:r>
            <a:r>
              <a:rPr lang="en-US" sz="1500" dirty="0" smtClean="0"/>
              <a:t>acceptance </a:t>
            </a:r>
            <a:r>
              <a:rPr lang="en-US" sz="1500" dirty="0" smtClean="0"/>
              <a:t>angle</a:t>
            </a:r>
          </a:p>
          <a:p>
            <a:r>
              <a:rPr lang="en-US" sz="1500" dirty="0" smtClean="0">
                <a:solidFill>
                  <a:srgbClr val="FFC000"/>
                </a:solidFill>
              </a:rPr>
              <a:t>Orange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FF0000"/>
                </a:solidFill>
              </a:rPr>
              <a:t>: </a:t>
            </a:r>
            <a:r>
              <a:rPr lang="en-US" sz="1500" dirty="0" smtClean="0"/>
              <a:t>angle between inner and outer</a:t>
            </a:r>
            <a:endParaRPr lang="en-US" sz="15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3597218" y="2759017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02976" y="3204701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05844" y="3674852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14492" y="4139199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14470" y="4599312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24400" y="2209800"/>
            <a:ext cx="71205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accent1"/>
                </a:solidFill>
              </a:rPr>
              <a:t>600mm</a:t>
            </a:r>
            <a:endParaRPr lang="en-US" sz="1300" b="1" dirty="0" smtClean="0">
              <a:solidFill>
                <a:schemeClr val="accent1"/>
              </a:solidFill>
            </a:endParaRPr>
          </a:p>
        </p:txBody>
      </p:sp>
      <p:sp>
        <p:nvSpPr>
          <p:cNvPr id="64" name="Left Brace 63"/>
          <p:cNvSpPr/>
          <p:nvPr/>
        </p:nvSpPr>
        <p:spPr>
          <a:xfrm flipH="1">
            <a:off x="6553200" y="2743200"/>
            <a:ext cx="304800" cy="22860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98652" y="5122653"/>
            <a:ext cx="2040148" cy="135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04410" y="5300930"/>
            <a:ext cx="1424790" cy="1178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04410" y="5444704"/>
            <a:ext cx="815190" cy="1178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 rot="16200000" flipH="1">
            <a:off x="4914901" y="1155223"/>
            <a:ext cx="228600" cy="2895599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24400" y="6096000"/>
            <a:ext cx="71205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accent1"/>
                </a:solidFill>
              </a:rPr>
              <a:t>600mm</a:t>
            </a:r>
            <a:endParaRPr lang="en-US" sz="13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14800" y="50292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</a:rPr>
              <a:t>4x4x43cm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87427" y="5216104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4x4x32cm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84268" y="5367070"/>
            <a:ext cx="106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4x4x27cm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14800" y="3276600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10x10x60cm module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86" y="2743200"/>
            <a:ext cx="343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ssume 600mm full module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937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Times</vt:lpstr>
      <vt:lpstr>ＭＳ Ｐゴシック</vt:lpstr>
      <vt:lpstr>宋体</vt:lpstr>
      <vt:lpstr>Office Theme</vt:lpstr>
      <vt:lpstr>SoLID EC Design for IHEP</vt:lpstr>
      <vt:lpstr>Basic Features of Preliminary Design</vt:lpstr>
      <vt:lpstr>Preshower/Shower Design 1(preferred)</vt:lpstr>
      <vt:lpstr>Preshower/Shower Design 2</vt:lpstr>
      <vt:lpstr>Preshower/Shower Design 3</vt:lpstr>
      <vt:lpstr>Preshower/Shower Design 4</vt:lpstr>
      <vt:lpstr>Slide 7</vt:lpstr>
      <vt:lpstr>Slide 8</vt:lpstr>
      <vt:lpstr>Large Angle EC</vt:lpstr>
      <vt:lpstr>Position resolution VS lateral size</vt:lpstr>
      <vt:lpstr>LHCb Calorimeter Preshower</vt:lpstr>
      <vt:lpstr>How to bend WLS fibers from preshower scintillator pad?</vt:lpstr>
      <vt:lpstr>Impact to energy resolution from the passive preshower</vt:lpstr>
      <vt:lpstr>Pion rejection comparisons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173</cp:revision>
  <dcterms:created xsi:type="dcterms:W3CDTF">2012-06-29T16:32:14Z</dcterms:created>
  <dcterms:modified xsi:type="dcterms:W3CDTF">2012-10-11T19:08:51Z</dcterms:modified>
</cp:coreProperties>
</file>