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5" r:id="rId4"/>
    <p:sldId id="262" r:id="rId5"/>
    <p:sldId id="257" r:id="rId6"/>
    <p:sldId id="260" r:id="rId7"/>
    <p:sldId id="258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6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1049E-6583-48C8-B1A1-5FC0E0175F6C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1AB9B-0CB2-40B2-9B9B-B603A41C0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5" y="4342996"/>
            <a:ext cx="5028772" cy="411472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BC87-F45F-4C1A-BE97-39035EAEFA7E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7851-4726-48C0-BC4D-26A627685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BC87-F45F-4C1A-BE97-39035EAEFA7E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7851-4726-48C0-BC4D-26A627685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BC87-F45F-4C1A-BE97-39035EAEFA7E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7851-4726-48C0-BC4D-26A627685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BC87-F45F-4C1A-BE97-39035EAEFA7E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7851-4726-48C0-BC4D-26A627685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BC87-F45F-4C1A-BE97-39035EAEFA7E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7851-4726-48C0-BC4D-26A627685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BC87-F45F-4C1A-BE97-39035EAEFA7E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7851-4726-48C0-BC4D-26A627685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BC87-F45F-4C1A-BE97-39035EAEFA7E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7851-4726-48C0-BC4D-26A627685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BC87-F45F-4C1A-BE97-39035EAEFA7E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7851-4726-48C0-BC4D-26A627685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BC87-F45F-4C1A-BE97-39035EAEFA7E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7851-4726-48C0-BC4D-26A627685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BC87-F45F-4C1A-BE97-39035EAEFA7E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7851-4726-48C0-BC4D-26A627685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BC87-F45F-4C1A-BE97-39035EAEFA7E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7851-4726-48C0-BC4D-26A627685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9BC87-F45F-4C1A-BE97-39035EAEFA7E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C7851-4726-48C0-BC4D-26A627685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0"/>
            <a:ext cx="7994219" cy="584200"/>
            <a:chOff x="0" y="0"/>
            <a:chExt cx="5035" cy="368"/>
          </a:xfrm>
        </p:grpSpPr>
        <p:sp>
          <p:nvSpPr>
            <p:cNvPr id="12309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160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3200">
                  <a:solidFill>
                    <a:srgbClr val="FFFF00"/>
                  </a:solidFill>
                </a:rPr>
                <a:t>photosensors:</a:t>
              </a:r>
              <a:endParaRPr lang="en-US" sz="3200">
                <a:solidFill>
                  <a:srgbClr val="FFFF00"/>
                </a:solidFill>
              </a:endParaRPr>
            </a:p>
          </p:txBody>
        </p:sp>
        <p:sp>
          <p:nvSpPr>
            <p:cNvPr id="12310" name="Text Box 4"/>
            <p:cNvSpPr txBox="1">
              <a:spLocks noChangeArrowheads="1"/>
            </p:cNvSpPr>
            <p:nvPr/>
          </p:nvSpPr>
          <p:spPr bwMode="auto">
            <a:xfrm>
              <a:off x="1536" y="0"/>
              <a:ext cx="34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rgbClr val="FFFF00"/>
                  </a:solidFill>
                </a:rPr>
                <a:t>L</a:t>
              </a:r>
              <a:r>
                <a:rPr lang="de-DE" sz="2400">
                  <a:solidFill>
                    <a:schemeClr val="bg1"/>
                  </a:solidFill>
                </a:rPr>
                <a:t>arge </a:t>
              </a:r>
              <a:r>
                <a:rPr lang="de-DE">
                  <a:solidFill>
                    <a:srgbClr val="FFFF00"/>
                  </a:solidFill>
                </a:rPr>
                <a:t>A</a:t>
              </a:r>
              <a:r>
                <a:rPr lang="de-DE" sz="2400">
                  <a:solidFill>
                    <a:schemeClr val="bg1"/>
                  </a:solidFill>
                </a:rPr>
                <a:t>rea </a:t>
              </a:r>
              <a:r>
                <a:rPr lang="de-DE">
                  <a:solidFill>
                    <a:srgbClr val="FFFF00"/>
                  </a:solidFill>
                </a:rPr>
                <a:t>A</a:t>
              </a:r>
              <a:r>
                <a:rPr lang="de-DE" sz="2400">
                  <a:solidFill>
                    <a:schemeClr val="bg1"/>
                  </a:solidFill>
                </a:rPr>
                <a:t>valanche </a:t>
              </a:r>
              <a:r>
                <a:rPr lang="de-DE">
                  <a:solidFill>
                    <a:srgbClr val="FFFF00"/>
                  </a:solidFill>
                </a:rPr>
                <a:t>P</a:t>
              </a:r>
              <a:r>
                <a:rPr lang="de-DE" sz="2400">
                  <a:solidFill>
                    <a:schemeClr val="bg1"/>
                  </a:solidFill>
                </a:rPr>
                <a:t>hoto </a:t>
              </a:r>
              <a:r>
                <a:rPr lang="de-DE">
                  <a:solidFill>
                    <a:srgbClr val="FFFF00"/>
                  </a:solidFill>
                </a:rPr>
                <a:t>D</a:t>
              </a:r>
              <a:r>
                <a:rPr lang="de-DE" sz="2400">
                  <a:solidFill>
                    <a:schemeClr val="bg1"/>
                  </a:solidFill>
                </a:rPr>
                <a:t>iodes  (LAAPD)</a:t>
              </a:r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2754" y="549276"/>
            <a:ext cx="475077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in collaboration with </a:t>
            </a:r>
            <a:r>
              <a:rPr lang="de-DE" sz="2000" i="1">
                <a:solidFill>
                  <a:schemeClr val="bg1"/>
                </a:solidFill>
              </a:rPr>
              <a:t>Hamamatsu Photonics</a:t>
            </a:r>
            <a:endParaRPr lang="en-US" sz="2000" i="1">
              <a:solidFill>
                <a:schemeClr val="bg1"/>
              </a:solidFill>
            </a:endParaRPr>
          </a:p>
        </p:txBody>
      </p:sp>
      <p:grpSp>
        <p:nvGrpSpPr>
          <p:cNvPr id="3" name="Gruppieren 25"/>
          <p:cNvGrpSpPr>
            <a:grpSpLocks/>
          </p:cNvGrpSpPr>
          <p:nvPr/>
        </p:nvGrpSpPr>
        <p:grpSpPr bwMode="auto">
          <a:xfrm>
            <a:off x="5635869" y="685800"/>
            <a:ext cx="3323492" cy="5006975"/>
            <a:chOff x="6033120" y="685800"/>
            <a:chExt cx="3600400" cy="5007185"/>
          </a:xfrm>
        </p:grpSpPr>
        <p:pic>
          <p:nvPicPr>
            <p:cNvPr id="12303" name="Picture 7" descr="C:\Dokumente und Einstellungen\michaela\Eigene Dateien\Bilder\APD\APD g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7886" y="685800"/>
              <a:ext cx="3219450" cy="1973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4" name="Text Box 8"/>
            <p:cNvSpPr txBox="1">
              <a:spLocks noChangeArrowheads="1"/>
            </p:cNvSpPr>
            <p:nvPr/>
          </p:nvSpPr>
          <p:spPr bwMode="auto">
            <a:xfrm>
              <a:off x="8209086" y="838200"/>
              <a:ext cx="814795" cy="461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/>
                <a:t>CMS</a:t>
              </a:r>
              <a:endParaRPr lang="en-US" sz="2400"/>
            </a:p>
          </p:txBody>
        </p:sp>
        <p:sp>
          <p:nvSpPr>
            <p:cNvPr id="12305" name="Text Box 9"/>
            <p:cNvSpPr txBox="1">
              <a:spLocks noChangeArrowheads="1"/>
            </p:cNvSpPr>
            <p:nvPr/>
          </p:nvSpPr>
          <p:spPr bwMode="auto">
            <a:xfrm>
              <a:off x="8126536" y="2590800"/>
              <a:ext cx="1325345" cy="461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>
                  <a:solidFill>
                    <a:srgbClr val="FFFF00"/>
                  </a:solidFill>
                </a:rPr>
                <a:t>5x5mm</a:t>
              </a:r>
              <a:r>
                <a:rPr lang="de-DE" sz="2400" baseline="30000">
                  <a:solidFill>
                    <a:srgbClr val="FFFF00"/>
                  </a:solidFill>
                </a:rPr>
                <a:t>2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12306" name="Text Box 10"/>
            <p:cNvSpPr txBox="1">
              <a:spLocks noChangeArrowheads="1"/>
            </p:cNvSpPr>
            <p:nvPr/>
          </p:nvSpPr>
          <p:spPr bwMode="auto">
            <a:xfrm>
              <a:off x="6392986" y="2590800"/>
              <a:ext cx="1662237" cy="461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>
                  <a:solidFill>
                    <a:srgbClr val="FFFF00"/>
                  </a:solidFill>
                </a:rPr>
                <a:t>10x10mm</a:t>
              </a:r>
              <a:r>
                <a:rPr lang="de-DE" sz="2400" baseline="30000">
                  <a:solidFill>
                    <a:srgbClr val="FFFF00"/>
                  </a:solidFill>
                </a:rPr>
                <a:t>2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12307" name="Text Box 11"/>
            <p:cNvSpPr txBox="1">
              <a:spLocks noChangeArrowheads="1"/>
            </p:cNvSpPr>
            <p:nvPr/>
          </p:nvSpPr>
          <p:spPr bwMode="auto">
            <a:xfrm>
              <a:off x="6805736" y="1371600"/>
              <a:ext cx="778467" cy="461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>
                  <a:solidFill>
                    <a:schemeClr val="bg1"/>
                  </a:solidFill>
                </a:rPr>
                <a:t>new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pic>
          <p:nvPicPr>
            <p:cNvPr id="12308" name="Picture 12" descr="F:\Powerpoint\Physik diverse\IEEE05\pictures\APD gain vs bias voltage diff temp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33120" y="3200400"/>
              <a:ext cx="3600400" cy="249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3" name="Text Box 13"/>
          <p:cNvSpPr txBox="1">
            <a:spLocks noChangeArrowheads="1"/>
          </p:cNvSpPr>
          <p:nvPr/>
        </p:nvSpPr>
        <p:spPr bwMode="auto">
          <a:xfrm>
            <a:off x="228600" y="981075"/>
            <a:ext cx="4210050" cy="1938338"/>
          </a:xfrm>
          <a:prstGeom prst="rect">
            <a:avLst/>
          </a:prstGeom>
          <a:solidFill>
            <a:srgbClr val="B5EAF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de-DE" sz="2400"/>
              <a:t>excellent performance </a:t>
            </a:r>
          </a:p>
          <a:p>
            <a:pPr marL="457200" indent="-457200"/>
            <a:r>
              <a:rPr lang="de-DE" sz="2400"/>
              <a:t>		at RT and T = –25</a:t>
            </a:r>
            <a:r>
              <a:rPr lang="de-DE" sz="2400" baseline="30000"/>
              <a:t>o</a:t>
            </a:r>
            <a:r>
              <a:rPr lang="de-DE" sz="2400"/>
              <a:t>C</a:t>
            </a:r>
          </a:p>
          <a:p>
            <a:pPr marL="457200" indent="-457200">
              <a:buFontTx/>
              <a:buChar char="•"/>
            </a:pPr>
            <a:r>
              <a:rPr lang="de-DE" sz="2400"/>
              <a:t>radiation resistent</a:t>
            </a:r>
          </a:p>
          <a:p>
            <a:pPr marL="457200" indent="-457200"/>
            <a:r>
              <a:rPr lang="de-DE" sz="2400"/>
              <a:t>		up to 10</a:t>
            </a:r>
            <a:r>
              <a:rPr lang="de-DE" sz="2400" baseline="30000"/>
              <a:t>13 </a:t>
            </a:r>
            <a:r>
              <a:rPr lang="de-DE" sz="2400"/>
              <a:t>protons</a:t>
            </a:r>
          </a:p>
          <a:p>
            <a:pPr marL="457200" indent="-457200"/>
            <a:r>
              <a:rPr lang="de-DE" sz="2400"/>
              <a:t>		in particular at T = -25</a:t>
            </a:r>
            <a:r>
              <a:rPr lang="de-DE" sz="2400" baseline="30000"/>
              <a:t>o</a:t>
            </a:r>
            <a:r>
              <a:rPr lang="de-DE" sz="2400"/>
              <a:t>C</a:t>
            </a:r>
          </a:p>
        </p:txBody>
      </p:sp>
      <p:sp>
        <p:nvSpPr>
          <p:cNvPr id="12294" name="Datumsplatzhalter 1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z="1600" b="1" smtClean="0">
                <a:solidFill>
                  <a:schemeClr val="bg1"/>
                </a:solidFill>
              </a:rPr>
              <a:t>July 8, 2012</a:t>
            </a:r>
          </a:p>
        </p:txBody>
      </p:sp>
      <p:sp>
        <p:nvSpPr>
          <p:cNvPr id="12295" name="Foliennummernplatzhalter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E965CB-504B-4807-B933-25A583C644C4}" type="slidenum">
              <a:rPr lang="de-DE" sz="1600" b="1">
                <a:solidFill>
                  <a:schemeClr val="bg1"/>
                </a:solidFill>
              </a:rPr>
              <a:pPr/>
              <a:t>2</a:t>
            </a:fld>
            <a:endParaRPr lang="de-DE" sz="1600" b="1">
              <a:solidFill>
                <a:schemeClr val="bg1"/>
              </a:solidFill>
            </a:endParaRPr>
          </a:p>
        </p:txBody>
      </p:sp>
      <p:sp>
        <p:nvSpPr>
          <p:cNvPr id="12296" name="Fußzeilenplatzhalter 2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z="1600" b="1" smtClean="0">
                <a:solidFill>
                  <a:schemeClr val="bg1"/>
                </a:solidFill>
              </a:rPr>
              <a:t>CALOR 2012 - R.W.Novotny</a:t>
            </a:r>
          </a:p>
        </p:txBody>
      </p:sp>
      <p:grpSp>
        <p:nvGrpSpPr>
          <p:cNvPr id="4" name="Gruppieren 27"/>
          <p:cNvGrpSpPr>
            <a:grpSpLocks/>
          </p:cNvGrpSpPr>
          <p:nvPr/>
        </p:nvGrpSpPr>
        <p:grpSpPr bwMode="auto">
          <a:xfrm>
            <a:off x="133351" y="2924176"/>
            <a:ext cx="5303226" cy="3313113"/>
            <a:chOff x="0" y="2924944"/>
            <a:chExt cx="5745088" cy="3312368"/>
          </a:xfrm>
        </p:grpSpPr>
        <p:sp>
          <p:nvSpPr>
            <p:cNvPr id="12298" name="Rechteck 26"/>
            <p:cNvSpPr>
              <a:spLocks noChangeArrowheads="1"/>
            </p:cNvSpPr>
            <p:nvPr/>
          </p:nvSpPr>
          <p:spPr bwMode="auto">
            <a:xfrm>
              <a:off x="0" y="2996952"/>
              <a:ext cx="5745088" cy="324036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pic>
          <p:nvPicPr>
            <p:cNvPr id="12299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4107" y="3772498"/>
              <a:ext cx="1872184" cy="244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0" name="Textfeld 22"/>
            <p:cNvSpPr txBox="1">
              <a:spLocks noChangeArrowheads="1"/>
            </p:cNvSpPr>
            <p:nvPr/>
          </p:nvSpPr>
          <p:spPr bwMode="auto">
            <a:xfrm>
              <a:off x="56008" y="2924944"/>
              <a:ext cx="4894226" cy="830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/>
                <a:t>final concept:     2 LAAPDs/crystal, </a:t>
              </a:r>
            </a:p>
            <a:p>
              <a:r>
                <a:rPr lang="de-DE" sz="2400"/>
                <a:t>   separately readout</a:t>
              </a:r>
            </a:p>
          </p:txBody>
        </p:sp>
        <p:sp>
          <p:nvSpPr>
            <p:cNvPr id="12301" name="Text Box 17"/>
            <p:cNvSpPr txBox="1">
              <a:spLocks noChangeArrowheads="1"/>
            </p:cNvSpPr>
            <p:nvPr/>
          </p:nvSpPr>
          <p:spPr bwMode="auto">
            <a:xfrm>
              <a:off x="200022" y="3861606"/>
              <a:ext cx="1492056" cy="7077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/>
                <a:t>dimensions</a:t>
              </a:r>
            </a:p>
            <a:p>
              <a:r>
                <a:rPr lang="de-DE" sz="2000"/>
                <a:t>7 x 14 mm</a:t>
              </a:r>
              <a:r>
                <a:rPr lang="de-DE" sz="2000" baseline="30000"/>
                <a:t>2</a:t>
              </a:r>
              <a:endParaRPr lang="en-US" sz="2000"/>
            </a:p>
          </p:txBody>
        </p:sp>
        <p:pic>
          <p:nvPicPr>
            <p:cNvPr id="12302" name="Image 3" descr="Apd2.jpg"/>
            <p:cNvPicPr>
              <a:picLocks noChangeAspect="1"/>
            </p:cNvPicPr>
            <p:nvPr/>
          </p:nvPicPr>
          <p:blipFill>
            <a:blip r:embed="rId6" cstate="print"/>
            <a:srcRect l="21806" r="20403" b="11131"/>
            <a:stretch>
              <a:fillRect/>
            </a:stretch>
          </p:blipFill>
          <p:spPr bwMode="auto">
            <a:xfrm>
              <a:off x="2859975" y="3501008"/>
              <a:ext cx="267471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838200"/>
            <a:ext cx="3882175" cy="2020888"/>
            <a:chOff x="432" y="2352"/>
            <a:chExt cx="2445" cy="1273"/>
          </a:xfrm>
        </p:grpSpPr>
        <p:pic>
          <p:nvPicPr>
            <p:cNvPr id="14351" name="Picture 3" descr="C:\Dokumente und Einstellungen\michaela\Eigene Dateien\Bilder\preamp\LNPA beid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2352"/>
              <a:ext cx="1632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2" name="Line 4"/>
            <p:cNvSpPr>
              <a:spLocks noChangeShapeType="1"/>
            </p:cNvSpPr>
            <p:nvPr/>
          </p:nvSpPr>
          <p:spPr bwMode="auto">
            <a:xfrm>
              <a:off x="2160" y="2400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Text Box 5"/>
            <p:cNvSpPr txBox="1">
              <a:spLocks noChangeArrowheads="1"/>
            </p:cNvSpPr>
            <p:nvPr/>
          </p:nvSpPr>
          <p:spPr bwMode="auto">
            <a:xfrm>
              <a:off x="2256" y="2544"/>
              <a:ext cx="6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 b="0"/>
                <a:t>18mm</a:t>
              </a:r>
              <a:endParaRPr lang="en-US" sz="2400" b="0"/>
            </a:p>
          </p:txBody>
        </p:sp>
      </p:grp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28600" y="0"/>
            <a:ext cx="8771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>
                <a:solidFill>
                  <a:srgbClr val="FFFF00"/>
                </a:solidFill>
              </a:rPr>
              <a:t>development of low noise, low power preamplifiers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12481" y="838201"/>
            <a:ext cx="4313938" cy="830997"/>
          </a:xfrm>
          <a:prstGeom prst="rect">
            <a:avLst/>
          </a:prstGeom>
          <a:solidFill>
            <a:srgbClr val="D9EB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DE" sz="2400"/>
              <a:t> design of descrete components</a:t>
            </a:r>
          </a:p>
          <a:p>
            <a:r>
              <a:rPr lang="de-DE" sz="2400"/>
              <a:t>	 for prototype studies</a:t>
            </a:r>
            <a:endParaRPr lang="en-US" sz="240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8600" y="3276600"/>
            <a:ext cx="8651677" cy="2697163"/>
            <a:chOff x="144" y="2064"/>
            <a:chExt cx="5449" cy="1699"/>
          </a:xfrm>
        </p:grpSpPr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144" y="2064"/>
              <a:ext cx="2979" cy="288"/>
            </a:xfrm>
            <a:prstGeom prst="rect">
              <a:avLst/>
            </a:prstGeom>
            <a:solidFill>
              <a:srgbClr val="BBDD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de-DE" sz="2400"/>
                <a:t> ASIC (APFEL) large dynamic range</a:t>
              </a:r>
              <a:endParaRPr lang="en-US" sz="2400"/>
            </a:p>
          </p:txBody>
        </p:sp>
        <p:pic>
          <p:nvPicPr>
            <p:cNvPr id="14346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4" y="2448"/>
              <a:ext cx="1315" cy="1315"/>
            </a:xfrm>
            <a:prstGeom prst="rect">
              <a:avLst/>
            </a:prstGeom>
            <a:solidFill>
              <a:srgbClr val="BBDDFF"/>
            </a:solidFill>
            <a:ln w="9525">
              <a:noFill/>
              <a:round/>
              <a:headEnd/>
              <a:tailEnd/>
            </a:ln>
          </p:spPr>
        </p:pic>
        <p:pic>
          <p:nvPicPr>
            <p:cNvPr id="14347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" y="2448"/>
              <a:ext cx="1290" cy="1290"/>
            </a:xfrm>
            <a:prstGeom prst="rect">
              <a:avLst/>
            </a:prstGeom>
            <a:solidFill>
              <a:srgbClr val="BBDDFF"/>
            </a:solidFill>
            <a:ln w="9525">
              <a:noFill/>
              <a:round/>
              <a:headEnd/>
              <a:tailEnd/>
            </a:ln>
          </p:spPr>
        </p:pic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 flipV="1">
              <a:off x="864" y="2448"/>
              <a:ext cx="960" cy="6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864" y="3264"/>
              <a:ext cx="96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3456" y="2592"/>
              <a:ext cx="2137" cy="989"/>
            </a:xfrm>
            <a:prstGeom prst="rect">
              <a:avLst/>
            </a:prstGeom>
            <a:solidFill>
              <a:srgbClr val="BBDD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de-DE" sz="2400" b="0"/>
                <a:t> 2 channels/ 2 ranges</a:t>
              </a:r>
            </a:p>
            <a:p>
              <a:pPr>
                <a:buFontTx/>
                <a:buChar char="•"/>
              </a:pPr>
              <a:r>
                <a:rPr lang="de-DE" sz="2400" b="0"/>
                <a:t> overall range 1 – 10.000</a:t>
              </a:r>
            </a:p>
            <a:p>
              <a:pPr>
                <a:buFontTx/>
                <a:buChar char="•"/>
              </a:pPr>
              <a:r>
                <a:rPr lang="de-DE" sz="2400" b="0"/>
                <a:t> noise level (cooled)</a:t>
              </a:r>
            </a:p>
            <a:p>
              <a:r>
                <a:rPr lang="de-DE" sz="2400" b="0"/>
                <a:t>       &lt;&lt; 2 MeV</a:t>
              </a:r>
              <a:endParaRPr lang="en-US" sz="2400" b="0"/>
            </a:p>
          </p:txBody>
        </p:sp>
      </p:grpSp>
      <p:sp>
        <p:nvSpPr>
          <p:cNvPr id="14342" name="Datumsplatzhalter 1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z="1600" b="1" smtClean="0">
                <a:solidFill>
                  <a:schemeClr val="bg1"/>
                </a:solidFill>
              </a:rPr>
              <a:t>July 8, 2012</a:t>
            </a:r>
          </a:p>
        </p:txBody>
      </p:sp>
      <p:sp>
        <p:nvSpPr>
          <p:cNvPr id="14343" name="Foliennummernplatzhalt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387500-8268-472A-9E14-B68C5683073A}" type="slidenum">
              <a:rPr lang="de-DE" sz="1600" b="1">
                <a:solidFill>
                  <a:schemeClr val="bg1"/>
                </a:solidFill>
              </a:rPr>
              <a:pPr/>
              <a:t>3</a:t>
            </a:fld>
            <a:endParaRPr lang="de-DE" sz="1600" b="1">
              <a:solidFill>
                <a:schemeClr val="bg1"/>
              </a:solidFill>
            </a:endParaRPr>
          </a:p>
        </p:txBody>
      </p:sp>
      <p:sp>
        <p:nvSpPr>
          <p:cNvPr id="14344" name="Fußzeilenplatzhalter 1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z="1600" b="1" smtClean="0">
                <a:solidFill>
                  <a:schemeClr val="bg1"/>
                </a:solidFill>
              </a:rPr>
              <a:t>CALOR 2012 - R.W.Novotny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 APD size 7x14mm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1962150"/>
            <a:ext cx="83724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Panda APD see light below 500nm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Panda_EMC_TDR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4338166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4191000"/>
            <a:ext cx="43624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WLS has light around 500nm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468805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3818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10200" y="3316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http://www.detectors.saint-gobain.com/fibers.aspx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Hamamatsu has no APD for 500nm?</a:t>
            </a:r>
            <a:br>
              <a:rPr lang="en-US" sz="3000" dirty="0" smtClean="0"/>
            </a:br>
            <a:r>
              <a:rPr lang="en-US" sz="2500" dirty="0" smtClean="0"/>
              <a:t>http://sales.hamamatsu.com/index.php?id=13196302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1727200"/>
            <a:ext cx="77597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Photon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4953000" cy="2133600"/>
          </a:xfrm>
        </p:spPr>
        <p:txBody>
          <a:bodyPr/>
          <a:lstStyle/>
          <a:p>
            <a:r>
              <a:rPr lang="en-US" baseline="30000" dirty="0" smtClean="0"/>
              <a:t>60</a:t>
            </a:r>
            <a:r>
              <a:rPr lang="en-US" dirty="0" smtClean="0"/>
              <a:t>Co </a:t>
            </a:r>
            <a:r>
              <a:rPr lang="en-US" dirty="0" smtClean="0"/>
              <a:t>photon </a:t>
            </a:r>
            <a:r>
              <a:rPr lang="en-US" dirty="0" smtClean="0"/>
              <a:t>1.2MeV</a:t>
            </a:r>
            <a:endParaRPr lang="en-US" dirty="0" smtClean="0"/>
          </a:p>
          <a:p>
            <a:r>
              <a:rPr lang="en-US" dirty="0" smtClean="0"/>
              <a:t>1e12 photon is </a:t>
            </a:r>
            <a:r>
              <a:rPr lang="en-US" dirty="0" smtClean="0"/>
              <a:t>1.2e9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smtClean="0"/>
              <a:t>or 0.192 J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784600"/>
            <a:ext cx="69342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5787" y="990600"/>
            <a:ext cx="392821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319147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remeasurements</a:t>
            </a:r>
            <a:r>
              <a:rPr lang="en-US" dirty="0"/>
              <a:t> of </a:t>
            </a:r>
            <a:r>
              <a:rPr lang="en-US" dirty="0" smtClean="0"/>
              <a:t>the APD </a:t>
            </a:r>
            <a:r>
              <a:rPr lang="en-US" dirty="0"/>
              <a:t>characteristics have been done after a </a:t>
            </a:r>
            <a:r>
              <a:rPr lang="en-US" dirty="0" smtClean="0"/>
              <a:t>storage of </a:t>
            </a:r>
            <a:r>
              <a:rPr lang="en-US" dirty="0"/>
              <a:t>the diodes at room temperature in the order </a:t>
            </a:r>
            <a:r>
              <a:rPr lang="en-US" dirty="0" smtClean="0"/>
              <a:t>of one </a:t>
            </a:r>
            <a:r>
              <a:rPr lang="en-US" dirty="0"/>
              <a:t>month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43156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873694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204179"/>
            <a:ext cx="3657600" cy="265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14712</TotalTime>
  <Words>163</Words>
  <Application>Microsoft Office PowerPoint</Application>
  <PresentationFormat>On-screen Show (4:3)</PresentationFormat>
  <Paragraphs>43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APD</vt:lpstr>
      <vt:lpstr>Slide 2</vt:lpstr>
      <vt:lpstr>Slide 3</vt:lpstr>
      <vt:lpstr>Panda APD size 7x14mm</vt:lpstr>
      <vt:lpstr>Panda APD see light below 500nm</vt:lpstr>
      <vt:lpstr>WLS has light around 500nm</vt:lpstr>
      <vt:lpstr>Hamamatsu has no APD for 500nm? http://sales.hamamatsu.com/index.php?id=13196302</vt:lpstr>
      <vt:lpstr>Photon radiation</vt:lpstr>
      <vt:lpstr>Neutron radiation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1447</cp:revision>
  <dcterms:created xsi:type="dcterms:W3CDTF">2012-08-17T15:53:33Z</dcterms:created>
  <dcterms:modified xsi:type="dcterms:W3CDTF">2012-08-27T21:34:25Z</dcterms:modified>
</cp:coreProperties>
</file>