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1" r:id="rId4"/>
    <p:sldId id="265" r:id="rId5"/>
    <p:sldId id="262" r:id="rId6"/>
    <p:sldId id="263" r:id="rId7"/>
    <p:sldId id="264" r:id="rId8"/>
    <p:sldId id="266" r:id="rId9"/>
    <p:sldId id="267" r:id="rId10"/>
    <p:sldId id="268" r:id="rId11"/>
    <p:sldId id="270" r:id="rId12"/>
    <p:sldId id="271" r:id="rId13"/>
    <p:sldId id="273" r:id="rId14"/>
    <p:sldId id="269" r:id="rId15"/>
    <p:sldId id="275" r:id="rId16"/>
    <p:sldId id="276" r:id="rId17"/>
    <p:sldId id="277" r:id="rId18"/>
    <p:sldId id="27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0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My%20Documents\Desktop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7.2513354344396957E-2"/>
          <c:y val="3.5551077768822367E-2"/>
          <c:w val="0.8852441423961519"/>
          <c:h val="0.85663194659722663"/>
        </c:manualLayout>
      </c:layout>
      <c:scatterChart>
        <c:scatterStyle val="smoothMarker"/>
        <c:ser>
          <c:idx val="0"/>
          <c:order val="0"/>
          <c:tx>
            <c:strRef>
              <c:f>Sheet2!$C$1</c:f>
              <c:strCache>
                <c:ptCount val="1"/>
                <c:pt idx="0">
                  <c:v>Resolution. (cm)</c:v>
                </c:pt>
              </c:strCache>
            </c:strRef>
          </c:tx>
          <c:xVal>
            <c:numRef>
              <c:f>Sheet2!$B$2:$B$7</c:f>
              <c:numCache>
                <c:formatCode>General</c:formatCode>
                <c:ptCount val="6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10</c:v>
                </c:pt>
                <c:pt idx="4">
                  <c:v>16</c:v>
                </c:pt>
                <c:pt idx="5">
                  <c:v>20</c:v>
                </c:pt>
              </c:numCache>
            </c:numRef>
          </c:xVal>
          <c:yVal>
            <c:numRef>
              <c:f>Sheet2!$C$2:$C$7</c:f>
              <c:numCache>
                <c:formatCode>General</c:formatCode>
                <c:ptCount val="6"/>
                <c:pt idx="0">
                  <c:v>0.70420000000000005</c:v>
                </c:pt>
                <c:pt idx="1">
                  <c:v>0.70130000000000003</c:v>
                </c:pt>
                <c:pt idx="2">
                  <c:v>0.83730000000000004</c:v>
                </c:pt>
                <c:pt idx="3">
                  <c:v>1.0289999999999968</c:v>
                </c:pt>
                <c:pt idx="4">
                  <c:v>2.0449999999999999</c:v>
                </c:pt>
                <c:pt idx="5">
                  <c:v>2.9899999999999998</c:v>
                </c:pt>
              </c:numCache>
            </c:numRef>
          </c:yVal>
          <c:smooth val="1"/>
        </c:ser>
        <c:ser>
          <c:idx val="2"/>
          <c:order val="1"/>
          <c:tx>
            <c:strRef>
              <c:f>Sheet2!$F$1</c:f>
              <c:strCache>
                <c:ptCount val="1"/>
                <c:pt idx="0">
                  <c:v>Back Ground (%)</c:v>
                </c:pt>
              </c:strCache>
            </c:strRef>
          </c:tx>
          <c:dLbls>
            <c:dLbl>
              <c:idx val="4"/>
              <c:layout>
                <c:manualLayout>
                  <c:x val="5.7129560239129193E-3"/>
                  <c:y val="1.0498687664041988E-2"/>
                </c:manualLayout>
              </c:layout>
              <c:showVal val="1"/>
            </c:dLbl>
            <c:showVal val="1"/>
          </c:dLbls>
          <c:xVal>
            <c:numRef>
              <c:f>Sheet2!$B$2:$B$7</c:f>
              <c:numCache>
                <c:formatCode>General</c:formatCode>
                <c:ptCount val="6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10</c:v>
                </c:pt>
                <c:pt idx="4">
                  <c:v>16</c:v>
                </c:pt>
                <c:pt idx="5">
                  <c:v>20</c:v>
                </c:pt>
              </c:numCache>
            </c:numRef>
          </c:xVal>
          <c:yVal>
            <c:numRef>
              <c:f>Sheet2!$F$2:$F$7</c:f>
              <c:numCache>
                <c:formatCode>0.0</c:formatCode>
                <c:ptCount val="6"/>
                <c:pt idx="0">
                  <c:v>0.36000000000000032</c:v>
                </c:pt>
                <c:pt idx="1">
                  <c:v>0.64000000000000168</c:v>
                </c:pt>
                <c:pt idx="2">
                  <c:v>0.64000000000000168</c:v>
                </c:pt>
                <c:pt idx="3">
                  <c:v>1</c:v>
                </c:pt>
                <c:pt idx="4">
                  <c:v>2.56</c:v>
                </c:pt>
                <c:pt idx="5">
                  <c:v>4</c:v>
                </c:pt>
              </c:numCache>
            </c:numRef>
          </c:yVal>
          <c:smooth val="1"/>
        </c:ser>
        <c:ser>
          <c:idx val="3"/>
          <c:order val="2"/>
          <c:tx>
            <c:strRef>
              <c:f>Sheet2!$I$1</c:f>
              <c:strCache>
                <c:ptCount val="1"/>
                <c:pt idx="0">
                  <c:v>Cost (M$)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x"/>
            <c:size val="10"/>
            <c:spPr>
              <a:ln>
                <a:solidFill>
                  <a:srgbClr val="7030A0"/>
                </a:solidFill>
              </a:ln>
            </c:spPr>
          </c:marker>
          <c:dLbls>
            <c:showVal val="1"/>
          </c:dLbls>
          <c:xVal>
            <c:numRef>
              <c:f>Sheet2!$B$2:$B$7</c:f>
              <c:numCache>
                <c:formatCode>General</c:formatCode>
                <c:ptCount val="6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10</c:v>
                </c:pt>
                <c:pt idx="4">
                  <c:v>16</c:v>
                </c:pt>
                <c:pt idx="5">
                  <c:v>20</c:v>
                </c:pt>
              </c:numCache>
            </c:numRef>
          </c:xVal>
          <c:yVal>
            <c:numRef>
              <c:f>Sheet2!$I$2:$I$7</c:f>
              <c:numCache>
                <c:formatCode>0.0</c:formatCode>
                <c:ptCount val="6"/>
                <c:pt idx="0">
                  <c:v>32.15</c:v>
                </c:pt>
                <c:pt idx="1">
                  <c:v>8.3250000000000028</c:v>
                </c:pt>
                <c:pt idx="2">
                  <c:v>2.4</c:v>
                </c:pt>
                <c:pt idx="3">
                  <c:v>1.6700000000000021</c:v>
                </c:pt>
                <c:pt idx="4">
                  <c:v>0.8531250000000018</c:v>
                </c:pt>
                <c:pt idx="5">
                  <c:v>0.68000000000000116</c:v>
                </c:pt>
              </c:numCache>
            </c:numRef>
          </c:yVal>
          <c:smooth val="1"/>
        </c:ser>
        <c:axId val="67429504"/>
        <c:axId val="67431040"/>
      </c:scatterChart>
      <c:valAx>
        <c:axId val="67429504"/>
        <c:scaling>
          <c:orientation val="minMax"/>
        </c:scaling>
        <c:axPos val="b"/>
        <c:numFmt formatCode="General" sourceLinked="1"/>
        <c:tickLblPos val="nextTo"/>
        <c:crossAx val="67431040"/>
        <c:crosses val="autoZero"/>
        <c:crossBetween val="midCat"/>
      </c:valAx>
      <c:valAx>
        <c:axId val="67431040"/>
        <c:scaling>
          <c:orientation val="minMax"/>
          <c:max val="4"/>
        </c:scaling>
        <c:axPos val="l"/>
        <c:majorGridlines/>
        <c:numFmt formatCode="General" sourceLinked="1"/>
        <c:tickLblPos val="nextTo"/>
        <c:crossAx val="6742950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3021289005540979"/>
          <c:y val="0.36185279505219115"/>
          <c:w val="0.25913779830638867"/>
          <c:h val="0.2556552617984863"/>
        </c:manualLayout>
      </c:layout>
      <c:spPr>
        <a:solidFill>
          <a:schemeClr val="bg1"/>
        </a:solidFill>
        <a:ln w="9525" cmpd="sng"/>
      </c:sp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E86D3-2369-497A-A879-75BE9DACF91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6ABC-39E8-4303-8225-854B910E2BD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F036C-1D37-438F-83B7-B93F8604609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EA8D8-250F-4133-AFF5-43E8553CF1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AEAAF-7A01-4169-B576-4AFEEC59BA7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E4D7-C18C-424F-81AC-554E2327F38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38673-8A7D-4EEC-BC1C-64E22D04544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8523B-010A-4C95-BB63-4930A382B4E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D786D-CB54-43D6-88B2-5F91BB4EBD7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C8FC-AFE3-4E16-A458-FF575958597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DAAB-368A-4ACB-989B-AC9B9CB5EB5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chemeClr val="accent3">
                <a:lumMod val="60000"/>
                <a:lumOff val="40000"/>
              </a:schemeClr>
            </a:gs>
            <a:gs pos="75000">
              <a:schemeClr val="accent3">
                <a:lumMod val="40000"/>
                <a:lumOff val="60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661A9-EEDE-4AE3-A232-5435F7F80C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63927802@N02/6340030123/sizes/l/in/set-72157627993117345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标题 1"/>
          <p:cNvSpPr txBox="1">
            <a:spLocks/>
          </p:cNvSpPr>
          <p:nvPr/>
        </p:nvSpPr>
        <p:spPr>
          <a:xfrm>
            <a:off x="336756" y="430164"/>
            <a:ext cx="8458200" cy="1676399"/>
          </a:xfrm>
          <a:prstGeom prst="rect">
            <a:avLst/>
          </a:prstGeom>
        </p:spPr>
        <p:txBody>
          <a:bodyPr vert="horz" anchor="b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zh-CN" sz="5400" b="1" dirty="0" err="1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nstantia" pitchFamily="18" charset="0"/>
              </a:rPr>
              <a:t>SoLID</a:t>
            </a:r>
            <a:r>
              <a:rPr lang="en-US" altLang="zh-CN" sz="54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nstantia" pitchFamily="18" charset="0"/>
              </a:rPr>
              <a:t> EC</a:t>
            </a:r>
            <a:endParaRPr lang="zh-CN" altLang="en-US" sz="2900" b="1" dirty="0"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9" name="副标题 2"/>
          <p:cNvSpPr txBox="1">
            <a:spLocks/>
          </p:cNvSpPr>
          <p:nvPr/>
        </p:nvSpPr>
        <p:spPr>
          <a:xfrm>
            <a:off x="565356" y="3276600"/>
            <a:ext cx="7892844" cy="609600"/>
          </a:xfrm>
          <a:prstGeom prst="rect">
            <a:avLst/>
          </a:prstGeom>
        </p:spPr>
        <p:txBody>
          <a:bodyPr vert="horz" lIns="45720" rIns="45720">
            <a:noAutofit/>
          </a:bodyPr>
          <a:lstStyle/>
          <a:p>
            <a:pPr marR="64008" algn="ctr">
              <a:spcBef>
                <a:spcPts val="400"/>
              </a:spcBef>
              <a:buClr>
                <a:srgbClr val="4F81BD"/>
              </a:buClr>
              <a:buSzPct val="68000"/>
              <a:defRPr/>
            </a:pPr>
            <a:r>
              <a:rPr lang="en-US" altLang="zh-CN" sz="2800" b="1" dirty="0" err="1" smtClean="0">
                <a:solidFill>
                  <a:srgbClr val="1F497D">
                    <a:lumMod val="75000"/>
                  </a:srgbClr>
                </a:solidFill>
                <a:latin typeface="Constantia" pitchFamily="18" charset="0"/>
              </a:rPr>
              <a:t>Zhiwen</a:t>
            </a:r>
            <a:r>
              <a:rPr lang="en-US" altLang="zh-CN" sz="2800" b="1" dirty="0" smtClean="0">
                <a:solidFill>
                  <a:srgbClr val="1F497D">
                    <a:lumMod val="75000"/>
                  </a:srgbClr>
                </a:solidFill>
                <a:latin typeface="Constantia" pitchFamily="18" charset="0"/>
              </a:rPr>
              <a:t> Zhao</a:t>
            </a:r>
            <a:endParaRPr lang="en-US" altLang="zh-CN" sz="2800" b="1" dirty="0">
              <a:solidFill>
                <a:srgbClr val="1F497D">
                  <a:lumMod val="75000"/>
                </a:srgbClr>
              </a:solidFill>
              <a:latin typeface="Constantia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38228" y="5257800"/>
            <a:ext cx="16552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64008" algn="ctr">
              <a:spcBef>
                <a:spcPts val="400"/>
              </a:spcBef>
              <a:buClr>
                <a:srgbClr val="4F81BD"/>
              </a:buClr>
              <a:buSzPct val="68000"/>
            </a:pPr>
            <a:r>
              <a:rPr lang="en-US" altLang="zh-CN" sz="2400" b="1" dirty="0" smtClean="0">
                <a:solidFill>
                  <a:srgbClr val="9BBB59">
                    <a:lumMod val="50000"/>
                  </a:srgbClr>
                </a:solidFill>
                <a:latin typeface="Constantia" pitchFamily="18" charset="0"/>
              </a:rPr>
              <a:t>2011/12/09</a:t>
            </a:r>
            <a:endParaRPr lang="zh-CN" altLang="en-US" sz="2400" b="1" dirty="0">
              <a:solidFill>
                <a:srgbClr val="9BBB59">
                  <a:lumMod val="50000"/>
                </a:srgbClr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2687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14795" y="180975"/>
            <a:ext cx="3877985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Constantia" pitchFamily="18" charset="0"/>
              </a:rPr>
              <a:t>Beam test plan	</a:t>
            </a:r>
            <a:endParaRPr lang="en-US" sz="36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295400" y="838200"/>
            <a:ext cx="6477000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7200" y="914400"/>
            <a:ext cx="8372805" cy="563231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Goal 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Learn the modules, train personnel 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Test energy, position, time resolution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Anchor simulation </a:t>
            </a:r>
          </a:p>
          <a:p>
            <a:pPr lvl="1">
              <a:buFont typeface="Wingdings" pitchFamily="2" charset="2"/>
              <a:buChar char="v"/>
              <a:defRPr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Time                             now till next summer </a:t>
            </a:r>
          </a:p>
          <a:p>
            <a:pPr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                     (May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shoutdown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,  July/Aug return module)</a:t>
            </a:r>
          </a:p>
          <a:p>
            <a:pPr>
              <a:defRPr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Location                      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HallB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under photon tagger</a:t>
            </a:r>
          </a:p>
          <a:p>
            <a:pPr lvl="6"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      (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HallA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option looked)</a:t>
            </a:r>
          </a:p>
          <a:p>
            <a:pPr>
              <a:buFont typeface="Wingdings" pitchFamily="2" charset="2"/>
              <a:buChar char="v"/>
              <a:defRPr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Stages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Preparation         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readout,electronics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mouting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Bench test            gain match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Beam test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574718"/>
            <a:ext cx="2133600" cy="365125"/>
          </a:xfrm>
        </p:spPr>
        <p:txBody>
          <a:bodyPr/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1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517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14795" y="180975"/>
            <a:ext cx="2854949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Constantia" pitchFamily="18" charset="0"/>
              </a:rPr>
              <a:t>Test module</a:t>
            </a:r>
            <a:endParaRPr lang="en-US" sz="36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295400" y="838200"/>
            <a:ext cx="6477000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574718"/>
            <a:ext cx="2133600" cy="365125"/>
          </a:xfrm>
        </p:spPr>
        <p:txBody>
          <a:bodyPr/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1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Z:\work_doc\doc_by_topic\SoLID_calorimeter\beamtest\tpe_module_from_Robert\pictures\IMG_0303_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00200"/>
            <a:ext cx="6858000" cy="45720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854197" y="990600"/>
            <a:ext cx="7223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Used for CLAS TPE exp. Belongs to Will Brooks, located at ODU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0517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62000" y="180975"/>
            <a:ext cx="7485785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Constantia" pitchFamily="18" charset="0"/>
              </a:rPr>
              <a:t>Old Readout housing</a:t>
            </a:r>
            <a:endParaRPr lang="en-US" sz="36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295400" y="838200"/>
            <a:ext cx="6477000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574718"/>
            <a:ext cx="2133600" cy="365125"/>
          </a:xfrm>
        </p:spPr>
        <p:txBody>
          <a:bodyPr/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1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4197" y="990600"/>
            <a:ext cx="7223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Used for CLAS TPE exp. Belongs to Will Brooks, located at ODU</a:t>
            </a:r>
            <a:endParaRPr lang="en-US" dirty="0"/>
          </a:p>
        </p:txBody>
      </p:sp>
      <p:pic>
        <p:nvPicPr>
          <p:cNvPr id="3074" name="Picture 2" descr="Z:\work_doc\doc_by_topic\SoLID_calorimeter\beamtest\tpe_module_from_Robert\pictures\IMG_0308_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00200"/>
            <a:ext cx="685800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0517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62000" y="180975"/>
            <a:ext cx="7485785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Constantia" pitchFamily="18" charset="0"/>
              </a:rPr>
              <a:t>Readout</a:t>
            </a:r>
            <a:endParaRPr lang="en-US" sz="36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295400" y="838200"/>
            <a:ext cx="6477000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574718"/>
            <a:ext cx="2133600" cy="365125"/>
          </a:xfrm>
        </p:spPr>
        <p:txBody>
          <a:bodyPr/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1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08452" y="990600"/>
            <a:ext cx="68275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DVCS proton array readout, need to take them off 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and make a adaptor or new housing because PMT is longer</a:t>
            </a:r>
            <a:endParaRPr lang="en-US" dirty="0"/>
          </a:p>
        </p:txBody>
      </p:sp>
      <p:pic>
        <p:nvPicPr>
          <p:cNvPr id="4098" name="Picture 2" descr="Z:\work_doc\doc_by_topic\SoLID_calorimeter\beamtest\tpe_module_from_Zhiwen\2011_10_21_3154_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76400"/>
            <a:ext cx="685800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0517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14795" y="180975"/>
            <a:ext cx="2543517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 err="1" smtClean="0">
                <a:solidFill>
                  <a:srgbClr val="FF0000"/>
                </a:solidFill>
                <a:latin typeface="Constantia" pitchFamily="18" charset="0"/>
              </a:rPr>
              <a:t>HallA</a:t>
            </a:r>
            <a:r>
              <a:rPr lang="en-US" sz="3600" b="1" dirty="0" smtClean="0">
                <a:solidFill>
                  <a:srgbClr val="FF0000"/>
                </a:solidFill>
                <a:latin typeface="Constantia" pitchFamily="18" charset="0"/>
              </a:rPr>
              <a:t> test?</a:t>
            </a:r>
            <a:endParaRPr lang="en-US" sz="36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295400" y="838200"/>
            <a:ext cx="6477000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574718"/>
            <a:ext cx="2133600" cy="365125"/>
          </a:xfrm>
        </p:spPr>
        <p:txBody>
          <a:bodyPr/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1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0"/>
            <a:ext cx="479847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Z:\Downloads\c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990600"/>
            <a:ext cx="5174166" cy="3657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0517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62000" y="180975"/>
            <a:ext cx="7485785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solidFill>
                  <a:srgbClr val="FF0000"/>
                </a:solidFill>
                <a:latin typeface="Constantia" pitchFamily="18" charset="0"/>
              </a:rPr>
              <a:t>HallB</a:t>
            </a:r>
            <a:r>
              <a:rPr lang="en-US" sz="3600" b="1" dirty="0" smtClean="0">
                <a:solidFill>
                  <a:srgbClr val="FF0000"/>
                </a:solidFill>
                <a:latin typeface="Constantia" pitchFamily="18" charset="0"/>
              </a:rPr>
              <a:t> test setup</a:t>
            </a:r>
            <a:endParaRPr lang="en-US" sz="36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295400" y="838200"/>
            <a:ext cx="6477000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574718"/>
            <a:ext cx="2133600" cy="365125"/>
          </a:xfrm>
        </p:spPr>
        <p:txBody>
          <a:bodyPr/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1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667000"/>
            <a:ext cx="790439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108452" y="877669"/>
            <a:ext cx="67401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G14 runs at 2,4,5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GeV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 two rounds, first round ends at end of Mar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Setup is independent of CLAS</a:t>
            </a:r>
          </a:p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HallD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FCAL running test now with FADC ( no ending data) yet.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May borrow supporting structure</a:t>
            </a:r>
          </a:p>
        </p:txBody>
      </p:sp>
    </p:spTree>
    <p:extLst>
      <p:ext uri="{BB962C8B-B14F-4D97-AF65-F5344CB8AC3E}">
        <p14:creationId xmlns="" xmlns:p14="http://schemas.microsoft.com/office/powerpoint/2010/main" val="190517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62000" y="180975"/>
            <a:ext cx="7485785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solidFill>
                  <a:srgbClr val="FF0000"/>
                </a:solidFill>
                <a:latin typeface="Constantia" pitchFamily="18" charset="0"/>
              </a:rPr>
              <a:t>HallD</a:t>
            </a:r>
            <a:r>
              <a:rPr lang="en-US" sz="3600" b="1" dirty="0" smtClean="0">
                <a:solidFill>
                  <a:srgbClr val="FF0000"/>
                </a:solidFill>
                <a:latin typeface="Constantia" pitchFamily="18" charset="0"/>
              </a:rPr>
              <a:t> test supporting structure</a:t>
            </a:r>
            <a:endParaRPr lang="en-US" sz="36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295400" y="838200"/>
            <a:ext cx="6477000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574718"/>
            <a:ext cx="2133600" cy="365125"/>
          </a:xfrm>
        </p:spPr>
        <p:txBody>
          <a:bodyPr/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1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192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0517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62000" y="180975"/>
            <a:ext cx="7485785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solidFill>
                  <a:srgbClr val="FF0000"/>
                </a:solidFill>
                <a:latin typeface="Constantia" pitchFamily="18" charset="0"/>
              </a:rPr>
              <a:t>HallD</a:t>
            </a:r>
            <a:r>
              <a:rPr lang="en-US" sz="3600" b="1" dirty="0" smtClean="0">
                <a:solidFill>
                  <a:srgbClr val="FF0000"/>
                </a:solidFill>
                <a:latin typeface="Constantia" pitchFamily="18" charset="0"/>
              </a:rPr>
              <a:t> test trigger box</a:t>
            </a:r>
            <a:endParaRPr lang="en-US" sz="36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295400" y="838200"/>
            <a:ext cx="6477000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574718"/>
            <a:ext cx="2133600" cy="365125"/>
          </a:xfrm>
        </p:spPr>
        <p:txBody>
          <a:bodyPr/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1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0574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219200" y="838200"/>
            <a:ext cx="6781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http://www.flickr.com/photos/63927802@N02/6340030123/sizes/l/in/set-72157627993117345/</a:t>
            </a:r>
            <a:endParaRPr lang="en-US" dirty="0" smtClean="0"/>
          </a:p>
          <a:p>
            <a:r>
              <a:rPr lang="en-US" dirty="0" smtClean="0"/>
              <a:t>https://halldweb1.jlab.org/wiki/index.php/2011_Hall_B_FCAL_Beam_Test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0517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62000" y="180975"/>
            <a:ext cx="7485785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Constantia" pitchFamily="18" charset="0"/>
              </a:rPr>
              <a:t>What we need</a:t>
            </a:r>
            <a:endParaRPr lang="en-US" sz="36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295400" y="838200"/>
            <a:ext cx="6477000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574718"/>
            <a:ext cx="2133600" cy="365125"/>
          </a:xfrm>
        </p:spPr>
        <p:txBody>
          <a:bodyPr/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1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1104" y="1177925"/>
            <a:ext cx="8350363" cy="3416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Write up a plan, and ask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HallB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with OSP later, taking </a:t>
            </a:r>
          </a:p>
          <a:p>
            <a:pPr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into consideration of other tests (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HallD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BCAL etc)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Making the adaptor  for readout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Take the readout off and assembly with module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Make the mounting or the whole supporting structure.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Get electronics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Do test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  <a:defRPr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  <a:defRPr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517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14795" y="180975"/>
            <a:ext cx="1885453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Constantia" pitchFamily="18" charset="0"/>
              </a:rPr>
              <a:t>Outline</a:t>
            </a:r>
            <a:endParaRPr lang="en-US" sz="36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295400" y="838200"/>
            <a:ext cx="6477000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49149" y="1466195"/>
            <a:ext cx="3827651" cy="440120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en-US" sz="2800" b="1" dirty="0" smtClean="0">
                <a:solidFill>
                  <a:srgbClr val="9BBB59">
                    <a:lumMod val="50000"/>
                  </a:srgbClr>
                </a:solidFill>
                <a:latin typeface="Constantia" pitchFamily="18" charset="0"/>
              </a:rPr>
              <a:t>Configuration</a:t>
            </a:r>
          </a:p>
          <a:p>
            <a:pPr>
              <a:buFont typeface="Wingdings" pitchFamily="2" charset="2"/>
              <a:buChar char="v"/>
              <a:defRPr/>
            </a:pPr>
            <a:endParaRPr lang="en-US" sz="2800" b="1" dirty="0" smtClean="0">
              <a:solidFill>
                <a:srgbClr val="9BBB59">
                  <a:lumMod val="50000"/>
                </a:srgbClr>
              </a:solidFill>
              <a:latin typeface="Constantia" pitchFamily="18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en-US" sz="2800" b="1" dirty="0" smtClean="0">
                <a:solidFill>
                  <a:srgbClr val="9BBB59">
                    <a:lumMod val="50000"/>
                  </a:srgbClr>
                </a:solidFill>
                <a:latin typeface="Constantia" pitchFamily="18" charset="0"/>
              </a:rPr>
              <a:t>Requirements</a:t>
            </a:r>
          </a:p>
          <a:p>
            <a:pPr>
              <a:buFont typeface="Wingdings" pitchFamily="2" charset="2"/>
              <a:buChar char="v"/>
              <a:defRPr/>
            </a:pPr>
            <a:endParaRPr lang="en-US" sz="2800" b="1" dirty="0" smtClean="0">
              <a:solidFill>
                <a:srgbClr val="9BBB59">
                  <a:lumMod val="50000"/>
                </a:srgbClr>
              </a:solidFill>
              <a:latin typeface="Constantia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4F81BD">
                    <a:lumMod val="50000"/>
                  </a:srgbClr>
                </a:solidFill>
                <a:latin typeface="Constantia" pitchFamily="18" charset="0"/>
              </a:rPr>
              <a:t>Calorimeter  design</a:t>
            </a:r>
          </a:p>
          <a:p>
            <a:pPr>
              <a:buFont typeface="Wingdings" pitchFamily="2" charset="2"/>
              <a:buChar char="v"/>
            </a:pPr>
            <a:endParaRPr lang="en-US" sz="2800" b="1" dirty="0" smtClean="0">
              <a:solidFill>
                <a:srgbClr val="4F81BD">
                  <a:lumMod val="50000"/>
                </a:srgbClr>
              </a:solidFill>
              <a:latin typeface="Constantia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4F81BD">
                    <a:lumMod val="50000"/>
                  </a:srgbClr>
                </a:solidFill>
                <a:latin typeface="Constantia" pitchFamily="18" charset="0"/>
              </a:rPr>
              <a:t>Beam Test plan</a:t>
            </a:r>
          </a:p>
          <a:p>
            <a:pPr>
              <a:buFont typeface="Wingdings" pitchFamily="2" charset="2"/>
              <a:buChar char="v"/>
            </a:pPr>
            <a:endParaRPr lang="en-US" sz="2800" b="1" dirty="0" smtClean="0">
              <a:solidFill>
                <a:srgbClr val="4F81BD">
                  <a:lumMod val="50000"/>
                </a:srgbClr>
              </a:solidFill>
              <a:latin typeface="Constantia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4F81BD">
                    <a:lumMod val="50000"/>
                  </a:srgbClr>
                </a:solidFill>
                <a:latin typeface="Constantia" pitchFamily="18" charset="0"/>
              </a:rPr>
              <a:t>Help we need</a:t>
            </a:r>
          </a:p>
          <a:p>
            <a:pPr>
              <a:buFont typeface="Wingdings" pitchFamily="2" charset="2"/>
              <a:buChar char="v"/>
              <a:defRPr/>
            </a:pPr>
            <a:endParaRPr lang="en-US" sz="2800" b="1" dirty="0">
              <a:solidFill>
                <a:srgbClr val="9BBB59">
                  <a:lumMod val="50000"/>
                </a:srgbClr>
              </a:solidFill>
              <a:latin typeface="Constantia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4800" y="1987562"/>
            <a:ext cx="4343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endParaRPr lang="en-US" sz="2800" b="1" dirty="0">
              <a:solidFill>
                <a:srgbClr val="4F81BD">
                  <a:lumMod val="50000"/>
                </a:srgbClr>
              </a:solidFill>
              <a:latin typeface="Constantia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US" sz="2800" b="1" dirty="0">
              <a:solidFill>
                <a:srgbClr val="4F81BD">
                  <a:lumMod val="50000"/>
                </a:srgbClr>
              </a:solidFill>
              <a:latin typeface="Constantia" pitchFamily="18" charset="0"/>
            </a:endParaRPr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574718"/>
            <a:ext cx="2133600" cy="365125"/>
          </a:xfrm>
        </p:spPr>
        <p:txBody>
          <a:bodyPr/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1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517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23561" y="180975"/>
            <a:ext cx="7291291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  <a:latin typeface="Constantia" pitchFamily="18" charset="0"/>
              </a:rPr>
              <a:t>SIDIS/PVDIS CONFIGURATIONS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295400" y="838200"/>
            <a:ext cx="6477000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Z:\work_doc\solid\BaBar_SIDIS_ec_forwardangle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CE5F9"/>
              </a:clrFrom>
              <a:clrTo>
                <a:srgbClr val="CCE5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2286000"/>
            <a:ext cx="3806722" cy="3886200"/>
          </a:xfrm>
          <a:prstGeom prst="rect">
            <a:avLst/>
          </a:prstGeom>
          <a:noFill/>
        </p:spPr>
      </p:pic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CE5F9"/>
              </a:clrFrom>
              <a:clrTo>
                <a:srgbClr val="CCE5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2362200"/>
            <a:ext cx="358170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Down Arrow 21"/>
          <p:cNvSpPr/>
          <p:nvPr/>
        </p:nvSpPr>
        <p:spPr>
          <a:xfrm rot="2166104">
            <a:off x="7691337" y="2015996"/>
            <a:ext cx="381659" cy="1142470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Down Arrow 23"/>
          <p:cNvSpPr/>
          <p:nvPr/>
        </p:nvSpPr>
        <p:spPr>
          <a:xfrm rot="2166104">
            <a:off x="3773773" y="2340841"/>
            <a:ext cx="381659" cy="1036004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Down Arrow 26"/>
          <p:cNvSpPr/>
          <p:nvPr/>
        </p:nvSpPr>
        <p:spPr>
          <a:xfrm rot="20069750">
            <a:off x="1546593" y="2857754"/>
            <a:ext cx="381659" cy="899205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6200" y="2101552"/>
            <a:ext cx="2895600" cy="717848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9BBB59">
                    <a:lumMod val="50000"/>
                  </a:srgbClr>
                </a:solidFill>
                <a:latin typeface="Constantia" pitchFamily="18" charset="0"/>
              </a:rPr>
              <a:t>SIDIS Large Angle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048000" y="1644352"/>
            <a:ext cx="2639224" cy="717848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9BBB59">
                    <a:lumMod val="50000"/>
                  </a:srgbClr>
                </a:solidFill>
                <a:latin typeface="Constantia" pitchFamily="18" charset="0"/>
              </a:rPr>
              <a:t>SIDIS Forward </a:t>
            </a:r>
          </a:p>
          <a:p>
            <a:pPr algn="ctr"/>
            <a:r>
              <a:rPr lang="en-US" sz="2400" b="1" dirty="0">
                <a:solidFill>
                  <a:srgbClr val="9BBB59">
                    <a:lumMod val="50000"/>
                  </a:srgbClr>
                </a:solidFill>
                <a:latin typeface="Constantia" pitchFamily="18" charset="0"/>
              </a:rPr>
              <a:t>Angle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248400" y="1339552"/>
            <a:ext cx="2639224" cy="717848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9BBB59">
                    <a:lumMod val="50000"/>
                  </a:srgbClr>
                </a:solidFill>
                <a:latin typeface="Constantia" pitchFamily="18" charset="0"/>
              </a:rPr>
              <a:t>PVDIS Forward </a:t>
            </a:r>
          </a:p>
          <a:p>
            <a:pPr algn="ctr"/>
            <a:r>
              <a:rPr lang="en-US" sz="2400" b="1" dirty="0">
                <a:solidFill>
                  <a:srgbClr val="9BBB59">
                    <a:lumMod val="50000"/>
                  </a:srgbClr>
                </a:solidFill>
                <a:latin typeface="Constantia" pitchFamily="18" charset="0"/>
              </a:rPr>
              <a:t>Angle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574718"/>
            <a:ext cx="2133600" cy="365125"/>
          </a:xfrm>
        </p:spPr>
        <p:txBody>
          <a:bodyPr/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2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5242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14795" y="180975"/>
            <a:ext cx="3070521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Constantia" pitchFamily="18" charset="0"/>
              </a:rPr>
              <a:t>Requirement</a:t>
            </a:r>
            <a:endParaRPr lang="en-US" sz="36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295400" y="838200"/>
            <a:ext cx="6477000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91104" y="1177925"/>
            <a:ext cx="7388561" cy="60016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Pion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rejection          100:1 (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preshower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/shower)</a:t>
            </a:r>
          </a:p>
          <a:p>
            <a:pPr>
              <a:buFont typeface="Wingdings" pitchFamily="2" charset="2"/>
              <a:buChar char="v"/>
              <a:defRPr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Energy resolution:               5~ 6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%/√E 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  <a:defRPr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Position resolution:                  1cm             </a:t>
            </a:r>
          </a:p>
          <a:p>
            <a:pPr>
              <a:buFont typeface="Wingdings" pitchFamily="2" charset="2"/>
              <a:buChar char="v"/>
              <a:defRPr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Time resolution: 	                  100-500ps</a:t>
            </a:r>
          </a:p>
          <a:p>
            <a:pPr>
              <a:buFont typeface="Wingdings" pitchFamily="2" charset="2"/>
              <a:buChar char="v"/>
              <a:defRPr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Radiation hardness:                 400krad/year</a:t>
            </a:r>
          </a:p>
          <a:p>
            <a:pPr>
              <a:buFont typeface="Wingdings" pitchFamily="2" charset="2"/>
              <a:buChar char="v"/>
              <a:defRPr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Swap modules:                          layout</a:t>
            </a:r>
          </a:p>
          <a:p>
            <a:pPr>
              <a:buFont typeface="Wingdings" pitchFamily="2" charset="2"/>
              <a:buChar char="v"/>
              <a:defRPr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Readout outside of field:           fiber connection</a:t>
            </a:r>
          </a:p>
          <a:p>
            <a:pPr>
              <a:buFont typeface="Wingdings" pitchFamily="2" charset="2"/>
              <a:buChar char="v"/>
              <a:defRPr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  <a:defRPr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  <a:defRPr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574718"/>
            <a:ext cx="2133600" cy="365125"/>
          </a:xfrm>
        </p:spPr>
        <p:txBody>
          <a:bodyPr/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1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517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27408" y="180975"/>
            <a:ext cx="7287444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  <a:latin typeface="Constantia" pitchFamily="18" charset="0"/>
              </a:rPr>
              <a:t>Calorimeter Design: Best Option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295400" y="838200"/>
            <a:ext cx="6477000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125" y="1143001"/>
            <a:ext cx="325167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0" y="2819400"/>
            <a:ext cx="54210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000" b="1" dirty="0">
                <a:solidFill>
                  <a:srgbClr val="1F497D">
                    <a:lumMod val="50000"/>
                  </a:srgbClr>
                </a:solidFill>
                <a:latin typeface="Constantia" pitchFamily="18" charset="0"/>
              </a:rPr>
              <a:t>Lead-Scintillator Sampling Calorimeter: </a:t>
            </a:r>
          </a:p>
          <a:p>
            <a:r>
              <a:rPr lang="en-US" sz="2000" b="1" dirty="0">
                <a:solidFill>
                  <a:srgbClr val="1F497D">
                    <a:lumMod val="50000"/>
                  </a:srgbClr>
                </a:solidFill>
                <a:latin typeface="Constantia" pitchFamily="18" charset="0"/>
              </a:rPr>
              <a:t>      </a:t>
            </a:r>
            <a:r>
              <a:rPr lang="en-US" sz="2000" b="1" dirty="0" err="1">
                <a:solidFill>
                  <a:srgbClr val="F79646">
                    <a:lumMod val="75000"/>
                  </a:srgbClr>
                </a:solidFill>
                <a:latin typeface="Constantia" pitchFamily="18" charset="0"/>
              </a:rPr>
              <a:t>Shashlyk</a:t>
            </a:r>
            <a:r>
              <a:rPr lang="en-US" sz="2000" b="1" dirty="0">
                <a:solidFill>
                  <a:srgbClr val="F79646">
                    <a:lumMod val="75000"/>
                  </a:srgbClr>
                </a:solidFill>
                <a:latin typeface="Constantia" pitchFamily="18" charset="0"/>
              </a:rPr>
              <a:t> Calorimeter</a:t>
            </a:r>
          </a:p>
        </p:txBody>
      </p:sp>
      <p:pic>
        <p:nvPicPr>
          <p:cNvPr id="28" name="Picture 12" descr="Mod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143000"/>
            <a:ext cx="5181600" cy="151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0" y="3793182"/>
            <a:ext cx="4786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000" b="1" dirty="0">
                <a:solidFill>
                  <a:srgbClr val="9BBB59">
                    <a:lumMod val="50000"/>
                  </a:srgbClr>
                </a:solidFill>
                <a:latin typeface="Constantia" pitchFamily="18" charset="0"/>
              </a:rPr>
              <a:t>Fibers collect and read out the light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0" y="4459188"/>
            <a:ext cx="8943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1" indent="-342900">
              <a:buFont typeface="Wingdings" pitchFamily="2" charset="2"/>
              <a:buChar char="v"/>
            </a:pPr>
            <a:r>
              <a:rPr lang="en-US" sz="2000" b="1" dirty="0">
                <a:solidFill>
                  <a:srgbClr val="1F497D">
                    <a:lumMod val="50000"/>
                  </a:srgbClr>
                </a:solidFill>
                <a:latin typeface="Constantia" pitchFamily="18" charset="0"/>
              </a:rPr>
              <a:t>Great flexibility, tunable energy resolution:  ~ 6%/√E</a:t>
            </a:r>
            <a:r>
              <a:rPr lang="en-US" b="1" dirty="0">
                <a:solidFill>
                  <a:srgbClr val="1F497D">
                    <a:lumMod val="50000"/>
                  </a:srgbClr>
                </a:solidFill>
                <a:latin typeface="Constantia" pitchFamily="18" charset="0"/>
              </a:rPr>
              <a:t>  is not a problem</a:t>
            </a:r>
            <a:endParaRPr lang="en-US" sz="2000" b="1" dirty="0">
              <a:solidFill>
                <a:srgbClr val="1F497D">
                  <a:lumMod val="50000"/>
                </a:srgbClr>
              </a:solidFill>
              <a:latin typeface="Constantia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5125194"/>
            <a:ext cx="5051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000" b="1" dirty="0">
                <a:solidFill>
                  <a:srgbClr val="9BBB59">
                    <a:lumMod val="50000"/>
                  </a:srgbClr>
                </a:solidFill>
                <a:latin typeface="Constantia" pitchFamily="18" charset="0"/>
              </a:rPr>
              <a:t>Good radiation Hardness: ~ 500 </a:t>
            </a:r>
            <a:r>
              <a:rPr lang="en-US" sz="2000" b="1" dirty="0" err="1" smtClean="0">
                <a:solidFill>
                  <a:srgbClr val="9BBB59">
                    <a:lumMod val="50000"/>
                  </a:srgbClr>
                </a:solidFill>
                <a:latin typeface="Constantia" pitchFamily="18" charset="0"/>
              </a:rPr>
              <a:t>krad</a:t>
            </a:r>
            <a:endParaRPr lang="en-US" sz="2000" b="1" dirty="0">
              <a:solidFill>
                <a:srgbClr val="9BBB59">
                  <a:lumMod val="50000"/>
                </a:srgbClr>
              </a:solidFill>
              <a:latin typeface="Constantia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5791200"/>
            <a:ext cx="74115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000" b="1" dirty="0">
                <a:solidFill>
                  <a:srgbClr val="1F497D">
                    <a:lumMod val="50000"/>
                  </a:srgbClr>
                </a:solidFill>
                <a:latin typeface="Constantia" pitchFamily="18" charset="0"/>
              </a:rPr>
              <a:t>Well developed and mature technology: used previously </a:t>
            </a:r>
          </a:p>
          <a:p>
            <a:r>
              <a:rPr lang="en-US" sz="2000" b="1" dirty="0">
                <a:solidFill>
                  <a:srgbClr val="1F497D">
                    <a:lumMod val="50000"/>
                  </a:srgbClr>
                </a:solidFill>
                <a:latin typeface="Constantia" pitchFamily="18" charset="0"/>
              </a:rPr>
              <a:t>      in other experiments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574718"/>
            <a:ext cx="2133600" cy="365125"/>
          </a:xfrm>
        </p:spPr>
        <p:txBody>
          <a:bodyPr/>
          <a:lstStyle/>
          <a:p>
            <a:r>
              <a:rPr lang="en-US" sz="1600" b="1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="" xmlns:p14="http://schemas.microsoft.com/office/powerpoint/2010/main" val="1432699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90600" y="180975"/>
            <a:ext cx="7198317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Constantia" pitchFamily="18" charset="0"/>
              </a:rPr>
              <a:t>Calorimeter Design: Lateral Size</a:t>
            </a:r>
            <a:endParaRPr lang="en-US" sz="36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295400" y="914400"/>
            <a:ext cx="6477000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内容占位符 9"/>
          <p:cNvGraphicFramePr>
            <a:graphicFrameLocks/>
          </p:cNvGraphicFramePr>
          <p:nvPr/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" name="矩形 7"/>
          <p:cNvSpPr/>
          <p:nvPr/>
        </p:nvSpPr>
        <p:spPr>
          <a:xfrm>
            <a:off x="4038600" y="5943600"/>
            <a:ext cx="1877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block Size (cm)</a:t>
            </a:r>
            <a:endParaRPr lang="en-US" dirty="0"/>
          </a:p>
        </p:txBody>
      </p:sp>
      <p:sp>
        <p:nvSpPr>
          <p:cNvPr id="35" name="Right Arrow 34"/>
          <p:cNvSpPr/>
          <p:nvPr/>
        </p:nvSpPr>
        <p:spPr>
          <a:xfrm rot="5400000">
            <a:off x="2832476" y="1687204"/>
            <a:ext cx="2362200" cy="10668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Good Balance</a:t>
            </a:r>
            <a:endParaRPr lang="en-US" sz="24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574718"/>
            <a:ext cx="2133600" cy="365125"/>
          </a:xfrm>
        </p:spPr>
        <p:txBody>
          <a:bodyPr/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4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0544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8911" y="180975"/>
            <a:ext cx="9034333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Constantia" pitchFamily="18" charset="0"/>
              </a:rPr>
              <a:t>Calorimeter Design: Layout - Ring Sector</a:t>
            </a:r>
            <a:endParaRPr lang="en-US" sz="36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295400" y="914400"/>
            <a:ext cx="6477000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75" y="1214744"/>
            <a:ext cx="5038725" cy="5038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41968" y="1371600"/>
            <a:ext cx="27965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Excellent coverage </a:t>
            </a:r>
          </a:p>
          <a:p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   (no edge effect)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2995880"/>
            <a:ext cx="38733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Small minimum number of </a:t>
            </a:r>
          </a:p>
          <a:p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     blocks but several molds </a:t>
            </a:r>
          </a:p>
          <a:p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    (~50 k each!)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968" y="4927937"/>
            <a:ext cx="38448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Block size varies with the </a:t>
            </a:r>
          </a:p>
          <a:p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    radius, so does the position</a:t>
            </a:r>
          </a:p>
          <a:p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    resolution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574718"/>
            <a:ext cx="2133600" cy="365125"/>
          </a:xfrm>
        </p:spPr>
        <p:txBody>
          <a:bodyPr/>
          <a:lstStyle/>
          <a:p>
            <a:r>
              <a:rPr lang="en-US" sz="1600" b="1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="" xmlns:p14="http://schemas.microsoft.com/office/powerpoint/2010/main" val="3783090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54650" y="180975"/>
            <a:ext cx="6024406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Constantia" pitchFamily="18" charset="0"/>
              </a:rPr>
              <a:t>Calorimeter Design: Fibers</a:t>
            </a:r>
            <a:endParaRPr lang="en-US" sz="36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295400" y="914400"/>
            <a:ext cx="6477000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0944" y="1073891"/>
            <a:ext cx="1679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800" b="1" u="sng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Fibers:</a:t>
            </a:r>
            <a:endParaRPr lang="en-US" sz="2800" b="1" u="sng" dirty="0">
              <a:solidFill>
                <a:schemeClr val="accent3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9796" y="1568705"/>
            <a:ext cx="57076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Wave Length Shifting fibers (WLS):  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2340858"/>
            <a:ext cx="8360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KURARAY Y11:  - good attenuation length (3.5-4m),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02574" y="4202668"/>
            <a:ext cx="6593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(M.J</a:t>
            </a:r>
            <a:r>
              <a:rPr lang="en-US" b="1" i="1" dirty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. </a:t>
            </a:r>
            <a:r>
              <a:rPr lang="en-US" b="1" i="1" dirty="0" err="1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Varanda</a:t>
            </a:r>
            <a:r>
              <a:rPr lang="en-US" b="1" i="1" dirty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 et al. / </a:t>
            </a:r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NIM </a:t>
            </a:r>
            <a:r>
              <a:rPr lang="en-US" b="1" i="1" dirty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in </a:t>
            </a:r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Phys. Res. </a:t>
            </a:r>
            <a:r>
              <a:rPr lang="en-US" b="1" i="1" dirty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A 453 (2000) </a:t>
            </a:r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255}258)</a:t>
            </a:r>
            <a:endParaRPr lang="en-US" b="1" i="1" dirty="0">
              <a:solidFill>
                <a:schemeClr val="accent3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02574" y="2930604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                              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29870" y="2961860"/>
            <a:ext cx="518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- good radiation hardness : &lt;30% loss of  </a:t>
            </a:r>
          </a:p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 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light output  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after a 693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krad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  irradiation.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48529" y="3821668"/>
            <a:ext cx="4145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- Recovery: few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percents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 after 10 days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9796" y="5257800"/>
            <a:ext cx="2349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Clear Fibers: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24822" y="5312392"/>
            <a:ext cx="6516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KURARAY clear PS,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Super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Eska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…, options under study.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574718"/>
            <a:ext cx="2133600" cy="365125"/>
          </a:xfrm>
        </p:spPr>
        <p:txBody>
          <a:bodyPr/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10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8730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14795" y="180975"/>
            <a:ext cx="2590261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Constantia" pitchFamily="18" charset="0"/>
              </a:rPr>
              <a:t>Man power</a:t>
            </a:r>
            <a:endParaRPr lang="en-US" sz="36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295400" y="838200"/>
            <a:ext cx="6477000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91104" y="1177925"/>
            <a:ext cx="8149667" cy="415498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Faculty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Xiaochao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Zheng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v"/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Paul Reimer</a:t>
            </a:r>
          </a:p>
          <a:p>
            <a:pPr>
              <a:buFont typeface="Wingdings" pitchFamily="2" charset="2"/>
              <a:buChar char="v"/>
              <a:defRPr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Postdoc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v"/>
              <a:defRPr/>
            </a:pP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Zhiwen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Zhao (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UVa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) 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preshower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/shower, beam test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Jin Huang (LANL)  simulation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en-US" altLang="zh-CN" sz="2400" b="1" dirty="0" err="1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Mehdi</a:t>
            </a: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MEZIANE (Duke) layout, fiber</a:t>
            </a:r>
          </a:p>
          <a:p>
            <a:pPr>
              <a:buFont typeface="Wingdings" pitchFamily="2" charset="2"/>
              <a:buChar char="v"/>
              <a:defRPr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  <a:defRPr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  <a:defRPr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574718"/>
            <a:ext cx="2133600" cy="365125"/>
          </a:xfrm>
        </p:spPr>
        <p:txBody>
          <a:bodyPr/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1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51726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517</Words>
  <Application>Microsoft Office PowerPoint</Application>
  <PresentationFormat>On-screen Show (4:3)</PresentationFormat>
  <Paragraphs>134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SoLID EC</dc:title>
  <dc:creator>Windows User</dc:creator>
  <cp:lastModifiedBy>Windows User</cp:lastModifiedBy>
  <cp:revision>24</cp:revision>
  <dcterms:created xsi:type="dcterms:W3CDTF">2011-12-09T16:36:04Z</dcterms:created>
  <dcterms:modified xsi:type="dcterms:W3CDTF">2011-12-09T18:59:25Z</dcterms:modified>
</cp:coreProperties>
</file>