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2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AFC1-79DC-435C-A0C2-0AE7B59DB116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B32-0512-4210-80A0-BAB950F67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AFC1-79DC-435C-A0C2-0AE7B59DB116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B32-0512-4210-80A0-BAB950F67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AFC1-79DC-435C-A0C2-0AE7B59DB116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B32-0512-4210-80A0-BAB950F67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AFC1-79DC-435C-A0C2-0AE7B59DB116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B32-0512-4210-80A0-BAB950F67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AFC1-79DC-435C-A0C2-0AE7B59DB116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B32-0512-4210-80A0-BAB950F67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AFC1-79DC-435C-A0C2-0AE7B59DB116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B32-0512-4210-80A0-BAB950F67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AFC1-79DC-435C-A0C2-0AE7B59DB116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B32-0512-4210-80A0-BAB950F67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AFC1-79DC-435C-A0C2-0AE7B59DB116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B32-0512-4210-80A0-BAB950F67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AFC1-79DC-435C-A0C2-0AE7B59DB116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B32-0512-4210-80A0-BAB950F67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AFC1-79DC-435C-A0C2-0AE7B59DB116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B32-0512-4210-80A0-BAB950F67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AFC1-79DC-435C-A0C2-0AE7B59DB116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B32-0512-4210-80A0-BAB950F67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4AFC1-79DC-435C-A0C2-0AE7B59DB116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8B32-0512-4210-80A0-BAB950F67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EC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Zhiwen</a:t>
            </a:r>
            <a:r>
              <a:rPr lang="en-US" dirty="0" smtClean="0"/>
              <a:t> </a:t>
            </a:r>
            <a:r>
              <a:rPr lang="en-US" dirty="0" smtClean="0"/>
              <a:t>Zhao</a:t>
            </a:r>
          </a:p>
          <a:p>
            <a:r>
              <a:rPr lang="en-US" dirty="0" smtClean="0"/>
              <a:t>2012/05/22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for PVDIS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Received major change in calorimeter hit pattern from Seamus, </a:t>
            </a:r>
          </a:p>
          <a:p>
            <a:pPr lvl="1"/>
            <a:r>
              <a:rPr lang="en-US" sz="1800" dirty="0" smtClean="0"/>
              <a:t>~50% coverage (proposal) -&gt; ~100% coverage needed</a:t>
            </a:r>
          </a:p>
          <a:p>
            <a:pPr lvl="1"/>
            <a:r>
              <a:rPr lang="en-US" sz="1800" dirty="0" smtClean="0"/>
              <a:t>~25%?+ higher cost (by reusing SIDIS LC to PVDIS)</a:t>
            </a:r>
          </a:p>
          <a:p>
            <a:pPr lvl="1"/>
            <a:r>
              <a:rPr lang="en-US" sz="1800" dirty="0" smtClean="0"/>
              <a:t> Calorimeter will be placed along beam axis</a:t>
            </a:r>
          </a:p>
          <a:p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703" y="3124200"/>
            <a:ext cx="357429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172200" y="6248400"/>
            <a:ext cx="1899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from Seamus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276600"/>
            <a:ext cx="4166609" cy="281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76400" y="6172200"/>
            <a:ext cx="164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PAC34 proposal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 / Road map to </a:t>
            </a:r>
            <a:br>
              <a:rPr lang="en-US" dirty="0" smtClean="0"/>
            </a:br>
            <a:r>
              <a:rPr lang="en-US" dirty="0" smtClean="0"/>
              <a:t>Dry run and Director’s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lvl="0"/>
            <a:r>
              <a:rPr lang="en-US" sz="1400" dirty="0" smtClean="0"/>
              <a:t>Requirement for calorimeter</a:t>
            </a:r>
          </a:p>
          <a:p>
            <a:pPr lvl="1"/>
            <a:r>
              <a:rPr lang="en-US" sz="1200" dirty="0" smtClean="0"/>
              <a:t>e/pi separation </a:t>
            </a:r>
          </a:p>
          <a:p>
            <a:pPr lvl="2"/>
            <a:r>
              <a:rPr lang="en-US" sz="1000" dirty="0" smtClean="0"/>
              <a:t>What’s the final requirement in number? </a:t>
            </a:r>
            <a:br>
              <a:rPr lang="en-US" sz="1000" dirty="0" smtClean="0"/>
            </a:br>
            <a:r>
              <a:rPr lang="en-US" sz="1000" b="1" dirty="0" smtClean="0"/>
              <a:t>Need e/pi ratio (Zhiwen, Seamus)</a:t>
            </a:r>
            <a:br>
              <a:rPr lang="en-US" sz="1000" b="1" dirty="0" smtClean="0"/>
            </a:br>
            <a:r>
              <a:rPr lang="en-US" sz="1000" dirty="0" smtClean="0"/>
              <a:t>Need Cerenkov rejection/efficiency number</a:t>
            </a:r>
          </a:p>
          <a:p>
            <a:pPr lvl="2"/>
            <a:r>
              <a:rPr lang="en-US" sz="1000" dirty="0" smtClean="0"/>
              <a:t>Can we achieve it? </a:t>
            </a:r>
            <a:br>
              <a:rPr lang="en-US" sz="1000" dirty="0" smtClean="0"/>
            </a:br>
            <a:r>
              <a:rPr lang="en-US" sz="1000" b="1" dirty="0" smtClean="0"/>
              <a:t> Improve with more realistic simulation. (Jin)</a:t>
            </a:r>
            <a:endParaRPr lang="en-US" sz="1000" dirty="0" smtClean="0"/>
          </a:p>
          <a:p>
            <a:pPr lvl="1"/>
            <a:r>
              <a:rPr lang="en-US" sz="1200" dirty="0" smtClean="0"/>
              <a:t>Radiation hardness, see next item</a:t>
            </a:r>
            <a:r>
              <a:rPr lang="en-US" sz="1200" b="1" dirty="0" smtClean="0"/>
              <a:t> </a:t>
            </a:r>
            <a:endParaRPr lang="en-US" sz="1200" dirty="0" smtClean="0"/>
          </a:p>
          <a:p>
            <a:pPr lvl="0"/>
            <a:r>
              <a:rPr lang="en-US" sz="1400" dirty="0" smtClean="0"/>
              <a:t>Radiation hardness and material choice</a:t>
            </a:r>
          </a:p>
          <a:p>
            <a:pPr lvl="1"/>
            <a:r>
              <a:rPr lang="en-US" sz="1200" dirty="0" smtClean="0"/>
              <a:t>Final background distribution  (Zhiwen)</a:t>
            </a:r>
            <a:br>
              <a:rPr lang="en-US" sz="1200" dirty="0" smtClean="0"/>
            </a:br>
            <a:r>
              <a:rPr lang="en-US" sz="1200" dirty="0" smtClean="0"/>
              <a:t>to finalize radiation dose distribution inside the calorimeter (Jin)</a:t>
            </a:r>
          </a:p>
          <a:p>
            <a:pPr lvl="1"/>
            <a:r>
              <a:rPr lang="en-US" sz="1200" b="1" dirty="0" smtClean="0"/>
              <a:t>Need to simulate performance VS radiation dose (Jin)</a:t>
            </a:r>
            <a:endParaRPr lang="en-US" sz="1200" dirty="0" smtClean="0"/>
          </a:p>
          <a:p>
            <a:pPr lvl="1"/>
            <a:r>
              <a:rPr lang="en-US" sz="1200" b="1" dirty="0" smtClean="0"/>
              <a:t>Need to keep searching for possible better material, 10^6 </a:t>
            </a:r>
            <a:r>
              <a:rPr lang="en-US" sz="1200" b="1" dirty="0" err="1" smtClean="0"/>
              <a:t>rad</a:t>
            </a:r>
            <a:r>
              <a:rPr lang="en-US" sz="1200" b="1" dirty="0" smtClean="0"/>
              <a:t> (if possible) will be good (</a:t>
            </a:r>
            <a:r>
              <a:rPr lang="en-US" sz="1200" b="1" dirty="0" err="1" smtClean="0"/>
              <a:t>Mehdi</a:t>
            </a:r>
            <a:r>
              <a:rPr lang="en-US" sz="1200" b="1" dirty="0" smtClean="0"/>
              <a:t>)</a:t>
            </a:r>
            <a:endParaRPr lang="en-US" sz="1200" dirty="0" smtClean="0"/>
          </a:p>
          <a:p>
            <a:pPr lvl="1"/>
            <a:r>
              <a:rPr lang="en-US" sz="1200" dirty="0" smtClean="0"/>
              <a:t>Background on fibers outside calorimeter (Jin)</a:t>
            </a:r>
          </a:p>
          <a:p>
            <a:pPr lvl="1"/>
            <a:r>
              <a:rPr lang="en-US" sz="1200" b="1" dirty="0" smtClean="0"/>
              <a:t>List of options to deal with it</a:t>
            </a:r>
            <a:endParaRPr lang="en-US" sz="1200" dirty="0" smtClean="0"/>
          </a:p>
          <a:p>
            <a:pPr lvl="2"/>
            <a:r>
              <a:rPr lang="en-US" sz="1000" dirty="0" smtClean="0"/>
              <a:t>Swapping modules with smaller R with larger R</a:t>
            </a:r>
          </a:p>
          <a:p>
            <a:pPr lvl="2"/>
            <a:r>
              <a:rPr lang="en-US" sz="1000" dirty="0" smtClean="0"/>
              <a:t>Replacing preshower part of calorimeter after damage</a:t>
            </a:r>
          </a:p>
          <a:p>
            <a:pPr lvl="3"/>
            <a:r>
              <a:rPr lang="en-US" sz="900" b="1" dirty="0" smtClean="0"/>
              <a:t>Possibility, cost and labor (Zhiwen)</a:t>
            </a:r>
            <a:endParaRPr lang="en-US" sz="900" dirty="0" smtClean="0"/>
          </a:p>
          <a:p>
            <a:pPr lvl="2"/>
            <a:r>
              <a:rPr lang="en-US" sz="1000" dirty="0" smtClean="0"/>
              <a:t>Replacing inner calorimeter modules after damage</a:t>
            </a:r>
          </a:p>
          <a:p>
            <a:pPr lvl="3"/>
            <a:r>
              <a:rPr lang="en-US" sz="900" b="1" dirty="0" smtClean="0"/>
              <a:t>Cost and labor (Zhiwen)</a:t>
            </a:r>
            <a:endParaRPr lang="en-US" sz="900" dirty="0" smtClean="0"/>
          </a:p>
          <a:p>
            <a:pPr lvl="2"/>
            <a:r>
              <a:rPr lang="en-US" sz="1000" b="1" dirty="0" smtClean="0"/>
              <a:t>Redesign inner part of calorimeter with high quality PbWO4 crystal (Jin)</a:t>
            </a:r>
            <a:endParaRPr lang="en-US" sz="1000" dirty="0" smtClean="0"/>
          </a:p>
          <a:p>
            <a:pPr lvl="0"/>
            <a:r>
              <a:rPr lang="en-US" sz="1400" dirty="0" smtClean="0"/>
              <a:t>What type of calorimeter?</a:t>
            </a:r>
          </a:p>
          <a:p>
            <a:pPr lvl="1"/>
            <a:r>
              <a:rPr lang="en-US" sz="1200" dirty="0" smtClean="0"/>
              <a:t>Shashlyk best fit because performance, easy to readout and mature in production</a:t>
            </a:r>
          </a:p>
          <a:p>
            <a:pPr lvl="1"/>
            <a:r>
              <a:rPr lang="en-US" sz="1200" dirty="0" smtClean="0"/>
              <a:t>Give a table of popular calorimeter options (from Eugene’s slides) and why Shashlyk is the best</a:t>
            </a:r>
          </a:p>
          <a:p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Energy resolution</a:t>
            </a:r>
          </a:p>
          <a:p>
            <a:pPr lvl="1"/>
            <a:r>
              <a:rPr lang="en-US" dirty="0" smtClean="0"/>
              <a:t>Tuned by fraction of active material (scintillator)</a:t>
            </a:r>
          </a:p>
          <a:p>
            <a:pPr lvl="1"/>
            <a:r>
              <a:rPr lang="en-US" b="1" dirty="0" smtClean="0"/>
              <a:t>Improve with more realistic simulation (Jin)</a:t>
            </a:r>
            <a:endParaRPr lang="en-US" dirty="0" smtClean="0"/>
          </a:p>
          <a:p>
            <a:pPr lvl="0"/>
            <a:r>
              <a:rPr lang="en-US" dirty="0" smtClean="0"/>
              <a:t>Preshower/shower separation</a:t>
            </a:r>
          </a:p>
          <a:p>
            <a:pPr lvl="1"/>
            <a:r>
              <a:rPr lang="en-US" b="1" dirty="0" smtClean="0"/>
              <a:t>Polish detailed design and/or list realistic options (Zhiwen)</a:t>
            </a:r>
            <a:endParaRPr lang="en-US" dirty="0" smtClean="0"/>
          </a:p>
          <a:p>
            <a:pPr lvl="0"/>
            <a:r>
              <a:rPr lang="en-US" dirty="0" smtClean="0"/>
              <a:t>Lateral size</a:t>
            </a:r>
          </a:p>
          <a:p>
            <a:pPr lvl="1"/>
            <a:r>
              <a:rPr lang="en-US" dirty="0" smtClean="0"/>
              <a:t>Balance readout cost and resolution (both position and energy)</a:t>
            </a:r>
          </a:p>
          <a:p>
            <a:pPr lvl="1"/>
            <a:r>
              <a:rPr lang="en-US" b="1" dirty="0" smtClean="0"/>
              <a:t>Improve position resolution simulation w/ background (Jin)</a:t>
            </a:r>
            <a:endParaRPr lang="en-US" dirty="0" smtClean="0"/>
          </a:p>
          <a:p>
            <a:pPr lvl="1"/>
            <a:r>
              <a:rPr lang="en-US" b="1" dirty="0" smtClean="0"/>
              <a:t>Improve chart on lateral size  (Jin)</a:t>
            </a:r>
            <a:endParaRPr lang="en-US" dirty="0" smtClean="0"/>
          </a:p>
          <a:p>
            <a:pPr lvl="1"/>
            <a:r>
              <a:rPr lang="en-US" b="1" dirty="0" smtClean="0"/>
              <a:t>Determine final lateral size (All)</a:t>
            </a:r>
            <a:endParaRPr lang="en-US" dirty="0" smtClean="0"/>
          </a:p>
          <a:p>
            <a:pPr lvl="0"/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Square shape calorimeter best fit our need (</a:t>
            </a:r>
            <a:r>
              <a:rPr lang="en-US" dirty="0" err="1" smtClean="0"/>
              <a:t>Mehdi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PVDIS: we can tilt calorimeter to face target (Jin)</a:t>
            </a:r>
          </a:p>
          <a:p>
            <a:pPr lvl="0"/>
            <a:r>
              <a:rPr lang="en-US" dirty="0" smtClean="0"/>
              <a:t>Readout option</a:t>
            </a:r>
          </a:p>
          <a:p>
            <a:pPr lvl="1"/>
            <a:r>
              <a:rPr lang="en-US" dirty="0" smtClean="0"/>
              <a:t>PMT readout in low field region</a:t>
            </a:r>
          </a:p>
          <a:p>
            <a:pPr lvl="1"/>
            <a:r>
              <a:rPr lang="en-US" b="1" dirty="0" smtClean="0"/>
              <a:t>Improve options for connecting WLS fiber to clear fiber (</a:t>
            </a:r>
            <a:r>
              <a:rPr lang="en-US" b="1" dirty="0" err="1" smtClean="0"/>
              <a:t>Mehdi</a:t>
            </a:r>
            <a:r>
              <a:rPr lang="en-US" b="1" dirty="0" smtClean="0"/>
              <a:t>)</a:t>
            </a:r>
            <a:endParaRPr lang="en-US" dirty="0" smtClean="0"/>
          </a:p>
          <a:p>
            <a:pPr lvl="0"/>
            <a:r>
              <a:rPr lang="en-US" dirty="0" smtClean="0"/>
              <a:t>Cost</a:t>
            </a:r>
          </a:p>
          <a:p>
            <a:pPr lvl="1"/>
            <a:r>
              <a:rPr lang="en-US" b="1" dirty="0" smtClean="0"/>
              <a:t>Polish cost estimation (Zhiwen, </a:t>
            </a:r>
            <a:r>
              <a:rPr lang="en-US" b="1" dirty="0" err="1" smtClean="0"/>
              <a:t>Mehdi</a:t>
            </a:r>
            <a:r>
              <a:rPr lang="en-US" b="1" dirty="0" smtClean="0"/>
              <a:t>)</a:t>
            </a:r>
            <a:endParaRPr lang="en-US" dirty="0" smtClean="0"/>
          </a:p>
          <a:p>
            <a:pPr lvl="0"/>
            <a:r>
              <a:rPr lang="en-US" dirty="0" smtClean="0"/>
              <a:t>Beam test</a:t>
            </a:r>
          </a:p>
          <a:p>
            <a:pPr lvl="1"/>
            <a:r>
              <a:rPr lang="en-US" b="1" dirty="0" smtClean="0"/>
              <a:t>Summary slide (Zhiwen)</a:t>
            </a:r>
            <a:endParaRPr lang="en-US" dirty="0" smtClean="0"/>
          </a:p>
          <a:p>
            <a:pPr lvl="1"/>
            <a:r>
              <a:rPr lang="en-US" b="1" dirty="0" smtClean="0"/>
              <a:t>Work on data analysis (Zhiwen &amp; Jin)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test update</a:t>
            </a:r>
          </a:p>
          <a:p>
            <a:endParaRPr lang="en-US" dirty="0" smtClean="0"/>
          </a:p>
          <a:p>
            <a:r>
              <a:rPr lang="en-US" dirty="0" smtClean="0"/>
              <a:t>Coverage for PVDIS</a:t>
            </a:r>
          </a:p>
          <a:p>
            <a:endParaRPr lang="en-US" dirty="0" smtClean="0"/>
          </a:p>
          <a:p>
            <a:r>
              <a:rPr lang="en-US" smtClean="0"/>
              <a:t>Road map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Test under CLAS photon tagger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10947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Electron with known energy and impact angle </a:t>
            </a:r>
          </a:p>
          <a:p>
            <a:r>
              <a:rPr lang="en-US" sz="2200" dirty="0" smtClean="0"/>
              <a:t>Variable energy, variable impact angle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8133" y="1828800"/>
            <a:ext cx="912973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4953000"/>
            <a:ext cx="3474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953000"/>
            <a:ext cx="3474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4114800"/>
            <a:ext cx="3474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162800" y="6248400"/>
            <a:ext cx="117211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EC</a:t>
            </a:r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 rot="19627024">
            <a:off x="6899886" y="5418796"/>
            <a:ext cx="311944" cy="7535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991186">
            <a:off x="5103607" y="5372364"/>
            <a:ext cx="311944" cy="9698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38600" y="6400800"/>
            <a:ext cx="143981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HallD</a:t>
            </a:r>
            <a:r>
              <a:rPr lang="en-US" dirty="0" smtClean="0"/>
              <a:t> BCAL</a:t>
            </a:r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2787885">
            <a:off x="2624295" y="4518130"/>
            <a:ext cx="311944" cy="10728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19200" y="5715000"/>
            <a:ext cx="14302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HallD</a:t>
            </a:r>
            <a:r>
              <a:rPr lang="en-US" dirty="0" smtClean="0"/>
              <a:t> FCAL</a:t>
            </a:r>
            <a:endParaRPr 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Zhiwen Zhao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25" y="152400"/>
            <a:ext cx="500697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cebaf.jlab.org/elog/view_attachment.php?attachment_id=13203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71750"/>
            <a:ext cx="5592217" cy="42100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381000"/>
            <a:ext cx="37565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CLAS Tagger </a:t>
            </a:r>
            <a:r>
              <a:rPr lang="en-US" dirty="0" err="1" smtClean="0"/>
              <a:t>Scalers</a:t>
            </a:r>
            <a:r>
              <a:rPr lang="en-US" dirty="0" smtClean="0"/>
              <a:t> when running </a:t>
            </a:r>
          </a:p>
          <a:p>
            <a:r>
              <a:rPr lang="en-US" dirty="0" smtClean="0"/>
              <a:t>linearly polarized photon by coherent </a:t>
            </a:r>
          </a:p>
          <a:p>
            <a:r>
              <a:rPr lang="en-US" dirty="0" err="1" smtClean="0"/>
              <a:t>Bremsstrahlung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5943600" y="2819400"/>
            <a:ext cx="28421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Special Tagger run with three small </a:t>
            </a:r>
            <a:r>
              <a:rPr lang="en-US" dirty="0" err="1" smtClean="0"/>
              <a:t>scintilators</a:t>
            </a:r>
            <a:r>
              <a:rPr lang="en-US" dirty="0" smtClean="0"/>
              <a:t> to find out the electron energy at three test locations.</a:t>
            </a:r>
          </a:p>
          <a:p>
            <a:endParaRPr lang="en-US" dirty="0" smtClean="0"/>
          </a:p>
          <a:p>
            <a:r>
              <a:rPr lang="en-US" dirty="0" smtClean="0"/>
              <a:t>For 5 pass beam,:</a:t>
            </a:r>
          </a:p>
          <a:p>
            <a:pPr marL="342900" indent="-342900">
              <a:buAutoNum type="arabicPlain"/>
            </a:pPr>
            <a:r>
              <a:rPr lang="en-US" dirty="0" smtClean="0"/>
              <a:t>1.3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342900" indent="-342900">
              <a:buAutoNum type="arabicPlain"/>
            </a:pPr>
            <a:r>
              <a:rPr lang="en-US" dirty="0" smtClean="0"/>
              <a:t>2.1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342900" indent="-342900">
              <a:buAutoNum type="arabicPlain"/>
            </a:pPr>
            <a:r>
              <a:rPr lang="en-US" dirty="0" smtClean="0"/>
              <a:t>3.6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342900" indent="-342900">
              <a:buAutoNum type="arabicPlain"/>
            </a:pPr>
            <a:endParaRPr lang="en-US" dirty="0"/>
          </a:p>
          <a:p>
            <a:pPr marL="342900" indent="-342900"/>
            <a:r>
              <a:rPr lang="en-US" dirty="0" smtClean="0"/>
              <a:t>The plan was to have tests at 2 and 3.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67200" y="44196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43200" y="38100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81200" y="35052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Huang, Zhiwen Zhao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Tilting at about 32 degree to start with small angle beam impact</a:t>
            </a:r>
            <a:endParaRPr lang="en-US" dirty="0"/>
          </a:p>
        </p:txBody>
      </p:sp>
      <p:pic>
        <p:nvPicPr>
          <p:cNvPr id="47106" name="Picture 2" descr="E:\calorimeter\photo\in_hall\20120409-_DSC3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20000" cy="5061045"/>
          </a:xfrm>
          <a:prstGeom prst="rect">
            <a:avLst/>
          </a:prstGeom>
          <a:noFill/>
        </p:spPr>
      </p:pic>
      <p:sp>
        <p:nvSpPr>
          <p:cNvPr id="8" name="右箭头 7"/>
          <p:cNvSpPr/>
          <p:nvPr/>
        </p:nvSpPr>
        <p:spPr>
          <a:xfrm rot="1865879">
            <a:off x="1323933" y="2235383"/>
            <a:ext cx="18288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Electrons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Noise </a:t>
            </a:r>
            <a:r>
              <a:rPr lang="en-US" dirty="0" err="1" smtClean="0"/>
              <a:t>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26669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What: large ground noise above 30mV appears after moving into </a:t>
            </a:r>
            <a:r>
              <a:rPr lang="en-US" dirty="0" err="1" smtClean="0"/>
              <a:t>HallB</a:t>
            </a:r>
            <a:r>
              <a:rPr lang="en-US" dirty="0" smtClean="0"/>
              <a:t>. It was not a problem on 2</a:t>
            </a:r>
            <a:r>
              <a:rPr lang="en-US" baseline="30000" dirty="0" smtClean="0"/>
              <a:t>nd</a:t>
            </a:r>
            <a:r>
              <a:rPr lang="en-US" dirty="0" smtClean="0"/>
              <a:t> floor of counting house.</a:t>
            </a:r>
          </a:p>
          <a:p>
            <a:r>
              <a:rPr lang="en-US" dirty="0" smtClean="0"/>
              <a:t>Why: PMT and base were not properly shielded.</a:t>
            </a:r>
          </a:p>
          <a:p>
            <a:r>
              <a:rPr lang="en-US" dirty="0" smtClean="0"/>
              <a:t>Fix: wrap around every tube and cable with Al foil and grounding stripe to make it under 7mV</a:t>
            </a:r>
          </a:p>
          <a:p>
            <a:r>
              <a:rPr lang="en-US" dirty="0" smtClean="0"/>
              <a:t>cost: it took long time to debug the source, take everything apart, wrap 30 tubes and assembly everything back with only limited access to the hall.</a:t>
            </a:r>
            <a:endParaRPr lang="en-US" dirty="0"/>
          </a:p>
        </p:txBody>
      </p:sp>
      <p:pic>
        <p:nvPicPr>
          <p:cNvPr id="4" name="Picture 5" descr="E:\work_doc\doc_by_topic\SoLID_calorimeter\beamtest\tpe_module_from_Zhiwen\2011_10_21_3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32200"/>
            <a:ext cx="4724400" cy="3149600"/>
          </a:xfrm>
          <a:prstGeom prst="rect">
            <a:avLst/>
          </a:prstGeom>
          <a:noFill/>
        </p:spPr>
      </p:pic>
      <p:pic>
        <p:nvPicPr>
          <p:cNvPr id="5" name="Picture 3" descr="E:\calorimeter\photo\800AAAAA\IMG_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91200" y="39624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Cosmic run in horizontal position </a:t>
            </a:r>
          </a:p>
          <a:p>
            <a:r>
              <a:rPr lang="en-US" dirty="0" smtClean="0"/>
              <a:t>Cosmic run in vertical position</a:t>
            </a:r>
          </a:p>
          <a:p>
            <a:r>
              <a:rPr lang="en-US" dirty="0" smtClean="0"/>
              <a:t>Beam data at location 2</a:t>
            </a:r>
          </a:p>
          <a:p>
            <a:r>
              <a:rPr lang="en-US" dirty="0" smtClean="0"/>
              <a:t>Beam data at location 3</a:t>
            </a:r>
          </a:p>
          <a:p>
            <a:pPr>
              <a:buNone/>
            </a:pPr>
            <a:r>
              <a:rPr lang="en-US" dirty="0" smtClean="0"/>
              <a:t> washed away by flood.</a:t>
            </a:r>
            <a:endParaRPr lang="en-US" dirty="0"/>
          </a:p>
          <a:p>
            <a:r>
              <a:rPr lang="en-US" dirty="0" smtClean="0"/>
              <a:t>Cosmic run afterward</a:t>
            </a:r>
          </a:p>
          <a:p>
            <a:pPr>
              <a:buNone/>
            </a:pPr>
            <a:r>
              <a:rPr lang="en-US" dirty="0" smtClean="0"/>
              <a:t>impossible due to damaged</a:t>
            </a:r>
          </a:p>
          <a:p>
            <a:pPr>
              <a:buNone/>
            </a:pPr>
            <a:r>
              <a:rPr lang="en-US" dirty="0" smtClean="0"/>
              <a:t>equipment and scheduled </a:t>
            </a:r>
          </a:p>
          <a:p>
            <a:pPr>
              <a:buNone/>
            </a:pPr>
            <a:r>
              <a:rPr lang="en-US" dirty="0" smtClean="0"/>
              <a:t>module disassembly.</a:t>
            </a:r>
          </a:p>
          <a:p>
            <a:endParaRPr lang="en-US" dirty="0"/>
          </a:p>
        </p:txBody>
      </p:sp>
      <p:pic>
        <p:nvPicPr>
          <p:cNvPr id="19458" name="Picture 2" descr="http://www.katrinanewsonline.com/floods/flood-imag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00401"/>
            <a:ext cx="4133849" cy="3426502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6172200" y="3962400"/>
            <a:ext cx="1481501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Raw ADC (</a:t>
            </a:r>
            <a:r>
              <a:rPr lang="en-US" dirty="0" smtClean="0">
                <a:solidFill>
                  <a:schemeClr val="accent1"/>
                </a:solidFill>
              </a:rPr>
              <a:t>Blue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 cut (</a:t>
            </a:r>
            <a:r>
              <a:rPr lang="en-US" sz="2800" dirty="0" smtClean="0">
                <a:solidFill>
                  <a:srgbClr val="FF0000"/>
                </a:solidFill>
              </a:rPr>
              <a:t>Red</a:t>
            </a:r>
            <a:r>
              <a:rPr lang="en-US" sz="2800" dirty="0" smtClean="0"/>
              <a:t>) by selecting module with most of energy </a:t>
            </a:r>
            <a:r>
              <a:rPr lang="en-US" sz="2800" dirty="0" err="1" smtClean="0"/>
              <a:t>depostion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AutoShape 2" descr="http://cebaf.jlab.org/elog/view_attachment.php?attachment_id=13203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cebaf.jlab.org/elog/view_attachment.php?attachment_id=13203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E:\vmware\shared\ad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38512"/>
            <a:ext cx="6845300" cy="499088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52600" y="4038600"/>
            <a:ext cx="3810000" cy="381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730" y="2819400"/>
            <a:ext cx="11816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Trigger </a:t>
            </a:r>
          </a:p>
          <a:p>
            <a:r>
              <a:rPr lang="en-US" dirty="0" err="1" smtClean="0"/>
              <a:t>Scintillator</a:t>
            </a:r>
            <a:endParaRPr lang="en-US" dirty="0" smtClean="0"/>
          </a:p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9350391">
            <a:off x="1234979" y="3353433"/>
            <a:ext cx="497299" cy="7213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ADC Sum </a:t>
            </a:r>
            <a:br>
              <a:rPr lang="en-US" dirty="0" smtClean="0"/>
            </a:br>
            <a:r>
              <a:rPr lang="en-US" sz="2800" dirty="0" smtClean="0"/>
              <a:t>(need further study like software gain match </a:t>
            </a:r>
            <a:br>
              <a:rPr lang="en-US" sz="2800" dirty="0" smtClean="0"/>
            </a:br>
            <a:r>
              <a:rPr lang="en-US" sz="2800" dirty="0" smtClean="0"/>
              <a:t>to minimize the resolution)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E:\vmware\shared\adc_s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514634" cy="474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390</Words>
  <Application>Microsoft Office PowerPoint</Application>
  <PresentationFormat>On-screen Show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SoLID EC Update</vt:lpstr>
      <vt:lpstr>Slide 2</vt:lpstr>
      <vt:lpstr>Test under CLAS photon tagger</vt:lpstr>
      <vt:lpstr>Slide 4</vt:lpstr>
      <vt:lpstr>Tilting at about 32 degree to start with small angle beam impact</vt:lpstr>
      <vt:lpstr>Noise Noise</vt:lpstr>
      <vt:lpstr>data set</vt:lpstr>
      <vt:lpstr>Raw ADC (Blue)  cut (Red) by selecting module with most of energy depostion</vt:lpstr>
      <vt:lpstr>ADC Sum  (need further study like software gain match  to minimize the resolution)</vt:lpstr>
      <vt:lpstr>Coverage for PVDIS</vt:lpstr>
      <vt:lpstr>Outline / Road map to  Dry run and Director’s review</vt:lpstr>
      <vt:lpstr>Continued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EC Beam Test Update</dc:title>
  <dc:creator>owner</dc:creator>
  <cp:lastModifiedBy>owner</cp:lastModifiedBy>
  <cp:revision>16</cp:revision>
  <dcterms:created xsi:type="dcterms:W3CDTF">2012-05-22T17:06:12Z</dcterms:created>
  <dcterms:modified xsi:type="dcterms:W3CDTF">2012-05-22T18:55:01Z</dcterms:modified>
</cp:coreProperties>
</file>