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7" r:id="rId4"/>
    <p:sldId id="258" r:id="rId5"/>
    <p:sldId id="260" r:id="rId6"/>
    <p:sldId id="264" r:id="rId7"/>
    <p:sldId id="276" r:id="rId8"/>
    <p:sldId id="265" r:id="rId9"/>
    <p:sldId id="270" r:id="rId10"/>
    <p:sldId id="268" r:id="rId11"/>
    <p:sldId id="280" r:id="rId12"/>
    <p:sldId id="277" r:id="rId13"/>
    <p:sldId id="278" r:id="rId14"/>
    <p:sldId id="279" r:id="rId15"/>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133"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0923F2-7B83-4D17-851A-D1E7D3C5B5FD}" type="datetimeFigureOut">
              <a:rPr lang="en-US" smtClean="0"/>
              <a:pPr/>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282F-2A61-4A66-8CB3-BE5FE0B528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0923F2-7B83-4D17-851A-D1E7D3C5B5FD}" type="datetimeFigureOut">
              <a:rPr lang="en-US" smtClean="0"/>
              <a:pPr/>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282F-2A61-4A66-8CB3-BE5FE0B528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0923F2-7B83-4D17-851A-D1E7D3C5B5FD}" type="datetimeFigureOut">
              <a:rPr lang="en-US" smtClean="0"/>
              <a:pPr/>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282F-2A61-4A66-8CB3-BE5FE0B528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0923F2-7B83-4D17-851A-D1E7D3C5B5FD}" type="datetimeFigureOut">
              <a:rPr lang="en-US" smtClean="0"/>
              <a:pPr/>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282F-2A61-4A66-8CB3-BE5FE0B528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0923F2-7B83-4D17-851A-D1E7D3C5B5FD}" type="datetimeFigureOut">
              <a:rPr lang="en-US" smtClean="0"/>
              <a:pPr/>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282F-2A61-4A66-8CB3-BE5FE0B528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0923F2-7B83-4D17-851A-D1E7D3C5B5FD}" type="datetimeFigureOut">
              <a:rPr lang="en-US" smtClean="0"/>
              <a:pPr/>
              <a:t>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D282F-2A61-4A66-8CB3-BE5FE0B528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0923F2-7B83-4D17-851A-D1E7D3C5B5FD}" type="datetimeFigureOut">
              <a:rPr lang="en-US" smtClean="0"/>
              <a:pPr/>
              <a:t>2/15/2012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1D282F-2A61-4A66-8CB3-BE5FE0B528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0923F2-7B83-4D17-851A-D1E7D3C5B5FD}" type="datetimeFigureOut">
              <a:rPr lang="en-US" smtClean="0"/>
              <a:pPr/>
              <a:t>2/15/2012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1D282F-2A61-4A66-8CB3-BE5FE0B528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923F2-7B83-4D17-851A-D1E7D3C5B5FD}" type="datetimeFigureOut">
              <a:rPr lang="en-US" smtClean="0"/>
              <a:pPr/>
              <a:t>2/15/2012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1D282F-2A61-4A66-8CB3-BE5FE0B528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0923F2-7B83-4D17-851A-D1E7D3C5B5FD}" type="datetimeFigureOut">
              <a:rPr lang="en-US" smtClean="0"/>
              <a:pPr/>
              <a:t>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D282F-2A61-4A66-8CB3-BE5FE0B528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0923F2-7B83-4D17-851A-D1E7D3C5B5FD}" type="datetimeFigureOut">
              <a:rPr lang="en-US" smtClean="0"/>
              <a:pPr/>
              <a:t>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D282F-2A61-4A66-8CB3-BE5FE0B528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923F2-7B83-4D17-851A-D1E7D3C5B5FD}" type="datetimeFigureOut">
              <a:rPr lang="en-US" smtClean="0"/>
              <a:pPr/>
              <a:t>2/15/2012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D282F-2A61-4A66-8CB3-BE5FE0B528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CLEO Magnet and Yoke</a:t>
            </a:r>
            <a:endParaRPr lang="en-US" dirty="0"/>
          </a:p>
        </p:txBody>
      </p:sp>
      <p:sp>
        <p:nvSpPr>
          <p:cNvPr id="3" name="Subtitle 2"/>
          <p:cNvSpPr>
            <a:spLocks noGrp="1"/>
          </p:cNvSpPr>
          <p:nvPr>
            <p:ph type="subTitle" idx="1"/>
          </p:nvPr>
        </p:nvSpPr>
        <p:spPr/>
        <p:txBody>
          <a:bodyPr/>
          <a:lstStyle/>
          <a:p>
            <a:r>
              <a:rPr lang="en-US" dirty="0" err="1" smtClean="0"/>
              <a:t>Zhiwen</a:t>
            </a:r>
            <a:r>
              <a:rPr lang="en-US" dirty="0" smtClean="0"/>
              <a:t> </a:t>
            </a:r>
            <a:r>
              <a:rPr lang="en-US" dirty="0"/>
              <a:t>Z</a:t>
            </a:r>
            <a:r>
              <a:rPr lang="en-US" dirty="0" smtClean="0"/>
              <a:t>hao</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CLEOv6 has smaller field than BABARv4 at the region where Cherenkov detectors will be. </a:t>
            </a:r>
          </a:p>
          <a:p>
            <a:r>
              <a:rPr lang="en-US" dirty="0" smtClean="0"/>
              <a:t>CLEOv6 PVDIS </a:t>
            </a:r>
            <a:r>
              <a:rPr lang="en-US" dirty="0" smtClean="0"/>
              <a:t>has homogeneous </a:t>
            </a:r>
            <a:r>
              <a:rPr lang="en-US" dirty="0" smtClean="0"/>
              <a:t>region where the baffle is. We should try to make a baffle to match configuration.</a:t>
            </a:r>
          </a:p>
          <a:p>
            <a:r>
              <a:rPr lang="en-US" dirty="0" smtClean="0"/>
              <a:t>Short nose has better </a:t>
            </a:r>
            <a:r>
              <a:rPr lang="en-US" dirty="0" smtClean="0"/>
              <a:t>homogeneous </a:t>
            </a:r>
            <a:r>
              <a:rPr lang="en-US" dirty="0" smtClean="0"/>
              <a:t>region around baffle and better force balance than long nose.</a:t>
            </a:r>
          </a:p>
          <a:p>
            <a:r>
              <a:rPr lang="en-US" dirty="0" smtClean="0"/>
              <a:t>The large Br could be a concern for the GEM, we need to look into it.</a:t>
            </a:r>
          </a:p>
          <a:p>
            <a:r>
              <a:rPr lang="en-US" dirty="0" smtClean="0"/>
              <a:t>Magnetic Force need to be checked to make sure it’s ok for engineering.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BABARv4</a:t>
            </a:r>
            <a:endParaRPr lang="en-US" dirty="0"/>
          </a:p>
        </p:txBody>
      </p:sp>
      <p:sp>
        <p:nvSpPr>
          <p:cNvPr id="3" name="Content Placeholder 2"/>
          <p:cNvSpPr>
            <a:spLocks noGrp="1"/>
          </p:cNvSpPr>
          <p:nvPr>
            <p:ph idx="1"/>
          </p:nvPr>
        </p:nvSpPr>
        <p:spPr/>
        <p:txBody>
          <a:bodyPr/>
          <a:lstStyle/>
          <a:p>
            <a:endParaRPr lang="en-US"/>
          </a:p>
        </p:txBody>
      </p:sp>
      <p:pic>
        <p:nvPicPr>
          <p:cNvPr id="12290" name="Picture 2" descr="E:\vmware\shared\BABARv4.png"/>
          <p:cNvPicPr>
            <a:picLocks noChangeAspect="1" noChangeArrowheads="1"/>
          </p:cNvPicPr>
          <p:nvPr/>
        </p:nvPicPr>
        <p:blipFill>
          <a:blip r:embed="rId2" cstate="print"/>
          <a:srcRect/>
          <a:stretch>
            <a:fillRect/>
          </a:stretch>
        </p:blipFill>
        <p:spPr bwMode="auto">
          <a:xfrm>
            <a:off x="381000" y="1981200"/>
            <a:ext cx="8128000" cy="4572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774701" y="654050"/>
            <a:ext cx="3753853" cy="2743200"/>
          </a:xfrm>
          <a:prstGeom prst="rect">
            <a:avLst/>
          </a:prstGeom>
          <a:noFill/>
          <a:ln w="9525">
            <a:noFill/>
            <a:miter lim="800000"/>
            <a:headEnd/>
            <a:tailEnd/>
          </a:ln>
        </p:spPr>
      </p:pic>
      <p:sp>
        <p:nvSpPr>
          <p:cNvPr id="6"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BABARv4</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7" name="Picture 2"/>
          <p:cNvPicPr>
            <a:picLocks noChangeAspect="1" noChangeArrowheads="1"/>
          </p:cNvPicPr>
          <p:nvPr/>
        </p:nvPicPr>
        <p:blipFill>
          <a:blip r:embed="rId3" cstate="print"/>
          <a:srcRect/>
          <a:stretch>
            <a:fillRect/>
          </a:stretch>
        </p:blipFill>
        <p:spPr bwMode="auto">
          <a:xfrm>
            <a:off x="774701" y="3657600"/>
            <a:ext cx="3753853" cy="2743200"/>
          </a:xfrm>
          <a:prstGeom prst="rect">
            <a:avLst/>
          </a:prstGeom>
          <a:noFill/>
          <a:ln w="9525">
            <a:noFill/>
            <a:miter lim="800000"/>
            <a:headEnd/>
            <a:tailEnd/>
          </a:ln>
        </p:spPr>
      </p:pic>
      <p:sp>
        <p:nvSpPr>
          <p:cNvPr id="8" name="Rectangle 7"/>
          <p:cNvSpPr/>
          <p:nvPr/>
        </p:nvSpPr>
        <p:spPr>
          <a:xfrm>
            <a:off x="3156743" y="3962400"/>
            <a:ext cx="1034257" cy="477054"/>
          </a:xfrm>
          <a:prstGeom prst="rect">
            <a:avLst/>
          </a:prstGeom>
        </p:spPr>
        <p:txBody>
          <a:bodyPr wrap="none">
            <a:spAutoFit/>
          </a:bodyPr>
          <a:lstStyle/>
          <a:p>
            <a:r>
              <a:rPr lang="en-US" sz="2500" b="1" dirty="0" smtClean="0"/>
              <a:t>&gt;100G</a:t>
            </a:r>
            <a:endParaRPr lang="en-US" sz="2500" b="1" dirty="0"/>
          </a:p>
        </p:txBody>
      </p:sp>
      <p:sp>
        <p:nvSpPr>
          <p:cNvPr id="9" name="Rectangle 8"/>
          <p:cNvSpPr/>
          <p:nvPr/>
        </p:nvSpPr>
        <p:spPr>
          <a:xfrm>
            <a:off x="3352800" y="914400"/>
            <a:ext cx="872355" cy="477054"/>
          </a:xfrm>
          <a:prstGeom prst="rect">
            <a:avLst/>
          </a:prstGeom>
        </p:spPr>
        <p:txBody>
          <a:bodyPr wrap="none">
            <a:spAutoFit/>
          </a:bodyPr>
          <a:lstStyle/>
          <a:p>
            <a:r>
              <a:rPr lang="en-US" sz="2500" b="1" dirty="0" smtClean="0"/>
              <a:t>&gt;50G</a:t>
            </a:r>
            <a:endParaRPr lang="en-US" sz="25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774700" y="654050"/>
            <a:ext cx="7594600" cy="5549900"/>
          </a:xfrm>
          <a:prstGeom prst="rect">
            <a:avLst/>
          </a:prstGeom>
          <a:noFill/>
          <a:ln w="9525">
            <a:noFill/>
            <a:miter lim="800000"/>
            <a:headEnd/>
            <a:tailEnd/>
          </a:ln>
        </p:spPr>
      </p:pic>
      <p:sp>
        <p:nvSpPr>
          <p:cNvPr id="5"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lvl="0" algn="ctr">
              <a:spcBef>
                <a:spcPct val="0"/>
              </a:spcBef>
            </a:pPr>
            <a:r>
              <a:rPr lang="en-US" sz="4400" dirty="0" smtClean="0"/>
              <a:t>BABAR</a:t>
            </a:r>
            <a:r>
              <a:rPr lang="en-US" sz="4400" dirty="0" smtClean="0"/>
              <a:t>v4</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E:\vmware\shared\CLEOv6_SIDIS.png"/>
          <p:cNvPicPr>
            <a:picLocks noChangeAspect="1" noChangeArrowheads="1"/>
          </p:cNvPicPr>
          <p:nvPr/>
        </p:nvPicPr>
        <p:blipFill>
          <a:blip r:embed="rId2" cstate="print"/>
          <a:srcRect/>
          <a:stretch>
            <a:fillRect/>
          </a:stretch>
        </p:blipFill>
        <p:spPr bwMode="auto">
          <a:xfrm>
            <a:off x="18627" y="4038600"/>
            <a:ext cx="4934373" cy="2743200"/>
          </a:xfrm>
          <a:prstGeom prst="rect">
            <a:avLst/>
          </a:prstGeom>
          <a:noFill/>
        </p:spPr>
      </p:pic>
      <p:sp>
        <p:nvSpPr>
          <p:cNvPr id="3" name="Content Placeholder 2"/>
          <p:cNvSpPr>
            <a:spLocks noGrp="1"/>
          </p:cNvSpPr>
          <p:nvPr>
            <p:ph idx="1"/>
          </p:nvPr>
        </p:nvSpPr>
        <p:spPr/>
        <p:txBody>
          <a:bodyPr/>
          <a:lstStyle/>
          <a:p>
            <a:endParaRPr lang="en-US" dirty="0"/>
          </a:p>
        </p:txBody>
      </p:sp>
      <p:pic>
        <p:nvPicPr>
          <p:cNvPr id="6147" name="Picture 3" descr="E:\work_doc\CLEOv6_SIDIS.png"/>
          <p:cNvPicPr>
            <a:picLocks noChangeAspect="1" noChangeArrowheads="1"/>
          </p:cNvPicPr>
          <p:nvPr/>
        </p:nvPicPr>
        <p:blipFill>
          <a:blip r:embed="rId3" cstate="print"/>
          <a:srcRect/>
          <a:stretch>
            <a:fillRect/>
          </a:stretch>
        </p:blipFill>
        <p:spPr bwMode="auto">
          <a:xfrm>
            <a:off x="4438227" y="4038600"/>
            <a:ext cx="4934373" cy="2743200"/>
          </a:xfrm>
          <a:prstGeom prst="rect">
            <a:avLst/>
          </a:prstGeom>
          <a:noFill/>
        </p:spPr>
      </p:pic>
      <p:sp>
        <p:nvSpPr>
          <p:cNvPr id="2" name="Title 1"/>
          <p:cNvSpPr>
            <a:spLocks noGrp="1"/>
          </p:cNvSpPr>
          <p:nvPr>
            <p:ph type="title"/>
          </p:nvPr>
        </p:nvSpPr>
        <p:spPr/>
        <p:txBody>
          <a:bodyPr/>
          <a:lstStyle/>
          <a:p>
            <a:r>
              <a:rPr lang="en-US" dirty="0" smtClean="0"/>
              <a:t>CLEOv6</a:t>
            </a:r>
            <a:endParaRPr lang="en-US" dirty="0"/>
          </a:p>
        </p:txBody>
      </p:sp>
      <p:pic>
        <p:nvPicPr>
          <p:cNvPr id="11266" name="Picture 2" descr="E:\vmware\shared\CLEOv6_PVDIS.png"/>
          <p:cNvPicPr>
            <a:picLocks noChangeAspect="1" noChangeArrowheads="1"/>
          </p:cNvPicPr>
          <p:nvPr/>
        </p:nvPicPr>
        <p:blipFill>
          <a:blip r:embed="rId4" cstate="print"/>
          <a:srcRect/>
          <a:stretch>
            <a:fillRect/>
          </a:stretch>
        </p:blipFill>
        <p:spPr bwMode="auto">
          <a:xfrm>
            <a:off x="0" y="1219200"/>
            <a:ext cx="4934373" cy="2743200"/>
          </a:xfrm>
          <a:prstGeom prst="rect">
            <a:avLst/>
          </a:prstGeom>
          <a:noFill/>
        </p:spPr>
      </p:pic>
      <p:pic>
        <p:nvPicPr>
          <p:cNvPr id="6146" name="Picture 2" descr="E:\work_doc\CLEOv6_PVDIS.png"/>
          <p:cNvPicPr>
            <a:picLocks noChangeAspect="1" noChangeArrowheads="1"/>
          </p:cNvPicPr>
          <p:nvPr/>
        </p:nvPicPr>
        <p:blipFill>
          <a:blip r:embed="rId5" cstate="print"/>
          <a:srcRect/>
          <a:stretch>
            <a:fillRect/>
          </a:stretch>
        </p:blipFill>
        <p:spPr bwMode="auto">
          <a:xfrm>
            <a:off x="4438227" y="1219200"/>
            <a:ext cx="4934373" cy="2743200"/>
          </a:xfrm>
          <a:prstGeom prst="rect">
            <a:avLst/>
          </a:prstGeom>
          <a:noFill/>
        </p:spPr>
      </p:pic>
      <p:sp>
        <p:nvSpPr>
          <p:cNvPr id="6" name="Rectangle 5"/>
          <p:cNvSpPr/>
          <p:nvPr/>
        </p:nvSpPr>
        <p:spPr>
          <a:xfrm>
            <a:off x="6096000" y="1447800"/>
            <a:ext cx="2534733" cy="477054"/>
          </a:xfrm>
          <a:prstGeom prst="rect">
            <a:avLst/>
          </a:prstGeom>
        </p:spPr>
        <p:txBody>
          <a:bodyPr wrap="none">
            <a:spAutoFit/>
          </a:bodyPr>
          <a:lstStyle/>
          <a:p>
            <a:r>
              <a:rPr lang="en-US" sz="2500" b="1" dirty="0" smtClean="0"/>
              <a:t>PVDIS (long nose)</a:t>
            </a:r>
            <a:endParaRPr lang="en-US" sz="2500" b="1" dirty="0"/>
          </a:p>
        </p:txBody>
      </p:sp>
      <p:sp>
        <p:nvSpPr>
          <p:cNvPr id="10" name="Rectangle 9"/>
          <p:cNvSpPr/>
          <p:nvPr/>
        </p:nvSpPr>
        <p:spPr>
          <a:xfrm>
            <a:off x="1295400" y="1427946"/>
            <a:ext cx="2656561" cy="477054"/>
          </a:xfrm>
          <a:prstGeom prst="rect">
            <a:avLst/>
          </a:prstGeom>
        </p:spPr>
        <p:txBody>
          <a:bodyPr wrap="none">
            <a:spAutoFit/>
          </a:bodyPr>
          <a:lstStyle/>
          <a:p>
            <a:r>
              <a:rPr lang="en-US" sz="2500" b="1" dirty="0" smtClean="0"/>
              <a:t>PVDIS (short nose)</a:t>
            </a:r>
            <a:endParaRPr lang="en-US" sz="2500" b="1" dirty="0"/>
          </a:p>
        </p:txBody>
      </p:sp>
      <p:sp>
        <p:nvSpPr>
          <p:cNvPr id="11" name="Rectangle 10"/>
          <p:cNvSpPr/>
          <p:nvPr/>
        </p:nvSpPr>
        <p:spPr>
          <a:xfrm>
            <a:off x="6248400" y="4267200"/>
            <a:ext cx="2414444" cy="477054"/>
          </a:xfrm>
          <a:prstGeom prst="rect">
            <a:avLst/>
          </a:prstGeom>
        </p:spPr>
        <p:txBody>
          <a:bodyPr wrap="none">
            <a:spAutoFit/>
          </a:bodyPr>
          <a:lstStyle/>
          <a:p>
            <a:r>
              <a:rPr lang="en-US" sz="2500" b="1" dirty="0" smtClean="0"/>
              <a:t>SIDIS (long nose)</a:t>
            </a:r>
            <a:endParaRPr lang="en-US" sz="2500" b="1" dirty="0"/>
          </a:p>
        </p:txBody>
      </p:sp>
      <p:sp>
        <p:nvSpPr>
          <p:cNvPr id="12" name="Rectangle 11"/>
          <p:cNvSpPr/>
          <p:nvPr/>
        </p:nvSpPr>
        <p:spPr>
          <a:xfrm>
            <a:off x="1295400" y="4247346"/>
            <a:ext cx="2536272" cy="477054"/>
          </a:xfrm>
          <a:prstGeom prst="rect">
            <a:avLst/>
          </a:prstGeom>
        </p:spPr>
        <p:txBody>
          <a:bodyPr wrap="none">
            <a:spAutoFit/>
          </a:bodyPr>
          <a:lstStyle/>
          <a:p>
            <a:r>
              <a:rPr lang="en-US" sz="2500" b="1" dirty="0" smtClean="0"/>
              <a:t>SIDIS (short nose)</a:t>
            </a:r>
            <a:endParaRPr lang="en-US" sz="25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proposal, PVDIS and SIDIS have different yoke with </a:t>
            </a:r>
            <a:r>
              <a:rPr lang="en-US" dirty="0" err="1" smtClean="0"/>
              <a:t>BaBar</a:t>
            </a:r>
            <a:r>
              <a:rPr lang="en-US" dirty="0" smtClean="0"/>
              <a:t> magnet and optimized individually.</a:t>
            </a:r>
          </a:p>
          <a:p>
            <a:r>
              <a:rPr lang="en-US" dirty="0" smtClean="0"/>
              <a:t>Then we adopt the same </a:t>
            </a:r>
            <a:r>
              <a:rPr lang="en-US" dirty="0" err="1" smtClean="0"/>
              <a:t>BaBar</a:t>
            </a:r>
            <a:r>
              <a:rPr lang="en-US" dirty="0" smtClean="0"/>
              <a:t> yoke for PVDIS and SIDIS which essentially is SIDIS configuration because it needs large room. So it’s not optimized for PVDIS.</a:t>
            </a:r>
          </a:p>
          <a:p>
            <a:r>
              <a:rPr lang="en-US" dirty="0" smtClean="0"/>
              <a:t>For CLEO, we will use two different yokes for SIDIS and PVDIS. The only difference though is SIDIS will have an additional 90cm wide donut shape which holds the heavy gas Cherenkov.</a:t>
            </a:r>
          </a:p>
          <a:p>
            <a:r>
              <a:rPr lang="en-US" dirty="0" smtClean="0"/>
              <a:t>For CLEO, short nose reaches 5</a:t>
            </a:r>
            <a:r>
              <a:rPr lang="en-US" baseline="30000" dirty="0" smtClean="0"/>
              <a:t>th</a:t>
            </a:r>
            <a:r>
              <a:rPr lang="en-US" dirty="0" smtClean="0"/>
              <a:t> baffle plane and long nose reaches 1</a:t>
            </a:r>
            <a:r>
              <a:rPr lang="en-US" baseline="30000" dirty="0" smtClean="0"/>
              <a:t>st</a:t>
            </a:r>
            <a:r>
              <a:rPr lang="en-US" dirty="0" smtClean="0"/>
              <a:t> baffle plane.</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CLEOv6 </a:t>
            </a:r>
            <a:r>
              <a:rPr lang="en-US" dirty="0" smtClean="0"/>
              <a:t>PVDIS</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533400" y="654050"/>
            <a:ext cx="3753853" cy="2743200"/>
          </a:xfrm>
          <a:prstGeom prst="rect">
            <a:avLst/>
          </a:prstGeom>
          <a:noFill/>
          <a:ln w="9525">
            <a:noFill/>
            <a:miter lim="800000"/>
            <a:headEnd/>
            <a:tailEnd/>
          </a:ln>
        </p:spPr>
      </p:pic>
      <p:pic>
        <p:nvPicPr>
          <p:cNvPr id="5" name="Picture 2" descr="E:\work_doc\CLEOv6_PVDIS_SF7map_B_50g.png"/>
          <p:cNvPicPr>
            <a:picLocks noChangeAspect="1" noChangeArrowheads="1"/>
          </p:cNvPicPr>
          <p:nvPr/>
        </p:nvPicPr>
        <p:blipFill>
          <a:blip r:embed="rId3" cstate="print"/>
          <a:srcRect/>
          <a:stretch>
            <a:fillRect/>
          </a:stretch>
        </p:blipFill>
        <p:spPr bwMode="auto">
          <a:xfrm>
            <a:off x="4932947" y="654050"/>
            <a:ext cx="3753853" cy="2743200"/>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513347" y="3657600"/>
            <a:ext cx="3753853" cy="2743200"/>
          </a:xfrm>
          <a:prstGeom prst="rect">
            <a:avLst/>
          </a:prstGeom>
          <a:noFill/>
          <a:ln w="9525">
            <a:noFill/>
            <a:miter lim="800000"/>
            <a:headEnd/>
            <a:tailEnd/>
          </a:ln>
        </p:spPr>
      </p:pic>
      <p:pic>
        <p:nvPicPr>
          <p:cNvPr id="7" name="Picture 2" descr="E:\work_doc\CLEOv6_PVDIS_SF7map_B_100g.png"/>
          <p:cNvPicPr>
            <a:picLocks noChangeAspect="1" noChangeArrowheads="1"/>
          </p:cNvPicPr>
          <p:nvPr/>
        </p:nvPicPr>
        <p:blipFill>
          <a:blip r:embed="rId5" cstate="print"/>
          <a:srcRect/>
          <a:stretch>
            <a:fillRect/>
          </a:stretch>
        </p:blipFill>
        <p:spPr bwMode="auto">
          <a:xfrm>
            <a:off x="4932947" y="3657600"/>
            <a:ext cx="3753853" cy="2743200"/>
          </a:xfrm>
          <a:prstGeom prst="rect">
            <a:avLst/>
          </a:prstGeom>
          <a:noFill/>
        </p:spPr>
      </p:pic>
      <p:sp>
        <p:nvSpPr>
          <p:cNvPr id="8" name="Rectangle 7"/>
          <p:cNvSpPr/>
          <p:nvPr/>
        </p:nvSpPr>
        <p:spPr>
          <a:xfrm>
            <a:off x="1143000" y="914400"/>
            <a:ext cx="2456122" cy="477054"/>
          </a:xfrm>
          <a:prstGeom prst="rect">
            <a:avLst/>
          </a:prstGeom>
        </p:spPr>
        <p:txBody>
          <a:bodyPr wrap="none">
            <a:spAutoFit/>
          </a:bodyPr>
          <a:lstStyle/>
          <a:p>
            <a:r>
              <a:rPr lang="en-US" sz="2500" b="1" dirty="0" smtClean="0"/>
              <a:t>Short nose, &gt;50G</a:t>
            </a:r>
            <a:endParaRPr lang="en-US" sz="2500" b="1" dirty="0"/>
          </a:p>
        </p:txBody>
      </p:sp>
      <p:sp>
        <p:nvSpPr>
          <p:cNvPr id="9" name="Rectangle 8"/>
          <p:cNvSpPr/>
          <p:nvPr/>
        </p:nvSpPr>
        <p:spPr>
          <a:xfrm>
            <a:off x="1143000" y="3942546"/>
            <a:ext cx="2618024" cy="477054"/>
          </a:xfrm>
          <a:prstGeom prst="rect">
            <a:avLst/>
          </a:prstGeom>
        </p:spPr>
        <p:txBody>
          <a:bodyPr wrap="none">
            <a:spAutoFit/>
          </a:bodyPr>
          <a:lstStyle/>
          <a:p>
            <a:r>
              <a:rPr lang="en-US" sz="2500" b="1" dirty="0" smtClean="0"/>
              <a:t>Short nose, &gt;100G</a:t>
            </a:r>
            <a:endParaRPr lang="en-US" sz="2500" b="1" dirty="0"/>
          </a:p>
        </p:txBody>
      </p:sp>
      <p:sp>
        <p:nvSpPr>
          <p:cNvPr id="10" name="Rectangle 9"/>
          <p:cNvSpPr/>
          <p:nvPr/>
        </p:nvSpPr>
        <p:spPr>
          <a:xfrm>
            <a:off x="5621078" y="914400"/>
            <a:ext cx="2367956" cy="477054"/>
          </a:xfrm>
          <a:prstGeom prst="rect">
            <a:avLst/>
          </a:prstGeom>
        </p:spPr>
        <p:txBody>
          <a:bodyPr wrap="none">
            <a:spAutoFit/>
          </a:bodyPr>
          <a:lstStyle/>
          <a:p>
            <a:r>
              <a:rPr lang="en-US" sz="2500" b="1" dirty="0" smtClean="0"/>
              <a:t>Long nose, &gt;50G</a:t>
            </a:r>
            <a:endParaRPr lang="en-US" sz="2500" b="1" dirty="0"/>
          </a:p>
        </p:txBody>
      </p:sp>
      <p:sp>
        <p:nvSpPr>
          <p:cNvPr id="11" name="Rectangle 10"/>
          <p:cNvSpPr/>
          <p:nvPr/>
        </p:nvSpPr>
        <p:spPr>
          <a:xfrm>
            <a:off x="5621078" y="3942546"/>
            <a:ext cx="2472152" cy="477054"/>
          </a:xfrm>
          <a:prstGeom prst="rect">
            <a:avLst/>
          </a:prstGeom>
        </p:spPr>
        <p:txBody>
          <a:bodyPr wrap="none">
            <a:spAutoFit/>
          </a:bodyPr>
          <a:lstStyle/>
          <a:p>
            <a:r>
              <a:rPr lang="en-US" sz="2500" b="1" dirty="0" smtClean="0"/>
              <a:t>long nose, &gt;100G</a:t>
            </a:r>
            <a:endParaRPr lang="en-US" sz="25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774701" y="654050"/>
            <a:ext cx="3753853" cy="2743200"/>
          </a:xfrm>
          <a:prstGeom prst="rect">
            <a:avLst/>
          </a:prstGeom>
          <a:noFill/>
          <a:ln w="9525">
            <a:noFill/>
            <a:miter lim="800000"/>
            <a:headEnd/>
            <a:tailEnd/>
          </a:ln>
        </p:spPr>
      </p:pic>
      <p:sp>
        <p:nvSpPr>
          <p:cNvPr id="5"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lvl="0" algn="ctr">
              <a:spcBef>
                <a:spcPct val="0"/>
              </a:spcBef>
            </a:pPr>
            <a:r>
              <a:rPr lang="en-US" sz="4400" dirty="0" smtClean="0"/>
              <a:t>CLEOv6 </a:t>
            </a:r>
            <a:r>
              <a:rPr lang="en-US" sz="4400" dirty="0" smtClean="0">
                <a:latin typeface="+mj-lt"/>
                <a:ea typeface="+mj-ea"/>
                <a:cs typeface="+mj-cs"/>
              </a:rPr>
              <a:t>SI</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DIS</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 name="Picture 2"/>
          <p:cNvPicPr>
            <a:picLocks noChangeAspect="1" noChangeArrowheads="1"/>
          </p:cNvPicPr>
          <p:nvPr/>
        </p:nvPicPr>
        <p:blipFill>
          <a:blip r:embed="rId3" cstate="print"/>
          <a:srcRect/>
          <a:stretch>
            <a:fillRect/>
          </a:stretch>
        </p:blipFill>
        <p:spPr bwMode="auto">
          <a:xfrm>
            <a:off x="774701" y="3810000"/>
            <a:ext cx="3753853" cy="2743200"/>
          </a:xfrm>
          <a:prstGeom prst="rect">
            <a:avLst/>
          </a:prstGeom>
          <a:noFill/>
          <a:ln w="9525">
            <a:noFill/>
            <a:miter lim="800000"/>
            <a:headEnd/>
            <a:tailEnd/>
          </a:ln>
        </p:spPr>
      </p:pic>
      <p:pic>
        <p:nvPicPr>
          <p:cNvPr id="7" name="Picture 2" descr="E:\work_doc\CLEOv6_SIDIS_SF7map_B_50g.png"/>
          <p:cNvPicPr>
            <a:picLocks noChangeAspect="1" noChangeArrowheads="1"/>
          </p:cNvPicPr>
          <p:nvPr/>
        </p:nvPicPr>
        <p:blipFill>
          <a:blip r:embed="rId4" cstate="print"/>
          <a:srcRect/>
          <a:stretch>
            <a:fillRect/>
          </a:stretch>
        </p:blipFill>
        <p:spPr bwMode="auto">
          <a:xfrm>
            <a:off x="4932947" y="654050"/>
            <a:ext cx="3753853" cy="2743200"/>
          </a:xfrm>
          <a:prstGeom prst="rect">
            <a:avLst/>
          </a:prstGeom>
          <a:noFill/>
        </p:spPr>
      </p:pic>
      <p:pic>
        <p:nvPicPr>
          <p:cNvPr id="8" name="Picture 2" descr="E:\work_doc\CLEOv6_SIDIS_SF7map_B_100g.png"/>
          <p:cNvPicPr>
            <a:picLocks noChangeAspect="1" noChangeArrowheads="1"/>
          </p:cNvPicPr>
          <p:nvPr/>
        </p:nvPicPr>
        <p:blipFill>
          <a:blip r:embed="rId5" cstate="print"/>
          <a:srcRect/>
          <a:stretch>
            <a:fillRect/>
          </a:stretch>
        </p:blipFill>
        <p:spPr bwMode="auto">
          <a:xfrm>
            <a:off x="4932947" y="3810000"/>
            <a:ext cx="3753853" cy="2743200"/>
          </a:xfrm>
          <a:prstGeom prst="rect">
            <a:avLst/>
          </a:prstGeom>
          <a:noFill/>
        </p:spPr>
      </p:pic>
      <p:sp>
        <p:nvSpPr>
          <p:cNvPr id="9" name="Rectangle 8"/>
          <p:cNvSpPr/>
          <p:nvPr/>
        </p:nvSpPr>
        <p:spPr>
          <a:xfrm>
            <a:off x="1143000" y="914400"/>
            <a:ext cx="2456122" cy="477054"/>
          </a:xfrm>
          <a:prstGeom prst="rect">
            <a:avLst/>
          </a:prstGeom>
        </p:spPr>
        <p:txBody>
          <a:bodyPr wrap="none">
            <a:spAutoFit/>
          </a:bodyPr>
          <a:lstStyle/>
          <a:p>
            <a:r>
              <a:rPr lang="en-US" sz="2500" b="1" dirty="0" smtClean="0"/>
              <a:t>Short nose, &gt;50G</a:t>
            </a:r>
            <a:endParaRPr lang="en-US" sz="2500" b="1" dirty="0"/>
          </a:p>
        </p:txBody>
      </p:sp>
      <p:sp>
        <p:nvSpPr>
          <p:cNvPr id="10" name="Rectangle 9"/>
          <p:cNvSpPr/>
          <p:nvPr/>
        </p:nvSpPr>
        <p:spPr>
          <a:xfrm>
            <a:off x="1143000" y="3942546"/>
            <a:ext cx="2618024" cy="477054"/>
          </a:xfrm>
          <a:prstGeom prst="rect">
            <a:avLst/>
          </a:prstGeom>
        </p:spPr>
        <p:txBody>
          <a:bodyPr wrap="none">
            <a:spAutoFit/>
          </a:bodyPr>
          <a:lstStyle/>
          <a:p>
            <a:r>
              <a:rPr lang="en-US" sz="2500" b="1" dirty="0" smtClean="0"/>
              <a:t>Short nose, &gt;100G</a:t>
            </a:r>
            <a:endParaRPr lang="en-US" sz="2500" b="1" dirty="0"/>
          </a:p>
        </p:txBody>
      </p:sp>
      <p:sp>
        <p:nvSpPr>
          <p:cNvPr id="11" name="Rectangle 10"/>
          <p:cNvSpPr/>
          <p:nvPr/>
        </p:nvSpPr>
        <p:spPr>
          <a:xfrm>
            <a:off x="5621078" y="914400"/>
            <a:ext cx="2367956" cy="477054"/>
          </a:xfrm>
          <a:prstGeom prst="rect">
            <a:avLst/>
          </a:prstGeom>
        </p:spPr>
        <p:txBody>
          <a:bodyPr wrap="none">
            <a:spAutoFit/>
          </a:bodyPr>
          <a:lstStyle/>
          <a:p>
            <a:r>
              <a:rPr lang="en-US" sz="2500" b="1" dirty="0" smtClean="0"/>
              <a:t>Long nose, &gt;50G</a:t>
            </a:r>
            <a:endParaRPr lang="en-US" sz="2500" b="1" dirty="0"/>
          </a:p>
        </p:txBody>
      </p:sp>
      <p:sp>
        <p:nvSpPr>
          <p:cNvPr id="12" name="Rectangle 11"/>
          <p:cNvSpPr/>
          <p:nvPr/>
        </p:nvSpPr>
        <p:spPr>
          <a:xfrm>
            <a:off x="5621078" y="3942546"/>
            <a:ext cx="2472152" cy="477054"/>
          </a:xfrm>
          <a:prstGeom prst="rect">
            <a:avLst/>
          </a:prstGeom>
        </p:spPr>
        <p:txBody>
          <a:bodyPr wrap="none">
            <a:spAutoFit/>
          </a:bodyPr>
          <a:lstStyle/>
          <a:p>
            <a:r>
              <a:rPr lang="en-US" sz="2500" b="1" dirty="0" smtClean="0"/>
              <a:t>long nose, &gt;100G</a:t>
            </a:r>
            <a:endParaRPr lang="en-US" sz="25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774700" y="654050"/>
            <a:ext cx="7594600" cy="5549900"/>
          </a:xfrm>
          <a:prstGeom prst="rect">
            <a:avLst/>
          </a:prstGeom>
          <a:noFill/>
          <a:ln w="9525">
            <a:noFill/>
            <a:miter lim="800000"/>
            <a:headEnd/>
            <a:tailEnd/>
          </a:ln>
        </p:spPr>
      </p:pic>
      <p:sp>
        <p:nvSpPr>
          <p:cNvPr id="5"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lvl="0" algn="ctr">
              <a:spcBef>
                <a:spcPct val="0"/>
              </a:spcBef>
            </a:pPr>
            <a:r>
              <a:rPr lang="en-US" sz="4400" dirty="0" smtClean="0"/>
              <a:t>CLEOv6 </a:t>
            </a:r>
            <a:r>
              <a:rPr lang="en-US" sz="4400" dirty="0" smtClean="0">
                <a:latin typeface="+mj-lt"/>
                <a:ea typeface="+mj-ea"/>
                <a:cs typeface="+mj-cs"/>
              </a:rPr>
              <a:t>PVDIS (short nose)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5"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lvl="0" algn="ctr">
              <a:spcBef>
                <a:spcPct val="0"/>
              </a:spcBef>
            </a:pPr>
            <a:r>
              <a:rPr lang="en-US" sz="4400" dirty="0" smtClean="0"/>
              <a:t>CLEOv6 </a:t>
            </a:r>
            <a:r>
              <a:rPr lang="en-US" sz="4400" dirty="0" smtClean="0">
                <a:latin typeface="+mj-lt"/>
                <a:ea typeface="+mj-ea"/>
                <a:cs typeface="+mj-cs"/>
              </a:rPr>
              <a:t>PVDIS </a:t>
            </a:r>
            <a:r>
              <a:rPr lang="en-US" sz="4400" dirty="0" smtClean="0"/>
              <a:t> </a:t>
            </a:r>
            <a:r>
              <a:rPr lang="en-US" sz="4400" dirty="0" smtClean="0"/>
              <a:t>(long </a:t>
            </a:r>
            <a:r>
              <a:rPr lang="en-US" sz="4400" dirty="0" smtClean="0"/>
              <a:t>nose)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122" name="Picture 2" descr="E:\work_doc\CLEOv6_PVDIS_SF7map.png"/>
          <p:cNvPicPr>
            <a:picLocks noChangeAspect="1" noChangeArrowheads="1"/>
          </p:cNvPicPr>
          <p:nvPr/>
        </p:nvPicPr>
        <p:blipFill>
          <a:blip r:embed="rId2" cstate="print"/>
          <a:srcRect/>
          <a:stretch>
            <a:fillRect/>
          </a:stretch>
        </p:blipFill>
        <p:spPr bwMode="auto">
          <a:xfrm>
            <a:off x="774700" y="654050"/>
            <a:ext cx="7594600" cy="55499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774700" y="654050"/>
            <a:ext cx="7594600" cy="5549900"/>
          </a:xfrm>
          <a:prstGeom prst="rect">
            <a:avLst/>
          </a:prstGeom>
          <a:noFill/>
          <a:ln w="9525">
            <a:noFill/>
            <a:miter lim="800000"/>
            <a:headEnd/>
            <a:tailEnd/>
          </a:ln>
        </p:spPr>
      </p:pic>
      <p:sp>
        <p:nvSpPr>
          <p:cNvPr id="5"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lvl="0" algn="ctr">
              <a:spcBef>
                <a:spcPct val="0"/>
              </a:spcBef>
            </a:pPr>
            <a:r>
              <a:rPr lang="en-US" sz="4400" dirty="0" smtClean="0"/>
              <a:t>CLEOv6 </a:t>
            </a:r>
            <a:r>
              <a:rPr lang="en-US" sz="4400" dirty="0" smtClean="0"/>
              <a:t>SI</a:t>
            </a:r>
            <a:r>
              <a:rPr lang="en-US" sz="4400" dirty="0" smtClean="0">
                <a:latin typeface="+mj-lt"/>
                <a:ea typeface="+mj-ea"/>
                <a:cs typeface="+mj-cs"/>
              </a:rPr>
              <a:t>DIS </a:t>
            </a:r>
            <a:r>
              <a:rPr lang="en-US" sz="4400" dirty="0" smtClean="0"/>
              <a:t>(</a:t>
            </a:r>
            <a:r>
              <a:rPr lang="en-US" sz="4400" dirty="0" smtClean="0"/>
              <a:t>short nose)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lvl="0" algn="ctr">
              <a:spcBef>
                <a:spcPct val="0"/>
              </a:spcBef>
            </a:pPr>
            <a:r>
              <a:rPr lang="en-US" sz="4400" dirty="0" smtClean="0"/>
              <a:t>CLEOv6 </a:t>
            </a:r>
            <a:r>
              <a:rPr lang="en-US" sz="4400" dirty="0" smtClean="0"/>
              <a:t>SI</a:t>
            </a:r>
            <a:r>
              <a:rPr lang="en-US" sz="4400" dirty="0" smtClean="0">
                <a:latin typeface="+mj-lt"/>
                <a:ea typeface="+mj-ea"/>
                <a:cs typeface="+mj-cs"/>
              </a:rPr>
              <a:t>DIS </a:t>
            </a:r>
            <a:r>
              <a:rPr lang="en-US" sz="4400" dirty="0" smtClean="0"/>
              <a:t> </a:t>
            </a:r>
            <a:r>
              <a:rPr lang="en-US" sz="4400" dirty="0" smtClean="0"/>
              <a:t>(long </a:t>
            </a:r>
            <a:r>
              <a:rPr lang="en-US" sz="4400" dirty="0" smtClean="0"/>
              <a:t>nose)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098" name="Picture 2" descr="E:\work_doc\CLEOv6_SIDIS_SF7map.png"/>
          <p:cNvPicPr>
            <a:picLocks noChangeAspect="1" noChangeArrowheads="1"/>
          </p:cNvPicPr>
          <p:nvPr/>
        </p:nvPicPr>
        <p:blipFill>
          <a:blip r:embed="rId2" cstate="print"/>
          <a:srcRect/>
          <a:stretch>
            <a:fillRect/>
          </a:stretch>
        </p:blipFill>
        <p:spPr bwMode="auto">
          <a:xfrm>
            <a:off x="774700" y="654050"/>
            <a:ext cx="7594600" cy="55499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22484</TotalTime>
  <Words>286</Words>
  <Application>Microsoft Office PowerPoint</Application>
  <PresentationFormat>On-screen Show (4:3)</PresentationFormat>
  <Paragraphs>38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CLEO Magnet and Yoke</vt:lpstr>
      <vt:lpstr>CLEOv6</vt:lpstr>
      <vt:lpstr>Note</vt:lpstr>
      <vt:lpstr>CLEOv6 PVDIS</vt:lpstr>
      <vt:lpstr>Slide 5</vt:lpstr>
      <vt:lpstr>Slide 6</vt:lpstr>
      <vt:lpstr>Slide 7</vt:lpstr>
      <vt:lpstr>Slide 8</vt:lpstr>
      <vt:lpstr>Slide 9</vt:lpstr>
      <vt:lpstr>Summary</vt:lpstr>
      <vt:lpstr>backup</vt:lpstr>
      <vt:lpstr>BABARv4</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20</cp:revision>
  <dcterms:created xsi:type="dcterms:W3CDTF">2012-02-15T18:17:18Z</dcterms:created>
  <dcterms:modified xsi:type="dcterms:W3CDTF">2012-03-02T14:56:21Z</dcterms:modified>
</cp:coreProperties>
</file>