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61" r:id="rId3"/>
    <p:sldId id="259" r:id="rId4"/>
    <p:sldId id="258" r:id="rId5"/>
    <p:sldId id="267" r:id="rId6"/>
    <p:sldId id="262" r:id="rId7"/>
    <p:sldId id="283" r:id="rId8"/>
    <p:sldId id="287" r:id="rId9"/>
    <p:sldId id="278" r:id="rId10"/>
    <p:sldId id="275" r:id="rId11"/>
    <p:sldId id="277" r:id="rId12"/>
    <p:sldId id="276" r:id="rId13"/>
    <p:sldId id="257" r:id="rId14"/>
    <p:sldId id="264" r:id="rId15"/>
    <p:sldId id="288" r:id="rId16"/>
    <p:sldId id="265" r:id="rId17"/>
    <p:sldId id="282" r:id="rId18"/>
    <p:sldId id="266" r:id="rId19"/>
    <p:sldId id="279" r:id="rId20"/>
    <p:sldId id="268" r:id="rId21"/>
    <p:sldId id="280" r:id="rId22"/>
  </p:sldIdLst>
  <p:sldSz cx="9144000" cy="6858000" type="screen4x3"/>
  <p:notesSz cx="6858000" cy="9144000"/>
  <p:embeddedFontLs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9" autoAdjust="0"/>
    <p:restoredTop sz="94660"/>
  </p:normalViewPr>
  <p:slideViewPr>
    <p:cSldViewPr>
      <p:cViewPr varScale="1">
        <p:scale>
          <a:sx n="88" d="100"/>
          <a:sy n="88" d="100"/>
        </p:scale>
        <p:origin x="-1291"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D34F6-53B7-4D16-A7BD-F7528790FDC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D34F6-53B7-4D16-A7BD-F7528790FDC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D34F6-53B7-4D16-A7BD-F7528790FDC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D34F6-53B7-4D16-A7BD-F7528790FDC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D34F6-53B7-4D16-A7BD-F7528790FDC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D34F6-53B7-4D16-A7BD-F7528790FDC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D34F6-53B7-4D16-A7BD-F7528790FDC9}" type="datetimeFigureOut">
              <a:rPr lang="en-US" smtClean="0"/>
              <a:pPr/>
              <a:t>8/20/2012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D34F6-53B7-4D16-A7BD-F7528790FDC9}" type="datetimeFigureOut">
              <a:rPr lang="en-US" smtClean="0"/>
              <a:pPr/>
              <a:t>8/20/2012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D34F6-53B7-4D16-A7BD-F7528790FDC9}" type="datetimeFigureOut">
              <a:rPr lang="en-US" smtClean="0"/>
              <a:pPr/>
              <a:t>8/20/2012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D34F6-53B7-4D16-A7BD-F7528790FDC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D34F6-53B7-4D16-A7BD-F7528790FDC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CC699-AD0A-4D6E-9B6E-CC9E44917D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D34F6-53B7-4D16-A7BD-F7528790FDC9}" type="datetimeFigureOut">
              <a:rPr lang="en-US" smtClean="0"/>
              <a:pPr/>
              <a:t>8/20/2012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CC699-AD0A-4D6E-9B6E-CC9E44917D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ttp:/www.engineeringtoolbox.com/young-modulus-d_417.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aacg1.lanl.gov/laacg/services/download_sf.phtml" TargetMode="External"/><Relationship Id="rId2" Type="http://schemas.openxmlformats.org/officeDocument/2006/relationships/hyperlink" Target="https://hallaweb.jlab.org/wiki/index.php/Solid_Magnet" TargetMode="External"/><Relationship Id="rId1" Type="http://schemas.openxmlformats.org/officeDocument/2006/relationships/slideLayout" Target="../slideLayouts/slideLayout2.xml"/><Relationship Id="rId4" Type="http://schemas.openxmlformats.org/officeDocument/2006/relationships/hyperlink" Target="https://userweb.jlab.org/~gen/jlab12gev/cleo_ma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SoLID</a:t>
            </a:r>
            <a:r>
              <a:rPr lang="en-US" dirty="0" smtClean="0"/>
              <a:t> magnet and yoke</a:t>
            </a:r>
            <a:br>
              <a:rPr lang="en-US" dirty="0" smtClean="0"/>
            </a:br>
            <a:r>
              <a:rPr lang="en-US" dirty="0" smtClean="0"/>
              <a:t>by using CLEO-II</a:t>
            </a:r>
            <a:endParaRPr lang="en-US" dirty="0"/>
          </a:p>
        </p:txBody>
      </p:sp>
      <p:sp>
        <p:nvSpPr>
          <p:cNvPr id="3" name="Subtitle 2"/>
          <p:cNvSpPr>
            <a:spLocks noGrp="1"/>
          </p:cNvSpPr>
          <p:nvPr>
            <p:ph type="subTitle" idx="1"/>
          </p:nvPr>
        </p:nvSpPr>
        <p:spPr/>
        <p:txBody>
          <a:bodyPr/>
          <a:lstStyle/>
          <a:p>
            <a:r>
              <a:rPr lang="en-US" dirty="0" err="1" smtClean="0"/>
              <a:t>Zhiwen</a:t>
            </a:r>
            <a:r>
              <a:rPr lang="en-US" dirty="0" smtClean="0"/>
              <a:t> Zhao</a:t>
            </a:r>
          </a:p>
          <a:p>
            <a:r>
              <a:rPr lang="en-US" dirty="0" smtClean="0"/>
              <a:t>2012/07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Google Drive\CLEO_II\CLEOv8_7\CLEOv8_field_Bz.png"/>
          <p:cNvPicPr>
            <a:picLocks noChangeAspect="1" noChangeArrowheads="1"/>
          </p:cNvPicPr>
          <p:nvPr/>
        </p:nvPicPr>
        <p:blipFill>
          <a:blip r:embed="rId2" cstate="print"/>
          <a:srcRect/>
          <a:stretch>
            <a:fillRect/>
          </a:stretch>
        </p:blipFill>
        <p:spPr bwMode="auto">
          <a:xfrm>
            <a:off x="65207" y="3505200"/>
            <a:ext cx="5725993" cy="3200400"/>
          </a:xfrm>
          <a:prstGeom prst="rect">
            <a:avLst/>
          </a:prstGeom>
          <a:noFill/>
        </p:spPr>
      </p:pic>
      <p:sp>
        <p:nvSpPr>
          <p:cNvPr id="2" name="Title 1"/>
          <p:cNvSpPr>
            <a:spLocks noGrp="1"/>
          </p:cNvSpPr>
          <p:nvPr>
            <p:ph type="title"/>
          </p:nvPr>
        </p:nvSpPr>
        <p:spPr>
          <a:xfrm>
            <a:off x="457200" y="-228600"/>
            <a:ext cx="8229600" cy="1143000"/>
          </a:xfrm>
        </p:spPr>
        <p:txBody>
          <a:bodyPr/>
          <a:lstStyle/>
          <a:p>
            <a:pPr algn="l"/>
            <a:r>
              <a:rPr lang="en-US" dirty="0" err="1" smtClean="0"/>
              <a:t>Bz</a:t>
            </a:r>
            <a:r>
              <a:rPr lang="en-US" dirty="0" smtClean="0"/>
              <a:t> along beam</a:t>
            </a:r>
            <a:endParaRPr lang="en-US" dirty="0"/>
          </a:p>
        </p:txBody>
      </p:sp>
      <p:sp>
        <p:nvSpPr>
          <p:cNvPr id="3" name="Content Placeholder 2"/>
          <p:cNvSpPr>
            <a:spLocks noGrp="1"/>
          </p:cNvSpPr>
          <p:nvPr>
            <p:ph idx="1"/>
          </p:nvPr>
        </p:nvSpPr>
        <p:spPr>
          <a:xfrm>
            <a:off x="4191000" y="76200"/>
            <a:ext cx="4876800" cy="2743200"/>
          </a:xfrm>
        </p:spPr>
        <p:style>
          <a:lnRef idx="1">
            <a:schemeClr val="accent3"/>
          </a:lnRef>
          <a:fillRef idx="2">
            <a:schemeClr val="accent3"/>
          </a:fillRef>
          <a:effectRef idx="1">
            <a:schemeClr val="accent3"/>
          </a:effectRef>
          <a:fontRef idx="minor">
            <a:schemeClr val="dk1"/>
          </a:fontRef>
        </p:style>
        <p:txBody>
          <a:bodyPr>
            <a:noAutofit/>
          </a:bodyPr>
          <a:lstStyle/>
          <a:p>
            <a:r>
              <a:rPr lang="en-US" sz="1400" dirty="0" err="1" smtClean="0"/>
              <a:t>SoLID</a:t>
            </a:r>
            <a:r>
              <a:rPr lang="en-US" sz="1400" dirty="0" smtClean="0"/>
              <a:t> </a:t>
            </a:r>
            <a:r>
              <a:rPr lang="en-US" sz="1400" dirty="0" err="1" smtClean="0"/>
              <a:t>BaBar</a:t>
            </a:r>
            <a:r>
              <a:rPr lang="en-US" sz="1400" dirty="0" smtClean="0"/>
              <a:t> total current 5119200A, CLEO-II total current 4187012A (current 3266A in 1282 turn). Their length is about same, so the current density is 20% less for CLEO-II</a:t>
            </a:r>
          </a:p>
          <a:p>
            <a:r>
              <a:rPr lang="en-US" sz="1400" dirty="0" smtClean="0"/>
              <a:t>CLEO-II can still reach 1.48T similar to </a:t>
            </a:r>
            <a:r>
              <a:rPr lang="en-US" sz="1400" dirty="0" err="1" smtClean="0"/>
              <a:t>SoLID</a:t>
            </a:r>
            <a:r>
              <a:rPr lang="en-US" sz="1400" dirty="0" smtClean="0"/>
              <a:t> </a:t>
            </a:r>
            <a:r>
              <a:rPr lang="en-US" sz="1400" dirty="0" err="1" smtClean="0"/>
              <a:t>BaBar</a:t>
            </a:r>
            <a:endParaRPr lang="en-US" sz="1400" dirty="0" smtClean="0"/>
          </a:p>
          <a:p>
            <a:r>
              <a:rPr lang="en-US" sz="1400" dirty="0" smtClean="0"/>
              <a:t>But </a:t>
            </a:r>
            <a:r>
              <a:rPr lang="en-US" sz="1400" dirty="0" err="1" smtClean="0"/>
              <a:t>SoLID</a:t>
            </a:r>
            <a:r>
              <a:rPr lang="en-US" sz="1400" dirty="0" smtClean="0"/>
              <a:t> CLEO only reaches 1.38T,  due to large opening, asymmetric yoke design</a:t>
            </a:r>
          </a:p>
          <a:p>
            <a:r>
              <a:rPr lang="en-US" sz="1400" dirty="0" smtClean="0"/>
              <a:t>could ask if CLEO-II can run higher current (unlikely)?</a:t>
            </a:r>
          </a:p>
          <a:p>
            <a:r>
              <a:rPr lang="en-US" sz="1400" dirty="0" smtClean="0"/>
              <a:t>According to Eugene, the field integral dropped about 20% comparing to </a:t>
            </a:r>
            <a:r>
              <a:rPr lang="en-US" sz="1400" dirty="0" err="1" smtClean="0"/>
              <a:t>BaBar</a:t>
            </a:r>
            <a:r>
              <a:rPr lang="en-US" sz="1400" dirty="0" smtClean="0"/>
              <a:t>, PVDIS baffle needs to be optimized accordingly.</a:t>
            </a:r>
            <a:endParaRPr lang="en-US" sz="1400" dirty="0"/>
          </a:p>
        </p:txBody>
      </p:sp>
      <p:pic>
        <p:nvPicPr>
          <p:cNvPr id="4100" name="Picture 4" descr="https://userweb.jlab.org/~gen/jlab12gev/cleo_mag/CLEO_E_0301.png"/>
          <p:cNvPicPr>
            <a:picLocks noChangeAspect="1" noChangeArrowheads="1"/>
          </p:cNvPicPr>
          <p:nvPr/>
        </p:nvPicPr>
        <p:blipFill>
          <a:blip r:embed="rId3" cstate="print"/>
          <a:srcRect/>
          <a:stretch>
            <a:fillRect/>
          </a:stretch>
        </p:blipFill>
        <p:spPr bwMode="auto">
          <a:xfrm>
            <a:off x="381000" y="609600"/>
            <a:ext cx="3500096" cy="1828800"/>
          </a:xfrm>
          <a:prstGeom prst="rect">
            <a:avLst/>
          </a:prstGeom>
          <a:noFill/>
        </p:spPr>
      </p:pic>
      <p:sp>
        <p:nvSpPr>
          <p:cNvPr id="7" name="Rectangle 6"/>
          <p:cNvSpPr/>
          <p:nvPr/>
        </p:nvSpPr>
        <p:spPr>
          <a:xfrm>
            <a:off x="457200" y="685800"/>
            <a:ext cx="3258521" cy="369332"/>
          </a:xfrm>
          <a:prstGeom prst="rect">
            <a:avLst/>
          </a:prstGeom>
        </p:spPr>
        <p:txBody>
          <a:bodyPr wrap="none">
            <a:spAutoFit/>
          </a:bodyPr>
          <a:lstStyle/>
          <a:p>
            <a:r>
              <a:rPr lang="en-US" dirty="0" smtClean="0"/>
              <a:t>Eugene’s reproduction of CLEO-II</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5181600" y="3124200"/>
            <a:ext cx="3838639" cy="2743200"/>
          </a:xfrm>
          <a:prstGeom prst="rect">
            <a:avLst/>
          </a:prstGeom>
          <a:noFill/>
          <a:ln w="9525">
            <a:noFill/>
            <a:miter lim="800000"/>
            <a:headEnd/>
            <a:tailEnd/>
          </a:ln>
        </p:spPr>
      </p:pic>
      <p:sp>
        <p:nvSpPr>
          <p:cNvPr id="8" name="Rectangle 7"/>
          <p:cNvSpPr/>
          <p:nvPr/>
        </p:nvSpPr>
        <p:spPr>
          <a:xfrm>
            <a:off x="780079" y="3124200"/>
            <a:ext cx="1245469" cy="369332"/>
          </a:xfrm>
          <a:prstGeom prst="rect">
            <a:avLst/>
          </a:prstGeom>
        </p:spPr>
        <p:txBody>
          <a:bodyPr wrap="none">
            <a:spAutoFit/>
          </a:bodyPr>
          <a:lstStyle/>
          <a:p>
            <a:r>
              <a:rPr lang="en-US" dirty="0" err="1" smtClean="0"/>
              <a:t>SoLID</a:t>
            </a:r>
            <a:r>
              <a:rPr lang="en-US" dirty="0" smtClean="0"/>
              <a:t> CLEO</a:t>
            </a:r>
            <a:endParaRPr lang="en-US" dirty="0"/>
          </a:p>
        </p:txBody>
      </p:sp>
      <p:sp>
        <p:nvSpPr>
          <p:cNvPr id="9" name="Rectangle 8"/>
          <p:cNvSpPr/>
          <p:nvPr/>
        </p:nvSpPr>
        <p:spPr>
          <a:xfrm>
            <a:off x="7772400" y="2831068"/>
            <a:ext cx="1314784" cy="369332"/>
          </a:xfrm>
          <a:prstGeom prst="rect">
            <a:avLst/>
          </a:prstGeom>
        </p:spPr>
        <p:txBody>
          <a:bodyPr wrap="none">
            <a:spAutoFit/>
          </a:bodyPr>
          <a:lstStyle/>
          <a:p>
            <a:r>
              <a:rPr lang="en-US" dirty="0" err="1" smtClean="0"/>
              <a:t>SoLID</a:t>
            </a:r>
            <a:r>
              <a:rPr lang="en-US" dirty="0" smtClean="0"/>
              <a:t> </a:t>
            </a:r>
            <a:r>
              <a:rPr lang="en-US" dirty="0" err="1" smtClean="0"/>
              <a:t>BaBar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Google Drive\CLEO_II\CLEOv8_7\CLEOv8_fieldmap_100G.png"/>
          <p:cNvPicPr>
            <a:picLocks noChangeAspect="1" noChangeArrowheads="1"/>
          </p:cNvPicPr>
          <p:nvPr/>
        </p:nvPicPr>
        <p:blipFill>
          <a:blip r:embed="rId2" cstate="print"/>
          <a:srcRect/>
          <a:stretch>
            <a:fillRect/>
          </a:stretch>
        </p:blipFill>
        <p:spPr bwMode="auto">
          <a:xfrm>
            <a:off x="774700" y="1244600"/>
            <a:ext cx="7594600" cy="5537200"/>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t>field in </a:t>
            </a:r>
            <a:r>
              <a:rPr lang="en-US" dirty="0" err="1" smtClean="0"/>
              <a:t>endcup</a:t>
            </a:r>
            <a:endParaRPr lang="en-US" dirty="0"/>
          </a:p>
        </p:txBody>
      </p:sp>
      <p:sp>
        <p:nvSpPr>
          <p:cNvPr id="3" name="Content Placeholder 2"/>
          <p:cNvSpPr>
            <a:spLocks noGrp="1"/>
          </p:cNvSpPr>
          <p:nvPr>
            <p:ph idx="1"/>
          </p:nvPr>
        </p:nvSpPr>
        <p:spPr>
          <a:xfrm>
            <a:off x="533400" y="1143000"/>
            <a:ext cx="8229600" cy="4525963"/>
          </a:xfrm>
        </p:spPr>
        <p:txBody>
          <a:bodyPr/>
          <a:lstStyle/>
          <a:p>
            <a:endParaRPr lang="en-US" dirty="0"/>
          </a:p>
        </p:txBody>
      </p:sp>
      <p:sp>
        <p:nvSpPr>
          <p:cNvPr id="5" name="Rectangle 4"/>
          <p:cNvSpPr/>
          <p:nvPr/>
        </p:nvSpPr>
        <p:spPr>
          <a:xfrm>
            <a:off x="2438400" y="2362200"/>
            <a:ext cx="1027845" cy="369332"/>
          </a:xfrm>
          <a:prstGeom prst="rect">
            <a:avLst/>
          </a:prstGeom>
        </p:spPr>
        <p:txBody>
          <a:bodyPr wrap="none">
            <a:spAutoFit/>
          </a:bodyPr>
          <a:lstStyle/>
          <a:p>
            <a:r>
              <a:rPr lang="en-US" dirty="0" smtClean="0"/>
              <a:t>B &gt; 100G</a:t>
            </a:r>
            <a:endParaRPr lang="en-US" dirty="0"/>
          </a:p>
        </p:txBody>
      </p:sp>
      <p:sp>
        <p:nvSpPr>
          <p:cNvPr id="6" name="Content Placeholder 2"/>
          <p:cNvSpPr txBox="1">
            <a:spLocks/>
          </p:cNvSpPr>
          <p:nvPr/>
        </p:nvSpPr>
        <p:spPr>
          <a:xfrm>
            <a:off x="457200" y="762000"/>
            <a:ext cx="8229600" cy="9144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B at nominal Cherenkov</a:t>
            </a:r>
            <a:r>
              <a:rPr kumimoji="0" lang="en-US" sz="3200" b="0" i="0" u="none" strike="noStrike" kern="1200" cap="none" spc="0" normalizeH="0" noProof="0" dirty="0" smtClean="0">
                <a:ln>
                  <a:noFill/>
                </a:ln>
                <a:solidFill>
                  <a:schemeClr val="dk1"/>
                </a:solidFill>
                <a:effectLst/>
                <a:uLnTx/>
                <a:uFillTx/>
                <a:latin typeface="+mn-lt"/>
                <a:ea typeface="+mn-ea"/>
                <a:cs typeface="+mn-cs"/>
              </a:rPr>
              <a:t> </a:t>
            </a:r>
            <a:r>
              <a:rPr lang="en-US" sz="3200" noProof="0" dirty="0" smtClean="0"/>
              <a:t>photon sensor </a:t>
            </a:r>
            <a:r>
              <a:rPr kumimoji="0" lang="en-US" sz="3200" b="0" i="0" u="none" strike="noStrike" kern="1200" cap="none" spc="0" normalizeH="0" baseline="0" noProof="0" dirty="0" smtClean="0">
                <a:ln>
                  <a:noFill/>
                </a:ln>
                <a:solidFill>
                  <a:schemeClr val="dk1"/>
                </a:solidFill>
                <a:effectLst/>
                <a:uLnTx/>
                <a:uFillTx/>
                <a:latin typeface="+mn-lt"/>
                <a:ea typeface="+mn-ea"/>
                <a:cs typeface="+mn-cs"/>
              </a:rPr>
              <a:t>location are around</a:t>
            </a:r>
            <a:r>
              <a:rPr kumimoji="0" lang="en-US" sz="3200" b="0" i="0" u="none" strike="noStrike" kern="1200" cap="none" spc="0" normalizeH="0" noProof="0" dirty="0" smtClean="0">
                <a:ln>
                  <a:noFill/>
                </a:ln>
                <a:solidFill>
                  <a:schemeClr val="dk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dk1"/>
                </a:solidFill>
                <a:effectLst/>
                <a:uLnTx/>
                <a:uFillTx/>
                <a:latin typeface="+mn-lt"/>
                <a:ea typeface="+mn-ea"/>
                <a:cs typeface="+mn-cs"/>
              </a:rPr>
              <a:t>120G and 50G</a:t>
            </a:r>
          </a:p>
          <a:p>
            <a:pPr marL="342900" lvl="0" indent="-342900">
              <a:spcBef>
                <a:spcPct val="20000"/>
              </a:spcBef>
              <a:buFont typeface="Arial" pitchFamily="34" charset="0"/>
              <a:buChar char="•"/>
            </a:pPr>
            <a:r>
              <a:rPr lang="en-US" sz="3200" dirty="0" smtClean="0"/>
              <a:t>B at SIDIS forward angle EC  photon sensor location is below 100G</a:t>
            </a:r>
          </a:p>
          <a:p>
            <a:pPr marL="342900" indent="-342900">
              <a:spcBef>
                <a:spcPct val="20000"/>
              </a:spcBef>
              <a:buFont typeface="Arial" pitchFamily="34" charset="0"/>
              <a:buChar char="•"/>
            </a:pPr>
            <a:r>
              <a:rPr lang="en-US" sz="3200" dirty="0" smtClean="0"/>
              <a:t>B at PVDIS forward angle EC  photon sensor location is below 500G</a:t>
            </a: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owner\Google Drive\CLEO_II\CLEOv8_7\CLEOv8_fieldmap_2T_zoomin.png"/>
          <p:cNvPicPr>
            <a:picLocks noChangeAspect="1" noChangeArrowheads="1"/>
          </p:cNvPicPr>
          <p:nvPr/>
        </p:nvPicPr>
        <p:blipFill>
          <a:blip r:embed="rId2" cstate="print"/>
          <a:srcRect/>
          <a:stretch>
            <a:fillRect/>
          </a:stretch>
        </p:blipFill>
        <p:spPr bwMode="auto">
          <a:xfrm>
            <a:off x="4572000" y="3048000"/>
            <a:ext cx="4389539" cy="3200400"/>
          </a:xfrm>
          <a:prstGeom prst="rect">
            <a:avLst/>
          </a:prstGeom>
          <a:noFill/>
        </p:spPr>
      </p:pic>
      <p:pic>
        <p:nvPicPr>
          <p:cNvPr id="4" name="Picture 2" descr="C:\Users\owner\Google Drive\CLEO_II\CLEOv8_7\CLEOv8_fieldmap_2T.png"/>
          <p:cNvPicPr>
            <a:picLocks noChangeAspect="1" noChangeArrowheads="1"/>
          </p:cNvPicPr>
          <p:nvPr/>
        </p:nvPicPr>
        <p:blipFill>
          <a:blip r:embed="rId3" cstate="print"/>
          <a:srcRect/>
          <a:stretch>
            <a:fillRect/>
          </a:stretch>
        </p:blipFill>
        <p:spPr bwMode="auto">
          <a:xfrm>
            <a:off x="152400" y="2971800"/>
            <a:ext cx="4389539" cy="3200400"/>
          </a:xfrm>
          <a:prstGeom prst="rect">
            <a:avLst/>
          </a:prstGeom>
          <a:noFill/>
        </p:spPr>
      </p:pic>
      <p:sp>
        <p:nvSpPr>
          <p:cNvPr id="2" name="Title 1"/>
          <p:cNvSpPr>
            <a:spLocks noGrp="1"/>
          </p:cNvSpPr>
          <p:nvPr>
            <p:ph type="title"/>
          </p:nvPr>
        </p:nvSpPr>
        <p:spPr>
          <a:xfrm>
            <a:off x="457200" y="-76200"/>
            <a:ext cx="8229600" cy="1143000"/>
          </a:xfrm>
        </p:spPr>
        <p:txBody>
          <a:bodyPr/>
          <a:lstStyle/>
          <a:p>
            <a:r>
              <a:rPr lang="en-US" dirty="0" smtClean="0"/>
              <a:t>saturation in Iron</a:t>
            </a:r>
            <a:endParaRPr lang="en-US" dirty="0"/>
          </a:p>
        </p:txBody>
      </p:sp>
      <p:sp>
        <p:nvSpPr>
          <p:cNvPr id="3" name="Content Placeholder 2"/>
          <p:cNvSpPr>
            <a:spLocks noGrp="1"/>
          </p:cNvSpPr>
          <p:nvPr>
            <p:ph idx="1"/>
          </p:nvPr>
        </p:nvSpPr>
        <p:spPr>
          <a:xfrm>
            <a:off x="457200" y="990601"/>
            <a:ext cx="8229600" cy="1524000"/>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r>
              <a:rPr lang="en-US" dirty="0" smtClean="0"/>
              <a:t>Most of saturation (B&gt;2T) is at the </a:t>
            </a:r>
            <a:r>
              <a:rPr lang="en-US" dirty="0" err="1" smtClean="0"/>
              <a:t>endcup</a:t>
            </a:r>
            <a:r>
              <a:rPr lang="en-US" dirty="0" smtClean="0"/>
              <a:t> nose, we might use iron with more field tolerance. </a:t>
            </a:r>
          </a:p>
          <a:p>
            <a:r>
              <a:rPr lang="en-US" dirty="0" smtClean="0"/>
              <a:t>The physics acceptance is still 8-15cm away from the tip.</a:t>
            </a:r>
          </a:p>
          <a:p>
            <a:r>
              <a:rPr lang="en-US" dirty="0" smtClean="0"/>
              <a:t>The worry is when current changes, magnetic force balance may change too. Eugene shows when current ramps up, the force change by </a:t>
            </a:r>
            <a:r>
              <a:rPr lang="en-US" dirty="0" err="1" smtClean="0"/>
              <a:t>quadratically</a:t>
            </a:r>
            <a:r>
              <a:rPr lang="en-US" dirty="0" smtClean="0"/>
              <a:t>  and the force on coil doesn’t change sign. </a:t>
            </a:r>
          </a:p>
          <a:p>
            <a:endParaRPr lang="en-US" dirty="0"/>
          </a:p>
        </p:txBody>
      </p:sp>
      <p:sp>
        <p:nvSpPr>
          <p:cNvPr id="6" name="Rectangle 5"/>
          <p:cNvSpPr/>
          <p:nvPr/>
        </p:nvSpPr>
        <p:spPr>
          <a:xfrm>
            <a:off x="990600" y="3440668"/>
            <a:ext cx="760144" cy="369332"/>
          </a:xfrm>
          <a:prstGeom prst="rect">
            <a:avLst/>
          </a:prstGeom>
        </p:spPr>
        <p:txBody>
          <a:bodyPr wrap="none">
            <a:spAutoFit/>
          </a:bodyPr>
          <a:lstStyle/>
          <a:p>
            <a:r>
              <a:rPr lang="en-US" dirty="0" smtClean="0"/>
              <a:t>B &gt; 2T</a:t>
            </a:r>
            <a:endParaRPr lang="en-US" dirty="0"/>
          </a:p>
        </p:txBody>
      </p:sp>
      <p:sp>
        <p:nvSpPr>
          <p:cNvPr id="7" name="Rectangle 6"/>
          <p:cNvSpPr/>
          <p:nvPr/>
        </p:nvSpPr>
        <p:spPr>
          <a:xfrm>
            <a:off x="5181600" y="3505200"/>
            <a:ext cx="1606658" cy="369332"/>
          </a:xfrm>
          <a:prstGeom prst="rect">
            <a:avLst/>
          </a:prstGeom>
        </p:spPr>
        <p:txBody>
          <a:bodyPr wrap="none">
            <a:spAutoFit/>
          </a:bodyPr>
          <a:lstStyle/>
          <a:p>
            <a:r>
              <a:rPr lang="en-US" dirty="0" smtClean="0"/>
              <a:t>B &gt; 2T, zoom-in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wner\Google Drive\CLEO_II\CLEOv8_7\CLEOv8_field.png"/>
          <p:cNvPicPr>
            <a:picLocks noChangeAspect="1" noChangeArrowheads="1"/>
          </p:cNvPicPr>
          <p:nvPr/>
        </p:nvPicPr>
        <p:blipFill>
          <a:blip r:embed="rId2" cstate="print"/>
          <a:srcRect/>
          <a:stretch>
            <a:fillRect/>
          </a:stretch>
        </p:blipFill>
        <p:spPr bwMode="auto">
          <a:xfrm>
            <a:off x="33070" y="1674966"/>
            <a:ext cx="9046351" cy="5029200"/>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t>Force on coil</a:t>
            </a:r>
            <a:endParaRPr lang="en-US" dirty="0"/>
          </a:p>
        </p:txBody>
      </p:sp>
      <p:graphicFrame>
        <p:nvGraphicFramePr>
          <p:cNvPr id="8" name="Table 7"/>
          <p:cNvGraphicFramePr>
            <a:graphicFrameLocks noGrp="1"/>
          </p:cNvGraphicFramePr>
          <p:nvPr/>
        </p:nvGraphicFramePr>
        <p:xfrm>
          <a:off x="152400" y="609600"/>
          <a:ext cx="8839200" cy="2346960"/>
        </p:xfrm>
        <a:graphic>
          <a:graphicData uri="http://schemas.openxmlformats.org/drawingml/2006/table">
            <a:tbl>
              <a:tblPr firstRow="1" bandRow="1">
                <a:tableStyleId>{5C22544A-7EE6-4342-B048-85BDC9FD1C3A}</a:tableStyleId>
              </a:tblPr>
              <a:tblGrid>
                <a:gridCol w="1767840"/>
                <a:gridCol w="1767840"/>
                <a:gridCol w="1767840"/>
                <a:gridCol w="1767840"/>
                <a:gridCol w="1767840"/>
              </a:tblGrid>
              <a:tr h="283029">
                <a:tc>
                  <a:txBody>
                    <a:bodyPr/>
                    <a:lstStyle/>
                    <a:p>
                      <a:pPr algn="ctr"/>
                      <a:r>
                        <a:rPr lang="en-US" sz="1600" i="1" dirty="0" smtClean="0">
                          <a:solidFill>
                            <a:srgbClr val="FF0000"/>
                          </a:solidFill>
                        </a:rPr>
                        <a:t>unit in t</a:t>
                      </a:r>
                      <a:endParaRPr lang="en-US" sz="1600" i="1" dirty="0">
                        <a:solidFill>
                          <a:srgbClr val="FF0000"/>
                        </a:solidFill>
                      </a:endParaRPr>
                    </a:p>
                  </a:txBody>
                  <a:tcPr/>
                </a:tc>
                <a:tc>
                  <a:txBody>
                    <a:bodyPr/>
                    <a:lstStyle/>
                    <a:p>
                      <a:pPr algn="ctr"/>
                      <a:r>
                        <a:rPr lang="en-US" sz="1600" dirty="0" smtClean="0"/>
                        <a:t>upstream</a:t>
                      </a:r>
                      <a:endParaRPr lang="en-US" sz="1600" dirty="0"/>
                    </a:p>
                  </a:txBody>
                  <a:tcPr/>
                </a:tc>
                <a:tc>
                  <a:txBody>
                    <a:bodyPr/>
                    <a:lstStyle/>
                    <a:p>
                      <a:pPr algn="ctr"/>
                      <a:r>
                        <a:rPr lang="en-US" sz="1600" dirty="0" smtClean="0"/>
                        <a:t>middle</a:t>
                      </a:r>
                      <a:endParaRPr lang="en-US" sz="1600" dirty="0"/>
                    </a:p>
                  </a:txBody>
                  <a:tcPr/>
                </a:tc>
                <a:tc>
                  <a:txBody>
                    <a:bodyPr/>
                    <a:lstStyle/>
                    <a:p>
                      <a:pPr algn="ctr"/>
                      <a:r>
                        <a:rPr lang="en-US" sz="1600" dirty="0" smtClean="0"/>
                        <a:t>downstream</a:t>
                      </a:r>
                      <a:endParaRPr lang="en-US" sz="1600" dirty="0"/>
                    </a:p>
                  </a:txBody>
                  <a:tcPr/>
                </a:tc>
                <a:tc>
                  <a:txBody>
                    <a:bodyPr/>
                    <a:lstStyle/>
                    <a:p>
                      <a:pPr algn="ctr"/>
                      <a:r>
                        <a:rPr lang="en-US" sz="1600" dirty="0" smtClean="0"/>
                        <a:t>total</a:t>
                      </a:r>
                      <a:endParaRPr lang="en-US" sz="1600" dirty="0"/>
                    </a:p>
                  </a:txBody>
                  <a:tcPr/>
                </a:tc>
              </a:tr>
              <a:tr h="283029">
                <a:tc>
                  <a:txBody>
                    <a:bodyPr/>
                    <a:lstStyle/>
                    <a:p>
                      <a:pPr algn="ctr"/>
                      <a:r>
                        <a:rPr lang="en-US" sz="1600" dirty="0" smtClean="0"/>
                        <a:t>inner 2piFz</a:t>
                      </a:r>
                      <a:endParaRPr lang="en-US" sz="1600" dirty="0"/>
                    </a:p>
                  </a:txBody>
                  <a:tcPr/>
                </a:tc>
                <a:tc>
                  <a:txBody>
                    <a:bodyPr/>
                    <a:lstStyle/>
                    <a:p>
                      <a:pPr algn="ctr"/>
                      <a:r>
                        <a:rPr lang="en-US" sz="1600" dirty="0" smtClean="0"/>
                        <a:t>154.1</a:t>
                      </a:r>
                      <a:endParaRPr lang="en-US" sz="1600" dirty="0"/>
                    </a:p>
                  </a:txBody>
                  <a:tcPr/>
                </a:tc>
                <a:tc>
                  <a:txBody>
                    <a:bodyPr/>
                    <a:lstStyle/>
                    <a:p>
                      <a:pPr algn="ctr"/>
                      <a:r>
                        <a:rPr lang="en-US" sz="1600" dirty="0" smtClean="0"/>
                        <a:t>3.6</a:t>
                      </a:r>
                      <a:endParaRPr lang="en-US" sz="1600" dirty="0"/>
                    </a:p>
                  </a:txBody>
                  <a:tcPr/>
                </a:tc>
                <a:tc>
                  <a:txBody>
                    <a:bodyPr/>
                    <a:lstStyle/>
                    <a:p>
                      <a:pPr algn="ctr"/>
                      <a:r>
                        <a:rPr lang="en-US" sz="1600" dirty="0" smtClean="0"/>
                        <a:t>-159.1</a:t>
                      </a:r>
                      <a:endParaRPr lang="en-US" sz="1600" dirty="0"/>
                    </a:p>
                  </a:txBody>
                  <a:tcPr/>
                </a:tc>
                <a:tc>
                  <a:txBody>
                    <a:bodyPr/>
                    <a:lstStyle/>
                    <a:p>
                      <a:pPr algn="ctr"/>
                      <a:r>
                        <a:rPr lang="en-US" sz="1600" dirty="0" smtClean="0"/>
                        <a:t>-1.4</a:t>
                      </a:r>
                      <a:endParaRPr lang="en-US" sz="1600" dirty="0"/>
                    </a:p>
                  </a:txBody>
                  <a:tcPr/>
                </a:tc>
              </a:tr>
              <a:tr h="283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outer 2piFz</a:t>
                      </a:r>
                    </a:p>
                  </a:txBody>
                  <a:tcPr/>
                </a:tc>
                <a:tc>
                  <a:txBody>
                    <a:bodyPr/>
                    <a:lstStyle/>
                    <a:p>
                      <a:pPr algn="ctr"/>
                      <a:r>
                        <a:rPr lang="en-US" sz="1600" dirty="0" smtClean="0"/>
                        <a:t>154.7</a:t>
                      </a:r>
                      <a:endParaRPr lang="en-US" sz="1600" dirty="0"/>
                    </a:p>
                  </a:txBody>
                  <a:tcPr/>
                </a:tc>
                <a:tc>
                  <a:txBody>
                    <a:bodyPr/>
                    <a:lstStyle/>
                    <a:p>
                      <a:pPr algn="ctr"/>
                      <a:r>
                        <a:rPr lang="en-US" sz="1600" dirty="0" smtClean="0"/>
                        <a:t>3.5</a:t>
                      </a:r>
                      <a:endParaRPr lang="en-US" sz="1600" dirty="0"/>
                    </a:p>
                  </a:txBody>
                  <a:tcPr/>
                </a:tc>
                <a:tc>
                  <a:txBody>
                    <a:bodyPr/>
                    <a:lstStyle/>
                    <a:p>
                      <a:pPr algn="ctr"/>
                      <a:r>
                        <a:rPr lang="en-US" sz="1600" dirty="0" smtClean="0"/>
                        <a:t>-159.6</a:t>
                      </a:r>
                      <a:endParaRPr lang="en-US" sz="1600" dirty="0"/>
                    </a:p>
                  </a:txBody>
                  <a:tcPr/>
                </a:tc>
                <a:tc>
                  <a:txBody>
                    <a:bodyPr/>
                    <a:lstStyle/>
                    <a:p>
                      <a:pPr algn="ctr"/>
                      <a:r>
                        <a:rPr lang="en-US" sz="1600" dirty="0" smtClean="0"/>
                        <a:t>-1.4</a:t>
                      </a:r>
                      <a:endParaRPr lang="en-US" sz="1600" dirty="0"/>
                    </a:p>
                  </a:txBody>
                  <a:tcPr/>
                </a:tc>
              </a:tr>
              <a:tr h="283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Total 2piFz</a:t>
                      </a:r>
                    </a:p>
                  </a:txBody>
                  <a:tcPr/>
                </a:tc>
                <a:tc>
                  <a:txBody>
                    <a:bodyPr/>
                    <a:lstStyle/>
                    <a:p>
                      <a:pPr algn="ctr"/>
                      <a:r>
                        <a:rPr lang="en-US" sz="1600" dirty="0" smtClean="0"/>
                        <a:t>308.8</a:t>
                      </a:r>
                      <a:endParaRPr lang="en-US" sz="1600" dirty="0"/>
                    </a:p>
                  </a:txBody>
                  <a:tcPr/>
                </a:tc>
                <a:tc>
                  <a:txBody>
                    <a:bodyPr/>
                    <a:lstStyle/>
                    <a:p>
                      <a:pPr algn="ctr"/>
                      <a:r>
                        <a:rPr lang="en-US" sz="1600" dirty="0" smtClean="0"/>
                        <a:t>7.1</a:t>
                      </a:r>
                      <a:endParaRPr lang="en-US" sz="1600" dirty="0"/>
                    </a:p>
                  </a:txBody>
                  <a:tcPr/>
                </a:tc>
                <a:tc>
                  <a:txBody>
                    <a:bodyPr/>
                    <a:lstStyle/>
                    <a:p>
                      <a:pPr algn="ctr"/>
                      <a:r>
                        <a:rPr lang="en-US" sz="1600" dirty="0" smtClean="0"/>
                        <a:t>-318.7</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-2.4</a:t>
                      </a:r>
                    </a:p>
                  </a:txBody>
                  <a:tcPr/>
                </a:tc>
              </a:tr>
              <a:tr h="283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inner Fr/radian</a:t>
                      </a:r>
                    </a:p>
                  </a:txBody>
                  <a:tcPr/>
                </a:tc>
                <a:tc>
                  <a:txBody>
                    <a:bodyPr/>
                    <a:lstStyle/>
                    <a:p>
                      <a:pPr algn="ctr"/>
                      <a:r>
                        <a:rPr lang="en-US" sz="1600" dirty="0" smtClean="0"/>
                        <a:t>87.9</a:t>
                      </a:r>
                      <a:endParaRPr lang="en-US" sz="1600" dirty="0"/>
                    </a:p>
                  </a:txBody>
                  <a:tcPr/>
                </a:tc>
                <a:tc>
                  <a:txBody>
                    <a:bodyPr/>
                    <a:lstStyle/>
                    <a:p>
                      <a:pPr algn="ctr"/>
                      <a:r>
                        <a:rPr lang="en-US" sz="1600" dirty="0" smtClean="0"/>
                        <a:t>170.2</a:t>
                      </a:r>
                      <a:endParaRPr lang="en-US" sz="1600" dirty="0"/>
                    </a:p>
                  </a:txBody>
                  <a:tcPr/>
                </a:tc>
                <a:tc>
                  <a:txBody>
                    <a:bodyPr/>
                    <a:lstStyle/>
                    <a:p>
                      <a:pPr algn="ctr"/>
                      <a:r>
                        <a:rPr lang="en-US" sz="1600" dirty="0" smtClean="0"/>
                        <a:t>87.2</a:t>
                      </a:r>
                      <a:endParaRPr lang="en-US" sz="1600" dirty="0"/>
                    </a:p>
                  </a:txBody>
                  <a:tcPr/>
                </a:tc>
                <a:tc>
                  <a:txBody>
                    <a:bodyPr/>
                    <a:lstStyle/>
                    <a:p>
                      <a:pPr algn="ctr"/>
                      <a:r>
                        <a:rPr lang="en-US" sz="1600" dirty="0" smtClean="0"/>
                        <a:t>345.3</a:t>
                      </a:r>
                      <a:endParaRPr lang="en-US" sz="1600" dirty="0"/>
                    </a:p>
                  </a:txBody>
                  <a:tcPr/>
                </a:tc>
              </a:tr>
              <a:tr h="283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outer Fr/radian</a:t>
                      </a:r>
                      <a:r>
                        <a:rPr lang="en-US" sz="1600" baseline="0" dirty="0" smtClean="0"/>
                        <a:t> </a:t>
                      </a:r>
                      <a:endParaRPr lang="en-US" sz="1600" dirty="0" smtClean="0"/>
                    </a:p>
                  </a:txBody>
                  <a:tcPr/>
                </a:tc>
                <a:tc>
                  <a:txBody>
                    <a:bodyPr/>
                    <a:lstStyle/>
                    <a:p>
                      <a:pPr algn="ctr"/>
                      <a:r>
                        <a:rPr lang="en-US" sz="1600" dirty="0" smtClean="0"/>
                        <a:t>24.8</a:t>
                      </a:r>
                      <a:endParaRPr lang="en-US" sz="1600" dirty="0"/>
                    </a:p>
                  </a:txBody>
                  <a:tcPr/>
                </a:tc>
                <a:tc>
                  <a:txBody>
                    <a:bodyPr/>
                    <a:lstStyle/>
                    <a:p>
                      <a:pPr algn="ctr"/>
                      <a:r>
                        <a:rPr lang="en-US" sz="1600" dirty="0" smtClean="0"/>
                        <a:t>54.5</a:t>
                      </a:r>
                      <a:endParaRPr lang="en-US" sz="1600" dirty="0"/>
                    </a:p>
                  </a:txBody>
                  <a:tcPr/>
                </a:tc>
                <a:tc>
                  <a:txBody>
                    <a:bodyPr/>
                    <a:lstStyle/>
                    <a:p>
                      <a:pPr algn="ctr"/>
                      <a:r>
                        <a:rPr lang="en-US" sz="1600" dirty="0" smtClean="0"/>
                        <a:t>24.2</a:t>
                      </a:r>
                      <a:endParaRPr lang="en-US" sz="1600" dirty="0"/>
                    </a:p>
                  </a:txBody>
                  <a:tcPr/>
                </a:tc>
                <a:tc>
                  <a:txBody>
                    <a:bodyPr/>
                    <a:lstStyle/>
                    <a:p>
                      <a:pPr algn="ctr"/>
                      <a:r>
                        <a:rPr lang="en-US" sz="1600" dirty="0" smtClean="0"/>
                        <a:t>103.5</a:t>
                      </a:r>
                      <a:endParaRPr lang="en-US" sz="1600" dirty="0"/>
                    </a:p>
                  </a:txBody>
                  <a:tcPr/>
                </a:tc>
              </a:tr>
              <a:tr h="283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Total Fr/radian</a:t>
                      </a:r>
                    </a:p>
                  </a:txBody>
                  <a:tcPr/>
                </a:tc>
                <a:tc>
                  <a:txBody>
                    <a:bodyPr/>
                    <a:lstStyle/>
                    <a:p>
                      <a:pPr algn="ctr"/>
                      <a:r>
                        <a:rPr lang="en-US" sz="1600" dirty="0" smtClean="0"/>
                        <a:t>112.7</a:t>
                      </a:r>
                      <a:endParaRPr lang="en-US" sz="1600" dirty="0"/>
                    </a:p>
                  </a:txBody>
                  <a:tcPr/>
                </a:tc>
                <a:tc>
                  <a:txBody>
                    <a:bodyPr/>
                    <a:lstStyle/>
                    <a:p>
                      <a:pPr algn="ctr"/>
                      <a:r>
                        <a:rPr lang="en-US" sz="1600" dirty="0" smtClean="0"/>
                        <a:t>224.7</a:t>
                      </a:r>
                      <a:endParaRPr lang="en-US" sz="1600" dirty="0"/>
                    </a:p>
                  </a:txBody>
                  <a:tcPr/>
                </a:tc>
                <a:tc>
                  <a:txBody>
                    <a:bodyPr/>
                    <a:lstStyle/>
                    <a:p>
                      <a:pPr algn="ctr"/>
                      <a:r>
                        <a:rPr lang="en-US" sz="1600" dirty="0" smtClean="0"/>
                        <a:t>111.4</a:t>
                      </a:r>
                      <a:endParaRPr lang="en-US" sz="1600" dirty="0"/>
                    </a:p>
                  </a:txBody>
                  <a:tcPr/>
                </a:tc>
                <a:tc>
                  <a:txBody>
                    <a:bodyPr/>
                    <a:lstStyle/>
                    <a:p>
                      <a:pPr algn="ctr"/>
                      <a:r>
                        <a:rPr lang="en-US" sz="1600" dirty="0" smtClean="0"/>
                        <a:t>448.8</a:t>
                      </a:r>
                      <a:endParaRPr lang="en-US" sz="1600" dirty="0"/>
                    </a:p>
                  </a:txBody>
                  <a:tcPr/>
                </a:tc>
              </a:tr>
            </a:tbl>
          </a:graphicData>
        </a:graphic>
      </p:graphicFrame>
      <p:sp>
        <p:nvSpPr>
          <p:cNvPr id="6" name="TextBox 5"/>
          <p:cNvSpPr txBox="1"/>
          <p:nvPr/>
        </p:nvSpPr>
        <p:spPr>
          <a:xfrm>
            <a:off x="457200" y="3124200"/>
            <a:ext cx="81534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sz="1400" dirty="0" smtClean="0"/>
              <a:t> Axial force on coil and cell cylinder are squeezing from both sides and it can be balanced under 10t.</a:t>
            </a:r>
          </a:p>
          <a:p>
            <a:pPr lvl="1">
              <a:buFont typeface="Arial" pitchFamily="34" charset="0"/>
              <a:buChar char="•"/>
            </a:pPr>
            <a:r>
              <a:rPr lang="en-US" sz="1400" dirty="0" smtClean="0"/>
              <a:t> could leave some net force to avoid accidental force direction change.</a:t>
            </a:r>
          </a:p>
          <a:p>
            <a:pPr lvl="1">
              <a:buFont typeface="Arial" pitchFamily="34" charset="0"/>
              <a:buChar char="•"/>
            </a:pPr>
            <a:r>
              <a:rPr lang="en-US" sz="1400" dirty="0" smtClean="0"/>
              <a:t> Preferred direction is negative so upstream collar (unchanged from CLEO-II) can take the force (?)</a:t>
            </a:r>
          </a:p>
          <a:p>
            <a:pPr lvl="1">
              <a:buFont typeface="Arial" pitchFamily="34" charset="0"/>
              <a:buChar char="•"/>
            </a:pPr>
            <a:r>
              <a:rPr lang="en-US" sz="1400" dirty="0" smtClean="0"/>
              <a:t> </a:t>
            </a:r>
            <a:r>
              <a:rPr lang="en-US" sz="1400" b="1" dirty="0" smtClean="0">
                <a:solidFill>
                  <a:srgbClr val="FF0000"/>
                </a:solidFill>
              </a:rPr>
              <a:t>Moving the </a:t>
            </a:r>
            <a:r>
              <a:rPr lang="en-US" sz="1400" b="1" dirty="0" err="1" smtClean="0">
                <a:solidFill>
                  <a:srgbClr val="FF0000"/>
                </a:solidFill>
              </a:rPr>
              <a:t>frontcup</a:t>
            </a:r>
            <a:r>
              <a:rPr lang="en-US" sz="1400" b="1" dirty="0" smtClean="0">
                <a:solidFill>
                  <a:srgbClr val="FF0000"/>
                </a:solidFill>
              </a:rPr>
              <a:t> piece in z to adjust force </a:t>
            </a:r>
            <a:r>
              <a:rPr lang="en-US" sz="1400" b="1" i="1" dirty="0" smtClean="0">
                <a:solidFill>
                  <a:srgbClr val="FF0000"/>
                </a:solidFill>
              </a:rPr>
              <a:t>(moving upstream, the positive force increase, vice verse.) with </a:t>
            </a:r>
            <a:r>
              <a:rPr lang="en-US" sz="1400" b="1" dirty="0" smtClean="0">
                <a:solidFill>
                  <a:srgbClr val="FF0000"/>
                </a:solidFill>
              </a:rPr>
              <a:t> gradient 3-5t/cm </a:t>
            </a:r>
            <a:r>
              <a:rPr lang="en-US" sz="1400" b="1" i="1" u="sng" dirty="0" smtClean="0">
                <a:solidFill>
                  <a:schemeClr val="tx2"/>
                </a:solidFill>
              </a:rPr>
              <a:t>(It’s very sensitive)</a:t>
            </a:r>
          </a:p>
          <a:p>
            <a:pPr>
              <a:buFont typeface="Arial" pitchFamily="34" charset="0"/>
              <a:buChar char="•"/>
            </a:pPr>
            <a:r>
              <a:rPr lang="en-US" sz="1400" dirty="0" smtClean="0"/>
              <a:t> Radial force are on the Aluminum shell cylinder </a:t>
            </a:r>
          </a:p>
          <a:p>
            <a:pPr lvl="1">
              <a:buFont typeface="Arial" pitchFamily="34" charset="0"/>
              <a:buChar char="•"/>
            </a:pPr>
            <a:r>
              <a:rPr lang="en-US" sz="1400" dirty="0" smtClean="0"/>
              <a:t>From Eugene “If all the force goes to the shell, the </a:t>
            </a:r>
            <a:r>
              <a:rPr lang="en-US" sz="1400" dirty="0" err="1" smtClean="0"/>
              <a:t>azimuthal</a:t>
            </a:r>
            <a:r>
              <a:rPr lang="en-US" sz="1400" dirty="0" smtClean="0"/>
              <a:t> tension is about 30MPa. The yield limit of aluminum is about </a:t>
            </a:r>
            <a:r>
              <a:rPr lang="en-US" sz="1400" dirty="0" smtClean="0">
                <a:hlinkClick r:id="rId3"/>
              </a:rPr>
              <a:t>100MPa</a:t>
            </a:r>
            <a:r>
              <a:rPr lang="en-US" sz="1400" dirty="0" smtClean="0"/>
              <a:t> (to be verified for 4°K)”</a:t>
            </a:r>
          </a:p>
        </p:txBody>
      </p:sp>
      <p:sp>
        <p:nvSpPr>
          <p:cNvPr id="9" name="TextBox 8"/>
          <p:cNvSpPr txBox="1"/>
          <p:nvPr/>
        </p:nvSpPr>
        <p:spPr>
          <a:xfrm>
            <a:off x="4343400" y="5334000"/>
            <a:ext cx="762000" cy="323165"/>
          </a:xfrm>
          <a:prstGeom prst="rect">
            <a:avLst/>
          </a:prstGeom>
          <a:noFill/>
        </p:spPr>
        <p:txBody>
          <a:bodyPr wrap="square" rtlCol="0">
            <a:spAutoFit/>
          </a:bodyPr>
          <a:lstStyle/>
          <a:p>
            <a:r>
              <a:rPr lang="en-US" sz="1500" b="1" dirty="0" smtClean="0"/>
              <a:t>6.3</a:t>
            </a:r>
            <a:endParaRPr lang="en-US" sz="1500" b="1" baseline="30000" dirty="0"/>
          </a:p>
        </p:txBody>
      </p:sp>
      <p:sp>
        <p:nvSpPr>
          <p:cNvPr id="10" name="TextBox 9"/>
          <p:cNvSpPr txBox="1"/>
          <p:nvPr/>
        </p:nvSpPr>
        <p:spPr>
          <a:xfrm>
            <a:off x="4953000" y="5315635"/>
            <a:ext cx="762000" cy="323165"/>
          </a:xfrm>
          <a:prstGeom prst="rect">
            <a:avLst/>
          </a:prstGeom>
          <a:noFill/>
        </p:spPr>
        <p:txBody>
          <a:bodyPr wrap="square" rtlCol="0">
            <a:spAutoFit/>
          </a:bodyPr>
          <a:lstStyle/>
          <a:p>
            <a:r>
              <a:rPr lang="en-US" sz="1500" b="1" dirty="0" smtClean="0">
                <a:solidFill>
                  <a:srgbClr val="FF0000"/>
                </a:solidFill>
              </a:rPr>
              <a:t>-316.5</a:t>
            </a:r>
            <a:endParaRPr lang="en-US" sz="1500" b="1" baseline="30000" dirty="0">
              <a:solidFill>
                <a:srgbClr val="FF0000"/>
              </a:solidFill>
            </a:endParaRPr>
          </a:p>
        </p:txBody>
      </p:sp>
      <p:sp>
        <p:nvSpPr>
          <p:cNvPr id="11" name="TextBox 10"/>
          <p:cNvSpPr txBox="1"/>
          <p:nvPr/>
        </p:nvSpPr>
        <p:spPr>
          <a:xfrm>
            <a:off x="3429000" y="5315635"/>
            <a:ext cx="762000" cy="323165"/>
          </a:xfrm>
          <a:prstGeom prst="rect">
            <a:avLst/>
          </a:prstGeom>
          <a:noFill/>
        </p:spPr>
        <p:txBody>
          <a:bodyPr wrap="square" rtlCol="0">
            <a:spAutoFit/>
          </a:bodyPr>
          <a:lstStyle/>
          <a:p>
            <a:r>
              <a:rPr lang="en-US" sz="1500" b="1" dirty="0" smtClean="0"/>
              <a:t>305.4</a:t>
            </a:r>
            <a:endParaRPr lang="en-US" sz="1500" b="1" baseline="30000" dirty="0"/>
          </a:p>
        </p:txBody>
      </p:sp>
      <p:sp>
        <p:nvSpPr>
          <p:cNvPr id="13" name="Rectangle 12"/>
          <p:cNvSpPr/>
          <p:nvPr/>
        </p:nvSpPr>
        <p:spPr>
          <a:xfrm>
            <a:off x="1066800" y="5715000"/>
            <a:ext cx="1002262" cy="369332"/>
          </a:xfrm>
          <a:prstGeom prst="rect">
            <a:avLst/>
          </a:prstGeom>
        </p:spPr>
        <p:txBody>
          <a:bodyPr wrap="none">
            <a:spAutoFit/>
          </a:bodyPr>
          <a:lstStyle/>
          <a:p>
            <a:r>
              <a:rPr lang="en-US" b="1" dirty="0" err="1" smtClean="0">
                <a:solidFill>
                  <a:srgbClr val="FF0000"/>
                </a:solidFill>
              </a:rPr>
              <a:t>frontcup</a:t>
            </a:r>
            <a:endParaRPr lang="en-US" dirty="0"/>
          </a:p>
        </p:txBody>
      </p:sp>
      <p:sp>
        <p:nvSpPr>
          <p:cNvPr id="14" name="Right Arrow 13"/>
          <p:cNvSpPr/>
          <p:nvPr/>
        </p:nvSpPr>
        <p:spPr>
          <a:xfrm>
            <a:off x="20574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owner\Google Drive\CLEO_II\CLEOv8_7\CLEOv8_field.png"/>
          <p:cNvPicPr>
            <a:picLocks noChangeAspect="1" noChangeArrowheads="1"/>
          </p:cNvPicPr>
          <p:nvPr/>
        </p:nvPicPr>
        <p:blipFill>
          <a:blip r:embed="rId2" cstate="print"/>
          <a:srcRect/>
          <a:stretch>
            <a:fillRect/>
          </a:stretch>
        </p:blipFill>
        <p:spPr bwMode="auto">
          <a:xfrm>
            <a:off x="33070" y="1657714"/>
            <a:ext cx="9046351" cy="50292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dirty="0" smtClean="0"/>
              <a:t>Force on yoke (axial force only)</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038600" y="4953000"/>
            <a:ext cx="762000" cy="323165"/>
          </a:xfrm>
          <a:prstGeom prst="rect">
            <a:avLst/>
          </a:prstGeom>
          <a:noFill/>
        </p:spPr>
        <p:txBody>
          <a:bodyPr wrap="square" rtlCol="0">
            <a:spAutoFit/>
          </a:bodyPr>
          <a:lstStyle/>
          <a:p>
            <a:r>
              <a:rPr lang="en-US" sz="1500" b="1" dirty="0" smtClean="0"/>
              <a:t>110.2</a:t>
            </a:r>
            <a:endParaRPr lang="en-US" sz="1500" b="1" baseline="30000" dirty="0"/>
          </a:p>
        </p:txBody>
      </p:sp>
      <p:sp>
        <p:nvSpPr>
          <p:cNvPr id="6" name="TextBox 5"/>
          <p:cNvSpPr txBox="1"/>
          <p:nvPr/>
        </p:nvSpPr>
        <p:spPr>
          <a:xfrm>
            <a:off x="4038600" y="4648200"/>
            <a:ext cx="762000" cy="553998"/>
          </a:xfrm>
          <a:prstGeom prst="rect">
            <a:avLst/>
          </a:prstGeom>
          <a:noFill/>
        </p:spPr>
        <p:txBody>
          <a:bodyPr wrap="square" rtlCol="0">
            <a:spAutoFit/>
          </a:bodyPr>
          <a:lstStyle/>
          <a:p>
            <a:r>
              <a:rPr lang="en-US" sz="1500" b="1" dirty="0" smtClean="0"/>
              <a:t>122.9.4</a:t>
            </a:r>
            <a:endParaRPr lang="en-US" sz="1500" b="1" baseline="30000" dirty="0"/>
          </a:p>
        </p:txBody>
      </p:sp>
      <p:sp>
        <p:nvSpPr>
          <p:cNvPr id="7" name="TextBox 6"/>
          <p:cNvSpPr txBox="1"/>
          <p:nvPr/>
        </p:nvSpPr>
        <p:spPr>
          <a:xfrm>
            <a:off x="304800" y="1143000"/>
            <a:ext cx="82296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dirty="0" smtClean="0"/>
              <a:t> 2piFz (unit in t) represents the axial force integrated over the whole part in 2pi. </a:t>
            </a:r>
          </a:p>
          <a:p>
            <a:pPr>
              <a:buFont typeface="Arial" pitchFamily="34" charset="0"/>
              <a:buChar char="•"/>
            </a:pPr>
            <a:r>
              <a:rPr lang="en-US" dirty="0" smtClean="0"/>
              <a:t> positive direction in black, negative direction in </a:t>
            </a:r>
            <a:r>
              <a:rPr lang="en-US" dirty="0" smtClean="0">
                <a:solidFill>
                  <a:srgbClr val="FF0000"/>
                </a:solidFill>
              </a:rPr>
              <a:t>Red</a:t>
            </a:r>
            <a:endParaRPr lang="en-US" dirty="0" smtClean="0">
              <a:solidFill>
                <a:schemeClr val="tx2"/>
              </a:solidFill>
            </a:endParaRPr>
          </a:p>
          <a:p>
            <a:pPr>
              <a:buFont typeface="Arial" pitchFamily="34" charset="0"/>
              <a:buChar char="•"/>
            </a:pPr>
            <a:r>
              <a:rPr lang="en-US" dirty="0" smtClean="0">
                <a:solidFill>
                  <a:schemeClr val="tx2"/>
                </a:solidFill>
              </a:rPr>
              <a:t> The opposite force meets at two locations where the </a:t>
            </a:r>
            <a:r>
              <a:rPr lang="en-US" dirty="0" err="1" smtClean="0">
                <a:solidFill>
                  <a:schemeClr val="tx2"/>
                </a:solidFill>
              </a:rPr>
              <a:t>endcup</a:t>
            </a:r>
            <a:r>
              <a:rPr lang="en-US" dirty="0" smtClean="0">
                <a:solidFill>
                  <a:schemeClr val="tx2"/>
                </a:solidFill>
              </a:rPr>
              <a:t> connects.</a:t>
            </a:r>
          </a:p>
          <a:p>
            <a:pPr>
              <a:buFont typeface="Arial" pitchFamily="34" charset="0"/>
              <a:buChar char="•"/>
            </a:pPr>
            <a:r>
              <a:rPr lang="en-US" dirty="0" smtClean="0"/>
              <a:t> Some analysis of potential problems with the coil and yoke mechanical integrity should be done.</a:t>
            </a:r>
          </a:p>
          <a:p>
            <a:pPr>
              <a:buFont typeface="Arial" pitchFamily="34" charset="0"/>
              <a:buChar char="•"/>
            </a:pPr>
            <a:r>
              <a:rPr lang="en-US" dirty="0" smtClean="0">
                <a:solidFill>
                  <a:srgbClr val="C00000"/>
                </a:solidFill>
              </a:rPr>
              <a:t> Not sure how to calculate the radial force yet.</a:t>
            </a:r>
          </a:p>
        </p:txBody>
      </p:sp>
      <p:sp>
        <p:nvSpPr>
          <p:cNvPr id="8" name="TextBox 7"/>
          <p:cNvSpPr txBox="1"/>
          <p:nvPr/>
        </p:nvSpPr>
        <p:spPr>
          <a:xfrm>
            <a:off x="5334000" y="4800600"/>
            <a:ext cx="457200" cy="323165"/>
          </a:xfrm>
          <a:prstGeom prst="rect">
            <a:avLst/>
          </a:prstGeom>
          <a:noFill/>
        </p:spPr>
        <p:txBody>
          <a:bodyPr wrap="square" rtlCol="0">
            <a:spAutoFit/>
          </a:bodyPr>
          <a:lstStyle/>
          <a:p>
            <a:r>
              <a:rPr lang="en-US" sz="1500" b="1" dirty="0" smtClean="0"/>
              <a:t>0.7</a:t>
            </a:r>
            <a:endParaRPr lang="en-US" sz="1500" b="1" baseline="30000" dirty="0"/>
          </a:p>
        </p:txBody>
      </p:sp>
      <p:sp>
        <p:nvSpPr>
          <p:cNvPr id="9" name="TextBox 8"/>
          <p:cNvSpPr txBox="1"/>
          <p:nvPr/>
        </p:nvSpPr>
        <p:spPr>
          <a:xfrm>
            <a:off x="2743200" y="4800600"/>
            <a:ext cx="457200" cy="323165"/>
          </a:xfrm>
          <a:prstGeom prst="rect">
            <a:avLst/>
          </a:prstGeom>
          <a:noFill/>
        </p:spPr>
        <p:txBody>
          <a:bodyPr wrap="square" rtlCol="0">
            <a:spAutoFit/>
          </a:bodyPr>
          <a:lstStyle/>
          <a:p>
            <a:r>
              <a:rPr lang="en-US" sz="1500" b="1" dirty="0" smtClean="0"/>
              <a:t>8.1</a:t>
            </a:r>
            <a:endParaRPr lang="en-US" sz="1500" b="1" baseline="30000" dirty="0"/>
          </a:p>
        </p:txBody>
      </p:sp>
      <p:sp>
        <p:nvSpPr>
          <p:cNvPr id="11" name="TextBox 10"/>
          <p:cNvSpPr txBox="1"/>
          <p:nvPr/>
        </p:nvSpPr>
        <p:spPr>
          <a:xfrm>
            <a:off x="2743200" y="5163235"/>
            <a:ext cx="762000" cy="323165"/>
          </a:xfrm>
          <a:prstGeom prst="rect">
            <a:avLst/>
          </a:prstGeom>
          <a:noFill/>
        </p:spPr>
        <p:txBody>
          <a:bodyPr wrap="square" rtlCol="0">
            <a:spAutoFit/>
          </a:bodyPr>
          <a:lstStyle/>
          <a:p>
            <a:r>
              <a:rPr lang="en-US" sz="1500" b="1" dirty="0" smtClean="0"/>
              <a:t>108.6</a:t>
            </a:r>
            <a:endParaRPr lang="en-US" sz="1500" b="1" baseline="30000" dirty="0"/>
          </a:p>
        </p:txBody>
      </p:sp>
      <p:sp>
        <p:nvSpPr>
          <p:cNvPr id="12" name="TextBox 11"/>
          <p:cNvSpPr txBox="1"/>
          <p:nvPr/>
        </p:nvSpPr>
        <p:spPr>
          <a:xfrm>
            <a:off x="5410200" y="4419600"/>
            <a:ext cx="762000" cy="323165"/>
          </a:xfrm>
          <a:prstGeom prst="rect">
            <a:avLst/>
          </a:prstGeom>
          <a:noFill/>
        </p:spPr>
        <p:txBody>
          <a:bodyPr wrap="square" rtlCol="0">
            <a:spAutoFit/>
          </a:bodyPr>
          <a:lstStyle/>
          <a:p>
            <a:r>
              <a:rPr lang="en-US" sz="1500" b="1" dirty="0" smtClean="0"/>
              <a:t>171.2</a:t>
            </a:r>
            <a:endParaRPr lang="en-US" sz="1500" b="1" baseline="30000" dirty="0"/>
          </a:p>
        </p:txBody>
      </p:sp>
      <p:sp>
        <p:nvSpPr>
          <p:cNvPr id="13" name="TextBox 12"/>
          <p:cNvSpPr txBox="1"/>
          <p:nvPr/>
        </p:nvSpPr>
        <p:spPr>
          <a:xfrm>
            <a:off x="5867400" y="4800600"/>
            <a:ext cx="762000" cy="323165"/>
          </a:xfrm>
          <a:prstGeom prst="rect">
            <a:avLst/>
          </a:prstGeom>
          <a:noFill/>
        </p:spPr>
        <p:txBody>
          <a:bodyPr wrap="square" rtlCol="0">
            <a:spAutoFit/>
          </a:bodyPr>
          <a:lstStyle/>
          <a:p>
            <a:r>
              <a:rPr lang="en-US" sz="1500" b="1" dirty="0" smtClean="0">
                <a:solidFill>
                  <a:srgbClr val="FF0000"/>
                </a:solidFill>
              </a:rPr>
              <a:t>-238.4</a:t>
            </a:r>
            <a:endParaRPr lang="en-US" sz="1500" b="1" baseline="30000" dirty="0">
              <a:solidFill>
                <a:srgbClr val="FF0000"/>
              </a:solidFill>
            </a:endParaRPr>
          </a:p>
        </p:txBody>
      </p:sp>
      <p:sp>
        <p:nvSpPr>
          <p:cNvPr id="15" name="TextBox 14"/>
          <p:cNvSpPr txBox="1"/>
          <p:nvPr/>
        </p:nvSpPr>
        <p:spPr>
          <a:xfrm>
            <a:off x="5867400" y="5163235"/>
            <a:ext cx="762000" cy="323165"/>
          </a:xfrm>
          <a:prstGeom prst="rect">
            <a:avLst/>
          </a:prstGeom>
          <a:noFill/>
        </p:spPr>
        <p:txBody>
          <a:bodyPr wrap="square" rtlCol="0">
            <a:spAutoFit/>
          </a:bodyPr>
          <a:lstStyle/>
          <a:p>
            <a:r>
              <a:rPr lang="en-US" sz="1500" b="1" dirty="0" smtClean="0">
                <a:solidFill>
                  <a:srgbClr val="FF0000"/>
                </a:solidFill>
              </a:rPr>
              <a:t>-119.2</a:t>
            </a:r>
            <a:endParaRPr lang="en-US" sz="1500" b="1" baseline="30000" dirty="0">
              <a:solidFill>
                <a:srgbClr val="FF0000"/>
              </a:solidFill>
            </a:endParaRPr>
          </a:p>
        </p:txBody>
      </p:sp>
      <p:sp>
        <p:nvSpPr>
          <p:cNvPr id="16" name="TextBox 15"/>
          <p:cNvSpPr txBox="1"/>
          <p:nvPr/>
        </p:nvSpPr>
        <p:spPr>
          <a:xfrm>
            <a:off x="6477000" y="4248835"/>
            <a:ext cx="762000" cy="323165"/>
          </a:xfrm>
          <a:prstGeom prst="rect">
            <a:avLst/>
          </a:prstGeom>
          <a:noFill/>
        </p:spPr>
        <p:txBody>
          <a:bodyPr wrap="square" rtlCol="0">
            <a:spAutoFit/>
          </a:bodyPr>
          <a:lstStyle/>
          <a:p>
            <a:r>
              <a:rPr lang="en-US" sz="1500" b="1" dirty="0" smtClean="0">
                <a:solidFill>
                  <a:srgbClr val="FF0000"/>
                </a:solidFill>
              </a:rPr>
              <a:t>-20.3</a:t>
            </a:r>
            <a:endParaRPr lang="en-US" sz="1500" b="1" baseline="30000" dirty="0">
              <a:solidFill>
                <a:srgbClr val="FF0000"/>
              </a:solidFill>
            </a:endParaRPr>
          </a:p>
        </p:txBody>
      </p:sp>
      <p:sp>
        <p:nvSpPr>
          <p:cNvPr id="17" name="TextBox 16"/>
          <p:cNvSpPr txBox="1"/>
          <p:nvPr/>
        </p:nvSpPr>
        <p:spPr>
          <a:xfrm>
            <a:off x="7696200" y="4648200"/>
            <a:ext cx="762000" cy="323165"/>
          </a:xfrm>
          <a:prstGeom prst="rect">
            <a:avLst/>
          </a:prstGeom>
          <a:noFill/>
        </p:spPr>
        <p:txBody>
          <a:bodyPr wrap="square" rtlCol="0">
            <a:spAutoFit/>
          </a:bodyPr>
          <a:lstStyle/>
          <a:p>
            <a:r>
              <a:rPr lang="en-US" sz="1500" b="1" dirty="0" smtClean="0">
                <a:solidFill>
                  <a:srgbClr val="FF0000"/>
                </a:solidFill>
              </a:rPr>
              <a:t>-269.0</a:t>
            </a:r>
            <a:endParaRPr lang="en-US" sz="1500" b="1" baseline="30000" dirty="0">
              <a:solidFill>
                <a:srgbClr val="FF0000"/>
              </a:solidFill>
            </a:endParaRPr>
          </a:p>
        </p:txBody>
      </p:sp>
      <p:sp>
        <p:nvSpPr>
          <p:cNvPr id="18" name="TextBox 17"/>
          <p:cNvSpPr txBox="1"/>
          <p:nvPr/>
        </p:nvSpPr>
        <p:spPr>
          <a:xfrm>
            <a:off x="7772400" y="5391835"/>
            <a:ext cx="762000" cy="323165"/>
          </a:xfrm>
          <a:prstGeom prst="rect">
            <a:avLst/>
          </a:prstGeom>
          <a:noFill/>
        </p:spPr>
        <p:txBody>
          <a:bodyPr wrap="square" rtlCol="0">
            <a:spAutoFit/>
          </a:bodyPr>
          <a:lstStyle/>
          <a:p>
            <a:r>
              <a:rPr lang="en-US" sz="1500" b="1" dirty="0" smtClean="0">
                <a:solidFill>
                  <a:srgbClr val="FF0000"/>
                </a:solidFill>
              </a:rPr>
              <a:t>-79.6</a:t>
            </a:r>
            <a:endParaRPr lang="en-US" sz="1500" b="1" baseline="30000" dirty="0">
              <a:solidFill>
                <a:srgbClr val="FF0000"/>
              </a:solidFill>
            </a:endParaRPr>
          </a:p>
        </p:txBody>
      </p:sp>
      <p:sp>
        <p:nvSpPr>
          <p:cNvPr id="19" name="TextBox 18"/>
          <p:cNvSpPr txBox="1"/>
          <p:nvPr/>
        </p:nvSpPr>
        <p:spPr>
          <a:xfrm>
            <a:off x="6553200" y="6153835"/>
            <a:ext cx="762000" cy="323165"/>
          </a:xfrm>
          <a:prstGeom prst="rect">
            <a:avLst/>
          </a:prstGeom>
          <a:noFill/>
        </p:spPr>
        <p:txBody>
          <a:bodyPr wrap="square" rtlCol="0">
            <a:spAutoFit/>
          </a:bodyPr>
          <a:lstStyle/>
          <a:p>
            <a:r>
              <a:rPr lang="en-US" sz="1500" b="1" dirty="0" smtClean="0"/>
              <a:t>38.9</a:t>
            </a:r>
            <a:endParaRPr lang="en-US" sz="1500" b="1" baseline="30000" dirty="0"/>
          </a:p>
        </p:txBody>
      </p:sp>
      <p:sp>
        <p:nvSpPr>
          <p:cNvPr id="20" name="TextBox 19"/>
          <p:cNvSpPr txBox="1"/>
          <p:nvPr/>
        </p:nvSpPr>
        <p:spPr>
          <a:xfrm>
            <a:off x="2971800" y="5867400"/>
            <a:ext cx="762000" cy="323165"/>
          </a:xfrm>
          <a:prstGeom prst="rect">
            <a:avLst/>
          </a:prstGeom>
          <a:noFill/>
        </p:spPr>
        <p:txBody>
          <a:bodyPr wrap="square" rtlCol="0">
            <a:spAutoFit/>
          </a:bodyPr>
          <a:lstStyle/>
          <a:p>
            <a:r>
              <a:rPr lang="en-US" sz="1500" b="1" dirty="0" smtClean="0"/>
              <a:t>165.5</a:t>
            </a:r>
            <a:endParaRPr lang="en-US" sz="1500" b="1" baseline="30000" dirty="0"/>
          </a:p>
        </p:txBody>
      </p:sp>
      <p:sp>
        <p:nvSpPr>
          <p:cNvPr id="21" name="TextBox 20"/>
          <p:cNvSpPr txBox="1"/>
          <p:nvPr/>
        </p:nvSpPr>
        <p:spPr>
          <a:xfrm>
            <a:off x="2667000" y="6019800"/>
            <a:ext cx="457200" cy="323165"/>
          </a:xfrm>
          <a:prstGeom prst="rect">
            <a:avLst/>
          </a:prstGeom>
          <a:noFill/>
        </p:spPr>
        <p:txBody>
          <a:bodyPr wrap="square" rtlCol="0">
            <a:spAutoFit/>
          </a:bodyPr>
          <a:lstStyle/>
          <a:p>
            <a:r>
              <a:rPr lang="en-US" sz="1500" b="1" dirty="0" smtClean="0"/>
              <a:t>0.7</a:t>
            </a:r>
            <a:endParaRPr lang="en-US" sz="1500" b="1" baseline="30000" dirty="0"/>
          </a:p>
        </p:txBody>
      </p:sp>
      <p:sp>
        <p:nvSpPr>
          <p:cNvPr id="22" name="TextBox 21"/>
          <p:cNvSpPr txBox="1"/>
          <p:nvPr/>
        </p:nvSpPr>
        <p:spPr>
          <a:xfrm>
            <a:off x="2590800" y="6153835"/>
            <a:ext cx="457200" cy="323165"/>
          </a:xfrm>
          <a:prstGeom prst="rect">
            <a:avLst/>
          </a:prstGeom>
          <a:noFill/>
        </p:spPr>
        <p:txBody>
          <a:bodyPr wrap="square" rtlCol="0">
            <a:spAutoFit/>
          </a:bodyPr>
          <a:lstStyle/>
          <a:p>
            <a:r>
              <a:rPr lang="en-US" sz="1500" b="1" dirty="0" smtClean="0"/>
              <a:t>0.2</a:t>
            </a:r>
            <a:endParaRPr lang="en-US" sz="1500" b="1" baseline="30000" dirty="0"/>
          </a:p>
        </p:txBody>
      </p:sp>
      <p:sp>
        <p:nvSpPr>
          <p:cNvPr id="23" name="TextBox 22"/>
          <p:cNvSpPr txBox="1"/>
          <p:nvPr/>
        </p:nvSpPr>
        <p:spPr>
          <a:xfrm>
            <a:off x="2438400" y="6306235"/>
            <a:ext cx="762000" cy="323165"/>
          </a:xfrm>
          <a:prstGeom prst="rect">
            <a:avLst/>
          </a:prstGeom>
          <a:noFill/>
        </p:spPr>
        <p:txBody>
          <a:bodyPr wrap="square" rtlCol="0">
            <a:spAutoFit/>
          </a:bodyPr>
          <a:lstStyle/>
          <a:p>
            <a:r>
              <a:rPr lang="en-US" sz="1500" b="1" dirty="0" smtClean="0"/>
              <a:t>0.04</a:t>
            </a:r>
            <a:endParaRPr lang="en-US" sz="1500" b="1" baseline="30000" dirty="0"/>
          </a:p>
        </p:txBody>
      </p:sp>
      <p:sp>
        <p:nvSpPr>
          <p:cNvPr id="24" name="TextBox 23"/>
          <p:cNvSpPr txBox="1"/>
          <p:nvPr/>
        </p:nvSpPr>
        <p:spPr>
          <a:xfrm>
            <a:off x="2362200" y="5772835"/>
            <a:ext cx="762000" cy="323165"/>
          </a:xfrm>
          <a:prstGeom prst="rect">
            <a:avLst/>
          </a:prstGeom>
          <a:noFill/>
        </p:spPr>
        <p:txBody>
          <a:bodyPr wrap="square" rtlCol="0">
            <a:spAutoFit/>
          </a:bodyPr>
          <a:lstStyle/>
          <a:p>
            <a:r>
              <a:rPr lang="en-US" sz="1500" b="1" dirty="0" smtClean="0"/>
              <a:t>0.2</a:t>
            </a:r>
            <a:endParaRPr lang="en-US" sz="1500" b="1" baseline="30000" dirty="0"/>
          </a:p>
        </p:txBody>
      </p:sp>
      <p:sp>
        <p:nvSpPr>
          <p:cNvPr id="25" name="Oval 24"/>
          <p:cNvSpPr/>
          <p:nvPr/>
        </p:nvSpPr>
        <p:spPr>
          <a:xfrm>
            <a:off x="5257800" y="3962400"/>
            <a:ext cx="1143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6" name="Oval 25"/>
          <p:cNvSpPr/>
          <p:nvPr/>
        </p:nvSpPr>
        <p:spPr>
          <a:xfrm>
            <a:off x="7239000" y="5638800"/>
            <a:ext cx="1143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8" name="TextBox 27"/>
          <p:cNvSpPr txBox="1"/>
          <p:nvPr/>
        </p:nvSpPr>
        <p:spPr>
          <a:xfrm>
            <a:off x="2057400" y="5468035"/>
            <a:ext cx="762000" cy="323165"/>
          </a:xfrm>
          <a:prstGeom prst="rect">
            <a:avLst/>
          </a:prstGeom>
          <a:noFill/>
        </p:spPr>
        <p:txBody>
          <a:bodyPr wrap="square" rtlCol="0">
            <a:spAutoFit/>
          </a:bodyPr>
          <a:lstStyle/>
          <a:p>
            <a:r>
              <a:rPr lang="en-US" sz="1500" b="1" dirty="0" smtClean="0"/>
              <a:t>0.008</a:t>
            </a:r>
            <a:endParaRPr lang="en-US" sz="1500" b="1" baseline="30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owner\Google Drive\CLEO_II\CLEOv8_7\CLEOv8_field.png"/>
          <p:cNvPicPr>
            <a:picLocks noChangeAspect="1" noChangeArrowheads="1"/>
          </p:cNvPicPr>
          <p:nvPr/>
        </p:nvPicPr>
        <p:blipFill>
          <a:blip r:embed="rId2" cstate="print"/>
          <a:srcRect/>
          <a:stretch>
            <a:fillRect/>
          </a:stretch>
        </p:blipFill>
        <p:spPr bwMode="auto">
          <a:xfrm>
            <a:off x="33070" y="1666340"/>
            <a:ext cx="9046351" cy="50292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dirty="0" smtClean="0"/>
              <a:t>Yoke weight</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038600" y="4953000"/>
            <a:ext cx="762000" cy="323165"/>
          </a:xfrm>
          <a:prstGeom prst="rect">
            <a:avLst/>
          </a:prstGeom>
          <a:noFill/>
        </p:spPr>
        <p:txBody>
          <a:bodyPr wrap="square" rtlCol="0">
            <a:spAutoFit/>
          </a:bodyPr>
          <a:lstStyle/>
          <a:p>
            <a:r>
              <a:rPr lang="en-US" sz="1500" b="1" dirty="0" smtClean="0"/>
              <a:t>154</a:t>
            </a:r>
            <a:endParaRPr lang="en-US" sz="1500" b="1" baseline="30000" dirty="0"/>
          </a:p>
        </p:txBody>
      </p:sp>
      <p:sp>
        <p:nvSpPr>
          <p:cNvPr id="6" name="TextBox 5"/>
          <p:cNvSpPr txBox="1"/>
          <p:nvPr/>
        </p:nvSpPr>
        <p:spPr>
          <a:xfrm>
            <a:off x="4038600" y="4648200"/>
            <a:ext cx="762000" cy="323165"/>
          </a:xfrm>
          <a:prstGeom prst="rect">
            <a:avLst/>
          </a:prstGeom>
          <a:noFill/>
        </p:spPr>
        <p:txBody>
          <a:bodyPr wrap="square" rtlCol="0">
            <a:spAutoFit/>
          </a:bodyPr>
          <a:lstStyle/>
          <a:p>
            <a:r>
              <a:rPr lang="en-US" sz="1500" b="1" dirty="0" smtClean="0"/>
              <a:t>195</a:t>
            </a:r>
            <a:endParaRPr lang="en-US" sz="1500" b="1" baseline="30000" dirty="0"/>
          </a:p>
        </p:txBody>
      </p:sp>
      <p:sp>
        <p:nvSpPr>
          <p:cNvPr id="8" name="TextBox 7"/>
          <p:cNvSpPr txBox="1"/>
          <p:nvPr/>
        </p:nvSpPr>
        <p:spPr>
          <a:xfrm>
            <a:off x="5486400" y="4800600"/>
            <a:ext cx="457200" cy="323165"/>
          </a:xfrm>
          <a:prstGeom prst="rect">
            <a:avLst/>
          </a:prstGeom>
          <a:noFill/>
        </p:spPr>
        <p:txBody>
          <a:bodyPr wrap="square" rtlCol="0">
            <a:spAutoFit/>
          </a:bodyPr>
          <a:lstStyle/>
          <a:p>
            <a:r>
              <a:rPr lang="en-US" sz="1500" b="1" dirty="0" smtClean="0"/>
              <a:t>3</a:t>
            </a:r>
            <a:endParaRPr lang="en-US" sz="1500" b="1" baseline="30000" dirty="0"/>
          </a:p>
        </p:txBody>
      </p:sp>
      <p:sp>
        <p:nvSpPr>
          <p:cNvPr id="9" name="TextBox 8"/>
          <p:cNvSpPr txBox="1"/>
          <p:nvPr/>
        </p:nvSpPr>
        <p:spPr>
          <a:xfrm>
            <a:off x="2743200" y="4800600"/>
            <a:ext cx="457200" cy="323165"/>
          </a:xfrm>
          <a:prstGeom prst="rect">
            <a:avLst/>
          </a:prstGeom>
          <a:noFill/>
        </p:spPr>
        <p:txBody>
          <a:bodyPr wrap="square" rtlCol="0">
            <a:spAutoFit/>
          </a:bodyPr>
          <a:lstStyle/>
          <a:p>
            <a:r>
              <a:rPr lang="en-US" sz="1500" b="1" dirty="0" smtClean="0"/>
              <a:t>3</a:t>
            </a:r>
            <a:endParaRPr lang="en-US" sz="1500" b="1" baseline="30000" dirty="0"/>
          </a:p>
        </p:txBody>
      </p:sp>
      <p:sp>
        <p:nvSpPr>
          <p:cNvPr id="11" name="TextBox 10"/>
          <p:cNvSpPr txBox="1"/>
          <p:nvPr/>
        </p:nvSpPr>
        <p:spPr>
          <a:xfrm>
            <a:off x="2743200" y="5163235"/>
            <a:ext cx="762000" cy="323165"/>
          </a:xfrm>
          <a:prstGeom prst="rect">
            <a:avLst/>
          </a:prstGeom>
          <a:noFill/>
        </p:spPr>
        <p:txBody>
          <a:bodyPr wrap="square" rtlCol="0">
            <a:spAutoFit/>
          </a:bodyPr>
          <a:lstStyle/>
          <a:p>
            <a:r>
              <a:rPr lang="en-US" sz="1500" b="1" dirty="0" smtClean="0"/>
              <a:t>21</a:t>
            </a:r>
          </a:p>
        </p:txBody>
      </p:sp>
      <p:sp>
        <p:nvSpPr>
          <p:cNvPr id="12" name="TextBox 11"/>
          <p:cNvSpPr txBox="1"/>
          <p:nvPr/>
        </p:nvSpPr>
        <p:spPr>
          <a:xfrm>
            <a:off x="5562600" y="4343400"/>
            <a:ext cx="533400" cy="323165"/>
          </a:xfrm>
          <a:prstGeom prst="rect">
            <a:avLst/>
          </a:prstGeom>
          <a:noFill/>
        </p:spPr>
        <p:txBody>
          <a:bodyPr wrap="square" rtlCol="0">
            <a:spAutoFit/>
          </a:bodyPr>
          <a:lstStyle/>
          <a:p>
            <a:r>
              <a:rPr lang="en-US" sz="1500" b="1" dirty="0" smtClean="0"/>
              <a:t>7.4</a:t>
            </a:r>
            <a:endParaRPr lang="en-US" sz="1500" b="1" baseline="30000" dirty="0"/>
          </a:p>
        </p:txBody>
      </p:sp>
      <p:sp>
        <p:nvSpPr>
          <p:cNvPr id="13" name="TextBox 12"/>
          <p:cNvSpPr txBox="1"/>
          <p:nvPr/>
        </p:nvSpPr>
        <p:spPr>
          <a:xfrm>
            <a:off x="5867400" y="4800600"/>
            <a:ext cx="762000" cy="323165"/>
          </a:xfrm>
          <a:prstGeom prst="rect">
            <a:avLst/>
          </a:prstGeom>
          <a:noFill/>
        </p:spPr>
        <p:txBody>
          <a:bodyPr wrap="square" rtlCol="0">
            <a:spAutoFit/>
          </a:bodyPr>
          <a:lstStyle/>
          <a:p>
            <a:r>
              <a:rPr lang="en-US" sz="1500" b="1" dirty="0" smtClean="0"/>
              <a:t>17</a:t>
            </a:r>
            <a:endParaRPr lang="en-US" sz="1500" b="1" baseline="30000" dirty="0"/>
          </a:p>
        </p:txBody>
      </p:sp>
      <p:sp>
        <p:nvSpPr>
          <p:cNvPr id="15" name="TextBox 14"/>
          <p:cNvSpPr txBox="1"/>
          <p:nvPr/>
        </p:nvSpPr>
        <p:spPr>
          <a:xfrm>
            <a:off x="5867400" y="5163235"/>
            <a:ext cx="762000" cy="323165"/>
          </a:xfrm>
          <a:prstGeom prst="rect">
            <a:avLst/>
          </a:prstGeom>
          <a:noFill/>
        </p:spPr>
        <p:txBody>
          <a:bodyPr wrap="square" rtlCol="0">
            <a:spAutoFit/>
          </a:bodyPr>
          <a:lstStyle/>
          <a:p>
            <a:r>
              <a:rPr lang="en-US" sz="1500" b="1" dirty="0" smtClean="0"/>
              <a:t>4.4</a:t>
            </a:r>
            <a:endParaRPr lang="en-US" sz="1500" b="1" baseline="30000" dirty="0"/>
          </a:p>
        </p:txBody>
      </p:sp>
      <p:sp>
        <p:nvSpPr>
          <p:cNvPr id="16" name="TextBox 15"/>
          <p:cNvSpPr txBox="1"/>
          <p:nvPr/>
        </p:nvSpPr>
        <p:spPr>
          <a:xfrm>
            <a:off x="6477000" y="4248835"/>
            <a:ext cx="762000" cy="323165"/>
          </a:xfrm>
          <a:prstGeom prst="rect">
            <a:avLst/>
          </a:prstGeom>
          <a:noFill/>
        </p:spPr>
        <p:txBody>
          <a:bodyPr wrap="square" rtlCol="0">
            <a:spAutoFit/>
          </a:bodyPr>
          <a:lstStyle/>
          <a:p>
            <a:r>
              <a:rPr lang="en-US" sz="1500" b="1" dirty="0" smtClean="0"/>
              <a:t>57</a:t>
            </a:r>
            <a:endParaRPr lang="en-US" sz="1500" b="1" baseline="30000" dirty="0"/>
          </a:p>
        </p:txBody>
      </p:sp>
      <p:sp>
        <p:nvSpPr>
          <p:cNvPr id="17" name="TextBox 16"/>
          <p:cNvSpPr txBox="1"/>
          <p:nvPr/>
        </p:nvSpPr>
        <p:spPr>
          <a:xfrm>
            <a:off x="7696200" y="4648200"/>
            <a:ext cx="762000" cy="323165"/>
          </a:xfrm>
          <a:prstGeom prst="rect">
            <a:avLst/>
          </a:prstGeom>
          <a:noFill/>
        </p:spPr>
        <p:txBody>
          <a:bodyPr wrap="square" rtlCol="0">
            <a:spAutoFit/>
          </a:bodyPr>
          <a:lstStyle/>
          <a:p>
            <a:r>
              <a:rPr lang="en-US" sz="1500" b="1" dirty="0" smtClean="0"/>
              <a:t>30</a:t>
            </a:r>
            <a:endParaRPr lang="en-US" sz="1500" b="1" baseline="30000" dirty="0"/>
          </a:p>
        </p:txBody>
      </p:sp>
      <p:sp>
        <p:nvSpPr>
          <p:cNvPr id="18" name="TextBox 17"/>
          <p:cNvSpPr txBox="1"/>
          <p:nvPr/>
        </p:nvSpPr>
        <p:spPr>
          <a:xfrm>
            <a:off x="7772400" y="5391835"/>
            <a:ext cx="762000" cy="323165"/>
          </a:xfrm>
          <a:prstGeom prst="rect">
            <a:avLst/>
          </a:prstGeom>
          <a:noFill/>
        </p:spPr>
        <p:txBody>
          <a:bodyPr wrap="square" rtlCol="0">
            <a:spAutoFit/>
          </a:bodyPr>
          <a:lstStyle/>
          <a:p>
            <a:r>
              <a:rPr lang="en-US" sz="1500" b="1" dirty="0" smtClean="0"/>
              <a:t>10.4</a:t>
            </a:r>
            <a:endParaRPr lang="en-US" sz="1500" b="1" baseline="30000" dirty="0"/>
          </a:p>
        </p:txBody>
      </p:sp>
      <p:sp>
        <p:nvSpPr>
          <p:cNvPr id="19" name="TextBox 18"/>
          <p:cNvSpPr txBox="1"/>
          <p:nvPr/>
        </p:nvSpPr>
        <p:spPr>
          <a:xfrm>
            <a:off x="6553200" y="6153835"/>
            <a:ext cx="762000" cy="323165"/>
          </a:xfrm>
          <a:prstGeom prst="rect">
            <a:avLst/>
          </a:prstGeom>
          <a:noFill/>
        </p:spPr>
        <p:txBody>
          <a:bodyPr wrap="square" rtlCol="0">
            <a:spAutoFit/>
          </a:bodyPr>
          <a:lstStyle/>
          <a:p>
            <a:r>
              <a:rPr lang="en-US" sz="1500" b="1" dirty="0" smtClean="0"/>
              <a:t>40</a:t>
            </a:r>
            <a:endParaRPr lang="en-US" sz="1500" b="1" baseline="30000" dirty="0"/>
          </a:p>
        </p:txBody>
      </p:sp>
      <p:sp>
        <p:nvSpPr>
          <p:cNvPr id="20" name="TextBox 19"/>
          <p:cNvSpPr txBox="1"/>
          <p:nvPr/>
        </p:nvSpPr>
        <p:spPr>
          <a:xfrm>
            <a:off x="2971800" y="5867400"/>
            <a:ext cx="762000" cy="323165"/>
          </a:xfrm>
          <a:prstGeom prst="rect">
            <a:avLst/>
          </a:prstGeom>
          <a:noFill/>
        </p:spPr>
        <p:txBody>
          <a:bodyPr wrap="square" rtlCol="0">
            <a:spAutoFit/>
          </a:bodyPr>
          <a:lstStyle/>
          <a:p>
            <a:r>
              <a:rPr lang="en-US" sz="1500" b="1" dirty="0" smtClean="0"/>
              <a:t>12.5</a:t>
            </a:r>
            <a:endParaRPr lang="en-US" sz="1500" b="1" baseline="30000" dirty="0"/>
          </a:p>
        </p:txBody>
      </p:sp>
      <p:sp>
        <p:nvSpPr>
          <p:cNvPr id="21" name="TextBox 20"/>
          <p:cNvSpPr txBox="1"/>
          <p:nvPr/>
        </p:nvSpPr>
        <p:spPr>
          <a:xfrm>
            <a:off x="2769552" y="6002708"/>
            <a:ext cx="457200" cy="323165"/>
          </a:xfrm>
          <a:prstGeom prst="rect">
            <a:avLst/>
          </a:prstGeom>
          <a:noFill/>
        </p:spPr>
        <p:txBody>
          <a:bodyPr wrap="square" rtlCol="0">
            <a:spAutoFit/>
          </a:bodyPr>
          <a:lstStyle/>
          <a:p>
            <a:r>
              <a:rPr lang="en-US" sz="1500" b="1" dirty="0" smtClean="0"/>
              <a:t>2</a:t>
            </a:r>
          </a:p>
        </p:txBody>
      </p:sp>
      <p:sp>
        <p:nvSpPr>
          <p:cNvPr id="22" name="TextBox 21"/>
          <p:cNvSpPr txBox="1"/>
          <p:nvPr/>
        </p:nvSpPr>
        <p:spPr>
          <a:xfrm>
            <a:off x="2692638" y="6153835"/>
            <a:ext cx="457200" cy="323165"/>
          </a:xfrm>
          <a:prstGeom prst="rect">
            <a:avLst/>
          </a:prstGeom>
          <a:noFill/>
        </p:spPr>
        <p:txBody>
          <a:bodyPr wrap="square" rtlCol="0">
            <a:spAutoFit/>
          </a:bodyPr>
          <a:lstStyle/>
          <a:p>
            <a:r>
              <a:rPr lang="en-US" sz="1500" b="1" dirty="0" smtClean="0"/>
              <a:t>2</a:t>
            </a:r>
            <a:endParaRPr lang="en-US" sz="1500" b="1" baseline="30000" dirty="0"/>
          </a:p>
        </p:txBody>
      </p:sp>
      <p:sp>
        <p:nvSpPr>
          <p:cNvPr id="23" name="TextBox 22"/>
          <p:cNvSpPr txBox="1"/>
          <p:nvPr/>
        </p:nvSpPr>
        <p:spPr>
          <a:xfrm>
            <a:off x="2583682" y="6289143"/>
            <a:ext cx="762000" cy="323165"/>
          </a:xfrm>
          <a:prstGeom prst="rect">
            <a:avLst/>
          </a:prstGeom>
          <a:noFill/>
        </p:spPr>
        <p:txBody>
          <a:bodyPr wrap="square" rtlCol="0">
            <a:spAutoFit/>
          </a:bodyPr>
          <a:lstStyle/>
          <a:p>
            <a:r>
              <a:rPr lang="en-US" sz="1500" b="1" dirty="0" smtClean="0"/>
              <a:t>2</a:t>
            </a:r>
          </a:p>
        </p:txBody>
      </p:sp>
      <p:sp>
        <p:nvSpPr>
          <p:cNvPr id="24" name="TextBox 23"/>
          <p:cNvSpPr txBox="1"/>
          <p:nvPr/>
        </p:nvSpPr>
        <p:spPr>
          <a:xfrm>
            <a:off x="2464752" y="5798473"/>
            <a:ext cx="762000" cy="323165"/>
          </a:xfrm>
          <a:prstGeom prst="rect">
            <a:avLst/>
          </a:prstGeom>
          <a:noFill/>
        </p:spPr>
        <p:txBody>
          <a:bodyPr wrap="square" rtlCol="0">
            <a:spAutoFit/>
          </a:bodyPr>
          <a:lstStyle/>
          <a:p>
            <a:r>
              <a:rPr lang="en-US" sz="1500" b="1" dirty="0" smtClean="0"/>
              <a:t>6</a:t>
            </a:r>
            <a:endParaRPr lang="en-US" sz="1500" b="1" baseline="30000" dirty="0"/>
          </a:p>
        </p:txBody>
      </p:sp>
      <p:sp>
        <p:nvSpPr>
          <p:cNvPr id="28" name="TextBox 27"/>
          <p:cNvSpPr txBox="1"/>
          <p:nvPr/>
        </p:nvSpPr>
        <p:spPr>
          <a:xfrm>
            <a:off x="2382148" y="5468035"/>
            <a:ext cx="381000" cy="323165"/>
          </a:xfrm>
          <a:prstGeom prst="rect">
            <a:avLst/>
          </a:prstGeom>
          <a:noFill/>
        </p:spPr>
        <p:txBody>
          <a:bodyPr wrap="square" rtlCol="0">
            <a:spAutoFit/>
          </a:bodyPr>
          <a:lstStyle/>
          <a:p>
            <a:r>
              <a:rPr lang="en-US" sz="1500" b="1" dirty="0" smtClean="0"/>
              <a:t>5</a:t>
            </a:r>
            <a:endParaRPr lang="en-US" sz="1500" b="1" baseline="30000" dirty="0"/>
          </a:p>
        </p:txBody>
      </p:sp>
      <p:sp>
        <p:nvSpPr>
          <p:cNvPr id="29" name="TextBox 28"/>
          <p:cNvSpPr txBox="1"/>
          <p:nvPr/>
        </p:nvSpPr>
        <p:spPr>
          <a:xfrm>
            <a:off x="304800" y="1143000"/>
            <a:ext cx="82296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dirty="0" smtClean="0">
                <a:solidFill>
                  <a:schemeClr val="tx1"/>
                </a:solidFill>
              </a:rPr>
              <a:t> assume steel density is 7.9g/cm3 , weight unit is in t</a:t>
            </a:r>
          </a:p>
          <a:p>
            <a:pPr>
              <a:buFont typeface="Arial" pitchFamily="34" charset="0"/>
              <a:buChar char="•"/>
            </a:pPr>
            <a:r>
              <a:rPr lang="en-US" dirty="0" smtClean="0">
                <a:solidFill>
                  <a:schemeClr val="tx1"/>
                </a:solidFill>
              </a:rPr>
              <a:t> material from CLEO-II 376t</a:t>
            </a:r>
          </a:p>
          <a:p>
            <a:pPr>
              <a:buFont typeface="Arial" pitchFamily="34" charset="0"/>
              <a:buChar char="•"/>
            </a:pPr>
            <a:r>
              <a:rPr lang="en-US" dirty="0" smtClean="0">
                <a:solidFill>
                  <a:schemeClr val="tx1"/>
                </a:solidFill>
              </a:rPr>
              <a:t> new material 200t ($2.7M if assume $6/lb machined iron)</a:t>
            </a:r>
          </a:p>
          <a:p>
            <a:pPr>
              <a:buFont typeface="Arial" pitchFamily="34" charset="0"/>
              <a:buChar char="•"/>
            </a:pPr>
            <a:r>
              <a:rPr lang="en-US" dirty="0" smtClean="0">
                <a:solidFill>
                  <a:schemeClr val="tx1"/>
                </a:solidFill>
              </a:rPr>
              <a:t> total 576t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wner\Google Drive\CLEO_II\CLEOv8_7\CLEOv8_field.png"/>
          <p:cNvPicPr>
            <a:picLocks noChangeAspect="1" noChangeArrowheads="1"/>
          </p:cNvPicPr>
          <p:nvPr/>
        </p:nvPicPr>
        <p:blipFill>
          <a:blip r:embed="rId2" cstate="print"/>
          <a:srcRect/>
          <a:stretch>
            <a:fillRect/>
          </a:stretch>
        </p:blipFill>
        <p:spPr bwMode="auto">
          <a:xfrm>
            <a:off x="33070" y="1700844"/>
            <a:ext cx="9046351" cy="5029200"/>
          </a:xfrm>
          <a:prstGeom prst="rect">
            <a:avLst/>
          </a:prstGeom>
          <a:noFill/>
        </p:spPr>
      </p:pic>
      <p:sp>
        <p:nvSpPr>
          <p:cNvPr id="2" name="Title 1"/>
          <p:cNvSpPr>
            <a:spLocks noGrp="1"/>
          </p:cNvSpPr>
          <p:nvPr>
            <p:ph type="title"/>
          </p:nvPr>
        </p:nvSpPr>
        <p:spPr>
          <a:xfrm>
            <a:off x="457200" y="0"/>
            <a:ext cx="8229600" cy="1143000"/>
          </a:xfrm>
        </p:spPr>
        <p:txBody>
          <a:bodyPr>
            <a:noAutofit/>
          </a:bodyPr>
          <a:lstStyle/>
          <a:p>
            <a:r>
              <a:rPr lang="en-US" sz="3000" dirty="0" smtClean="0"/>
              <a:t>Fringe field</a:t>
            </a:r>
            <a:br>
              <a:rPr lang="en-US" sz="3000" dirty="0" smtClean="0"/>
            </a:br>
            <a:r>
              <a:rPr lang="en-US" sz="3000" dirty="0" smtClean="0"/>
              <a:t>at SIDIS </a:t>
            </a:r>
            <a:r>
              <a:rPr lang="en-US" sz="3000" dirty="0" err="1" smtClean="0"/>
              <a:t>pol</a:t>
            </a:r>
            <a:r>
              <a:rPr lang="en-US" sz="3000" dirty="0" smtClean="0"/>
              <a:t> He3 target location</a:t>
            </a:r>
            <a:endParaRPr lang="en-US" sz="3000" dirty="0"/>
          </a:p>
        </p:txBody>
      </p:sp>
      <p:sp>
        <p:nvSpPr>
          <p:cNvPr id="3" name="Content Placeholder 2"/>
          <p:cNvSpPr>
            <a:spLocks noGrp="1"/>
          </p:cNvSpPr>
          <p:nvPr>
            <p:ph idx="1"/>
          </p:nvPr>
        </p:nvSpPr>
        <p:spPr>
          <a:xfrm>
            <a:off x="457200" y="2792088"/>
            <a:ext cx="8229600" cy="1524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smtClean="0"/>
              <a:t>Multilayer of iron plates and gaps have good shielding effect</a:t>
            </a:r>
          </a:p>
          <a:p>
            <a:r>
              <a:rPr lang="en-US" dirty="0" smtClean="0"/>
              <a:t>The distance between first shielding plate to the target coil is a few cm.</a:t>
            </a:r>
          </a:p>
          <a:p>
            <a:r>
              <a:rPr lang="en-US" dirty="0" err="1" smtClean="0"/>
              <a:t>pol</a:t>
            </a:r>
            <a:r>
              <a:rPr lang="en-US" dirty="0" smtClean="0"/>
              <a:t> He3 holding field is 25G and we need field gradient below 100mG/cm</a:t>
            </a:r>
          </a:p>
          <a:p>
            <a:r>
              <a:rPr lang="en-US" dirty="0" smtClean="0"/>
              <a:t>We need some correction coil</a:t>
            </a:r>
          </a:p>
          <a:p>
            <a:endParaRPr lang="en-US" dirty="0"/>
          </a:p>
        </p:txBody>
      </p:sp>
      <p:graphicFrame>
        <p:nvGraphicFramePr>
          <p:cNvPr id="6" name="Table 5"/>
          <p:cNvGraphicFramePr>
            <a:graphicFrameLocks noGrp="1"/>
          </p:cNvGraphicFramePr>
          <p:nvPr/>
        </p:nvGraphicFramePr>
        <p:xfrm>
          <a:off x="762000" y="1066800"/>
          <a:ext cx="7543801" cy="1691640"/>
        </p:xfrm>
        <a:graphic>
          <a:graphicData uri="http://schemas.openxmlformats.org/drawingml/2006/table">
            <a:tbl>
              <a:tblPr firstRow="1" bandRow="1">
                <a:tableStyleId>{5C22544A-7EE6-4342-B048-85BDC9FD1C3A}</a:tableStyleId>
              </a:tblPr>
              <a:tblGrid>
                <a:gridCol w="999781"/>
                <a:gridCol w="999781"/>
                <a:gridCol w="999781"/>
                <a:gridCol w="1272448"/>
                <a:gridCol w="1272448"/>
                <a:gridCol w="999781"/>
                <a:gridCol w="999781"/>
              </a:tblGrid>
              <a:tr h="579120">
                <a:tc>
                  <a:txBody>
                    <a:bodyPr/>
                    <a:lstStyle/>
                    <a:p>
                      <a:pPr algn="ctr"/>
                      <a:r>
                        <a:rPr lang="en-US" sz="1600" dirty="0" smtClean="0"/>
                        <a:t>Z (cm)</a:t>
                      </a:r>
                      <a:endParaRPr lang="en-US" sz="1600" dirty="0"/>
                    </a:p>
                  </a:txBody>
                  <a:tcPr/>
                </a:tc>
                <a:tc>
                  <a:txBody>
                    <a:bodyPr/>
                    <a:lstStyle/>
                    <a:p>
                      <a:pPr algn="ctr"/>
                      <a:r>
                        <a:rPr lang="en-US" sz="1600" dirty="0" err="1" smtClean="0"/>
                        <a:t>Bz</a:t>
                      </a:r>
                      <a:r>
                        <a:rPr lang="en-US" sz="1600" dirty="0" smtClean="0"/>
                        <a:t>(G)</a:t>
                      </a:r>
                      <a:endParaRPr lang="en-US" sz="1600" dirty="0"/>
                    </a:p>
                  </a:txBody>
                  <a:tcPr/>
                </a:tc>
                <a:tc>
                  <a:txBody>
                    <a:bodyPr/>
                    <a:lstStyle/>
                    <a:p>
                      <a:pPr algn="ctr"/>
                      <a:r>
                        <a:rPr lang="en-US" sz="1600" dirty="0" smtClean="0"/>
                        <a:t>Br(G)</a:t>
                      </a:r>
                      <a:endParaRPr lang="en-US" sz="1600" dirty="0"/>
                    </a:p>
                  </a:txBody>
                  <a:tcPr/>
                </a:tc>
                <a:tc>
                  <a:txBody>
                    <a:bodyPr/>
                    <a:lstStyle/>
                    <a:p>
                      <a:pPr algn="ctr"/>
                      <a:r>
                        <a:rPr lang="en-US" sz="1600" dirty="0" err="1" smtClean="0"/>
                        <a:t>dBz</a:t>
                      </a:r>
                      <a:r>
                        <a:rPr lang="en-US" sz="1600" dirty="0" smtClean="0"/>
                        <a:t>/</a:t>
                      </a:r>
                      <a:r>
                        <a:rPr lang="en-US" sz="1600" dirty="0" err="1" smtClean="0"/>
                        <a:t>dr</a:t>
                      </a:r>
                      <a:endParaRPr lang="en-US" sz="1600" dirty="0" smtClean="0"/>
                    </a:p>
                    <a:p>
                      <a:pPr algn="ctr"/>
                      <a:r>
                        <a:rPr lang="en-US" sz="1600" dirty="0" smtClean="0"/>
                        <a:t>(</a:t>
                      </a:r>
                      <a:r>
                        <a:rPr lang="en-US" sz="1600" dirty="0" err="1" smtClean="0"/>
                        <a:t>mG</a:t>
                      </a:r>
                      <a:r>
                        <a:rPr lang="en-US" sz="1600" dirty="0" smtClean="0"/>
                        <a:t>/cm)</a:t>
                      </a:r>
                      <a:endParaRPr lang="en-US" sz="1600" dirty="0"/>
                    </a:p>
                  </a:txBody>
                  <a:tcPr/>
                </a:tc>
                <a:tc>
                  <a:txBody>
                    <a:bodyPr/>
                    <a:lstStyle/>
                    <a:p>
                      <a:pPr algn="ctr"/>
                      <a:r>
                        <a:rPr lang="en-US" sz="1600" dirty="0" err="1" smtClean="0"/>
                        <a:t>dBr</a:t>
                      </a:r>
                      <a:r>
                        <a:rPr lang="en-US" sz="1600" dirty="0" smtClean="0"/>
                        <a:t>/</a:t>
                      </a:r>
                      <a:r>
                        <a:rPr lang="en-US" sz="1600" dirty="0" err="1" smtClean="0"/>
                        <a:t>dz</a:t>
                      </a:r>
                      <a:endParaRPr lang="en-US" sz="1600" dirty="0" smtClean="0"/>
                    </a:p>
                    <a:p>
                      <a:pPr algn="ctr"/>
                      <a:r>
                        <a:rPr lang="en-US" sz="1600" dirty="0" smtClean="0"/>
                        <a:t>(</a:t>
                      </a:r>
                      <a:r>
                        <a:rPr lang="en-US" sz="1600" dirty="0" err="1" smtClean="0"/>
                        <a:t>mG</a:t>
                      </a:r>
                      <a:r>
                        <a:rPr lang="en-US" sz="1600" dirty="0" smtClean="0"/>
                        <a:t>/cm)</a:t>
                      </a:r>
                    </a:p>
                  </a:txBody>
                  <a:tcPr/>
                </a:tc>
                <a:tc>
                  <a:txBody>
                    <a:bodyPr/>
                    <a:lstStyle/>
                    <a:p>
                      <a:pPr algn="ctr"/>
                      <a:r>
                        <a:rPr lang="en-US" sz="1600" dirty="0" err="1" smtClean="0"/>
                        <a:t>dBz</a:t>
                      </a:r>
                      <a:r>
                        <a:rPr lang="en-US" sz="1600" dirty="0" smtClean="0"/>
                        <a:t>/</a:t>
                      </a:r>
                      <a:r>
                        <a:rPr lang="en-US" sz="1600" dirty="0" err="1" smtClean="0"/>
                        <a:t>dz</a:t>
                      </a:r>
                      <a:endParaRPr lang="en-US" sz="1600" dirty="0" smtClean="0"/>
                    </a:p>
                    <a:p>
                      <a:pPr algn="ctr"/>
                      <a:r>
                        <a:rPr lang="en-US" sz="1600" dirty="0" smtClean="0"/>
                        <a:t>(</a:t>
                      </a:r>
                      <a:r>
                        <a:rPr lang="en-US" sz="1600" dirty="0" err="1" smtClean="0"/>
                        <a:t>mG</a:t>
                      </a:r>
                      <a:r>
                        <a:rPr lang="en-US" sz="1600" dirty="0" smtClean="0"/>
                        <a:t>/cm)</a:t>
                      </a:r>
                    </a:p>
                  </a:txBody>
                  <a:tcPr/>
                </a:tc>
                <a:tc>
                  <a:txBody>
                    <a:bodyPr/>
                    <a:lstStyle/>
                    <a:p>
                      <a:pPr algn="ctr"/>
                      <a:r>
                        <a:rPr lang="en-US" sz="1600" dirty="0" err="1" smtClean="0"/>
                        <a:t>dBr</a:t>
                      </a:r>
                      <a:r>
                        <a:rPr lang="en-US" sz="1600" dirty="0" smtClean="0"/>
                        <a:t>/</a:t>
                      </a:r>
                      <a:r>
                        <a:rPr lang="en-US" sz="1600" dirty="0" err="1" smtClean="0"/>
                        <a:t>dr</a:t>
                      </a:r>
                      <a:endParaRPr lang="en-US" sz="1600" dirty="0" smtClean="0"/>
                    </a:p>
                    <a:p>
                      <a:pPr algn="ctr"/>
                      <a:r>
                        <a:rPr lang="en-US" sz="1600" dirty="0" smtClean="0"/>
                        <a:t>(</a:t>
                      </a:r>
                      <a:r>
                        <a:rPr lang="en-US" sz="1600" dirty="0" err="1" smtClean="0"/>
                        <a:t>mG</a:t>
                      </a:r>
                      <a:r>
                        <a:rPr lang="en-US" sz="1600" dirty="0" smtClean="0"/>
                        <a:t>/cm)</a:t>
                      </a:r>
                    </a:p>
                  </a:txBody>
                  <a:tcPr/>
                </a:tc>
              </a:tr>
              <a:tr h="370840">
                <a:tc>
                  <a:txBody>
                    <a:bodyPr/>
                    <a:lstStyle/>
                    <a:p>
                      <a:pPr algn="ctr"/>
                      <a:r>
                        <a:rPr lang="en-US" sz="1600" dirty="0" smtClean="0"/>
                        <a:t>-330</a:t>
                      </a:r>
                      <a:endParaRPr lang="en-US" sz="1600" dirty="0"/>
                    </a:p>
                  </a:txBody>
                  <a:tcPr/>
                </a:tc>
                <a:tc>
                  <a:txBody>
                    <a:bodyPr/>
                    <a:lstStyle/>
                    <a:p>
                      <a:pPr algn="ctr"/>
                      <a:r>
                        <a:rPr lang="en-US" sz="1600" dirty="0" smtClean="0"/>
                        <a:t>46.1</a:t>
                      </a:r>
                      <a:endParaRPr lang="en-US" sz="1600" dirty="0"/>
                    </a:p>
                  </a:txBody>
                  <a:tcPr/>
                </a:tc>
                <a:tc>
                  <a:txBody>
                    <a:bodyPr/>
                    <a:lstStyle/>
                    <a:p>
                      <a:pPr algn="ctr"/>
                      <a:r>
                        <a:rPr lang="en-US" sz="1600" dirty="0" smtClean="0"/>
                        <a:t>0.7</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1500</a:t>
                      </a:r>
                      <a:endParaRPr lang="en-US" sz="1600" dirty="0"/>
                    </a:p>
                  </a:txBody>
                  <a:tcPr/>
                </a:tc>
                <a:tc>
                  <a:txBody>
                    <a:bodyPr/>
                    <a:lstStyle/>
                    <a:p>
                      <a:pPr algn="ctr"/>
                      <a:r>
                        <a:rPr lang="en-US" sz="1600" dirty="0" smtClean="0"/>
                        <a:t>744</a:t>
                      </a:r>
                      <a:endParaRPr lang="en-US" sz="1600" dirty="0"/>
                    </a:p>
                  </a:txBody>
                  <a:tcPr/>
                </a:tc>
              </a:tr>
              <a:tr h="370840">
                <a:tc>
                  <a:txBody>
                    <a:bodyPr/>
                    <a:lstStyle/>
                    <a:p>
                      <a:pPr algn="ctr"/>
                      <a:r>
                        <a:rPr lang="en-US" sz="1600" dirty="0" smtClean="0"/>
                        <a:t>-350</a:t>
                      </a:r>
                      <a:endParaRPr lang="en-US" sz="1600" dirty="0"/>
                    </a:p>
                  </a:txBody>
                  <a:tcPr/>
                </a:tc>
                <a:tc>
                  <a:txBody>
                    <a:bodyPr/>
                    <a:lstStyle/>
                    <a:p>
                      <a:pPr algn="ctr"/>
                      <a:r>
                        <a:rPr lang="en-US" sz="1600" dirty="0" smtClean="0"/>
                        <a:t>27.3</a:t>
                      </a:r>
                      <a:endParaRPr lang="en-US" sz="1600" dirty="0"/>
                    </a:p>
                  </a:txBody>
                  <a:tcPr/>
                </a:tc>
                <a:tc>
                  <a:txBody>
                    <a:bodyPr/>
                    <a:lstStyle/>
                    <a:p>
                      <a:pPr algn="ctr"/>
                      <a:r>
                        <a:rPr lang="en-US" sz="1600" dirty="0" smtClean="0"/>
                        <a:t>0.3</a:t>
                      </a:r>
                      <a:endParaRPr lang="en-US" sz="1600" dirty="0"/>
                    </a:p>
                  </a:txBody>
                  <a:tcPr/>
                </a:tc>
                <a:tc>
                  <a:txBody>
                    <a:bodyPr/>
                    <a:lstStyle/>
                    <a:p>
                      <a:pPr algn="ctr"/>
                      <a:r>
                        <a:rPr lang="en-US" sz="1600" dirty="0" smtClean="0"/>
                        <a:t>12</a:t>
                      </a:r>
                      <a:endParaRPr lang="en-US" sz="1600" dirty="0"/>
                    </a:p>
                  </a:txBody>
                  <a:tcPr/>
                </a:tc>
                <a:tc>
                  <a:txBody>
                    <a:bodyPr/>
                    <a:lstStyle/>
                    <a:p>
                      <a:pPr algn="ctr"/>
                      <a:r>
                        <a:rPr lang="en-US" sz="1600" dirty="0" smtClean="0"/>
                        <a:t>12</a:t>
                      </a:r>
                      <a:endParaRPr lang="en-US" sz="1600" dirty="0"/>
                    </a:p>
                  </a:txBody>
                  <a:tcPr/>
                </a:tc>
                <a:tc>
                  <a:txBody>
                    <a:bodyPr/>
                    <a:lstStyle/>
                    <a:p>
                      <a:pPr algn="ctr"/>
                      <a:r>
                        <a:rPr lang="en-US" sz="1600" dirty="0" smtClean="0"/>
                        <a:t>500</a:t>
                      </a:r>
                      <a:endParaRPr lang="en-US" sz="1600" dirty="0"/>
                    </a:p>
                  </a:txBody>
                  <a:tcPr/>
                </a:tc>
                <a:tc>
                  <a:txBody>
                    <a:bodyPr/>
                    <a:lstStyle/>
                    <a:p>
                      <a:pPr algn="ctr"/>
                      <a:r>
                        <a:rPr lang="en-US" sz="1600" dirty="0" smtClean="0"/>
                        <a:t>288</a:t>
                      </a:r>
                      <a:endParaRPr lang="en-US" sz="1600" dirty="0"/>
                    </a:p>
                  </a:txBody>
                  <a:tcPr/>
                </a:tc>
              </a:tr>
              <a:tr h="370840">
                <a:tc>
                  <a:txBody>
                    <a:bodyPr/>
                    <a:lstStyle/>
                    <a:p>
                      <a:pPr algn="ctr"/>
                      <a:r>
                        <a:rPr lang="en-US" sz="1600" dirty="0" smtClean="0"/>
                        <a:t>-370</a:t>
                      </a:r>
                      <a:endParaRPr lang="en-US" sz="1600" dirty="0"/>
                    </a:p>
                  </a:txBody>
                  <a:tcPr/>
                </a:tc>
                <a:tc>
                  <a:txBody>
                    <a:bodyPr/>
                    <a:lstStyle/>
                    <a:p>
                      <a:pPr algn="ctr"/>
                      <a:r>
                        <a:rPr lang="en-US" sz="1600" dirty="0" smtClean="0"/>
                        <a:t>19.1</a:t>
                      </a:r>
                      <a:endParaRPr lang="en-US" sz="1600" dirty="0"/>
                    </a:p>
                  </a:txBody>
                  <a:tcPr/>
                </a:tc>
                <a:tc>
                  <a:txBody>
                    <a:bodyPr/>
                    <a:lstStyle/>
                    <a:p>
                      <a:pPr algn="ctr"/>
                      <a:r>
                        <a:rPr lang="en-US" sz="1600" dirty="0" smtClean="0"/>
                        <a:t>0.1</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300</a:t>
                      </a:r>
                      <a:endParaRPr lang="en-US" sz="1600" dirty="0"/>
                    </a:p>
                  </a:txBody>
                  <a:tcPr/>
                </a:tc>
                <a:tc>
                  <a:txBody>
                    <a:bodyPr/>
                    <a:lstStyle/>
                    <a:p>
                      <a:pPr algn="ctr"/>
                      <a:r>
                        <a:rPr lang="en-US" sz="1600" dirty="0" smtClean="0"/>
                        <a:t>142</a:t>
                      </a:r>
                      <a:endParaRPr lang="en-US" sz="1600" dirty="0"/>
                    </a:p>
                  </a:txBody>
                  <a:tcPr/>
                </a:tc>
              </a:tr>
            </a:tbl>
          </a:graphicData>
        </a:graphic>
      </p:graphicFrame>
      <p:cxnSp>
        <p:nvCxnSpPr>
          <p:cNvPr id="8" name="Straight Connector 7"/>
          <p:cNvCxnSpPr/>
          <p:nvPr/>
        </p:nvCxnSpPr>
        <p:spPr>
          <a:xfrm>
            <a:off x="-609600" y="495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54930" y="6289088"/>
            <a:ext cx="776054"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465034" y="6131512"/>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981200" y="6131512"/>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1846052" y="6576132"/>
            <a:ext cx="781230" cy="3702"/>
          </a:xfrm>
          <a:prstGeom prst="line">
            <a:avLst/>
          </a:prstGeom>
        </p:spPr>
        <p:style>
          <a:lnRef idx="3">
            <a:schemeClr val="dk1"/>
          </a:lnRef>
          <a:fillRef idx="0">
            <a:schemeClr val="dk1"/>
          </a:fillRef>
          <a:effectRef idx="2">
            <a:schemeClr val="dk1"/>
          </a:effectRef>
          <a:fontRef idx="minor">
            <a:schemeClr val="tx1"/>
          </a:fontRef>
        </p:style>
      </p:cxnSp>
      <p:sp>
        <p:nvSpPr>
          <p:cNvPr id="13" name="Rectangle 12"/>
          <p:cNvSpPr/>
          <p:nvPr/>
        </p:nvSpPr>
        <p:spPr>
          <a:xfrm>
            <a:off x="533400" y="4800600"/>
            <a:ext cx="2286000" cy="1077218"/>
          </a:xfrm>
          <a:prstGeom prst="rect">
            <a:avLst/>
          </a:prstGeom>
        </p:spPr>
        <p:txBody>
          <a:bodyPr wrap="square">
            <a:spAutoFit/>
          </a:bodyPr>
          <a:lstStyle/>
          <a:p>
            <a:r>
              <a:rPr lang="en-US" sz="1600" b="1" dirty="0" err="1" smtClean="0">
                <a:solidFill>
                  <a:srgbClr val="FF0000"/>
                </a:solidFill>
              </a:rPr>
              <a:t>Pol</a:t>
            </a:r>
            <a:r>
              <a:rPr lang="en-US" sz="1600" b="1" dirty="0" smtClean="0">
                <a:solidFill>
                  <a:srgbClr val="FF0000"/>
                </a:solidFill>
              </a:rPr>
              <a:t> He3 target </a:t>
            </a:r>
            <a:endParaRPr lang="en-US" sz="1600" b="1" dirty="0" smtClean="0"/>
          </a:p>
          <a:p>
            <a:r>
              <a:rPr lang="en-US" sz="1600" b="1" dirty="0" smtClean="0"/>
              <a:t>2 Helmholtz  coils</a:t>
            </a:r>
          </a:p>
          <a:p>
            <a:r>
              <a:rPr lang="en-US" sz="1600" b="1" dirty="0" smtClean="0"/>
              <a:t>Longitudinal R=75.8cm </a:t>
            </a:r>
          </a:p>
          <a:p>
            <a:r>
              <a:rPr lang="en-US" sz="1600" b="1" dirty="0" smtClean="0"/>
              <a:t>Vertical R=66.7cm</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wner\Google Drive\CLEO_II\CLEOv8_8\CLEOv8_field.png"/>
          <p:cNvPicPr>
            <a:picLocks noChangeAspect="1" noChangeArrowheads="1"/>
          </p:cNvPicPr>
          <p:nvPr/>
        </p:nvPicPr>
        <p:blipFill>
          <a:blip r:embed="rId2" cstate="print"/>
          <a:srcRect/>
          <a:stretch>
            <a:fillRect/>
          </a:stretch>
        </p:blipFill>
        <p:spPr bwMode="auto">
          <a:xfrm>
            <a:off x="37267" y="1664906"/>
            <a:ext cx="9046351" cy="5029200"/>
          </a:xfrm>
          <a:prstGeom prst="rect">
            <a:avLst/>
          </a:prstGeom>
          <a:noFill/>
        </p:spPr>
      </p:pic>
      <p:sp>
        <p:nvSpPr>
          <p:cNvPr id="3" name="Content Placeholder 2"/>
          <p:cNvSpPr>
            <a:spLocks noGrp="1"/>
          </p:cNvSpPr>
          <p:nvPr>
            <p:ph idx="1"/>
          </p:nvPr>
        </p:nvSpPr>
        <p:spPr>
          <a:xfrm>
            <a:off x="457200" y="2895600"/>
            <a:ext cx="8229600" cy="1524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smtClean="0"/>
              <a:t>Add a pair correction coil at the same position of longitudinal coil with current -3465A and -645A</a:t>
            </a:r>
          </a:p>
          <a:p>
            <a:r>
              <a:rPr lang="en-US" dirty="0" smtClean="0"/>
              <a:t>Both field and field gradient are under control</a:t>
            </a:r>
          </a:p>
          <a:p>
            <a:r>
              <a:rPr lang="en-US" dirty="0" smtClean="0"/>
              <a:t>It can be tweaked further</a:t>
            </a:r>
          </a:p>
          <a:p>
            <a:r>
              <a:rPr lang="en-US" dirty="0" smtClean="0"/>
              <a:t>No effect on the force on coil</a:t>
            </a:r>
          </a:p>
          <a:p>
            <a:endParaRPr lang="en-US" dirty="0"/>
          </a:p>
        </p:txBody>
      </p:sp>
      <p:graphicFrame>
        <p:nvGraphicFramePr>
          <p:cNvPr id="6" name="Table 5"/>
          <p:cNvGraphicFramePr>
            <a:graphicFrameLocks noGrp="1"/>
          </p:cNvGraphicFramePr>
          <p:nvPr/>
        </p:nvGraphicFramePr>
        <p:xfrm>
          <a:off x="762002" y="1066800"/>
          <a:ext cx="7619997" cy="1691640"/>
        </p:xfrm>
        <a:graphic>
          <a:graphicData uri="http://schemas.openxmlformats.org/drawingml/2006/table">
            <a:tbl>
              <a:tblPr firstRow="1" bandRow="1">
                <a:tableStyleId>{5C22544A-7EE6-4342-B048-85BDC9FD1C3A}</a:tableStyleId>
              </a:tblPr>
              <a:tblGrid>
                <a:gridCol w="1088571"/>
                <a:gridCol w="1088571"/>
                <a:gridCol w="1088571"/>
                <a:gridCol w="1088571"/>
                <a:gridCol w="1088571"/>
                <a:gridCol w="1088571"/>
                <a:gridCol w="1088571"/>
              </a:tblGrid>
              <a:tr h="579120">
                <a:tc>
                  <a:txBody>
                    <a:bodyPr/>
                    <a:lstStyle/>
                    <a:p>
                      <a:pPr algn="ctr"/>
                      <a:r>
                        <a:rPr lang="en-US" sz="1600" dirty="0" smtClean="0"/>
                        <a:t>Z (cm)</a:t>
                      </a:r>
                      <a:endParaRPr lang="en-US" sz="1600" dirty="0"/>
                    </a:p>
                  </a:txBody>
                  <a:tcPr/>
                </a:tc>
                <a:tc>
                  <a:txBody>
                    <a:bodyPr/>
                    <a:lstStyle/>
                    <a:p>
                      <a:pPr algn="ctr"/>
                      <a:r>
                        <a:rPr lang="en-US" sz="1600" dirty="0" err="1" smtClean="0"/>
                        <a:t>Bz</a:t>
                      </a:r>
                      <a:r>
                        <a:rPr lang="en-US" sz="1600" dirty="0" smtClean="0"/>
                        <a:t>(G)</a:t>
                      </a:r>
                      <a:endParaRPr lang="en-US" sz="1600" dirty="0"/>
                    </a:p>
                  </a:txBody>
                  <a:tcPr/>
                </a:tc>
                <a:tc>
                  <a:txBody>
                    <a:bodyPr/>
                    <a:lstStyle/>
                    <a:p>
                      <a:pPr algn="ctr"/>
                      <a:r>
                        <a:rPr lang="en-US" sz="1600" dirty="0" smtClean="0"/>
                        <a:t>Br(G)</a:t>
                      </a:r>
                      <a:endParaRPr lang="en-US" sz="1600" dirty="0"/>
                    </a:p>
                  </a:txBody>
                  <a:tcPr/>
                </a:tc>
                <a:tc>
                  <a:txBody>
                    <a:bodyPr/>
                    <a:lstStyle/>
                    <a:p>
                      <a:pPr algn="ctr"/>
                      <a:r>
                        <a:rPr lang="en-US" sz="1600" dirty="0" err="1" smtClean="0"/>
                        <a:t>dBz</a:t>
                      </a:r>
                      <a:r>
                        <a:rPr lang="en-US" sz="1600" dirty="0" smtClean="0"/>
                        <a:t>/</a:t>
                      </a:r>
                      <a:r>
                        <a:rPr lang="en-US" sz="1600" dirty="0" err="1" smtClean="0"/>
                        <a:t>dr</a:t>
                      </a:r>
                      <a:endParaRPr lang="en-US" sz="1600" dirty="0" smtClean="0"/>
                    </a:p>
                    <a:p>
                      <a:pPr algn="ctr"/>
                      <a:r>
                        <a:rPr lang="en-US" sz="1600" dirty="0" smtClean="0"/>
                        <a:t>(</a:t>
                      </a:r>
                      <a:r>
                        <a:rPr lang="en-US" sz="1600" dirty="0" err="1" smtClean="0"/>
                        <a:t>mG</a:t>
                      </a:r>
                      <a:r>
                        <a:rPr lang="en-US" sz="1600" dirty="0" smtClean="0"/>
                        <a:t>/cm)</a:t>
                      </a:r>
                      <a:endParaRPr lang="en-US" sz="1600" dirty="0"/>
                    </a:p>
                  </a:txBody>
                  <a:tcPr/>
                </a:tc>
                <a:tc>
                  <a:txBody>
                    <a:bodyPr/>
                    <a:lstStyle/>
                    <a:p>
                      <a:pPr algn="ctr"/>
                      <a:r>
                        <a:rPr lang="en-US" sz="1600" dirty="0" err="1" smtClean="0"/>
                        <a:t>dBr</a:t>
                      </a:r>
                      <a:r>
                        <a:rPr lang="en-US" sz="1600" dirty="0" smtClean="0"/>
                        <a:t>/</a:t>
                      </a:r>
                      <a:r>
                        <a:rPr lang="en-US" sz="1600" dirty="0" err="1" smtClean="0"/>
                        <a:t>dz</a:t>
                      </a:r>
                      <a:endParaRPr lang="en-US" sz="1600" dirty="0" smtClean="0"/>
                    </a:p>
                    <a:p>
                      <a:pPr algn="ctr"/>
                      <a:r>
                        <a:rPr lang="en-US" sz="1600" dirty="0" smtClean="0"/>
                        <a:t>(</a:t>
                      </a:r>
                      <a:r>
                        <a:rPr lang="en-US" sz="1600" dirty="0" err="1" smtClean="0"/>
                        <a:t>mG</a:t>
                      </a:r>
                      <a:r>
                        <a:rPr lang="en-US" sz="1600" dirty="0" smtClean="0"/>
                        <a:t>/cm)</a:t>
                      </a:r>
                    </a:p>
                  </a:txBody>
                  <a:tcPr/>
                </a:tc>
                <a:tc>
                  <a:txBody>
                    <a:bodyPr/>
                    <a:lstStyle/>
                    <a:p>
                      <a:pPr algn="ctr"/>
                      <a:r>
                        <a:rPr lang="en-US" sz="1600" dirty="0" err="1" smtClean="0"/>
                        <a:t>dBz</a:t>
                      </a:r>
                      <a:r>
                        <a:rPr lang="en-US" sz="1600" dirty="0" smtClean="0"/>
                        <a:t>/</a:t>
                      </a:r>
                      <a:r>
                        <a:rPr lang="en-US" sz="1600" dirty="0" err="1" smtClean="0"/>
                        <a:t>dz</a:t>
                      </a:r>
                      <a:endParaRPr lang="en-US" sz="1600" dirty="0" smtClean="0"/>
                    </a:p>
                    <a:p>
                      <a:pPr algn="ctr"/>
                      <a:r>
                        <a:rPr lang="en-US" sz="1600" dirty="0" smtClean="0"/>
                        <a:t>(</a:t>
                      </a:r>
                      <a:r>
                        <a:rPr lang="en-US" sz="1600" dirty="0" err="1" smtClean="0"/>
                        <a:t>mG</a:t>
                      </a:r>
                      <a:r>
                        <a:rPr lang="en-US" sz="1600" dirty="0" smtClean="0"/>
                        <a:t>/cm)</a:t>
                      </a:r>
                    </a:p>
                  </a:txBody>
                  <a:tcPr/>
                </a:tc>
                <a:tc>
                  <a:txBody>
                    <a:bodyPr/>
                    <a:lstStyle/>
                    <a:p>
                      <a:pPr algn="ctr"/>
                      <a:r>
                        <a:rPr lang="en-US" sz="1600" dirty="0" err="1" smtClean="0"/>
                        <a:t>dBr</a:t>
                      </a:r>
                      <a:r>
                        <a:rPr lang="en-US" sz="1600" dirty="0" smtClean="0"/>
                        <a:t>/</a:t>
                      </a:r>
                      <a:r>
                        <a:rPr lang="en-US" sz="1600" dirty="0" err="1" smtClean="0"/>
                        <a:t>dr</a:t>
                      </a:r>
                      <a:endParaRPr lang="en-US" sz="1600" dirty="0" smtClean="0"/>
                    </a:p>
                    <a:p>
                      <a:pPr algn="ctr"/>
                      <a:r>
                        <a:rPr lang="en-US" sz="1600" dirty="0" smtClean="0"/>
                        <a:t>(</a:t>
                      </a:r>
                      <a:r>
                        <a:rPr lang="en-US" sz="1600" dirty="0" err="1" smtClean="0"/>
                        <a:t>mG</a:t>
                      </a:r>
                      <a:r>
                        <a:rPr lang="en-US" sz="1600" dirty="0" smtClean="0"/>
                        <a:t>/cm)</a:t>
                      </a:r>
                    </a:p>
                  </a:txBody>
                  <a:tcPr/>
                </a:tc>
              </a:tr>
              <a:tr h="370840">
                <a:tc>
                  <a:txBody>
                    <a:bodyPr/>
                    <a:lstStyle/>
                    <a:p>
                      <a:pPr algn="ctr"/>
                      <a:r>
                        <a:rPr lang="en-US" sz="1600" dirty="0" smtClean="0"/>
                        <a:t>-330</a:t>
                      </a:r>
                      <a:endParaRPr lang="en-US" sz="1600" dirty="0"/>
                    </a:p>
                  </a:txBody>
                  <a:tcPr/>
                </a:tc>
                <a:tc>
                  <a:txBody>
                    <a:bodyPr/>
                    <a:lstStyle/>
                    <a:p>
                      <a:pPr algn="ctr"/>
                      <a:r>
                        <a:rPr lang="en-US" sz="1600" dirty="0" smtClean="0"/>
                        <a:t>-0.4</a:t>
                      </a:r>
                      <a:endParaRPr lang="en-US" sz="1600" dirty="0"/>
                    </a:p>
                  </a:txBody>
                  <a:tcPr/>
                </a:tc>
                <a:tc>
                  <a:txBody>
                    <a:bodyPr/>
                    <a:lstStyle/>
                    <a:p>
                      <a:pPr algn="ctr"/>
                      <a:r>
                        <a:rPr lang="en-US" sz="1600" dirty="0" smtClean="0"/>
                        <a:t>0.11</a:t>
                      </a:r>
                      <a:endParaRPr lang="en-US" sz="1600" dirty="0"/>
                    </a:p>
                  </a:txBody>
                  <a:tcPr/>
                </a:tc>
                <a:tc>
                  <a:txBody>
                    <a:bodyPr/>
                    <a:lstStyle/>
                    <a:p>
                      <a:pPr algn="ctr"/>
                      <a:r>
                        <a:rPr lang="en-US" sz="1600" dirty="0" smtClean="0"/>
                        <a:t>42</a:t>
                      </a:r>
                      <a:endParaRPr lang="en-US" sz="1600" dirty="0"/>
                    </a:p>
                  </a:txBody>
                  <a:tcPr/>
                </a:tc>
                <a:tc>
                  <a:txBody>
                    <a:bodyPr/>
                    <a:lstStyle/>
                    <a:p>
                      <a:pPr algn="ctr"/>
                      <a:r>
                        <a:rPr lang="en-US" sz="1600" dirty="0" smtClean="0"/>
                        <a:t>42</a:t>
                      </a:r>
                      <a:endParaRPr lang="en-US" sz="1600" dirty="0"/>
                    </a:p>
                  </a:txBody>
                  <a:tcPr/>
                </a:tc>
                <a:tc>
                  <a:txBody>
                    <a:bodyPr/>
                    <a:lstStyle/>
                    <a:p>
                      <a:pPr algn="ctr"/>
                      <a:r>
                        <a:rPr lang="en-US" sz="1600" dirty="0" smtClean="0"/>
                        <a:t>170</a:t>
                      </a:r>
                      <a:endParaRPr lang="en-US" sz="1600" dirty="0"/>
                    </a:p>
                  </a:txBody>
                  <a:tcPr/>
                </a:tc>
                <a:tc>
                  <a:txBody>
                    <a:bodyPr/>
                    <a:lstStyle/>
                    <a:p>
                      <a:pPr algn="ctr"/>
                      <a:r>
                        <a:rPr lang="en-US" sz="1600" dirty="0" smtClean="0"/>
                        <a:t>-106</a:t>
                      </a:r>
                      <a:endParaRPr lang="en-US" sz="1600" dirty="0"/>
                    </a:p>
                  </a:txBody>
                  <a:tcPr/>
                </a:tc>
              </a:tr>
              <a:tr h="370840">
                <a:tc>
                  <a:txBody>
                    <a:bodyPr/>
                    <a:lstStyle/>
                    <a:p>
                      <a:pPr algn="ctr"/>
                      <a:r>
                        <a:rPr lang="en-US" sz="1600" dirty="0" smtClean="0"/>
                        <a:t>-350</a:t>
                      </a:r>
                      <a:endParaRPr lang="en-US" sz="1600" dirty="0"/>
                    </a:p>
                  </a:txBody>
                  <a:tcPr/>
                </a:tc>
                <a:tc>
                  <a:txBody>
                    <a:bodyPr/>
                    <a:lstStyle/>
                    <a:p>
                      <a:pPr algn="ctr"/>
                      <a:r>
                        <a:rPr lang="en-US" sz="1600" dirty="0" smtClean="0"/>
                        <a:t>1.6</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7</a:t>
                      </a:r>
                      <a:endParaRPr lang="en-US" sz="1600" dirty="0"/>
                    </a:p>
                  </a:txBody>
                  <a:tcPr/>
                </a:tc>
                <a:tc>
                  <a:txBody>
                    <a:bodyPr/>
                    <a:lstStyle/>
                    <a:p>
                      <a:pPr algn="ctr"/>
                      <a:r>
                        <a:rPr lang="en-US" sz="1600" dirty="0" smtClean="0"/>
                        <a:t>7</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54</a:t>
                      </a:r>
                      <a:endParaRPr lang="en-US" sz="1600" dirty="0"/>
                    </a:p>
                  </a:txBody>
                  <a:tcPr/>
                </a:tc>
              </a:tr>
              <a:tr h="370840">
                <a:tc>
                  <a:txBody>
                    <a:bodyPr/>
                    <a:lstStyle/>
                    <a:p>
                      <a:pPr algn="ctr"/>
                      <a:r>
                        <a:rPr lang="en-US" sz="1600" dirty="0" smtClean="0"/>
                        <a:t>-370</a:t>
                      </a:r>
                      <a:endParaRPr lang="en-US" sz="1600" dirty="0"/>
                    </a:p>
                  </a:txBody>
                  <a:tcPr/>
                </a:tc>
                <a:tc>
                  <a:txBody>
                    <a:bodyPr/>
                    <a:lstStyle/>
                    <a:p>
                      <a:pPr algn="ctr"/>
                      <a:r>
                        <a:rPr lang="en-US" sz="1600" dirty="0" smtClean="0"/>
                        <a:t>0.8</a:t>
                      </a:r>
                      <a:endParaRPr lang="en-US" sz="1600" dirty="0"/>
                    </a:p>
                  </a:txBody>
                  <a:tcPr/>
                </a:tc>
                <a:tc>
                  <a:txBody>
                    <a:bodyPr/>
                    <a:lstStyle/>
                    <a:p>
                      <a:pPr algn="ctr"/>
                      <a:r>
                        <a:rPr lang="en-US" sz="1600" dirty="0" smtClean="0"/>
                        <a:t>0.08</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164</a:t>
                      </a:r>
                      <a:endParaRPr lang="en-US" sz="1600" dirty="0"/>
                    </a:p>
                  </a:txBody>
                  <a:tcPr/>
                </a:tc>
                <a:tc>
                  <a:txBody>
                    <a:bodyPr/>
                    <a:lstStyle/>
                    <a:p>
                      <a:pPr algn="ctr"/>
                      <a:r>
                        <a:rPr lang="en-US" sz="1600" dirty="0" smtClean="0"/>
                        <a:t>-81</a:t>
                      </a:r>
                      <a:endParaRPr lang="en-US" sz="1600" dirty="0"/>
                    </a:p>
                  </a:txBody>
                  <a:tcPr/>
                </a:tc>
              </a:tr>
            </a:tbl>
          </a:graphicData>
        </a:graphic>
      </p:graphicFrame>
      <p:cxnSp>
        <p:nvCxnSpPr>
          <p:cNvPr id="8" name="Straight Connector 7"/>
          <p:cNvCxnSpPr/>
          <p:nvPr/>
        </p:nvCxnSpPr>
        <p:spPr>
          <a:xfrm>
            <a:off x="-609600" y="495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46304" y="6289088"/>
            <a:ext cx="776054"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465034" y="6131512"/>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981200" y="6131512"/>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1837426" y="6576132"/>
            <a:ext cx="781230" cy="3702"/>
          </a:xfrm>
          <a:prstGeom prst="line">
            <a:avLst/>
          </a:prstGeom>
        </p:spPr>
        <p:style>
          <a:lnRef idx="3">
            <a:schemeClr val="dk1"/>
          </a:lnRef>
          <a:fillRef idx="0">
            <a:schemeClr val="dk1"/>
          </a:fillRef>
          <a:effectRef idx="2">
            <a:schemeClr val="dk1"/>
          </a:effectRef>
          <a:fontRef idx="minor">
            <a:schemeClr val="tx1"/>
          </a:fontRef>
        </p:style>
      </p:cxnSp>
      <p:sp>
        <p:nvSpPr>
          <p:cNvPr id="31" name="Rectangle 30"/>
          <p:cNvSpPr/>
          <p:nvPr/>
        </p:nvSpPr>
        <p:spPr>
          <a:xfrm>
            <a:off x="533400" y="4800600"/>
            <a:ext cx="2286000" cy="1077218"/>
          </a:xfrm>
          <a:prstGeom prst="rect">
            <a:avLst/>
          </a:prstGeom>
        </p:spPr>
        <p:txBody>
          <a:bodyPr wrap="square">
            <a:spAutoFit/>
          </a:bodyPr>
          <a:lstStyle/>
          <a:p>
            <a:r>
              <a:rPr lang="en-US" sz="1600" b="1" dirty="0" err="1" smtClean="0">
                <a:solidFill>
                  <a:srgbClr val="FF0000"/>
                </a:solidFill>
              </a:rPr>
              <a:t>Pol</a:t>
            </a:r>
            <a:r>
              <a:rPr lang="en-US" sz="1600" b="1" dirty="0" smtClean="0">
                <a:solidFill>
                  <a:srgbClr val="FF0000"/>
                </a:solidFill>
              </a:rPr>
              <a:t> He3 target </a:t>
            </a:r>
            <a:endParaRPr lang="en-US" sz="1600" b="1" dirty="0" smtClean="0"/>
          </a:p>
          <a:p>
            <a:r>
              <a:rPr lang="en-US" sz="1600" b="1" dirty="0" smtClean="0"/>
              <a:t>2 Helmholtz  coils</a:t>
            </a:r>
          </a:p>
          <a:p>
            <a:r>
              <a:rPr lang="en-US" sz="1600" b="1" dirty="0" smtClean="0"/>
              <a:t>Longitudinal R=75.8cm </a:t>
            </a:r>
          </a:p>
          <a:p>
            <a:r>
              <a:rPr lang="en-US" sz="1600" b="1" dirty="0" smtClean="0"/>
              <a:t>Vertical R=66.7cm</a:t>
            </a:r>
            <a:endParaRPr lang="en-US" sz="1600" dirty="0"/>
          </a:p>
        </p:txBody>
      </p:sp>
      <p:sp>
        <p:nvSpPr>
          <p:cNvPr id="14" name="Title 13"/>
          <p:cNvSpPr>
            <a:spLocks noGrp="1"/>
          </p:cNvSpPr>
          <p:nvPr>
            <p:ph type="title"/>
          </p:nvPr>
        </p:nvSpPr>
        <p:spPr>
          <a:xfrm>
            <a:off x="457200" y="0"/>
            <a:ext cx="8229600" cy="1143000"/>
          </a:xfrm>
        </p:spPr>
        <p:txBody>
          <a:bodyPr>
            <a:normAutofit fontScale="90000"/>
          </a:bodyPr>
          <a:lstStyle/>
          <a:p>
            <a:r>
              <a:rPr lang="en-US" sz="3000" dirty="0" smtClean="0"/>
              <a:t>Fringe field</a:t>
            </a:r>
            <a:br>
              <a:rPr lang="en-US" sz="3000" dirty="0" smtClean="0"/>
            </a:br>
            <a:r>
              <a:rPr lang="en-US" sz="3000" dirty="0" smtClean="0"/>
              <a:t>at SIDIS </a:t>
            </a:r>
            <a:r>
              <a:rPr lang="en-US" sz="3000" dirty="0" err="1" smtClean="0"/>
              <a:t>pol</a:t>
            </a:r>
            <a:r>
              <a:rPr lang="en-US" sz="3000" dirty="0" smtClean="0"/>
              <a:t> He3 target location (with correction coil)</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from SIDIS to PVDIS </a:t>
            </a:r>
            <a:br>
              <a:rPr lang="en-US" dirty="0" smtClean="0"/>
            </a:br>
            <a:r>
              <a:rPr lang="en-US" dirty="0" smtClean="0"/>
              <a:t>(or Vice Versa)</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smtClean="0"/>
              <a:t>Within coil</a:t>
            </a:r>
          </a:p>
          <a:p>
            <a:pPr lvl="1"/>
            <a:r>
              <a:rPr lang="en-US" dirty="0" smtClean="0"/>
              <a:t>take out SIDIS GEM, large angle EC, collimator and front chamber of SIDIS light gas Cherenkov, then put in PVDIS GEM and baffle. </a:t>
            </a:r>
          </a:p>
          <a:p>
            <a:pPr lvl="1"/>
            <a:r>
              <a:rPr lang="en-US" dirty="0" smtClean="0"/>
              <a:t>They all are need different supporting structure.</a:t>
            </a:r>
          </a:p>
          <a:p>
            <a:r>
              <a:rPr lang="en-US" dirty="0" smtClean="0"/>
              <a:t>Within </a:t>
            </a:r>
            <a:r>
              <a:rPr lang="en-US" dirty="0" err="1" smtClean="0"/>
              <a:t>endcup</a:t>
            </a:r>
            <a:endParaRPr lang="en-US" dirty="0" smtClean="0"/>
          </a:p>
          <a:p>
            <a:pPr lvl="1"/>
            <a:r>
              <a:rPr lang="en-US" dirty="0" smtClean="0"/>
              <a:t>keep the back chamber of SIDIS light gas Cherenkov unchanged, remove heavy gas Cherenkov, remove MRPC, add PVDIS GEM, then move forward angle EC upstream and add large angle EC module to enlarge radius coverage. </a:t>
            </a:r>
          </a:p>
          <a:p>
            <a:pPr lvl="1"/>
            <a:r>
              <a:rPr lang="en-US" dirty="0" smtClean="0"/>
              <a:t>light gas Cherenkov supporting structure unchanged. heavy gas Cherenkov structure removed, MRPC and Gem may share supporting structure, PVDIS EC and SIDIS EC should share supporting structure and be movable.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Change Yoke from SIDIS to PVDIS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D:\Google Drive\CLEO_II\newnew\CLEOV8_PVDIS_field.png"/>
          <p:cNvPicPr>
            <a:picLocks noChangeAspect="1" noChangeArrowheads="1"/>
          </p:cNvPicPr>
          <p:nvPr/>
        </p:nvPicPr>
        <p:blipFill>
          <a:blip r:embed="rId2" cstate="print"/>
          <a:srcRect/>
          <a:stretch>
            <a:fillRect/>
          </a:stretch>
        </p:blipFill>
        <p:spPr bwMode="auto">
          <a:xfrm>
            <a:off x="71014" y="1761478"/>
            <a:ext cx="9046352" cy="5029200"/>
          </a:xfrm>
          <a:prstGeom prst="rect">
            <a:avLst/>
          </a:prstGeom>
          <a:noFill/>
        </p:spPr>
      </p:pic>
      <p:sp>
        <p:nvSpPr>
          <p:cNvPr id="5" name="Content Placeholder 2"/>
          <p:cNvSpPr txBox="1">
            <a:spLocks/>
          </p:cNvSpPr>
          <p:nvPr/>
        </p:nvSpPr>
        <p:spPr>
          <a:xfrm>
            <a:off x="533400" y="1143000"/>
            <a:ext cx="8229600" cy="3276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62500" lnSpcReduction="20000"/>
          </a:bodyPr>
          <a:lstStyle/>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By moving </a:t>
            </a:r>
            <a:r>
              <a:rPr lang="en-US" sz="3200" dirty="0" smtClean="0"/>
              <a:t>90cm long section of </a:t>
            </a:r>
            <a:r>
              <a:rPr kumimoji="0" lang="en-US" sz="3200" b="0" i="0" u="none" strike="noStrike" kern="1200" cap="none" spc="0" normalizeH="0" baseline="0" noProof="0" dirty="0" err="1" smtClean="0">
                <a:ln>
                  <a:noFill/>
                </a:ln>
                <a:solidFill>
                  <a:schemeClr val="dk1"/>
                </a:solidFill>
                <a:effectLst/>
                <a:uLnTx/>
                <a:uFillTx/>
                <a:latin typeface="+mn-lt"/>
                <a:ea typeface="+mn-ea"/>
                <a:cs typeface="+mn-cs"/>
              </a:rPr>
              <a:t>endcup</a:t>
            </a:r>
            <a:r>
              <a:rPr kumimoji="0" lang="en-US" sz="3200" b="0" i="0" u="none" strike="noStrike" kern="1200" cap="none" spc="0" normalizeH="0" baseline="0" noProof="0" dirty="0" smtClean="0">
                <a:ln>
                  <a:noFill/>
                </a:ln>
                <a:solidFill>
                  <a:schemeClr val="dk1"/>
                </a:solidFill>
                <a:effectLst/>
                <a:uLnTx/>
                <a:uFillTx/>
                <a:latin typeface="+mn-lt"/>
                <a:ea typeface="+mn-ea"/>
                <a:cs typeface="+mn-cs"/>
              </a:rPr>
              <a:t> donut and </a:t>
            </a:r>
            <a:r>
              <a:rPr lang="en-US" sz="3200" dirty="0" smtClean="0"/>
              <a:t>nose (flat part) away.</a:t>
            </a:r>
          </a:p>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Advantage:</a:t>
            </a:r>
            <a:r>
              <a:rPr lang="en-US" sz="3200" dirty="0" smtClean="0"/>
              <a:t> </a:t>
            </a:r>
          </a:p>
          <a:p>
            <a:pPr marL="800100" lvl="1" indent="-342900">
              <a:spcBef>
                <a:spcPct val="20000"/>
              </a:spcBef>
              <a:buFont typeface="Arial" pitchFamily="34" charset="0"/>
              <a:buChar char="•"/>
            </a:pPr>
            <a:r>
              <a:rPr lang="en-US" sz="3200" dirty="0" smtClean="0"/>
              <a:t>If forward angle EC photon sensor need to be outside of yoke, it’s shorter distance for fibers go through.</a:t>
            </a:r>
          </a:p>
          <a:p>
            <a:pPr marL="800100" lvl="1" indent="-342900">
              <a:spcBef>
                <a:spcPct val="20000"/>
              </a:spcBef>
              <a:buFont typeface="Arial" pitchFamily="34" charset="0"/>
              <a:buChar char="•"/>
            </a:pPr>
            <a:r>
              <a:rPr lang="en-US" sz="3200" dirty="0" smtClean="0"/>
              <a:t>If Heavy gas </a:t>
            </a:r>
            <a:r>
              <a:rPr lang="en-US" sz="3200" dirty="0" err="1" smtClean="0"/>
              <a:t>Cherekov</a:t>
            </a:r>
            <a:r>
              <a:rPr lang="en-US" sz="3200" dirty="0" smtClean="0"/>
              <a:t> supporting on this part of </a:t>
            </a:r>
            <a:r>
              <a:rPr lang="en-US" sz="3200" dirty="0" err="1" smtClean="0"/>
              <a:t>endcup</a:t>
            </a:r>
            <a:r>
              <a:rPr lang="en-US" sz="3200" dirty="0" smtClean="0"/>
              <a:t> donut, it can be simply moved away.</a:t>
            </a:r>
          </a:p>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Concerns: </a:t>
            </a:r>
          </a:p>
          <a:p>
            <a:pPr marL="800100" lvl="1"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the coil</a:t>
            </a:r>
            <a:r>
              <a:rPr kumimoji="0" lang="en-US" sz="3200" b="0" i="0" u="none" strike="noStrike" kern="1200" cap="none" spc="0" normalizeH="0" noProof="0" dirty="0" smtClean="0">
                <a:ln>
                  <a:noFill/>
                </a:ln>
                <a:solidFill>
                  <a:schemeClr val="dk1"/>
                </a:solidFill>
                <a:effectLst/>
                <a:uLnTx/>
                <a:uFillTx/>
                <a:latin typeface="+mn-lt"/>
                <a:ea typeface="+mn-ea"/>
                <a:cs typeface="+mn-cs"/>
              </a:rPr>
              <a:t> axial force become -1.2t comparing to -3.7tfor SIDIS, the change is only 2t but could be a problem if it changes sign.</a:t>
            </a:r>
            <a:r>
              <a:rPr lang="en-US" sz="3200" dirty="0"/>
              <a:t> </a:t>
            </a:r>
            <a:endParaRPr lang="en-US" sz="3200" dirty="0" smtClean="0"/>
          </a:p>
          <a:p>
            <a:pPr marL="800100" lvl="1" indent="-342900">
              <a:spcBef>
                <a:spcPct val="20000"/>
              </a:spcBef>
              <a:buFont typeface="Arial" pitchFamily="34" charset="0"/>
              <a:buChar char="•"/>
            </a:pPr>
            <a:r>
              <a:rPr lang="en-US" sz="3200" dirty="0" smtClean="0"/>
              <a:t>Force on </a:t>
            </a:r>
            <a:r>
              <a:rPr lang="en-US" sz="3200" dirty="0" err="1" smtClean="0"/>
              <a:t>endcup</a:t>
            </a:r>
            <a:r>
              <a:rPr lang="en-US" sz="3200" dirty="0" smtClean="0"/>
              <a:t> part will change also.</a:t>
            </a:r>
          </a:p>
          <a:p>
            <a:pPr marL="800100" lvl="1" indent="-342900">
              <a:spcBef>
                <a:spcPct val="20000"/>
              </a:spcBef>
              <a:buFont typeface="Arial" pitchFamily="34" charset="0"/>
              <a:buChar char="•"/>
            </a:pPr>
            <a:r>
              <a:rPr lang="en-US" sz="3200" dirty="0" smtClean="0"/>
              <a:t>Field mapping need to be redone.</a:t>
            </a:r>
          </a:p>
          <a:p>
            <a:pPr marL="800100" lvl="1" indent="-342900">
              <a:spcBef>
                <a:spcPct val="20000"/>
              </a:spcBef>
              <a:buFont typeface="Arial" pitchFamily="34" charset="0"/>
              <a:buChar char="•"/>
            </a:pPr>
            <a:endParaRPr lang="en-US" sz="3200" dirty="0" smtClean="0"/>
          </a:p>
          <a:p>
            <a:pPr marL="800100" lvl="1" indent="-342900">
              <a:spcBef>
                <a:spcPct val="20000"/>
              </a:spcBef>
              <a:buFont typeface="Arial" pitchFamily="34" charset="0"/>
              <a:buChar char="•"/>
            </a:pPr>
            <a:endParaRPr lang="en-US" sz="3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CLEO-II docs at </a:t>
            </a:r>
            <a:r>
              <a:rPr lang="en-US" sz="2000" dirty="0" smtClean="0">
                <a:hlinkClick r:id="rId2"/>
              </a:rPr>
              <a:t>https://hallaweb.jlab.org/wiki/index.php/Solid_Magnet#CLEO-II</a:t>
            </a:r>
            <a:endParaRPr lang="en-US" sz="2000" dirty="0" smtClean="0"/>
          </a:p>
          <a:p>
            <a:r>
              <a:rPr lang="en-US" dirty="0" smtClean="0"/>
              <a:t>All study were done in 2D with the Poisson </a:t>
            </a:r>
            <a:r>
              <a:rPr lang="en-US" dirty="0" err="1" smtClean="0"/>
              <a:t>Superfish</a:t>
            </a:r>
            <a:r>
              <a:rPr lang="en-US" dirty="0" smtClean="0"/>
              <a:t> program.</a:t>
            </a:r>
            <a:r>
              <a:rPr lang="en-US" dirty="0" smtClean="0">
                <a:solidFill>
                  <a:prstClr val="black"/>
                </a:solidFill>
              </a:rPr>
              <a:t> </a:t>
            </a:r>
            <a:r>
              <a:rPr lang="en-US" sz="2000" dirty="0" smtClean="0">
                <a:hlinkClick r:id="rId3"/>
              </a:rPr>
              <a:t>https://hallaweb.jlab.org/wiki/index.php/Solid_Magnet#How_to_produce_the_filed_map</a:t>
            </a:r>
            <a:endParaRPr lang="en-US" sz="2000" dirty="0" smtClean="0"/>
          </a:p>
          <a:p>
            <a:r>
              <a:rPr lang="en-US" dirty="0" smtClean="0"/>
              <a:t>Eugene’s study at </a:t>
            </a:r>
            <a:r>
              <a:rPr lang="en-US" sz="2000" dirty="0" smtClean="0">
                <a:hlinkClick r:id="rId4"/>
              </a:rPr>
              <a:t>https://userweb.jlab.org/~gen/jlab12gev/cleo_mag/</a:t>
            </a:r>
            <a:endParaRPr lang="en-US" sz="2000" dirty="0" smtClean="0"/>
          </a:p>
          <a:p>
            <a:r>
              <a:rPr lang="en-US" dirty="0" smtClean="0"/>
              <a:t>Based on Eugene’s study, a design fitting both PVDIS and SIDIS/</a:t>
            </a:r>
            <a:r>
              <a:rPr lang="en-US" dirty="0" err="1" smtClean="0"/>
              <a:t>Jpsi</a:t>
            </a:r>
            <a:r>
              <a:rPr lang="en-US" dirty="0" smtClean="0"/>
              <a:t> is under work.</a:t>
            </a:r>
          </a:p>
          <a:p>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Beamline</a:t>
            </a:r>
            <a:r>
              <a:rPr lang="en-US" dirty="0" smtClean="0"/>
              <a:t> Consideration</a:t>
            </a:r>
            <a:endParaRPr lang="en-US" dirty="0"/>
          </a:p>
        </p:txBody>
      </p:sp>
      <p:sp>
        <p:nvSpPr>
          <p:cNvPr id="3" name="Content Placeholder 2"/>
          <p:cNvSpPr>
            <a:spLocks noGrp="1"/>
          </p:cNvSpPr>
          <p:nvPr>
            <p:ph idx="1"/>
          </p:nvPr>
        </p:nvSpPr>
        <p:spPr>
          <a:xfrm>
            <a:off x="457200" y="2133600"/>
            <a:ext cx="8229600" cy="4525963"/>
          </a:xfrm>
        </p:spPr>
        <p:style>
          <a:lnRef idx="1">
            <a:schemeClr val="accent4"/>
          </a:lnRef>
          <a:fillRef idx="2">
            <a:schemeClr val="accent4"/>
          </a:fillRef>
          <a:effectRef idx="1">
            <a:schemeClr val="accent4"/>
          </a:effectRef>
          <a:fontRef idx="minor">
            <a:schemeClr val="dk1"/>
          </a:fontRef>
        </p:style>
        <p:txBody>
          <a:bodyPr/>
          <a:lstStyle/>
          <a:p>
            <a:r>
              <a:rPr lang="en-US" dirty="0" err="1" smtClean="0"/>
              <a:t>Moller</a:t>
            </a:r>
            <a:r>
              <a:rPr lang="en-US" dirty="0" smtClean="0"/>
              <a:t> electrons for PVDIS, SIDIS He3 target and </a:t>
            </a:r>
            <a:r>
              <a:rPr lang="en-US" dirty="0" err="1" smtClean="0"/>
              <a:t>JPsi</a:t>
            </a:r>
            <a:endParaRPr lang="en-US" dirty="0" smtClean="0"/>
          </a:p>
          <a:p>
            <a:r>
              <a:rPr lang="en-US" dirty="0" smtClean="0"/>
              <a:t>For SIDIS proton target setup, there are</a:t>
            </a:r>
          </a:p>
          <a:p>
            <a:pPr lvl="1"/>
            <a:r>
              <a:rPr lang="en-US" dirty="0" smtClean="0"/>
              <a:t>synchrotron radiation around 3</a:t>
            </a:r>
            <a:r>
              <a:rPr lang="en-US" baseline="30000" dirty="0" smtClean="0"/>
              <a:t>o</a:t>
            </a:r>
            <a:r>
              <a:rPr lang="en-US" dirty="0" smtClean="0"/>
              <a:t> due to chicane before target (need shielding) </a:t>
            </a:r>
          </a:p>
          <a:p>
            <a:pPr lvl="1"/>
            <a:r>
              <a:rPr lang="en-US" dirty="0" err="1" smtClean="0"/>
              <a:t>Bremsstrahlung</a:t>
            </a:r>
            <a:r>
              <a:rPr lang="en-US" dirty="0" smtClean="0"/>
              <a:t> around 1.5</a:t>
            </a:r>
            <a:r>
              <a:rPr lang="en-US" baseline="30000" dirty="0" smtClean="0"/>
              <a:t>o</a:t>
            </a:r>
            <a:r>
              <a:rPr lang="en-US" dirty="0" smtClean="0"/>
              <a:t> due to 5T target field. (within </a:t>
            </a:r>
            <a:r>
              <a:rPr lang="en-US" dirty="0" err="1" smtClean="0"/>
              <a:t>beamline</a:t>
            </a:r>
            <a:r>
              <a:rPr lang="en-US" dirty="0" smtClean="0"/>
              <a:t>)</a:t>
            </a:r>
          </a:p>
          <a:p>
            <a:pPr lvl="1"/>
            <a:r>
              <a:rPr lang="en-US" dirty="0" err="1" smtClean="0"/>
              <a:t>Moller</a:t>
            </a:r>
            <a:r>
              <a:rPr lang="en-US" dirty="0" smtClean="0"/>
              <a:t> electrons are bended around 4</a:t>
            </a:r>
            <a:r>
              <a:rPr lang="en-US" baseline="30000" dirty="0" smtClean="0"/>
              <a:t>o</a:t>
            </a:r>
            <a:r>
              <a:rPr lang="en-US" dirty="0" smtClean="0"/>
              <a:t> (need shielding)</a:t>
            </a:r>
          </a:p>
        </p:txBody>
      </p:sp>
      <p:sp>
        <p:nvSpPr>
          <p:cNvPr id="5" name="TextBox 4"/>
          <p:cNvSpPr txBox="1"/>
          <p:nvPr/>
        </p:nvSpPr>
        <p:spPr>
          <a:xfrm>
            <a:off x="533400" y="1219200"/>
            <a:ext cx="845819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dirty="0" smtClean="0"/>
              <a:t> PVDIS </a:t>
            </a:r>
            <a:r>
              <a:rPr lang="en-US" dirty="0" err="1" smtClean="0"/>
              <a:t>beamline</a:t>
            </a:r>
            <a:r>
              <a:rPr lang="en-US" dirty="0" smtClean="0"/>
              <a:t> opening angle at </a:t>
            </a:r>
            <a:r>
              <a:rPr lang="en-US" dirty="0" err="1" smtClean="0"/>
              <a:t>endcup</a:t>
            </a:r>
            <a:r>
              <a:rPr lang="en-US" dirty="0" smtClean="0"/>
              <a:t> bottom is 3.5</a:t>
            </a:r>
            <a:r>
              <a:rPr lang="en-US" baseline="30000" dirty="0" smtClean="0"/>
              <a:t>o</a:t>
            </a:r>
            <a:endParaRPr lang="en-US" dirty="0" smtClean="0"/>
          </a:p>
          <a:p>
            <a:pPr>
              <a:buFont typeface="Arial" pitchFamily="34" charset="0"/>
              <a:buChar char="•"/>
            </a:pPr>
            <a:r>
              <a:rPr lang="en-US" dirty="0" smtClean="0"/>
              <a:t> SIDIS </a:t>
            </a:r>
            <a:r>
              <a:rPr lang="en-US" dirty="0" err="1" smtClean="0"/>
              <a:t>beamline</a:t>
            </a:r>
            <a:r>
              <a:rPr lang="en-US" dirty="0" smtClean="0"/>
              <a:t> opening angle at </a:t>
            </a:r>
            <a:r>
              <a:rPr lang="en-US" dirty="0" err="1" smtClean="0"/>
              <a:t>endcup</a:t>
            </a:r>
            <a:r>
              <a:rPr lang="en-US" dirty="0" smtClean="0"/>
              <a:t> bottom is 2</a:t>
            </a:r>
            <a:r>
              <a:rPr lang="en-US" baseline="30000" dirty="0" smtClean="0"/>
              <a:t>o</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Overall we have a preliminary design</a:t>
            </a:r>
          </a:p>
          <a:p>
            <a:r>
              <a:rPr lang="en-US" dirty="0" smtClean="0"/>
              <a:t>Baffle needs to be revisited</a:t>
            </a:r>
          </a:p>
          <a:p>
            <a:r>
              <a:rPr lang="en-US" dirty="0" smtClean="0"/>
              <a:t>Need input and check from all sub-systems</a:t>
            </a:r>
          </a:p>
          <a:p>
            <a:r>
              <a:rPr lang="en-US" dirty="0" smtClean="0"/>
              <a:t>It’s good to have more engineering input</a:t>
            </a:r>
          </a:p>
          <a:p>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2236434"/>
            <a:ext cx="6874311" cy="4572000"/>
          </a:xfrm>
          <a:prstGeom prst="rect">
            <a:avLst/>
          </a:prstGeom>
          <a:noFill/>
          <a:ln w="9525">
            <a:noFill/>
            <a:miter lim="800000"/>
            <a:headEnd/>
            <a:tailEnd/>
          </a:ln>
        </p:spPr>
      </p:pic>
      <p:sp>
        <p:nvSpPr>
          <p:cNvPr id="2" name="Title 1"/>
          <p:cNvSpPr>
            <a:spLocks noGrp="1"/>
          </p:cNvSpPr>
          <p:nvPr>
            <p:ph type="title"/>
          </p:nvPr>
        </p:nvSpPr>
        <p:spPr>
          <a:xfrm>
            <a:off x="457200" y="-304800"/>
            <a:ext cx="8229600" cy="1143000"/>
          </a:xfrm>
        </p:spPr>
        <p:txBody>
          <a:bodyPr/>
          <a:lstStyle/>
          <a:p>
            <a:r>
              <a:rPr lang="en-US" dirty="0" smtClean="0"/>
              <a:t>CLEO-II</a:t>
            </a:r>
            <a:endParaRPr lang="en-US" dirty="0"/>
          </a:p>
        </p:txBody>
      </p:sp>
      <p:sp>
        <p:nvSpPr>
          <p:cNvPr id="3" name="Content Placeholder 2"/>
          <p:cNvSpPr>
            <a:spLocks noGrp="1"/>
          </p:cNvSpPr>
          <p:nvPr>
            <p:ph idx="1"/>
          </p:nvPr>
        </p:nvSpPr>
        <p:spPr>
          <a:xfrm>
            <a:off x="457200" y="533400"/>
            <a:ext cx="8229600" cy="2057400"/>
          </a:xfrm>
        </p:spPr>
        <p:style>
          <a:lnRef idx="1">
            <a:schemeClr val="accent3"/>
          </a:lnRef>
          <a:fillRef idx="2">
            <a:schemeClr val="accent3"/>
          </a:fillRef>
          <a:effectRef idx="1">
            <a:schemeClr val="accent3"/>
          </a:effectRef>
          <a:fontRef idx="minor">
            <a:schemeClr val="dk1"/>
          </a:fontRef>
        </p:style>
        <p:txBody>
          <a:bodyPr>
            <a:normAutofit/>
          </a:bodyPr>
          <a:lstStyle/>
          <a:p>
            <a:r>
              <a:rPr lang="en-US" sz="1600" dirty="0" smtClean="0"/>
              <a:t>3 section of coils, each one has two layers,</a:t>
            </a:r>
          </a:p>
          <a:p>
            <a:r>
              <a:rPr lang="en-US" sz="1600" dirty="0" smtClean="0"/>
              <a:t>coil total 1282 turns. This includes 166,309,166 turns per layer for section upstream, middle, downstream. The result current density in two side section are 4% higher than in the middle section, </a:t>
            </a:r>
          </a:p>
          <a:p>
            <a:r>
              <a:rPr lang="en-US" sz="1600" dirty="0" smtClean="0"/>
              <a:t>max operate current at 3266A and average current density of 1.2MA/m, this reach 1.5T field</a:t>
            </a:r>
          </a:p>
          <a:p>
            <a:r>
              <a:rPr lang="en-US" sz="1600" dirty="0" smtClean="0"/>
              <a:t>2 collars holding 4 coil rods</a:t>
            </a:r>
          </a:p>
          <a:p>
            <a:r>
              <a:rPr lang="en-US" sz="1600" dirty="0" smtClean="0"/>
              <a:t>3 layers of barrel yokes with spacers, in octagon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Google Drive\CLEO_II\CLEOv8_7\CLEOv8_field.png"/>
          <p:cNvPicPr>
            <a:picLocks noChangeAspect="1" noChangeArrowheads="1"/>
          </p:cNvPicPr>
          <p:nvPr/>
        </p:nvPicPr>
        <p:blipFill>
          <a:blip r:embed="rId2" cstate="print"/>
          <a:srcRect/>
          <a:stretch>
            <a:fillRect/>
          </a:stretch>
        </p:blipFill>
        <p:spPr bwMode="auto">
          <a:xfrm>
            <a:off x="33070" y="1812982"/>
            <a:ext cx="9046351" cy="5029200"/>
          </a:xfrm>
          <a:prstGeom prst="rect">
            <a:avLst/>
          </a:prstGeom>
          <a:noFill/>
        </p:spPr>
      </p:pic>
      <p:sp>
        <p:nvSpPr>
          <p:cNvPr id="2" name="Title 1"/>
          <p:cNvSpPr>
            <a:spLocks noGrp="1"/>
          </p:cNvSpPr>
          <p:nvPr>
            <p:ph type="title"/>
          </p:nvPr>
        </p:nvSpPr>
        <p:spPr>
          <a:xfrm>
            <a:off x="457200" y="-76200"/>
            <a:ext cx="8229600" cy="1143000"/>
          </a:xfrm>
        </p:spPr>
        <p:txBody>
          <a:bodyPr>
            <a:normAutofit fontScale="90000"/>
          </a:bodyPr>
          <a:lstStyle/>
          <a:p>
            <a:r>
              <a:rPr lang="en-US" dirty="0" smtClean="0"/>
              <a:t>From CLEO-II to </a:t>
            </a:r>
            <a:r>
              <a:rPr lang="en-US" dirty="0" err="1" smtClean="0"/>
              <a:t>SoLID</a:t>
            </a:r>
            <a:r>
              <a:rPr lang="en-US" dirty="0" smtClean="0"/>
              <a:t> (reused parts)</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57201" y="838200"/>
            <a:ext cx="82296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sz="2000" dirty="0" smtClean="0"/>
              <a:t> Reuse coil and cryostat</a:t>
            </a:r>
          </a:p>
          <a:p>
            <a:pPr>
              <a:buFont typeface="Arial" pitchFamily="34" charset="0"/>
              <a:buChar char="•"/>
            </a:pPr>
            <a:r>
              <a:rPr lang="en-US" sz="2000" dirty="0" smtClean="0"/>
              <a:t> Take two layers of barrel yoke and spacer, keep the upstream ends unchanged, cut the downstream ends (75cm) to our need.</a:t>
            </a:r>
          </a:p>
          <a:p>
            <a:pPr>
              <a:buFont typeface="Arial" pitchFamily="34" charset="0"/>
              <a:buChar char="•"/>
            </a:pPr>
            <a:r>
              <a:rPr lang="en-US" sz="2000" dirty="0" smtClean="0"/>
              <a:t> Take the upstream collar unchanged, and cut the downstream collar or make a new one to satisfy the acceptance requirement.  Make sure the coil rods can still be supported by two collars under axial force</a:t>
            </a:r>
          </a:p>
          <a:p>
            <a:pPr>
              <a:buFont typeface="Arial" pitchFamily="34" charset="0"/>
              <a:buChar char="•"/>
            </a:pPr>
            <a:r>
              <a:rPr lang="en-US" sz="2000" dirty="0" smtClean="0"/>
              <a:t> All other parts of yokes are new. </a:t>
            </a:r>
            <a:endParaRPr lang="en-US" sz="2000" dirty="0"/>
          </a:p>
        </p:txBody>
      </p:sp>
      <p:sp>
        <p:nvSpPr>
          <p:cNvPr id="9" name="Rectangle 8"/>
          <p:cNvSpPr/>
          <p:nvPr/>
        </p:nvSpPr>
        <p:spPr>
          <a:xfrm>
            <a:off x="2801644" y="4759912"/>
            <a:ext cx="2989556" cy="87888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609600" y="4953000"/>
            <a:ext cx="2209800" cy="646331"/>
          </a:xfrm>
          <a:prstGeom prst="rect">
            <a:avLst/>
          </a:prstGeom>
        </p:spPr>
        <p:txBody>
          <a:bodyPr wrap="square">
            <a:spAutoFit/>
          </a:bodyPr>
          <a:lstStyle/>
          <a:p>
            <a:r>
              <a:rPr lang="en-US" dirty="0" smtClean="0"/>
              <a:t>The parts from CLEO-II is in the </a:t>
            </a:r>
            <a:r>
              <a:rPr lang="en-US" dirty="0" smtClean="0">
                <a:solidFill>
                  <a:srgbClr val="FF0000"/>
                </a:solidFill>
              </a:rPr>
              <a:t>red</a:t>
            </a:r>
            <a:r>
              <a:rPr lang="en-US" dirty="0" smtClean="0"/>
              <a:t> box</a:t>
            </a:r>
            <a:endParaRPr lang="en-US" dirty="0"/>
          </a:p>
        </p:txBody>
      </p:sp>
      <p:sp>
        <p:nvSpPr>
          <p:cNvPr id="12" name="TextBox 11"/>
          <p:cNvSpPr txBox="1"/>
          <p:nvPr/>
        </p:nvSpPr>
        <p:spPr>
          <a:xfrm>
            <a:off x="6019800" y="4401235"/>
            <a:ext cx="1371600" cy="323165"/>
          </a:xfrm>
          <a:prstGeom prst="rect">
            <a:avLst/>
          </a:prstGeom>
          <a:noFill/>
        </p:spPr>
        <p:txBody>
          <a:bodyPr wrap="square" rtlCol="0">
            <a:spAutoFit/>
          </a:bodyPr>
          <a:lstStyle/>
          <a:p>
            <a:r>
              <a:rPr lang="en-US" sz="1500" b="1" dirty="0" err="1" smtClean="0"/>
              <a:t>Endcap</a:t>
            </a:r>
            <a:r>
              <a:rPr lang="en-US" sz="1500" b="1" dirty="0" smtClean="0"/>
              <a:t> Donut</a:t>
            </a:r>
            <a:endParaRPr lang="en-US" sz="1500" b="1" baseline="30000" dirty="0"/>
          </a:p>
        </p:txBody>
      </p:sp>
      <p:sp>
        <p:nvSpPr>
          <p:cNvPr id="13" name="TextBox 12"/>
          <p:cNvSpPr txBox="1"/>
          <p:nvPr/>
        </p:nvSpPr>
        <p:spPr>
          <a:xfrm>
            <a:off x="7696200" y="4800600"/>
            <a:ext cx="914400" cy="553998"/>
          </a:xfrm>
          <a:prstGeom prst="rect">
            <a:avLst/>
          </a:prstGeom>
          <a:noFill/>
        </p:spPr>
        <p:txBody>
          <a:bodyPr wrap="square" rtlCol="0">
            <a:spAutoFit/>
          </a:bodyPr>
          <a:lstStyle/>
          <a:p>
            <a:r>
              <a:rPr lang="en-US" sz="1500" b="1" dirty="0" err="1" smtClean="0"/>
              <a:t>Endcap</a:t>
            </a:r>
            <a:r>
              <a:rPr lang="en-US" sz="1500" b="1" dirty="0" smtClean="0"/>
              <a:t> Bottom</a:t>
            </a:r>
            <a:endParaRPr lang="en-US" sz="1500" b="1" baseline="30000" dirty="0"/>
          </a:p>
        </p:txBody>
      </p:sp>
      <p:sp>
        <p:nvSpPr>
          <p:cNvPr id="14" name="TextBox 13"/>
          <p:cNvSpPr txBox="1"/>
          <p:nvPr/>
        </p:nvSpPr>
        <p:spPr>
          <a:xfrm>
            <a:off x="6096000" y="6096000"/>
            <a:ext cx="1295400" cy="323165"/>
          </a:xfrm>
          <a:prstGeom prst="rect">
            <a:avLst/>
          </a:prstGeom>
          <a:noFill/>
        </p:spPr>
        <p:txBody>
          <a:bodyPr wrap="square" rtlCol="0">
            <a:spAutoFit/>
          </a:bodyPr>
          <a:lstStyle/>
          <a:p>
            <a:r>
              <a:rPr lang="en-US" sz="1500" b="1" dirty="0" err="1" smtClean="0"/>
              <a:t>Endcap</a:t>
            </a:r>
            <a:r>
              <a:rPr lang="en-US" sz="1500" b="1" dirty="0" smtClean="0"/>
              <a:t> Nose</a:t>
            </a:r>
            <a:endParaRPr lang="en-US" sz="1500" b="1" baseline="30000" dirty="0"/>
          </a:p>
        </p:txBody>
      </p:sp>
      <p:sp>
        <p:nvSpPr>
          <p:cNvPr id="15" name="TextBox 14"/>
          <p:cNvSpPr txBox="1"/>
          <p:nvPr/>
        </p:nvSpPr>
        <p:spPr>
          <a:xfrm>
            <a:off x="5867400" y="4876800"/>
            <a:ext cx="1371600" cy="553998"/>
          </a:xfrm>
          <a:prstGeom prst="rect">
            <a:avLst/>
          </a:prstGeom>
          <a:noFill/>
        </p:spPr>
        <p:txBody>
          <a:bodyPr wrap="square" rtlCol="0">
            <a:spAutoFit/>
          </a:bodyPr>
          <a:lstStyle/>
          <a:p>
            <a:r>
              <a:rPr lang="en-US" sz="1500" b="1" dirty="0" smtClean="0"/>
              <a:t>Collar Downstream</a:t>
            </a:r>
            <a:endParaRPr lang="en-US" sz="1500" b="1" baseline="30000" dirty="0"/>
          </a:p>
        </p:txBody>
      </p:sp>
      <p:sp>
        <p:nvSpPr>
          <p:cNvPr id="18" name="TextBox 17"/>
          <p:cNvSpPr txBox="1"/>
          <p:nvPr/>
        </p:nvSpPr>
        <p:spPr>
          <a:xfrm>
            <a:off x="3505200" y="4800600"/>
            <a:ext cx="1600200" cy="323165"/>
          </a:xfrm>
          <a:prstGeom prst="rect">
            <a:avLst/>
          </a:prstGeom>
          <a:noFill/>
        </p:spPr>
        <p:txBody>
          <a:bodyPr wrap="square" rtlCol="0">
            <a:spAutoFit/>
          </a:bodyPr>
          <a:lstStyle/>
          <a:p>
            <a:r>
              <a:rPr lang="en-US" sz="1500" b="1" dirty="0" smtClean="0"/>
              <a:t>Barrel Yoke Outer</a:t>
            </a:r>
            <a:endParaRPr lang="en-US" sz="1500" b="1" baseline="30000" dirty="0"/>
          </a:p>
        </p:txBody>
      </p:sp>
      <p:sp>
        <p:nvSpPr>
          <p:cNvPr id="19" name="TextBox 18"/>
          <p:cNvSpPr txBox="1"/>
          <p:nvPr/>
        </p:nvSpPr>
        <p:spPr>
          <a:xfrm>
            <a:off x="3505200" y="5087035"/>
            <a:ext cx="1600200" cy="323165"/>
          </a:xfrm>
          <a:prstGeom prst="rect">
            <a:avLst/>
          </a:prstGeom>
          <a:noFill/>
        </p:spPr>
        <p:txBody>
          <a:bodyPr wrap="square" rtlCol="0">
            <a:spAutoFit/>
          </a:bodyPr>
          <a:lstStyle/>
          <a:p>
            <a:r>
              <a:rPr lang="en-US" sz="1500" b="1" dirty="0" smtClean="0"/>
              <a:t>Barrel Yoke Inner</a:t>
            </a:r>
            <a:endParaRPr lang="en-US" sz="1500" b="1" baseline="30000" dirty="0"/>
          </a:p>
        </p:txBody>
      </p:sp>
      <p:sp>
        <p:nvSpPr>
          <p:cNvPr id="20" name="TextBox 19"/>
          <p:cNvSpPr txBox="1"/>
          <p:nvPr/>
        </p:nvSpPr>
        <p:spPr>
          <a:xfrm>
            <a:off x="4267200" y="5315635"/>
            <a:ext cx="533400" cy="323165"/>
          </a:xfrm>
          <a:prstGeom prst="rect">
            <a:avLst/>
          </a:prstGeom>
          <a:noFill/>
        </p:spPr>
        <p:txBody>
          <a:bodyPr wrap="square" rtlCol="0">
            <a:spAutoFit/>
          </a:bodyPr>
          <a:lstStyle/>
          <a:p>
            <a:r>
              <a:rPr lang="en-US" sz="1500" b="1" dirty="0" smtClean="0"/>
              <a:t>Coil</a:t>
            </a:r>
            <a:endParaRPr lang="en-US" sz="1500" b="1" baseline="30000" dirty="0"/>
          </a:p>
        </p:txBody>
      </p:sp>
      <p:sp>
        <p:nvSpPr>
          <p:cNvPr id="21" name="TextBox 20"/>
          <p:cNvSpPr txBox="1"/>
          <p:nvPr/>
        </p:nvSpPr>
        <p:spPr>
          <a:xfrm>
            <a:off x="2743200" y="5237202"/>
            <a:ext cx="1066800" cy="553998"/>
          </a:xfrm>
          <a:prstGeom prst="rect">
            <a:avLst/>
          </a:prstGeom>
          <a:noFill/>
        </p:spPr>
        <p:txBody>
          <a:bodyPr wrap="square" rtlCol="0">
            <a:spAutoFit/>
          </a:bodyPr>
          <a:lstStyle/>
          <a:p>
            <a:r>
              <a:rPr lang="en-US" sz="1500" b="1" dirty="0" smtClean="0"/>
              <a:t>Collar Upstream</a:t>
            </a:r>
            <a:endParaRPr lang="en-US" sz="1500" b="1" baseline="30000" dirty="0"/>
          </a:p>
        </p:txBody>
      </p:sp>
      <p:sp>
        <p:nvSpPr>
          <p:cNvPr id="22" name="TextBox 21"/>
          <p:cNvSpPr txBox="1"/>
          <p:nvPr/>
        </p:nvSpPr>
        <p:spPr>
          <a:xfrm>
            <a:off x="5105400" y="4953000"/>
            <a:ext cx="762000" cy="323165"/>
          </a:xfrm>
          <a:prstGeom prst="rect">
            <a:avLst/>
          </a:prstGeom>
          <a:noFill/>
        </p:spPr>
        <p:txBody>
          <a:bodyPr wrap="square" rtlCol="0">
            <a:spAutoFit/>
          </a:bodyPr>
          <a:lstStyle/>
          <a:p>
            <a:r>
              <a:rPr lang="en-US" sz="1500" b="1" dirty="0" smtClean="0"/>
              <a:t>Spacer</a:t>
            </a:r>
            <a:endParaRPr lang="en-US" sz="1500" b="1" baseline="30000" dirty="0"/>
          </a:p>
        </p:txBody>
      </p:sp>
      <p:sp>
        <p:nvSpPr>
          <p:cNvPr id="23" name="TextBox 22"/>
          <p:cNvSpPr txBox="1"/>
          <p:nvPr/>
        </p:nvSpPr>
        <p:spPr>
          <a:xfrm>
            <a:off x="2819400" y="4953000"/>
            <a:ext cx="762000" cy="323165"/>
          </a:xfrm>
          <a:prstGeom prst="rect">
            <a:avLst/>
          </a:prstGeom>
          <a:noFill/>
        </p:spPr>
        <p:txBody>
          <a:bodyPr wrap="square" rtlCol="0">
            <a:spAutoFit/>
          </a:bodyPr>
          <a:lstStyle/>
          <a:p>
            <a:r>
              <a:rPr lang="en-US" sz="1500" b="1" dirty="0" smtClean="0"/>
              <a:t>Spacer </a:t>
            </a:r>
            <a:endParaRPr lang="en-US" sz="1500" b="1" baseline="30000" dirty="0"/>
          </a:p>
        </p:txBody>
      </p:sp>
      <p:sp>
        <p:nvSpPr>
          <p:cNvPr id="24" name="TextBox 23"/>
          <p:cNvSpPr txBox="1"/>
          <p:nvPr/>
        </p:nvSpPr>
        <p:spPr>
          <a:xfrm>
            <a:off x="2971800" y="5715000"/>
            <a:ext cx="1219200" cy="323165"/>
          </a:xfrm>
          <a:prstGeom prst="rect">
            <a:avLst/>
          </a:prstGeom>
          <a:noFill/>
        </p:spPr>
        <p:txBody>
          <a:bodyPr wrap="square" rtlCol="0">
            <a:spAutoFit/>
          </a:bodyPr>
          <a:lstStyle/>
          <a:p>
            <a:r>
              <a:rPr lang="en-US" sz="1500" b="1" dirty="0" smtClean="0"/>
              <a:t>Front Piece</a:t>
            </a:r>
            <a:endParaRPr lang="en-US" sz="1500" b="1" baseline="30000" dirty="0"/>
          </a:p>
        </p:txBody>
      </p:sp>
      <p:sp>
        <p:nvSpPr>
          <p:cNvPr id="25" name="TextBox 24"/>
          <p:cNvSpPr txBox="1"/>
          <p:nvPr/>
        </p:nvSpPr>
        <p:spPr>
          <a:xfrm>
            <a:off x="2286000" y="5791200"/>
            <a:ext cx="914400" cy="323165"/>
          </a:xfrm>
          <a:prstGeom prst="rect">
            <a:avLst/>
          </a:prstGeom>
          <a:noFill/>
        </p:spPr>
        <p:txBody>
          <a:bodyPr wrap="square" rtlCol="0">
            <a:spAutoFit/>
          </a:bodyPr>
          <a:lstStyle/>
          <a:p>
            <a:r>
              <a:rPr lang="en-US" sz="1500" b="1" dirty="0" smtClean="0"/>
              <a:t>shield</a:t>
            </a:r>
            <a:endParaRPr lang="en-US" sz="1500" b="1" baseline="30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owner\Google Drive\CLEO_II\CLEOv8_7\CLEOv8_field.png"/>
          <p:cNvPicPr>
            <a:picLocks noChangeAspect="1" noChangeArrowheads="1"/>
          </p:cNvPicPr>
          <p:nvPr/>
        </p:nvPicPr>
        <p:blipFill>
          <a:blip r:embed="rId2" cstate="print"/>
          <a:srcRect/>
          <a:stretch>
            <a:fillRect/>
          </a:stretch>
        </p:blipFill>
        <p:spPr bwMode="auto">
          <a:xfrm>
            <a:off x="33070" y="1812982"/>
            <a:ext cx="9046351" cy="5029200"/>
          </a:xfrm>
          <a:prstGeom prst="rect">
            <a:avLst/>
          </a:prstGeom>
          <a:noFill/>
        </p:spPr>
      </p:pic>
      <p:sp>
        <p:nvSpPr>
          <p:cNvPr id="2" name="Title 1"/>
          <p:cNvSpPr>
            <a:spLocks noGrp="1"/>
          </p:cNvSpPr>
          <p:nvPr>
            <p:ph type="title"/>
          </p:nvPr>
        </p:nvSpPr>
        <p:spPr>
          <a:xfrm>
            <a:off x="457200" y="-76200"/>
            <a:ext cx="8229600" cy="1143000"/>
          </a:xfrm>
        </p:spPr>
        <p:txBody>
          <a:bodyPr>
            <a:normAutofit/>
          </a:bodyPr>
          <a:lstStyle/>
          <a:p>
            <a:r>
              <a:rPr lang="en-US" dirty="0" smtClean="0"/>
              <a:t>From CLEO-II to </a:t>
            </a:r>
            <a:r>
              <a:rPr lang="en-US" dirty="0" err="1" smtClean="0"/>
              <a:t>SoLID</a:t>
            </a:r>
            <a:r>
              <a:rPr lang="en-US" dirty="0" smtClean="0"/>
              <a:t> (new parts)</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57201" y="838200"/>
            <a:ext cx="82296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dirty="0" smtClean="0"/>
              <a:t>  All new parts need to be customized made. </a:t>
            </a:r>
          </a:p>
          <a:p>
            <a:pPr>
              <a:buFont typeface="Arial" pitchFamily="34" charset="0"/>
              <a:buChar char="•"/>
            </a:pPr>
            <a:r>
              <a:rPr lang="en-US" dirty="0" smtClean="0"/>
              <a:t>  But it’s unclear if they will be made of newly machined iron ($6/lb) or we can get some unused CLEO-II iron machined (cost?)</a:t>
            </a:r>
          </a:p>
          <a:p>
            <a:pPr>
              <a:buFont typeface="Arial" pitchFamily="34" charset="0"/>
              <a:buChar char="•"/>
            </a:pPr>
            <a:r>
              <a:rPr lang="en-US" dirty="0" smtClean="0"/>
              <a:t>  We might try to use some “stock” parts to save machining cost.</a:t>
            </a:r>
            <a:endParaRPr lang="en-US" dirty="0"/>
          </a:p>
        </p:txBody>
      </p:sp>
      <p:sp>
        <p:nvSpPr>
          <p:cNvPr id="11" name="TextBox 10"/>
          <p:cNvSpPr txBox="1"/>
          <p:nvPr/>
        </p:nvSpPr>
        <p:spPr>
          <a:xfrm>
            <a:off x="457200" y="2286000"/>
            <a:ext cx="822960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Font typeface="Arial" pitchFamily="34" charset="0"/>
              <a:buChar char="•"/>
            </a:pPr>
            <a:r>
              <a:rPr lang="en-US" dirty="0" smtClean="0"/>
              <a:t> </a:t>
            </a:r>
            <a:r>
              <a:rPr lang="en-US" dirty="0" err="1" smtClean="0"/>
              <a:t>Endcap</a:t>
            </a:r>
            <a:r>
              <a:rPr lang="en-US" dirty="0" smtClean="0"/>
              <a:t> donut: 15cm thick and has 15cm clearance to </a:t>
            </a:r>
            <a:r>
              <a:rPr lang="en-US" dirty="0" err="1" smtClean="0"/>
              <a:t>HallA</a:t>
            </a:r>
            <a:r>
              <a:rPr lang="en-US" dirty="0" smtClean="0"/>
              <a:t> floor (10 feet high)</a:t>
            </a:r>
          </a:p>
          <a:p>
            <a:pPr>
              <a:buFont typeface="Arial" pitchFamily="34" charset="0"/>
              <a:buChar char="•"/>
            </a:pPr>
            <a:r>
              <a:rPr lang="en-US" dirty="0" smtClean="0"/>
              <a:t> </a:t>
            </a:r>
            <a:r>
              <a:rPr lang="en-US" dirty="0" err="1" smtClean="0"/>
              <a:t>Endcap</a:t>
            </a:r>
            <a:r>
              <a:rPr lang="en-US" dirty="0" smtClean="0"/>
              <a:t> bottom: two 15cm plates</a:t>
            </a:r>
          </a:p>
          <a:p>
            <a:pPr>
              <a:buFont typeface="Arial" pitchFamily="34" charset="0"/>
              <a:buChar char="•"/>
            </a:pPr>
            <a:r>
              <a:rPr lang="en-US" dirty="0" smtClean="0"/>
              <a:t> </a:t>
            </a:r>
            <a:r>
              <a:rPr lang="en-US" dirty="0" err="1" smtClean="0"/>
              <a:t>Endcap</a:t>
            </a:r>
            <a:r>
              <a:rPr lang="en-US" dirty="0" smtClean="0"/>
              <a:t> nose: flat at back to give clearance for SIDIS forward angle EC and has slope at front to give clearance for </a:t>
            </a:r>
            <a:r>
              <a:rPr lang="en-US" dirty="0" err="1" smtClean="0"/>
              <a:t>cherenkov</a:t>
            </a:r>
            <a:r>
              <a:rPr lang="en-US" dirty="0" smtClean="0"/>
              <a:t>.</a:t>
            </a:r>
          </a:p>
          <a:p>
            <a:pPr>
              <a:buFont typeface="Arial" pitchFamily="34" charset="0"/>
              <a:buChar char="•"/>
            </a:pPr>
            <a:r>
              <a:rPr lang="en-US" dirty="0" smtClean="0"/>
              <a:t> Collar downstream: 20cm thick and can be in one piece</a:t>
            </a:r>
          </a:p>
          <a:p>
            <a:pPr>
              <a:buFont typeface="Arial" pitchFamily="34" charset="0"/>
              <a:buChar char="•"/>
            </a:pPr>
            <a:r>
              <a:rPr lang="en-US" dirty="0" smtClean="0"/>
              <a:t> Front Piece: 30cm thick and can move along z to adjust force on coil</a:t>
            </a:r>
          </a:p>
          <a:p>
            <a:pPr>
              <a:buFont typeface="Arial" pitchFamily="34" charset="0"/>
              <a:buChar char="•"/>
            </a:pPr>
            <a:r>
              <a:rPr lang="en-US" dirty="0" smtClean="0"/>
              <a:t> shielding: a few 4cm thick plates with gaps in between.</a:t>
            </a:r>
            <a:endParaRPr lang="en-US" dirty="0"/>
          </a:p>
        </p:txBody>
      </p:sp>
      <p:sp>
        <p:nvSpPr>
          <p:cNvPr id="12" name="Rectangle 11"/>
          <p:cNvSpPr/>
          <p:nvPr/>
        </p:nvSpPr>
        <p:spPr>
          <a:xfrm>
            <a:off x="2801644" y="4759912"/>
            <a:ext cx="2989556" cy="87888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609600" y="4953000"/>
            <a:ext cx="2209800" cy="646331"/>
          </a:xfrm>
          <a:prstGeom prst="rect">
            <a:avLst/>
          </a:prstGeom>
        </p:spPr>
        <p:txBody>
          <a:bodyPr wrap="square">
            <a:spAutoFit/>
          </a:bodyPr>
          <a:lstStyle/>
          <a:p>
            <a:r>
              <a:rPr lang="en-US" dirty="0" smtClean="0"/>
              <a:t>The parts from CLEO-II is in the </a:t>
            </a:r>
            <a:r>
              <a:rPr lang="en-US" dirty="0" smtClean="0">
                <a:solidFill>
                  <a:srgbClr val="FF0000"/>
                </a:solidFill>
              </a:rPr>
              <a:t>red</a:t>
            </a:r>
            <a:r>
              <a:rPr lang="en-US" dirty="0" smtClean="0"/>
              <a:t> box</a:t>
            </a:r>
            <a:endParaRPr lang="en-US" dirty="0"/>
          </a:p>
        </p:txBody>
      </p:sp>
      <p:sp>
        <p:nvSpPr>
          <p:cNvPr id="14" name="TextBox 13"/>
          <p:cNvSpPr txBox="1"/>
          <p:nvPr/>
        </p:nvSpPr>
        <p:spPr>
          <a:xfrm>
            <a:off x="6019800" y="4401235"/>
            <a:ext cx="1371600" cy="323165"/>
          </a:xfrm>
          <a:prstGeom prst="rect">
            <a:avLst/>
          </a:prstGeom>
          <a:noFill/>
        </p:spPr>
        <p:txBody>
          <a:bodyPr wrap="square" rtlCol="0">
            <a:spAutoFit/>
          </a:bodyPr>
          <a:lstStyle/>
          <a:p>
            <a:r>
              <a:rPr lang="en-US" sz="1500" b="1" dirty="0" err="1" smtClean="0"/>
              <a:t>Endcap</a:t>
            </a:r>
            <a:r>
              <a:rPr lang="en-US" sz="1500" b="1" dirty="0" smtClean="0"/>
              <a:t> Donut</a:t>
            </a:r>
            <a:endParaRPr lang="en-US" sz="1500" b="1" baseline="30000" dirty="0"/>
          </a:p>
        </p:txBody>
      </p:sp>
      <p:sp>
        <p:nvSpPr>
          <p:cNvPr id="15" name="TextBox 14"/>
          <p:cNvSpPr txBox="1"/>
          <p:nvPr/>
        </p:nvSpPr>
        <p:spPr>
          <a:xfrm>
            <a:off x="7696200" y="4800600"/>
            <a:ext cx="914400" cy="553998"/>
          </a:xfrm>
          <a:prstGeom prst="rect">
            <a:avLst/>
          </a:prstGeom>
          <a:noFill/>
        </p:spPr>
        <p:txBody>
          <a:bodyPr wrap="square" rtlCol="0">
            <a:spAutoFit/>
          </a:bodyPr>
          <a:lstStyle/>
          <a:p>
            <a:r>
              <a:rPr lang="en-US" sz="1500" b="1" dirty="0" err="1" smtClean="0"/>
              <a:t>Endcap</a:t>
            </a:r>
            <a:r>
              <a:rPr lang="en-US" sz="1500" b="1" dirty="0" smtClean="0"/>
              <a:t> Bottom</a:t>
            </a:r>
            <a:endParaRPr lang="en-US" sz="1500" b="1" baseline="30000" dirty="0"/>
          </a:p>
        </p:txBody>
      </p:sp>
      <p:sp>
        <p:nvSpPr>
          <p:cNvPr id="16" name="TextBox 15"/>
          <p:cNvSpPr txBox="1"/>
          <p:nvPr/>
        </p:nvSpPr>
        <p:spPr>
          <a:xfrm>
            <a:off x="6096000" y="6096000"/>
            <a:ext cx="1295400" cy="323165"/>
          </a:xfrm>
          <a:prstGeom prst="rect">
            <a:avLst/>
          </a:prstGeom>
          <a:noFill/>
        </p:spPr>
        <p:txBody>
          <a:bodyPr wrap="square" rtlCol="0">
            <a:spAutoFit/>
          </a:bodyPr>
          <a:lstStyle/>
          <a:p>
            <a:r>
              <a:rPr lang="en-US" sz="1500" b="1" dirty="0" err="1" smtClean="0"/>
              <a:t>Endcap</a:t>
            </a:r>
            <a:r>
              <a:rPr lang="en-US" sz="1500" b="1" dirty="0" smtClean="0"/>
              <a:t> Nose</a:t>
            </a:r>
            <a:endParaRPr lang="en-US" sz="1500" b="1" baseline="30000" dirty="0"/>
          </a:p>
        </p:txBody>
      </p:sp>
      <p:sp>
        <p:nvSpPr>
          <p:cNvPr id="17" name="TextBox 16"/>
          <p:cNvSpPr txBox="1"/>
          <p:nvPr/>
        </p:nvSpPr>
        <p:spPr>
          <a:xfrm>
            <a:off x="5867400" y="4876800"/>
            <a:ext cx="1371600" cy="553998"/>
          </a:xfrm>
          <a:prstGeom prst="rect">
            <a:avLst/>
          </a:prstGeom>
          <a:noFill/>
        </p:spPr>
        <p:txBody>
          <a:bodyPr wrap="square" rtlCol="0">
            <a:spAutoFit/>
          </a:bodyPr>
          <a:lstStyle/>
          <a:p>
            <a:r>
              <a:rPr lang="en-US" sz="1500" b="1" dirty="0" smtClean="0"/>
              <a:t>Collar Downstream</a:t>
            </a:r>
            <a:endParaRPr lang="en-US" sz="1500" b="1" baseline="30000" dirty="0"/>
          </a:p>
        </p:txBody>
      </p:sp>
      <p:sp>
        <p:nvSpPr>
          <p:cNvPr id="18" name="TextBox 17"/>
          <p:cNvSpPr txBox="1"/>
          <p:nvPr/>
        </p:nvSpPr>
        <p:spPr>
          <a:xfrm>
            <a:off x="2971800" y="5715000"/>
            <a:ext cx="1219200" cy="323165"/>
          </a:xfrm>
          <a:prstGeom prst="rect">
            <a:avLst/>
          </a:prstGeom>
          <a:noFill/>
        </p:spPr>
        <p:txBody>
          <a:bodyPr wrap="square" rtlCol="0">
            <a:spAutoFit/>
          </a:bodyPr>
          <a:lstStyle/>
          <a:p>
            <a:r>
              <a:rPr lang="en-US" sz="1500" b="1" dirty="0" smtClean="0"/>
              <a:t>Front Piece</a:t>
            </a:r>
            <a:endParaRPr lang="en-US" sz="1500" b="1" baseline="30000" dirty="0"/>
          </a:p>
        </p:txBody>
      </p:sp>
      <p:sp>
        <p:nvSpPr>
          <p:cNvPr id="20" name="TextBox 19"/>
          <p:cNvSpPr txBox="1"/>
          <p:nvPr/>
        </p:nvSpPr>
        <p:spPr>
          <a:xfrm>
            <a:off x="3505200" y="4800600"/>
            <a:ext cx="1600200" cy="323165"/>
          </a:xfrm>
          <a:prstGeom prst="rect">
            <a:avLst/>
          </a:prstGeom>
          <a:noFill/>
        </p:spPr>
        <p:txBody>
          <a:bodyPr wrap="square" rtlCol="0">
            <a:spAutoFit/>
          </a:bodyPr>
          <a:lstStyle/>
          <a:p>
            <a:r>
              <a:rPr lang="en-US" sz="1500" b="1" dirty="0" smtClean="0"/>
              <a:t>Barrel Yoke Outer</a:t>
            </a:r>
            <a:endParaRPr lang="en-US" sz="1500" b="1" baseline="30000" dirty="0"/>
          </a:p>
        </p:txBody>
      </p:sp>
      <p:sp>
        <p:nvSpPr>
          <p:cNvPr id="21" name="TextBox 20"/>
          <p:cNvSpPr txBox="1"/>
          <p:nvPr/>
        </p:nvSpPr>
        <p:spPr>
          <a:xfrm>
            <a:off x="3505200" y="5087035"/>
            <a:ext cx="1600200" cy="323165"/>
          </a:xfrm>
          <a:prstGeom prst="rect">
            <a:avLst/>
          </a:prstGeom>
          <a:noFill/>
        </p:spPr>
        <p:txBody>
          <a:bodyPr wrap="square" rtlCol="0">
            <a:spAutoFit/>
          </a:bodyPr>
          <a:lstStyle/>
          <a:p>
            <a:r>
              <a:rPr lang="en-US" sz="1500" b="1" dirty="0" smtClean="0"/>
              <a:t>Barrel Yoke Inner</a:t>
            </a:r>
            <a:endParaRPr lang="en-US" sz="1500" b="1" baseline="30000" dirty="0"/>
          </a:p>
        </p:txBody>
      </p:sp>
      <p:sp>
        <p:nvSpPr>
          <p:cNvPr id="22" name="TextBox 21"/>
          <p:cNvSpPr txBox="1"/>
          <p:nvPr/>
        </p:nvSpPr>
        <p:spPr>
          <a:xfrm>
            <a:off x="4267200" y="5315635"/>
            <a:ext cx="533400" cy="323165"/>
          </a:xfrm>
          <a:prstGeom prst="rect">
            <a:avLst/>
          </a:prstGeom>
          <a:noFill/>
        </p:spPr>
        <p:txBody>
          <a:bodyPr wrap="square" rtlCol="0">
            <a:spAutoFit/>
          </a:bodyPr>
          <a:lstStyle/>
          <a:p>
            <a:r>
              <a:rPr lang="en-US" sz="1500" b="1" dirty="0" smtClean="0"/>
              <a:t>Coil</a:t>
            </a:r>
            <a:endParaRPr lang="en-US" sz="1500" b="1" baseline="30000" dirty="0"/>
          </a:p>
        </p:txBody>
      </p:sp>
      <p:sp>
        <p:nvSpPr>
          <p:cNvPr id="23" name="TextBox 22"/>
          <p:cNvSpPr txBox="1"/>
          <p:nvPr/>
        </p:nvSpPr>
        <p:spPr>
          <a:xfrm>
            <a:off x="2743200" y="5237202"/>
            <a:ext cx="1066800" cy="553998"/>
          </a:xfrm>
          <a:prstGeom prst="rect">
            <a:avLst/>
          </a:prstGeom>
          <a:noFill/>
        </p:spPr>
        <p:txBody>
          <a:bodyPr wrap="square" rtlCol="0">
            <a:spAutoFit/>
          </a:bodyPr>
          <a:lstStyle/>
          <a:p>
            <a:r>
              <a:rPr lang="en-US" sz="1500" b="1" dirty="0" smtClean="0"/>
              <a:t>Collar Upstream</a:t>
            </a:r>
            <a:endParaRPr lang="en-US" sz="1500" b="1" baseline="30000" dirty="0"/>
          </a:p>
        </p:txBody>
      </p:sp>
      <p:sp>
        <p:nvSpPr>
          <p:cNvPr id="24" name="TextBox 23"/>
          <p:cNvSpPr txBox="1"/>
          <p:nvPr/>
        </p:nvSpPr>
        <p:spPr>
          <a:xfrm>
            <a:off x="5105400" y="4953000"/>
            <a:ext cx="762000" cy="323165"/>
          </a:xfrm>
          <a:prstGeom prst="rect">
            <a:avLst/>
          </a:prstGeom>
          <a:noFill/>
        </p:spPr>
        <p:txBody>
          <a:bodyPr wrap="square" rtlCol="0">
            <a:spAutoFit/>
          </a:bodyPr>
          <a:lstStyle/>
          <a:p>
            <a:r>
              <a:rPr lang="en-US" sz="1500" b="1" dirty="0" smtClean="0"/>
              <a:t>Spacer</a:t>
            </a:r>
            <a:endParaRPr lang="en-US" sz="1500" b="1" baseline="30000" dirty="0"/>
          </a:p>
        </p:txBody>
      </p:sp>
      <p:sp>
        <p:nvSpPr>
          <p:cNvPr id="25" name="TextBox 24"/>
          <p:cNvSpPr txBox="1"/>
          <p:nvPr/>
        </p:nvSpPr>
        <p:spPr>
          <a:xfrm>
            <a:off x="2819400" y="4953000"/>
            <a:ext cx="762000" cy="323165"/>
          </a:xfrm>
          <a:prstGeom prst="rect">
            <a:avLst/>
          </a:prstGeom>
          <a:noFill/>
        </p:spPr>
        <p:txBody>
          <a:bodyPr wrap="square" rtlCol="0">
            <a:spAutoFit/>
          </a:bodyPr>
          <a:lstStyle/>
          <a:p>
            <a:r>
              <a:rPr lang="en-US" sz="1500" b="1" dirty="0" smtClean="0"/>
              <a:t>Spacer</a:t>
            </a:r>
            <a:endParaRPr lang="en-US" sz="1500" b="1" baseline="30000" dirty="0"/>
          </a:p>
        </p:txBody>
      </p:sp>
      <p:sp>
        <p:nvSpPr>
          <p:cNvPr id="27" name="TextBox 26"/>
          <p:cNvSpPr txBox="1"/>
          <p:nvPr/>
        </p:nvSpPr>
        <p:spPr>
          <a:xfrm>
            <a:off x="2286000" y="5791200"/>
            <a:ext cx="914400" cy="323165"/>
          </a:xfrm>
          <a:prstGeom prst="rect">
            <a:avLst/>
          </a:prstGeom>
          <a:noFill/>
        </p:spPr>
        <p:txBody>
          <a:bodyPr wrap="square" rtlCol="0">
            <a:spAutoFit/>
          </a:bodyPr>
          <a:lstStyle/>
          <a:p>
            <a:r>
              <a:rPr lang="en-US" sz="1500" b="1" dirty="0" smtClean="0"/>
              <a:t>shield</a:t>
            </a:r>
            <a:endParaRPr lang="en-US" sz="1500" b="1" baseline="30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owner\Google Drive\CLEO_II\CLEOv8_7\CLEOv8_field.png"/>
          <p:cNvPicPr>
            <a:picLocks noChangeAspect="1" noChangeArrowheads="1"/>
          </p:cNvPicPr>
          <p:nvPr/>
        </p:nvPicPr>
        <p:blipFill>
          <a:blip r:embed="rId2" cstate="print"/>
          <a:srcRect/>
          <a:stretch>
            <a:fillRect/>
          </a:stretch>
        </p:blipFill>
        <p:spPr bwMode="auto">
          <a:xfrm>
            <a:off x="50322" y="1830234"/>
            <a:ext cx="9046351" cy="5029200"/>
          </a:xfrm>
          <a:prstGeom prst="rect">
            <a:avLst/>
          </a:prstGeom>
          <a:noFill/>
        </p:spPr>
      </p:pic>
      <p:sp>
        <p:nvSpPr>
          <p:cNvPr id="2" name="Title 1"/>
          <p:cNvSpPr>
            <a:spLocks noGrp="1"/>
          </p:cNvSpPr>
          <p:nvPr>
            <p:ph type="title"/>
          </p:nvPr>
        </p:nvSpPr>
        <p:spPr>
          <a:xfrm>
            <a:off x="457200" y="-228600"/>
            <a:ext cx="8229600" cy="1143000"/>
          </a:xfrm>
        </p:spPr>
        <p:txBody>
          <a:bodyPr>
            <a:normAutofit/>
          </a:bodyPr>
          <a:lstStyle/>
          <a:p>
            <a:r>
              <a:rPr lang="en-US" dirty="0" smtClean="0"/>
              <a:t>Acceptance</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57201" y="609601"/>
            <a:ext cx="8458199" cy="329320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US" sz="1600" dirty="0" smtClean="0"/>
              <a:t> PVDIS physics requires opening angle from 22 - 35</a:t>
            </a:r>
            <a:r>
              <a:rPr lang="en-US" sz="1600" baseline="30000" dirty="0" smtClean="0"/>
              <a:t>o</a:t>
            </a:r>
          </a:p>
          <a:p>
            <a:pPr lvl="1">
              <a:buFont typeface="Arial" pitchFamily="34" charset="0"/>
              <a:buChar char="•"/>
            </a:pPr>
            <a:r>
              <a:rPr lang="en-US" sz="1600" dirty="0" smtClean="0"/>
              <a:t> target at z= 10cm </a:t>
            </a:r>
          </a:p>
          <a:p>
            <a:pPr lvl="1">
              <a:buFont typeface="Arial" pitchFamily="34" charset="0"/>
              <a:buChar char="•"/>
            </a:pPr>
            <a:r>
              <a:rPr lang="en-US" sz="1600" dirty="0" smtClean="0"/>
              <a:t> geometry openings is 21 - 36</a:t>
            </a:r>
            <a:r>
              <a:rPr lang="en-US" sz="1600" baseline="30000" dirty="0" smtClean="0"/>
              <a:t>o</a:t>
            </a:r>
            <a:endParaRPr lang="en-US" sz="1600" dirty="0" smtClean="0"/>
          </a:p>
          <a:p>
            <a:pPr lvl="1">
              <a:buFont typeface="Arial" pitchFamily="34" charset="0"/>
              <a:buChar char="•"/>
            </a:pPr>
            <a:r>
              <a:rPr lang="en-US" sz="1600" dirty="0" smtClean="0"/>
              <a:t> clearance to </a:t>
            </a:r>
            <a:r>
              <a:rPr lang="en-US" sz="1600" dirty="0" err="1" smtClean="0"/>
              <a:t>endcup</a:t>
            </a:r>
            <a:r>
              <a:rPr lang="en-US" sz="1600" dirty="0" smtClean="0"/>
              <a:t> nose at </a:t>
            </a:r>
            <a:r>
              <a:rPr lang="en-US" sz="1600" dirty="0" err="1" smtClean="0"/>
              <a:t>endcup</a:t>
            </a:r>
            <a:r>
              <a:rPr lang="en-US" sz="1600" dirty="0" smtClean="0"/>
              <a:t> entrance (z=189cm) is 12cm for 22</a:t>
            </a:r>
            <a:r>
              <a:rPr lang="en-US" sz="1600" baseline="30000" dirty="0" smtClean="0"/>
              <a:t>o</a:t>
            </a:r>
            <a:r>
              <a:rPr lang="en-US" sz="1600" dirty="0" smtClean="0"/>
              <a:t> and 8cm for 21</a:t>
            </a:r>
            <a:r>
              <a:rPr lang="en-US" sz="1600" baseline="30000" dirty="0" smtClean="0"/>
              <a:t>o</a:t>
            </a:r>
            <a:endParaRPr lang="en-US" sz="1600" dirty="0" smtClean="0"/>
          </a:p>
          <a:p>
            <a:pPr lvl="1">
              <a:buFont typeface="Arial" pitchFamily="34" charset="0"/>
              <a:buChar char="•"/>
            </a:pPr>
            <a:r>
              <a:rPr lang="en-US" sz="1600" dirty="0" smtClean="0"/>
              <a:t> clearance to </a:t>
            </a:r>
            <a:r>
              <a:rPr lang="en-US" sz="1600" dirty="0" err="1" smtClean="0"/>
              <a:t>endcup</a:t>
            </a:r>
            <a:r>
              <a:rPr lang="en-US" sz="1600" dirty="0" smtClean="0"/>
              <a:t> donut at </a:t>
            </a:r>
            <a:r>
              <a:rPr lang="en-US" sz="1600" dirty="0" err="1" smtClean="0"/>
              <a:t>forwardangle</a:t>
            </a:r>
            <a:r>
              <a:rPr lang="en-US" sz="1600" dirty="0" smtClean="0"/>
              <a:t> </a:t>
            </a:r>
            <a:r>
              <a:rPr lang="en-US" sz="1600" dirty="0" smtClean="0"/>
              <a:t>EC </a:t>
            </a:r>
            <a:r>
              <a:rPr lang="en-US" sz="1600" dirty="0" smtClean="0"/>
              <a:t>back (z=370cm) is 10cm for 35</a:t>
            </a:r>
            <a:r>
              <a:rPr lang="en-US" sz="1600" baseline="30000" dirty="0" smtClean="0"/>
              <a:t>o</a:t>
            </a:r>
            <a:r>
              <a:rPr lang="en-US" sz="1600" dirty="0" smtClean="0"/>
              <a:t> and 5cm for 35.5</a:t>
            </a:r>
            <a:r>
              <a:rPr lang="en-US" sz="1600" baseline="30000" dirty="0" smtClean="0"/>
              <a:t>o</a:t>
            </a:r>
            <a:endParaRPr lang="en-US" sz="1600" dirty="0" smtClean="0"/>
          </a:p>
          <a:p>
            <a:pPr lvl="1">
              <a:buFont typeface="Arial" pitchFamily="34" charset="0"/>
              <a:buChar char="•"/>
            </a:pPr>
            <a:r>
              <a:rPr lang="en-US" sz="1600" dirty="0" smtClean="0"/>
              <a:t> </a:t>
            </a:r>
            <a:r>
              <a:rPr lang="en-US" sz="1600" dirty="0" err="1" smtClean="0"/>
              <a:t>beamline</a:t>
            </a:r>
            <a:r>
              <a:rPr lang="en-US" sz="1600" dirty="0" smtClean="0"/>
              <a:t> opening angle at </a:t>
            </a:r>
            <a:r>
              <a:rPr lang="en-US" sz="1600" dirty="0" err="1" smtClean="0"/>
              <a:t>endcup</a:t>
            </a:r>
            <a:r>
              <a:rPr lang="en-US" sz="1600" dirty="0" smtClean="0"/>
              <a:t> bottom is 3.5</a:t>
            </a:r>
            <a:r>
              <a:rPr lang="en-US" sz="1600" baseline="30000" dirty="0" smtClean="0"/>
              <a:t>o</a:t>
            </a:r>
            <a:endParaRPr lang="en-US" sz="1600" dirty="0" smtClean="0"/>
          </a:p>
          <a:p>
            <a:pPr>
              <a:buFont typeface="Arial" pitchFamily="34" charset="0"/>
              <a:buChar char="•"/>
            </a:pPr>
            <a:r>
              <a:rPr lang="en-US" sz="1600" dirty="0" smtClean="0"/>
              <a:t> SIDIS physics requires opening angle from 8 - 24</a:t>
            </a:r>
            <a:r>
              <a:rPr lang="en-US" sz="1600" baseline="30000" dirty="0" smtClean="0"/>
              <a:t>o</a:t>
            </a:r>
            <a:r>
              <a:rPr lang="en-US" sz="1600" dirty="0" smtClean="0"/>
              <a:t>, </a:t>
            </a:r>
            <a:r>
              <a:rPr lang="en-US" sz="1600" dirty="0" err="1" smtClean="0"/>
              <a:t>JPsi</a:t>
            </a:r>
            <a:r>
              <a:rPr lang="en-US" sz="1600" dirty="0" smtClean="0"/>
              <a:t> physics requires opening angle from 8 - 26</a:t>
            </a:r>
            <a:r>
              <a:rPr lang="en-US" sz="1600" baseline="30000" dirty="0" smtClean="0"/>
              <a:t>o</a:t>
            </a:r>
            <a:endParaRPr lang="en-US" sz="1600" dirty="0" smtClean="0"/>
          </a:p>
          <a:p>
            <a:pPr lvl="1">
              <a:buFont typeface="Arial" pitchFamily="34" charset="0"/>
              <a:buChar char="•"/>
            </a:pPr>
            <a:r>
              <a:rPr lang="en-US" sz="1600" dirty="0" smtClean="0"/>
              <a:t> target at z= -350cm </a:t>
            </a:r>
          </a:p>
          <a:p>
            <a:pPr lvl="1">
              <a:buFont typeface="Arial" pitchFamily="34" charset="0"/>
              <a:buChar char="•"/>
            </a:pPr>
            <a:r>
              <a:rPr lang="en-US" sz="1600" dirty="0" smtClean="0"/>
              <a:t> geometry openings is 7.5 – 26.3</a:t>
            </a:r>
            <a:r>
              <a:rPr lang="en-US" sz="1600" baseline="30000" dirty="0" smtClean="0"/>
              <a:t>o</a:t>
            </a:r>
            <a:endParaRPr lang="en-US" sz="1600" dirty="0" smtClean="0"/>
          </a:p>
          <a:p>
            <a:pPr lvl="1">
              <a:buFont typeface="Arial" pitchFamily="34" charset="0"/>
              <a:buChar char="•"/>
            </a:pPr>
            <a:r>
              <a:rPr lang="en-US" sz="1600" dirty="0" smtClean="0"/>
              <a:t> clearance to </a:t>
            </a:r>
            <a:r>
              <a:rPr lang="en-US" sz="1600" dirty="0" err="1" smtClean="0"/>
              <a:t>endcup</a:t>
            </a:r>
            <a:r>
              <a:rPr lang="en-US" sz="1600" dirty="0" smtClean="0"/>
              <a:t> nose at </a:t>
            </a:r>
            <a:r>
              <a:rPr lang="en-US" sz="1600" dirty="0" err="1" smtClean="0"/>
              <a:t>endcup</a:t>
            </a:r>
            <a:r>
              <a:rPr lang="en-US" sz="1600" dirty="0" smtClean="0"/>
              <a:t> entrance (z=189cm) is 15cm for 8</a:t>
            </a:r>
            <a:r>
              <a:rPr lang="en-US" sz="1600" baseline="30000" dirty="0" smtClean="0"/>
              <a:t>o</a:t>
            </a:r>
            <a:endParaRPr lang="en-US" sz="1600" dirty="0" smtClean="0"/>
          </a:p>
          <a:p>
            <a:pPr lvl="1">
              <a:buFont typeface="Arial" pitchFamily="34" charset="0"/>
              <a:buChar char="•"/>
            </a:pPr>
            <a:r>
              <a:rPr lang="en-US" sz="1600" dirty="0" smtClean="0"/>
              <a:t> clearance to </a:t>
            </a:r>
            <a:r>
              <a:rPr lang="en-US" sz="1600" dirty="0" err="1" smtClean="0"/>
              <a:t>endcup</a:t>
            </a:r>
            <a:r>
              <a:rPr lang="en-US" sz="1600" dirty="0" smtClean="0"/>
              <a:t> nose at </a:t>
            </a:r>
            <a:r>
              <a:rPr lang="en-US" sz="1600" dirty="0" err="1" smtClean="0"/>
              <a:t>forwardangle</a:t>
            </a:r>
            <a:r>
              <a:rPr lang="en-US" sz="1600" dirty="0" smtClean="0"/>
              <a:t> EC </a:t>
            </a:r>
            <a:r>
              <a:rPr lang="en-US" sz="1600" dirty="0" smtClean="0"/>
              <a:t>front (z=405cm) is 15cm for 8</a:t>
            </a:r>
            <a:r>
              <a:rPr lang="en-US" sz="1600" baseline="30000" dirty="0" smtClean="0"/>
              <a:t>o</a:t>
            </a:r>
            <a:endParaRPr lang="en-US" sz="1600" dirty="0" smtClean="0"/>
          </a:p>
          <a:p>
            <a:pPr lvl="1">
              <a:buFont typeface="Arial" pitchFamily="34" charset="0"/>
              <a:buChar char="•"/>
            </a:pPr>
            <a:r>
              <a:rPr lang="en-US" sz="1600" dirty="0" smtClean="0"/>
              <a:t> </a:t>
            </a:r>
            <a:r>
              <a:rPr lang="en-US" sz="1600" dirty="0" err="1" smtClean="0"/>
              <a:t>beamline</a:t>
            </a:r>
            <a:r>
              <a:rPr lang="en-US" sz="1600" dirty="0" smtClean="0"/>
              <a:t> opening angle at </a:t>
            </a:r>
            <a:r>
              <a:rPr lang="en-US" sz="1600" dirty="0" err="1" smtClean="0"/>
              <a:t>endcup</a:t>
            </a:r>
            <a:r>
              <a:rPr lang="en-US" sz="1600" dirty="0" smtClean="0"/>
              <a:t> bottom is 2</a:t>
            </a:r>
            <a:r>
              <a:rPr lang="en-US" sz="1600" baseline="30000" dirty="0" smtClean="0"/>
              <a:t>o</a:t>
            </a:r>
            <a:endParaRPr lang="en-US" sz="1600" dirty="0" smtClean="0"/>
          </a:p>
        </p:txBody>
      </p:sp>
      <p:cxnSp>
        <p:nvCxnSpPr>
          <p:cNvPr id="6" name="Straight Connector 5"/>
          <p:cNvCxnSpPr/>
          <p:nvPr/>
        </p:nvCxnSpPr>
        <p:spPr>
          <a:xfrm flipV="1">
            <a:off x="2133600" y="5638800"/>
            <a:ext cx="1981200" cy="93345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flipV="1">
            <a:off x="2183922" y="5867400"/>
            <a:ext cx="4902678" cy="70485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flipV="1">
            <a:off x="4648200" y="4953000"/>
            <a:ext cx="2209800" cy="1600200"/>
          </a:xfrm>
          <a:prstGeom prst="line">
            <a:avLst/>
          </a:prstGeom>
          <a:ln w="3492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4648200" y="5791200"/>
            <a:ext cx="1905000" cy="762000"/>
          </a:xfrm>
          <a:prstGeom prst="line">
            <a:avLst/>
          </a:prstGeom>
          <a:ln w="34925">
            <a:solidFill>
              <a:schemeClr val="tx1"/>
            </a:solidFill>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400800" y="5544235"/>
            <a:ext cx="1066800" cy="323165"/>
          </a:xfrm>
          <a:prstGeom prst="rect">
            <a:avLst/>
          </a:prstGeom>
          <a:noFill/>
        </p:spPr>
        <p:txBody>
          <a:bodyPr wrap="square" rtlCol="0">
            <a:spAutoFit/>
          </a:bodyPr>
          <a:lstStyle/>
          <a:p>
            <a:r>
              <a:rPr lang="en-US" sz="1500" dirty="0" smtClean="0"/>
              <a:t>PVDIS 21</a:t>
            </a:r>
            <a:r>
              <a:rPr lang="en-US" sz="1500" baseline="30000" dirty="0" smtClean="0"/>
              <a:t>o</a:t>
            </a:r>
            <a:endParaRPr lang="en-US" sz="1500" baseline="30000" dirty="0"/>
          </a:p>
        </p:txBody>
      </p:sp>
      <p:sp>
        <p:nvSpPr>
          <p:cNvPr id="12" name="TextBox 11"/>
          <p:cNvSpPr txBox="1"/>
          <p:nvPr/>
        </p:nvSpPr>
        <p:spPr>
          <a:xfrm>
            <a:off x="3276600" y="5657850"/>
            <a:ext cx="1066800" cy="323165"/>
          </a:xfrm>
          <a:prstGeom prst="rect">
            <a:avLst/>
          </a:prstGeom>
          <a:noFill/>
        </p:spPr>
        <p:txBody>
          <a:bodyPr wrap="square" rtlCol="0">
            <a:spAutoFit/>
          </a:bodyPr>
          <a:lstStyle/>
          <a:p>
            <a:r>
              <a:rPr lang="en-US" sz="1500" dirty="0" smtClean="0"/>
              <a:t>SIDIS 26</a:t>
            </a:r>
            <a:r>
              <a:rPr lang="en-US" sz="1500" baseline="30000" dirty="0" smtClean="0"/>
              <a:t>o</a:t>
            </a:r>
            <a:endParaRPr lang="en-US" sz="1500" baseline="30000" dirty="0"/>
          </a:p>
        </p:txBody>
      </p:sp>
      <p:sp>
        <p:nvSpPr>
          <p:cNvPr id="13" name="TextBox 12"/>
          <p:cNvSpPr txBox="1"/>
          <p:nvPr/>
        </p:nvSpPr>
        <p:spPr>
          <a:xfrm>
            <a:off x="3810000" y="6153835"/>
            <a:ext cx="838200" cy="323165"/>
          </a:xfrm>
          <a:prstGeom prst="rect">
            <a:avLst/>
          </a:prstGeom>
          <a:noFill/>
        </p:spPr>
        <p:txBody>
          <a:bodyPr wrap="square" rtlCol="0">
            <a:spAutoFit/>
          </a:bodyPr>
          <a:lstStyle/>
          <a:p>
            <a:r>
              <a:rPr lang="en-US" sz="1500" dirty="0" smtClean="0"/>
              <a:t>SIDIS 8</a:t>
            </a:r>
            <a:r>
              <a:rPr lang="en-US" sz="1500" baseline="30000" dirty="0" smtClean="0"/>
              <a:t>o</a:t>
            </a:r>
            <a:endParaRPr lang="en-US" sz="1500" baseline="30000" dirty="0"/>
          </a:p>
        </p:txBody>
      </p:sp>
      <p:cxnSp>
        <p:nvCxnSpPr>
          <p:cNvPr id="14" name="Straight Connector 13"/>
          <p:cNvCxnSpPr/>
          <p:nvPr/>
        </p:nvCxnSpPr>
        <p:spPr>
          <a:xfrm flipV="1">
            <a:off x="2133600" y="6400800"/>
            <a:ext cx="5791200" cy="197328"/>
          </a:xfrm>
          <a:prstGeom prst="line">
            <a:avLst/>
          </a:prstGeom>
          <a:ln w="34925">
            <a:solidFill>
              <a:srgbClr val="0070C0"/>
            </a:solidFill>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6781800" y="4724400"/>
            <a:ext cx="1066800" cy="323165"/>
          </a:xfrm>
          <a:prstGeom prst="rect">
            <a:avLst/>
          </a:prstGeom>
          <a:noFill/>
        </p:spPr>
        <p:txBody>
          <a:bodyPr wrap="square" rtlCol="0">
            <a:spAutoFit/>
          </a:bodyPr>
          <a:lstStyle/>
          <a:p>
            <a:r>
              <a:rPr lang="en-US" sz="1500" dirty="0" smtClean="0"/>
              <a:t>PVDIS 36</a:t>
            </a:r>
            <a:r>
              <a:rPr lang="en-US" sz="1500" baseline="30000" dirty="0" smtClean="0"/>
              <a:t>o</a:t>
            </a:r>
            <a:endParaRPr lang="en-US" sz="1500" baseline="30000" dirty="0"/>
          </a:p>
        </p:txBody>
      </p:sp>
      <p:cxnSp>
        <p:nvCxnSpPr>
          <p:cNvPr id="24" name="Straight Connector 23"/>
          <p:cNvCxnSpPr/>
          <p:nvPr/>
        </p:nvCxnSpPr>
        <p:spPr>
          <a:xfrm flipV="1">
            <a:off x="2209800" y="5257800"/>
            <a:ext cx="5029200" cy="1295400"/>
          </a:xfrm>
          <a:prstGeom prst="line">
            <a:avLst/>
          </a:prstGeom>
          <a:ln/>
        </p:spPr>
        <p:style>
          <a:lnRef idx="3">
            <a:schemeClr val="accent5"/>
          </a:lnRef>
          <a:fillRef idx="0">
            <a:schemeClr val="accent5"/>
          </a:fillRef>
          <a:effectRef idx="2">
            <a:schemeClr val="accent5"/>
          </a:effectRef>
          <a:fontRef idx="minor">
            <a:schemeClr val="tx1"/>
          </a:fontRef>
        </p:style>
      </p:cxnSp>
      <p:sp>
        <p:nvSpPr>
          <p:cNvPr id="29" name="TextBox 28"/>
          <p:cNvSpPr txBox="1"/>
          <p:nvPr/>
        </p:nvSpPr>
        <p:spPr>
          <a:xfrm>
            <a:off x="4495800" y="5638800"/>
            <a:ext cx="1066800" cy="323165"/>
          </a:xfrm>
          <a:prstGeom prst="rect">
            <a:avLst/>
          </a:prstGeom>
          <a:noFill/>
        </p:spPr>
        <p:txBody>
          <a:bodyPr wrap="square" rtlCol="0">
            <a:spAutoFit/>
          </a:bodyPr>
          <a:lstStyle/>
          <a:p>
            <a:r>
              <a:rPr lang="en-US" sz="1500" dirty="0" smtClean="0"/>
              <a:t>SIDIS 14.7</a:t>
            </a:r>
            <a:r>
              <a:rPr lang="en-US" sz="1500" baseline="30000" dirty="0" smtClean="0"/>
              <a:t>o</a:t>
            </a:r>
            <a:endParaRPr lang="en-US" sz="1500" baseline="30000" dirty="0"/>
          </a:p>
        </p:txBody>
      </p:sp>
      <p:sp>
        <p:nvSpPr>
          <p:cNvPr id="10" name="TextBox 9"/>
          <p:cNvSpPr txBox="1"/>
          <p:nvPr/>
        </p:nvSpPr>
        <p:spPr>
          <a:xfrm>
            <a:off x="7924800" y="6172200"/>
            <a:ext cx="838200" cy="323165"/>
          </a:xfrm>
          <a:prstGeom prst="rect">
            <a:avLst/>
          </a:prstGeom>
          <a:noFill/>
        </p:spPr>
        <p:txBody>
          <a:bodyPr wrap="square" rtlCol="0">
            <a:spAutoFit/>
          </a:bodyPr>
          <a:lstStyle/>
          <a:p>
            <a:r>
              <a:rPr lang="en-US" sz="1500" dirty="0" smtClean="0"/>
              <a:t>SIDIS 2</a:t>
            </a:r>
            <a:r>
              <a:rPr lang="en-US" sz="1500" baseline="30000" dirty="0" smtClean="0"/>
              <a:t>o</a:t>
            </a:r>
            <a:endParaRPr lang="en-US" sz="1500" baseline="30000" dirty="0"/>
          </a:p>
        </p:txBody>
      </p:sp>
      <p:sp>
        <p:nvSpPr>
          <p:cNvPr id="32" name="TextBox 31"/>
          <p:cNvSpPr txBox="1"/>
          <p:nvPr/>
        </p:nvSpPr>
        <p:spPr>
          <a:xfrm>
            <a:off x="7848600" y="6382435"/>
            <a:ext cx="1066800" cy="323165"/>
          </a:xfrm>
          <a:prstGeom prst="rect">
            <a:avLst/>
          </a:prstGeom>
          <a:noFill/>
        </p:spPr>
        <p:txBody>
          <a:bodyPr wrap="square" rtlCol="0">
            <a:spAutoFit/>
          </a:bodyPr>
          <a:lstStyle/>
          <a:p>
            <a:r>
              <a:rPr lang="en-US" sz="1500" dirty="0" smtClean="0"/>
              <a:t>PVDIS 3.5</a:t>
            </a:r>
            <a:r>
              <a:rPr lang="en-US" sz="1500" baseline="30000" dirty="0" smtClean="0"/>
              <a:t>o</a:t>
            </a:r>
            <a:endParaRPr lang="en-US" sz="1500" baseline="30000" dirty="0"/>
          </a:p>
        </p:txBody>
      </p:sp>
      <p:cxnSp>
        <p:nvCxnSpPr>
          <p:cNvPr id="33" name="Straight Connector 32"/>
          <p:cNvCxnSpPr/>
          <p:nvPr/>
        </p:nvCxnSpPr>
        <p:spPr>
          <a:xfrm flipV="1">
            <a:off x="4648200" y="6400800"/>
            <a:ext cx="3276600" cy="152400"/>
          </a:xfrm>
          <a:prstGeom prst="line">
            <a:avLst/>
          </a:prstGeom>
          <a:ln w="34925">
            <a:solidFill>
              <a:schemeClr val="tx1"/>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926"/>
            <a:ext cx="8229600" cy="1143000"/>
          </a:xfrm>
        </p:spPr>
        <p:txBody>
          <a:bodyPr>
            <a:normAutofit/>
          </a:bodyPr>
          <a:lstStyle/>
          <a:p>
            <a:r>
              <a:rPr lang="en-US" sz="2000" dirty="0" smtClean="0"/>
              <a:t>Detector Layout (SIDIS/</a:t>
            </a:r>
            <a:r>
              <a:rPr lang="en-US" sz="2000" dirty="0" err="1" smtClean="0"/>
              <a:t>JPsi</a:t>
            </a:r>
            <a:r>
              <a:rPr lang="en-US" sz="2000" dirty="0" smtClean="0"/>
              <a:t>)</a:t>
            </a:r>
            <a:endParaRPr lang="en-US" sz="2000" dirty="0"/>
          </a:p>
        </p:txBody>
      </p:sp>
      <p:graphicFrame>
        <p:nvGraphicFramePr>
          <p:cNvPr id="4" name="Content Placeholder 3"/>
          <p:cNvGraphicFramePr>
            <a:graphicFrameLocks noGrp="1"/>
          </p:cNvGraphicFramePr>
          <p:nvPr>
            <p:ph idx="1"/>
          </p:nvPr>
        </p:nvGraphicFramePr>
        <p:xfrm>
          <a:off x="457200" y="208872"/>
          <a:ext cx="8458200" cy="6496729"/>
        </p:xfrm>
        <a:graphic>
          <a:graphicData uri="http://schemas.openxmlformats.org/drawingml/2006/table">
            <a:tbl>
              <a:tblPr firstRow="1" bandRow="1">
                <a:tableStyleId>{5C22544A-7EE6-4342-B048-85BDC9FD1C3A}</a:tableStyleId>
              </a:tblPr>
              <a:tblGrid>
                <a:gridCol w="1516092"/>
                <a:gridCol w="2713008"/>
                <a:gridCol w="2171700"/>
                <a:gridCol w="2057400"/>
              </a:tblGrid>
              <a:tr h="305167">
                <a:tc>
                  <a:txBody>
                    <a:bodyPr/>
                    <a:lstStyle/>
                    <a:p>
                      <a:pPr algn="ctr"/>
                      <a:endParaRPr lang="en-US" sz="1000" b="0" dirty="0"/>
                    </a:p>
                  </a:txBody>
                  <a:tcPr anchor="ctr"/>
                </a:tc>
                <a:tc>
                  <a:txBody>
                    <a:bodyPr/>
                    <a:lstStyle/>
                    <a:p>
                      <a:pPr algn="ctr"/>
                      <a:r>
                        <a:rPr lang="en-US" sz="1300" b="0" dirty="0" err="1" smtClean="0"/>
                        <a:t>BaBar</a:t>
                      </a:r>
                      <a:r>
                        <a:rPr lang="en-US" sz="1300" b="0" dirty="0" smtClean="0"/>
                        <a:t> setup</a:t>
                      </a:r>
                      <a:endParaRPr lang="en-US" sz="1300" b="0" dirty="0"/>
                    </a:p>
                  </a:txBody>
                  <a:tcPr anchor="ctr"/>
                </a:tc>
                <a:tc>
                  <a:txBody>
                    <a:bodyPr/>
                    <a:lstStyle/>
                    <a:p>
                      <a:pPr algn="ctr"/>
                      <a:r>
                        <a:rPr lang="en-US" sz="1300" b="0" baseline="0" dirty="0" smtClean="0"/>
                        <a:t>CLEO-II setup</a:t>
                      </a:r>
                      <a:endParaRPr lang="en-US" sz="1300" b="0" dirty="0"/>
                    </a:p>
                  </a:txBody>
                  <a:tcPr anchor="ctr"/>
                </a:tc>
                <a:tc>
                  <a:txBody>
                    <a:bodyPr/>
                    <a:lstStyle/>
                    <a:p>
                      <a:pPr algn="ctr"/>
                      <a:r>
                        <a:rPr lang="en-US" sz="1300" dirty="0" smtClean="0"/>
                        <a:t>Comment</a:t>
                      </a:r>
                      <a:endParaRPr lang="en-US" sz="1300" dirty="0"/>
                    </a:p>
                  </a:txBody>
                  <a:tcPr anchor="ctr"/>
                </a:tc>
              </a:tr>
              <a:tr h="406999">
                <a:tc>
                  <a:txBody>
                    <a:bodyPr/>
                    <a:lstStyle/>
                    <a:p>
                      <a:pPr algn="ctr"/>
                      <a:r>
                        <a:rPr lang="en-US" sz="1000" b="0" dirty="0" smtClean="0"/>
                        <a:t>Target</a:t>
                      </a:r>
                      <a:endParaRPr lang="en-US" sz="1000" b="0" dirty="0"/>
                    </a:p>
                  </a:txBody>
                  <a:tcPr anchor="ctr"/>
                </a:tc>
                <a:tc>
                  <a:txBody>
                    <a:bodyPr/>
                    <a:lstStyle/>
                    <a:p>
                      <a:pPr algn="ctr"/>
                      <a:r>
                        <a:rPr lang="en-US" sz="1000" b="0" dirty="0" smtClean="0"/>
                        <a:t>Z</a:t>
                      </a:r>
                      <a:r>
                        <a:rPr lang="en-US" sz="1000" b="0" baseline="0" dirty="0" smtClean="0"/>
                        <a:t> (</a:t>
                      </a:r>
                      <a:r>
                        <a:rPr lang="en-US" sz="1000" b="0" dirty="0" smtClean="0"/>
                        <a:t>-350)</a:t>
                      </a:r>
                    </a:p>
                    <a:p>
                      <a:pPr algn="ctr"/>
                      <a:r>
                        <a:rPr lang="en-US" sz="1000" b="0" dirty="0" smtClean="0"/>
                        <a:t>L (40)</a:t>
                      </a:r>
                      <a:endParaRPr lang="en-US" sz="1000" b="0" dirty="0"/>
                    </a:p>
                  </a:txBody>
                  <a:tcPr anchor="ctr"/>
                </a:tc>
                <a:tc>
                  <a:txBody>
                    <a:bodyPr/>
                    <a:lstStyle/>
                    <a:p>
                      <a:pPr algn="ctr"/>
                      <a:r>
                        <a:rPr lang="en-US" sz="1000" b="0" dirty="0" smtClean="0"/>
                        <a:t>Z</a:t>
                      </a:r>
                      <a:r>
                        <a:rPr lang="en-US" sz="1000" b="0" baseline="0" dirty="0" smtClean="0"/>
                        <a:t> (</a:t>
                      </a:r>
                      <a:r>
                        <a:rPr lang="en-US" sz="1000" b="0" dirty="0" smtClean="0"/>
                        <a:t>-350) L (40) for SIDIS</a:t>
                      </a:r>
                    </a:p>
                    <a:p>
                      <a:pPr algn="ctr"/>
                      <a:r>
                        <a:rPr lang="en-US" sz="1000" b="0" dirty="0" smtClean="0"/>
                        <a:t>Z(-350)</a:t>
                      </a:r>
                      <a:r>
                        <a:rPr lang="en-US" sz="1000" b="0" baseline="0" dirty="0" smtClean="0"/>
                        <a:t> L(15) for </a:t>
                      </a:r>
                      <a:r>
                        <a:rPr lang="en-US" sz="1000" b="0" baseline="0" dirty="0" err="1" smtClean="0"/>
                        <a:t>JPsi</a:t>
                      </a:r>
                      <a:endParaRPr lang="en-US" sz="1000" b="0" dirty="0"/>
                    </a:p>
                  </a:txBody>
                  <a:tcPr anchor="ctr"/>
                </a:tc>
                <a:tc>
                  <a:txBody>
                    <a:bodyPr/>
                    <a:lstStyle/>
                    <a:p>
                      <a:pPr algn="ctr"/>
                      <a:endParaRPr lang="en-US" sz="1000" b="0" dirty="0"/>
                    </a:p>
                  </a:txBody>
                  <a:tcPr anchor="ctr"/>
                </a:tc>
              </a:tr>
              <a:tr h="584015">
                <a:tc>
                  <a:txBody>
                    <a:bodyPr/>
                    <a:lstStyle/>
                    <a:p>
                      <a:pPr algn="ctr"/>
                      <a:r>
                        <a:rPr lang="en-US" sz="1000" b="0" dirty="0" smtClean="0"/>
                        <a:t>GEM</a:t>
                      </a:r>
                      <a:endParaRPr lang="en-US" sz="1000" b="0" dirty="0"/>
                    </a:p>
                  </a:txBody>
                  <a:tcPr anchor="ctr"/>
                </a:tc>
                <a:tc>
                  <a:txBody>
                    <a:bodyPr/>
                    <a:lstStyle/>
                    <a:p>
                      <a:pPr algn="ctr"/>
                      <a:r>
                        <a:rPr lang="en-US" sz="1000" b="0" dirty="0" smtClean="0"/>
                        <a:t> Z(-175, -150,  -119,  -68,  5, 92)</a:t>
                      </a:r>
                    </a:p>
                    <a:p>
                      <a:pPr algn="ctr"/>
                      <a:r>
                        <a:rPr lang="en-US" sz="1000" b="0" dirty="0" smtClean="0"/>
                        <a:t> </a:t>
                      </a:r>
                      <a:r>
                        <a:rPr lang="en-US" sz="1000" b="0" dirty="0" err="1" smtClean="0"/>
                        <a:t>Rin</a:t>
                      </a:r>
                      <a:r>
                        <a:rPr lang="en-US" sz="1000" b="0" dirty="0" smtClean="0"/>
                        <a:t>(50,28,31.5,39,50,64)</a:t>
                      </a:r>
                    </a:p>
                    <a:p>
                      <a:pPr algn="ctr"/>
                      <a:r>
                        <a:rPr lang="en-US" sz="1000" b="0" dirty="0" smtClean="0"/>
                        <a:t>Rout(80,93,107.5,135,98,122)</a:t>
                      </a:r>
                      <a:endParaRPr lang="en-US" sz="1000" b="0" dirty="0"/>
                    </a:p>
                  </a:txBody>
                  <a:tcPr anchor="ctr"/>
                </a:tc>
                <a:tc>
                  <a:txBody>
                    <a:bodyPr/>
                    <a:lstStyle/>
                    <a:p>
                      <a:pPr algn="ctr"/>
                      <a:r>
                        <a:rPr lang="en-US" sz="1000" b="0" dirty="0" smtClean="0"/>
                        <a:t> Z(-175</a:t>
                      </a:r>
                      <a:r>
                        <a:rPr lang="en-US" sz="1000" b="0" dirty="0" smtClean="0"/>
                        <a:t>,</a:t>
                      </a:r>
                      <a:r>
                        <a:rPr lang="en-US" sz="1000" b="0" dirty="0" smtClean="0">
                          <a:solidFill>
                            <a:schemeClr val="tx1"/>
                          </a:solidFill>
                        </a:rPr>
                        <a:t>-150,-119,-68</a:t>
                      </a:r>
                      <a:r>
                        <a:rPr lang="en-US" sz="1000" b="0" dirty="0" smtClean="0"/>
                        <a:t>,5,92</a:t>
                      </a:r>
                      <a:r>
                        <a:rPr lang="en-US" sz="1000" b="0" dirty="0" smtClean="0"/>
                        <a:t>)</a:t>
                      </a:r>
                    </a:p>
                    <a:p>
                      <a:pPr algn="ctr"/>
                      <a:r>
                        <a:rPr lang="en-US" sz="1000" b="0" dirty="0" smtClean="0"/>
                        <a:t> </a:t>
                      </a:r>
                      <a:r>
                        <a:rPr lang="en-US" sz="1000" b="0" dirty="0" err="1" smtClean="0"/>
                        <a:t>Rin</a:t>
                      </a:r>
                      <a:r>
                        <a:rPr lang="en-US" sz="1000" b="0" dirty="0" smtClean="0"/>
                        <a:t>(</a:t>
                      </a:r>
                      <a:r>
                        <a:rPr lang="en-US" sz="1000" b="0" dirty="0" smtClean="0">
                          <a:solidFill>
                            <a:srgbClr val="C00000"/>
                          </a:solidFill>
                        </a:rPr>
                        <a:t>45,26,30</a:t>
                      </a:r>
                      <a:r>
                        <a:rPr lang="en-US" sz="1000" b="0" dirty="0" smtClean="0"/>
                        <a:t>,</a:t>
                      </a:r>
                      <a:r>
                        <a:rPr lang="en-US" sz="1000" b="0" dirty="0" smtClean="0">
                          <a:solidFill>
                            <a:srgbClr val="C00000"/>
                          </a:solidFill>
                        </a:rPr>
                        <a:t>37</a:t>
                      </a:r>
                      <a:r>
                        <a:rPr lang="en-US" sz="1000" b="0" dirty="0" smtClean="0"/>
                        <a:t>,</a:t>
                      </a:r>
                      <a:r>
                        <a:rPr lang="en-US" sz="1000" b="0" dirty="0" smtClean="0">
                          <a:solidFill>
                            <a:srgbClr val="C00000"/>
                          </a:solidFill>
                        </a:rPr>
                        <a:t>46,58</a:t>
                      </a:r>
                      <a:r>
                        <a:rPr lang="en-US" sz="1000" b="0" dirty="0" smtClean="0"/>
                        <a:t>)</a:t>
                      </a:r>
                    </a:p>
                    <a:p>
                      <a:pPr algn="ctr"/>
                      <a:r>
                        <a:rPr lang="en-US" sz="1000" b="0" dirty="0" smtClean="0"/>
                        <a:t>Rout(80,93,107.5,135,98,122)</a:t>
                      </a:r>
                      <a:endParaRPr lang="en-US" sz="10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Layer 1 </a:t>
                      </a:r>
                      <a:r>
                        <a:rPr lang="en-US" sz="1000" b="0" baseline="0" dirty="0" smtClean="0"/>
                        <a:t>– 4,  14</a:t>
                      </a:r>
                      <a:r>
                        <a:rPr lang="en-US" sz="1000" b="0" dirty="0" smtClean="0"/>
                        <a:t>.7</a:t>
                      </a:r>
                      <a:r>
                        <a:rPr lang="en-US" sz="1000" b="0" baseline="30000" dirty="0" smtClean="0"/>
                        <a:t>o</a:t>
                      </a:r>
                      <a:r>
                        <a:rPr lang="en-US" sz="1000" b="0" dirty="0" smtClean="0"/>
                        <a:t> -</a:t>
                      </a:r>
                      <a:r>
                        <a:rPr lang="en-US" sz="1000" b="0" baseline="0" dirty="0" smtClean="0"/>
                        <a:t> 26.3</a:t>
                      </a:r>
                      <a:r>
                        <a:rPr lang="en-US" sz="1000" b="0" baseline="30000" dirty="0" smtClean="0"/>
                        <a:t>o</a:t>
                      </a:r>
                      <a:endParaRPr lang="en-US" sz="1000" b="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baseline="0" dirty="0" smtClean="0"/>
                        <a:t>Layer 2-6 </a:t>
                      </a:r>
                      <a:r>
                        <a:rPr lang="en-US" sz="1000" b="0" dirty="0" smtClean="0"/>
                        <a:t> 7.5</a:t>
                      </a:r>
                      <a:r>
                        <a:rPr lang="en-US" sz="1000" b="0" baseline="30000" dirty="0" smtClean="0"/>
                        <a:t>o</a:t>
                      </a:r>
                      <a:r>
                        <a:rPr lang="en-US" sz="1000" b="0" dirty="0" smtClean="0"/>
                        <a:t> - </a:t>
                      </a:r>
                      <a:r>
                        <a:rPr lang="en-US" sz="1000" b="0" baseline="0" dirty="0" smtClean="0"/>
                        <a:t> 15.5</a:t>
                      </a:r>
                      <a:r>
                        <a:rPr lang="en-US" sz="1000" b="0" baseline="30000" dirty="0" smtClean="0"/>
                        <a:t>o</a:t>
                      </a:r>
                      <a:endParaRPr lang="en-US" sz="1000" b="0" baseline="0" dirty="0" smtClean="0"/>
                    </a:p>
                  </a:txBody>
                  <a:tcPr anchor="ctr"/>
                </a:tc>
              </a:tr>
              <a:tr h="541329">
                <a:tc>
                  <a:txBody>
                    <a:bodyPr/>
                    <a:lstStyle/>
                    <a:p>
                      <a:pPr algn="ctr"/>
                      <a:r>
                        <a:rPr lang="en-US" sz="1000" b="0" dirty="0" smtClean="0"/>
                        <a:t>Large angle EC</a:t>
                      </a:r>
                      <a:endParaRPr lang="en-US" sz="1000" b="0" dirty="0"/>
                    </a:p>
                  </a:txBody>
                  <a:tcPr anchor="ctr"/>
                </a:tc>
                <a:tc>
                  <a:txBody>
                    <a:bodyPr/>
                    <a:lstStyle/>
                    <a:p>
                      <a:pPr algn="ctr"/>
                      <a:r>
                        <a:rPr lang="en-US" sz="1000" b="0" dirty="0" smtClean="0"/>
                        <a:t>Z (-65.5,</a:t>
                      </a:r>
                      <a:r>
                        <a:rPr lang="en-US" sz="1000" b="0" baseline="0" dirty="0" smtClean="0"/>
                        <a:t> -15.5)</a:t>
                      </a:r>
                    </a:p>
                    <a:p>
                      <a:pPr algn="ctr"/>
                      <a:r>
                        <a:rPr lang="en-US" sz="1000" b="0" baseline="0" dirty="0" err="1" smtClean="0"/>
                        <a:t>Rin</a:t>
                      </a:r>
                      <a:r>
                        <a:rPr lang="en-US" sz="1000" b="0" baseline="0" dirty="0" smtClean="0"/>
                        <a:t> (82)</a:t>
                      </a:r>
                    </a:p>
                    <a:p>
                      <a:pPr algn="ctr"/>
                      <a:r>
                        <a:rPr lang="en-US" sz="1000" b="0" baseline="0" dirty="0" smtClean="0"/>
                        <a:t>Rout (141)</a:t>
                      </a:r>
                      <a:endParaRPr lang="en-US" sz="1000" b="0" dirty="0"/>
                    </a:p>
                  </a:txBody>
                  <a:tcPr anchor="ctr"/>
                </a:tc>
                <a:tc>
                  <a:txBody>
                    <a:bodyPr/>
                    <a:lstStyle/>
                    <a:p>
                      <a:pPr algn="ctr"/>
                      <a:r>
                        <a:rPr lang="en-US" sz="1000" b="0" dirty="0" smtClean="0"/>
                        <a:t>Z </a:t>
                      </a:r>
                      <a:r>
                        <a:rPr lang="en-US" sz="1000" b="0" dirty="0" smtClean="0"/>
                        <a:t>(</a:t>
                      </a:r>
                      <a:r>
                        <a:rPr lang="en-US" sz="1000" b="0" dirty="0" smtClean="0">
                          <a:solidFill>
                            <a:srgbClr val="C00000"/>
                          </a:solidFill>
                        </a:rPr>
                        <a:t>-65,</a:t>
                      </a:r>
                      <a:r>
                        <a:rPr lang="en-US" sz="1000" b="0" baseline="0" dirty="0" smtClean="0">
                          <a:solidFill>
                            <a:srgbClr val="C00000"/>
                          </a:solidFill>
                        </a:rPr>
                        <a:t> -15</a:t>
                      </a:r>
                      <a:r>
                        <a:rPr lang="en-US" sz="1000" b="0" baseline="0" dirty="0" smtClean="0"/>
                        <a:t>)</a:t>
                      </a:r>
                      <a:endParaRPr lang="en-US" sz="1000" b="0" baseline="0" dirty="0" smtClean="0"/>
                    </a:p>
                    <a:p>
                      <a:pPr algn="ctr"/>
                      <a:r>
                        <a:rPr lang="en-US" sz="1000" b="0" baseline="0" dirty="0" err="1" smtClean="0"/>
                        <a:t>Rin</a:t>
                      </a:r>
                      <a:r>
                        <a:rPr lang="en-US" sz="1000" b="0" baseline="0" dirty="0" smtClean="0"/>
                        <a:t> </a:t>
                      </a:r>
                      <a:r>
                        <a:rPr lang="en-US" sz="1000" b="0" baseline="0" dirty="0" smtClean="0"/>
                        <a:t>(</a:t>
                      </a:r>
                      <a:r>
                        <a:rPr lang="en-US" sz="1000" b="0" baseline="0" dirty="0" smtClean="0">
                          <a:solidFill>
                            <a:srgbClr val="C00000"/>
                          </a:solidFill>
                        </a:rPr>
                        <a:t>75, 88</a:t>
                      </a:r>
                      <a:r>
                        <a:rPr lang="en-US" sz="1000" b="0" baseline="0" dirty="0" smtClean="0"/>
                        <a:t>)</a:t>
                      </a:r>
                      <a:endParaRPr lang="en-US" sz="1000" b="0" baseline="0" dirty="0" smtClean="0"/>
                    </a:p>
                    <a:p>
                      <a:pPr algn="ctr"/>
                      <a:r>
                        <a:rPr lang="en-US" sz="1000" b="0" baseline="0" dirty="0" smtClean="0"/>
                        <a:t>Rout (</a:t>
                      </a:r>
                      <a:r>
                        <a:rPr lang="en-US" sz="1000" b="0" baseline="0" dirty="0" smtClean="0">
                          <a:solidFill>
                            <a:srgbClr val="C00000"/>
                          </a:solidFill>
                        </a:rPr>
                        <a:t>140, 140</a:t>
                      </a:r>
                      <a:r>
                        <a:rPr lang="en-US" sz="1000" b="0" baseline="0" dirty="0" smtClean="0"/>
                        <a:t>)</a:t>
                      </a:r>
                      <a:endParaRPr lang="en-US" sz="10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50cm long </a:t>
                      </a:r>
                      <a:r>
                        <a:rPr lang="en-US" sz="1000" b="0" dirty="0" smtClean="0"/>
                        <a:t>module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cover </a:t>
                      </a:r>
                      <a:r>
                        <a:rPr lang="en-US" sz="1000" b="0" dirty="0" smtClean="0"/>
                        <a:t>14.7</a:t>
                      </a:r>
                      <a:r>
                        <a:rPr lang="en-US" sz="1000" b="0" baseline="30000" dirty="0" smtClean="0"/>
                        <a:t>o</a:t>
                      </a:r>
                      <a:r>
                        <a:rPr lang="en-US" sz="1000" b="0" dirty="0" smtClean="0"/>
                        <a:t> - </a:t>
                      </a:r>
                      <a:r>
                        <a:rPr lang="en-US" sz="1000" b="0" baseline="0" dirty="0" smtClean="0"/>
                        <a:t> </a:t>
                      </a:r>
                      <a:r>
                        <a:rPr lang="en-US" sz="1000" b="0" baseline="0" dirty="0" smtClean="0"/>
                        <a:t>26.3</a:t>
                      </a:r>
                      <a:r>
                        <a:rPr lang="en-US" sz="1000" b="0" baseline="30000" dirty="0" smtClean="0"/>
                        <a:t>o</a:t>
                      </a:r>
                      <a:r>
                        <a:rPr lang="en-US" sz="1000" b="0" baseline="0" dirty="0" smtClean="0"/>
                        <a:t> at front  (SIDIS)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Cover ???</a:t>
                      </a:r>
                      <a:r>
                        <a:rPr lang="en-US" sz="1000" b="0" baseline="30000" dirty="0" smtClean="0"/>
                        <a:t>o</a:t>
                      </a:r>
                      <a:r>
                        <a:rPr lang="en-US" sz="1000" b="0" dirty="0" smtClean="0"/>
                        <a:t> - </a:t>
                      </a:r>
                      <a:r>
                        <a:rPr lang="en-US" sz="1000" b="0" baseline="0" dirty="0" smtClean="0"/>
                        <a:t> ???</a:t>
                      </a:r>
                      <a:r>
                        <a:rPr lang="en-US" sz="1000" b="0" baseline="30000" dirty="0" smtClean="0"/>
                        <a:t>o</a:t>
                      </a:r>
                      <a:r>
                        <a:rPr lang="en-US" sz="1000" b="0" baseline="0" dirty="0" smtClean="0"/>
                        <a:t> at front (</a:t>
                      </a:r>
                      <a:r>
                        <a:rPr lang="en-US" sz="1000" b="0" baseline="0" dirty="0" err="1" smtClean="0"/>
                        <a:t>JPsi</a:t>
                      </a:r>
                      <a:r>
                        <a:rPr lang="en-US" sz="1000" b="0" baseline="0" dirty="0" smtClean="0"/>
                        <a:t>)</a:t>
                      </a:r>
                      <a:endParaRPr lang="en-US" sz="1000" b="0" baseline="0" dirty="0" smtClean="0"/>
                    </a:p>
                  </a:txBody>
                  <a:tcPr anchor="ctr"/>
                </a:tc>
              </a:tr>
              <a:tr h="541329">
                <a:tc>
                  <a:txBody>
                    <a:bodyPr/>
                    <a:lstStyle/>
                    <a:p>
                      <a:pPr algn="ctr"/>
                      <a:r>
                        <a:rPr lang="en-US" sz="1000" b="0" dirty="0" smtClean="0"/>
                        <a:t>absorber</a:t>
                      </a:r>
                      <a:endParaRPr lang="en-US" sz="1000" b="0" dirty="0"/>
                    </a:p>
                  </a:txBody>
                  <a:tcPr anchor="ctr"/>
                </a:tc>
                <a:tc>
                  <a:txBody>
                    <a:bodyPr/>
                    <a:lstStyle/>
                    <a:p>
                      <a:pPr algn="ctr"/>
                      <a:r>
                        <a:rPr lang="en-US" sz="1000" b="0" dirty="0" smtClean="0"/>
                        <a:t>Z(95,220)</a:t>
                      </a:r>
                    </a:p>
                    <a:p>
                      <a:pPr algn="ctr"/>
                      <a:r>
                        <a:rPr lang="en-US" sz="1000" b="0" dirty="0" err="1" smtClean="0"/>
                        <a:t>Rin</a:t>
                      </a:r>
                      <a:r>
                        <a:rPr lang="en-US" sz="1000" b="0" dirty="0" smtClean="0"/>
                        <a:t>(30,45)</a:t>
                      </a:r>
                    </a:p>
                    <a:p>
                      <a:pPr algn="ctr"/>
                      <a:r>
                        <a:rPr lang="en-US" sz="1000" b="0" dirty="0" smtClean="0"/>
                        <a:t>Rout(40,75)</a:t>
                      </a:r>
                      <a:endParaRPr lang="en-US" sz="1000" b="0" dirty="0"/>
                    </a:p>
                  </a:txBody>
                  <a:tcPr anchor="ctr"/>
                </a:tc>
                <a:tc>
                  <a:txBody>
                    <a:bodyPr/>
                    <a:lstStyle/>
                    <a:p>
                      <a:pPr algn="ctr"/>
                      <a:r>
                        <a:rPr lang="en-US" sz="1000" b="0" dirty="0" smtClean="0"/>
                        <a:t>Z(</a:t>
                      </a:r>
                      <a:r>
                        <a:rPr lang="en-US" sz="1000" b="0" dirty="0" smtClean="0">
                          <a:solidFill>
                            <a:srgbClr val="C00000"/>
                          </a:solidFill>
                        </a:rPr>
                        <a:t>100,180</a:t>
                      </a:r>
                      <a:r>
                        <a:rPr lang="en-US" sz="1000" b="0" dirty="0" smtClean="0"/>
                        <a:t>)</a:t>
                      </a:r>
                    </a:p>
                    <a:p>
                      <a:pPr algn="ctr"/>
                      <a:r>
                        <a:rPr lang="en-US" sz="1000" b="0" dirty="0" err="1" smtClean="0"/>
                        <a:t>Rin</a:t>
                      </a:r>
                      <a:r>
                        <a:rPr lang="en-US" sz="1000" b="0" dirty="0" smtClean="0"/>
                        <a:t>(</a:t>
                      </a:r>
                      <a:r>
                        <a:rPr lang="en-US" sz="1000" b="0" dirty="0" smtClean="0">
                          <a:solidFill>
                            <a:srgbClr val="C00000"/>
                          </a:solidFill>
                        </a:rPr>
                        <a:t>16,19</a:t>
                      </a:r>
                      <a:r>
                        <a:rPr lang="en-US" sz="1000" b="0" dirty="0" smtClean="0"/>
                        <a:t>)</a:t>
                      </a:r>
                    </a:p>
                    <a:p>
                      <a:pPr algn="ctr"/>
                      <a:r>
                        <a:rPr lang="en-US" sz="1000" b="0" dirty="0" smtClean="0"/>
                        <a:t>Rout(</a:t>
                      </a:r>
                      <a:r>
                        <a:rPr lang="en-US" sz="1000" b="0" dirty="0" smtClean="0">
                          <a:solidFill>
                            <a:srgbClr val="C00000"/>
                          </a:solidFill>
                        </a:rPr>
                        <a:t>50,60</a:t>
                      </a:r>
                      <a:r>
                        <a:rPr lang="en-US" sz="1000" b="0" dirty="0" smtClean="0"/>
                        <a:t>)</a:t>
                      </a:r>
                      <a:endParaRPr lang="en-US" sz="1000" b="0" dirty="0" smtClean="0"/>
                    </a:p>
                  </a:txBody>
                  <a:tcPr anchor="ctr"/>
                </a:tc>
                <a:tc>
                  <a:txBody>
                    <a:bodyPr/>
                    <a:lstStyle/>
                    <a:p>
                      <a:pPr algn="ctr"/>
                      <a:r>
                        <a:rPr lang="en-US" sz="1000" b="0" baseline="0" dirty="0" smtClean="0"/>
                        <a:t>In front of </a:t>
                      </a:r>
                      <a:r>
                        <a:rPr lang="en-US" sz="1000" b="0" baseline="0" dirty="0" err="1" smtClean="0"/>
                        <a:t>endcap</a:t>
                      </a:r>
                      <a:r>
                        <a:rPr lang="en-US" sz="1000" b="0" baseline="0" dirty="0" smtClean="0"/>
                        <a:t> nose, </a:t>
                      </a:r>
                      <a:endParaRPr lang="en-US" sz="1000" b="0" baseline="0" dirty="0" smtClean="0"/>
                    </a:p>
                    <a:p>
                      <a:pPr algn="ctr"/>
                      <a:r>
                        <a:rPr lang="en-US" sz="1000" b="0" baseline="0" dirty="0" smtClean="0"/>
                        <a:t>80cm </a:t>
                      </a:r>
                      <a:r>
                        <a:rPr lang="en-US" sz="1000" b="0" baseline="0" dirty="0" smtClean="0"/>
                        <a:t>thick lead</a:t>
                      </a:r>
                    </a:p>
                  </a:txBody>
                  <a:tcPr anchor="ctr"/>
                </a:tc>
              </a:tr>
              <a:tr h="541329">
                <a:tc>
                  <a:txBody>
                    <a:bodyPr/>
                    <a:lstStyle/>
                    <a:p>
                      <a:pPr algn="ctr"/>
                      <a:r>
                        <a:rPr lang="en-US" sz="1000" b="0" dirty="0" err="1" smtClean="0"/>
                        <a:t>Lightgas</a:t>
                      </a:r>
                      <a:r>
                        <a:rPr lang="en-US" sz="1000" b="0" dirty="0" smtClean="0"/>
                        <a:t> Cherenkov</a:t>
                      </a:r>
                      <a:endParaRPr lang="en-US" sz="1000" b="0" dirty="0"/>
                    </a:p>
                  </a:txBody>
                  <a:tcPr anchor="ctr"/>
                </a:tc>
                <a:tc>
                  <a:txBody>
                    <a:bodyPr/>
                    <a:lstStyle/>
                    <a:p>
                      <a:pPr algn="ctr"/>
                      <a:r>
                        <a:rPr lang="en-US" sz="1000" b="0" dirty="0" smtClean="0"/>
                        <a:t>Z(97,200,225,301)</a:t>
                      </a:r>
                    </a:p>
                    <a:p>
                      <a:pPr algn="ctr"/>
                      <a:r>
                        <a:rPr lang="en-US" sz="1000" b="0" dirty="0" err="1" smtClean="0"/>
                        <a:t>Rin</a:t>
                      </a:r>
                      <a:r>
                        <a:rPr lang="en-US" sz="1000" b="0" dirty="0" smtClean="0"/>
                        <a:t>(62,78,82,90)</a:t>
                      </a:r>
                    </a:p>
                    <a:p>
                      <a:pPr algn="ctr"/>
                      <a:r>
                        <a:rPr lang="en-US" sz="1000" b="0" dirty="0" smtClean="0"/>
                        <a:t>Rout(127,142,160,265)</a:t>
                      </a:r>
                    </a:p>
                  </a:txBody>
                  <a:tcPr anchor="ctr"/>
                </a:tc>
                <a:tc>
                  <a:txBody>
                    <a:bodyPr/>
                    <a:lstStyle/>
                    <a:p>
                      <a:pPr algn="ctr"/>
                      <a:r>
                        <a:rPr lang="en-US" sz="1000" b="0" dirty="0" smtClean="0"/>
                        <a:t>Z(97,</a:t>
                      </a:r>
                      <a:r>
                        <a:rPr lang="en-US" sz="1000" b="0" dirty="0" smtClean="0">
                          <a:solidFill>
                            <a:srgbClr val="C00000"/>
                          </a:solidFill>
                        </a:rPr>
                        <a:t>194,209</a:t>
                      </a:r>
                      <a:r>
                        <a:rPr lang="en-US" sz="1000" b="0" dirty="0" smtClean="0"/>
                        <a:t>,301)</a:t>
                      </a:r>
                    </a:p>
                    <a:p>
                      <a:pPr algn="ctr"/>
                      <a:r>
                        <a:rPr lang="en-US" sz="1000" b="0" dirty="0" err="1" smtClean="0"/>
                        <a:t>Rin</a:t>
                      </a:r>
                      <a:r>
                        <a:rPr lang="en-US" sz="1000" b="0" dirty="0" smtClean="0"/>
                        <a:t>(</a:t>
                      </a:r>
                      <a:r>
                        <a:rPr lang="en-US" sz="1000" b="0" dirty="0" smtClean="0">
                          <a:solidFill>
                            <a:srgbClr val="C00000"/>
                          </a:solidFill>
                        </a:rPr>
                        <a:t>58,65,67,85</a:t>
                      </a:r>
                      <a:r>
                        <a:rPr lang="en-US" sz="1000" b="0" dirty="0" smtClean="0"/>
                        <a:t>)</a:t>
                      </a:r>
                    </a:p>
                    <a:p>
                      <a:pPr algn="ctr"/>
                      <a:r>
                        <a:rPr lang="en-US" sz="1000" b="0" dirty="0" smtClean="0"/>
                        <a:t>Rout(</a:t>
                      </a:r>
                      <a:r>
                        <a:rPr lang="en-US" sz="1000" b="0" dirty="0" smtClean="0">
                          <a:solidFill>
                            <a:srgbClr val="C00000"/>
                          </a:solidFill>
                        </a:rPr>
                        <a:t>127,144,155,265</a:t>
                      </a:r>
                      <a:r>
                        <a:rPr lang="en-US" sz="1000" b="0" dirty="0" smtClean="0"/>
                        <a:t>)</a:t>
                      </a:r>
                    </a:p>
                  </a:txBody>
                  <a:tcPr anchor="ctr"/>
                </a:tc>
                <a:tc>
                  <a:txBody>
                    <a:bodyPr/>
                    <a:lstStyle/>
                    <a:p>
                      <a:pPr algn="ctr"/>
                      <a:r>
                        <a:rPr lang="en-US" sz="1000" b="0" dirty="0" smtClean="0"/>
                        <a:t>same length 204cm, </a:t>
                      </a:r>
                    </a:p>
                    <a:p>
                      <a:pPr algn="ctr"/>
                      <a:r>
                        <a:rPr lang="en-US" sz="1000" b="0" dirty="0" smtClean="0"/>
                        <a:t>covers 7.5</a:t>
                      </a:r>
                      <a:r>
                        <a:rPr lang="en-US" sz="1000" b="0" baseline="30000" dirty="0" smtClean="0"/>
                        <a:t>o</a:t>
                      </a:r>
                      <a:r>
                        <a:rPr lang="en-US" sz="1000" b="0" dirty="0" smtClean="0"/>
                        <a:t> – 14.7</a:t>
                      </a:r>
                      <a:r>
                        <a:rPr lang="en-US" sz="1000" b="0" baseline="30000" dirty="0" smtClean="0"/>
                        <a:t>o</a:t>
                      </a:r>
                      <a:endParaRPr lang="en-US" sz="1000" b="0" dirty="0" smtClean="0"/>
                    </a:p>
                  </a:txBody>
                  <a:tcPr anchor="ctr"/>
                </a:tc>
              </a:tr>
              <a:tr h="298314">
                <a:tc>
                  <a:txBody>
                    <a:bodyPr/>
                    <a:lstStyle/>
                    <a:p>
                      <a:pPr algn="ctr"/>
                      <a:r>
                        <a:rPr lang="en-US" sz="1000" b="0" dirty="0" smtClean="0"/>
                        <a:t>SC</a:t>
                      </a:r>
                      <a:endParaRPr lang="en-US" sz="1000" b="0" dirty="0"/>
                    </a:p>
                  </a:txBody>
                  <a:tcPr anchor="ctr"/>
                </a:tc>
                <a:tc>
                  <a:txBody>
                    <a:bodyPr/>
                    <a:lstStyle/>
                    <a:p>
                      <a:pPr algn="ctr"/>
                      <a:r>
                        <a:rPr lang="en-US" sz="1000" b="0" dirty="0" smtClean="0"/>
                        <a:t>Z(304)</a:t>
                      </a:r>
                    </a:p>
                  </a:txBody>
                  <a:tcPr anchor="ctr"/>
                </a:tc>
                <a:tc>
                  <a:txBody>
                    <a:bodyPr/>
                    <a:lstStyle/>
                    <a:p>
                      <a:pPr algn="ctr"/>
                      <a:r>
                        <a:rPr lang="en-US" sz="1000" b="0" dirty="0" smtClean="0"/>
                        <a:t>removed</a:t>
                      </a:r>
                      <a:endParaRPr lang="en-US" sz="1000" b="0" dirty="0"/>
                    </a:p>
                  </a:txBody>
                  <a:tcPr anchor="ctr"/>
                </a:tc>
                <a:tc>
                  <a:txBody>
                    <a:bodyPr/>
                    <a:lstStyle/>
                    <a:p>
                      <a:pPr algn="ctr"/>
                      <a:r>
                        <a:rPr lang="en-US" sz="1000" b="0" dirty="0" smtClean="0"/>
                        <a:t>Don’t need anymore</a:t>
                      </a:r>
                      <a:endParaRPr lang="en-US" sz="1000" b="0" dirty="0"/>
                    </a:p>
                  </a:txBody>
                  <a:tcPr anchor="ctr"/>
                </a:tc>
              </a:tr>
              <a:tr h="541329">
                <a:tc>
                  <a:txBody>
                    <a:bodyPr/>
                    <a:lstStyle/>
                    <a:p>
                      <a:pPr algn="ctr"/>
                      <a:r>
                        <a:rPr lang="en-US" sz="1000" b="0" dirty="0" err="1" smtClean="0"/>
                        <a:t>Heavygas</a:t>
                      </a:r>
                      <a:r>
                        <a:rPr lang="en-US" sz="1000" b="0" dirty="0" smtClean="0"/>
                        <a:t> Cherenkov</a:t>
                      </a:r>
                      <a:endParaRPr lang="en-US" sz="1000" b="0" dirty="0"/>
                    </a:p>
                  </a:txBody>
                  <a:tcPr anchor="ctr"/>
                </a:tc>
                <a:tc>
                  <a:txBody>
                    <a:bodyPr/>
                    <a:lstStyle/>
                    <a:p>
                      <a:pPr algn="ctr"/>
                      <a:r>
                        <a:rPr lang="en-US" sz="1000" b="0" dirty="0" smtClean="0"/>
                        <a:t>Z(306,396)</a:t>
                      </a:r>
                    </a:p>
                    <a:p>
                      <a:pPr algn="ctr"/>
                      <a:r>
                        <a:rPr lang="en-US" sz="1000" b="0" dirty="0" err="1" smtClean="0"/>
                        <a:t>Rin</a:t>
                      </a:r>
                      <a:r>
                        <a:rPr lang="en-US" sz="1000" b="0" dirty="0" smtClean="0"/>
                        <a:t>(96,104)</a:t>
                      </a:r>
                    </a:p>
                    <a:p>
                      <a:pPr algn="ctr"/>
                      <a:r>
                        <a:rPr lang="en-US" sz="1000" b="0" dirty="0" smtClean="0"/>
                        <a:t>Rout(265,265)</a:t>
                      </a:r>
                    </a:p>
                  </a:txBody>
                  <a:tcPr anchor="ctr"/>
                </a:tc>
                <a:tc>
                  <a:txBody>
                    <a:bodyPr/>
                    <a:lstStyle/>
                    <a:p>
                      <a:pPr algn="ctr"/>
                      <a:r>
                        <a:rPr lang="en-US" sz="1000" b="0" dirty="0" smtClean="0"/>
                        <a:t>Z(306,396)</a:t>
                      </a:r>
                    </a:p>
                    <a:p>
                      <a:pPr algn="ctr"/>
                      <a:r>
                        <a:rPr lang="en-US" sz="1000" b="0" dirty="0" err="1" smtClean="0"/>
                        <a:t>Rin</a:t>
                      </a:r>
                      <a:r>
                        <a:rPr lang="en-US" sz="1000" b="0" dirty="0" smtClean="0"/>
                        <a:t>(</a:t>
                      </a:r>
                      <a:r>
                        <a:rPr lang="en-US" sz="1000" b="0" dirty="0" smtClean="0">
                          <a:solidFill>
                            <a:srgbClr val="C00000"/>
                          </a:solidFill>
                        </a:rPr>
                        <a:t>86,98</a:t>
                      </a:r>
                      <a:r>
                        <a:rPr lang="en-US" sz="1000" b="0" dirty="0" smtClean="0"/>
                        <a:t>)</a:t>
                      </a:r>
                    </a:p>
                    <a:p>
                      <a:pPr algn="ctr"/>
                      <a:r>
                        <a:rPr lang="en-US" sz="1000" b="0" dirty="0" smtClean="0"/>
                        <a:t>Rout(265,265)</a:t>
                      </a:r>
                    </a:p>
                  </a:txBody>
                  <a:tcPr anchor="ctr"/>
                </a:tc>
                <a:tc>
                  <a:txBody>
                    <a:bodyPr/>
                    <a:lstStyle/>
                    <a:p>
                      <a:pPr algn="ctr"/>
                      <a:r>
                        <a:rPr lang="en-US" sz="1000" b="0" dirty="0" smtClean="0"/>
                        <a:t>same length 90cm</a:t>
                      </a:r>
                    </a:p>
                    <a:p>
                      <a:pPr algn="ctr"/>
                      <a:r>
                        <a:rPr lang="en-US" sz="1000" b="0" dirty="0" smtClean="0"/>
                        <a:t>covers 7.5</a:t>
                      </a:r>
                      <a:r>
                        <a:rPr lang="en-US" sz="1000" b="0" baseline="30000" dirty="0" smtClean="0"/>
                        <a:t>o</a:t>
                      </a:r>
                      <a:r>
                        <a:rPr lang="en-US" sz="1000" b="0" dirty="0" smtClean="0"/>
                        <a:t> - 15</a:t>
                      </a:r>
                      <a:r>
                        <a:rPr lang="en-US" sz="1000" b="0" baseline="30000" dirty="0" smtClean="0"/>
                        <a:t>o</a:t>
                      </a:r>
                      <a:endParaRPr lang="en-US" sz="1000" b="0" dirty="0"/>
                    </a:p>
                  </a:txBody>
                  <a:tcPr anchor="ctr"/>
                </a:tc>
              </a:tr>
              <a:tr h="541329">
                <a:tc>
                  <a:txBody>
                    <a:bodyPr/>
                    <a:lstStyle/>
                    <a:p>
                      <a:pPr algn="ctr"/>
                      <a:r>
                        <a:rPr lang="en-US" sz="1000" b="0" dirty="0" smtClean="0"/>
                        <a:t>MRPC</a:t>
                      </a:r>
                      <a:endParaRPr lang="en-US" sz="1000" b="0" dirty="0"/>
                    </a:p>
                  </a:txBody>
                  <a:tcPr anchor="ctr"/>
                </a:tc>
                <a:tc>
                  <a:txBody>
                    <a:bodyPr/>
                    <a:lstStyle/>
                    <a:p>
                      <a:pPr algn="ctr"/>
                      <a:r>
                        <a:rPr lang="en-US" sz="1000" b="0" dirty="0" smtClean="0"/>
                        <a:t>Z(398)</a:t>
                      </a:r>
                    </a:p>
                    <a:p>
                      <a:pPr algn="ctr"/>
                      <a:r>
                        <a:rPr lang="en-US" sz="1000" b="0" baseline="0" dirty="0" err="1" smtClean="0"/>
                        <a:t>Rin</a:t>
                      </a:r>
                      <a:r>
                        <a:rPr lang="en-US" sz="1000" b="0" baseline="0" dirty="0" smtClean="0"/>
                        <a:t> (115)</a:t>
                      </a:r>
                    </a:p>
                    <a:p>
                      <a:pPr algn="ctr"/>
                      <a:r>
                        <a:rPr lang="en-US" sz="1000" b="0" baseline="0" dirty="0" smtClean="0"/>
                        <a:t>Rout (195)</a:t>
                      </a:r>
                      <a:endParaRPr lang="en-US" sz="1000" b="0" dirty="0" smtClean="0"/>
                    </a:p>
                  </a:txBody>
                  <a:tcPr anchor="ctr"/>
                </a:tc>
                <a:tc>
                  <a:txBody>
                    <a:bodyPr/>
                    <a:lstStyle/>
                    <a:p>
                      <a:pPr algn="ctr"/>
                      <a:r>
                        <a:rPr lang="en-US" sz="1000" b="0" dirty="0" smtClean="0"/>
                        <a:t>Z(</a:t>
                      </a:r>
                      <a:r>
                        <a:rPr lang="en-US" sz="1000" b="0" dirty="0" smtClean="0">
                          <a:solidFill>
                            <a:srgbClr val="C00000"/>
                          </a:solidFill>
                        </a:rPr>
                        <a:t>400</a:t>
                      </a:r>
                      <a:r>
                        <a:rPr lang="en-US" sz="1000" b="0" dirty="0" smtClean="0"/>
                        <a:t>)</a:t>
                      </a:r>
                    </a:p>
                    <a:p>
                      <a:pPr algn="ctr"/>
                      <a:r>
                        <a:rPr lang="en-US" sz="1000" b="0" baseline="0" dirty="0" err="1" smtClean="0"/>
                        <a:t>Rin</a:t>
                      </a:r>
                      <a:r>
                        <a:rPr lang="en-US" sz="1000" b="0" baseline="0" dirty="0" smtClean="0"/>
                        <a:t> (</a:t>
                      </a:r>
                      <a:r>
                        <a:rPr lang="en-US" sz="1000" b="0" baseline="0" dirty="0" smtClean="0">
                          <a:solidFill>
                            <a:srgbClr val="C00000"/>
                          </a:solidFill>
                        </a:rPr>
                        <a:t>99</a:t>
                      </a:r>
                      <a:r>
                        <a:rPr lang="en-US" sz="1000" b="0" baseline="0" dirty="0" smtClean="0"/>
                        <a:t>)</a:t>
                      </a:r>
                    </a:p>
                    <a:p>
                      <a:pPr algn="ctr"/>
                      <a:r>
                        <a:rPr lang="en-US" sz="1000" b="0" baseline="0" dirty="0" smtClean="0"/>
                        <a:t>Rout (</a:t>
                      </a:r>
                      <a:r>
                        <a:rPr lang="en-US" sz="1000" b="0" baseline="0" dirty="0" smtClean="0">
                          <a:solidFill>
                            <a:srgbClr val="C00000"/>
                          </a:solidFill>
                        </a:rPr>
                        <a:t>201</a:t>
                      </a:r>
                      <a:r>
                        <a:rPr lang="en-US" sz="1000" b="0" baseline="0" dirty="0" smtClean="0"/>
                        <a:t>)</a:t>
                      </a:r>
                      <a:endParaRPr lang="en-US" sz="1000" b="0" dirty="0" smtClean="0"/>
                    </a:p>
                  </a:txBody>
                  <a:tcPr anchor="ctr"/>
                </a:tc>
                <a:tc>
                  <a:txBody>
                    <a:bodyPr/>
                    <a:lstStyle/>
                    <a:p>
                      <a:pPr algn="ctr"/>
                      <a:r>
                        <a:rPr lang="en-US" sz="1000" b="0" dirty="0" smtClean="0"/>
                        <a:t>1cm thick</a:t>
                      </a:r>
                    </a:p>
                    <a:p>
                      <a:pPr algn="ctr"/>
                      <a:r>
                        <a:rPr lang="en-US" sz="1000" b="0" dirty="0" smtClean="0"/>
                        <a:t>covers 7.5</a:t>
                      </a:r>
                      <a:r>
                        <a:rPr lang="en-US" sz="1000" b="0" baseline="30000" dirty="0" smtClean="0"/>
                        <a:t>o</a:t>
                      </a:r>
                      <a:r>
                        <a:rPr lang="en-US" sz="1000" b="0" dirty="0" smtClean="0"/>
                        <a:t> - 15</a:t>
                      </a:r>
                      <a:r>
                        <a:rPr lang="en-US" sz="1000" b="0" baseline="30000" dirty="0" smtClean="0"/>
                        <a:t>o</a:t>
                      </a:r>
                      <a:endParaRPr lang="en-US" sz="1000" b="0" dirty="0"/>
                    </a:p>
                  </a:txBody>
                  <a:tcPr anchor="ctr"/>
                </a:tc>
              </a:tr>
              <a:tr h="541329">
                <a:tc>
                  <a:txBody>
                    <a:bodyPr/>
                    <a:lstStyle/>
                    <a:p>
                      <a:pPr algn="ctr"/>
                      <a:r>
                        <a:rPr lang="en-US" sz="1000" b="0" dirty="0" smtClean="0"/>
                        <a:t>Forward angel EC</a:t>
                      </a:r>
                      <a:endParaRPr lang="en-US" sz="1000" b="0" dirty="0"/>
                    </a:p>
                  </a:txBody>
                  <a:tcPr anchor="ctr"/>
                </a:tc>
                <a:tc>
                  <a:txBody>
                    <a:bodyPr/>
                    <a:lstStyle/>
                    <a:p>
                      <a:pPr algn="ctr"/>
                      <a:r>
                        <a:rPr lang="en-US" sz="1000" b="0" dirty="0" smtClean="0"/>
                        <a:t>Z(400,450)</a:t>
                      </a:r>
                    </a:p>
                    <a:p>
                      <a:pPr algn="ctr"/>
                      <a:r>
                        <a:rPr lang="en-US" sz="1000" b="0" baseline="0" dirty="0" err="1" smtClean="0"/>
                        <a:t>Rin</a:t>
                      </a:r>
                      <a:r>
                        <a:rPr lang="en-US" sz="1000" b="0" baseline="0" dirty="0" smtClean="0"/>
                        <a:t> (120)</a:t>
                      </a:r>
                    </a:p>
                    <a:p>
                      <a:pPr algn="ctr"/>
                      <a:r>
                        <a:rPr lang="en-US" sz="1000" b="0" baseline="0" dirty="0" smtClean="0"/>
                        <a:t>Rout (202)</a:t>
                      </a:r>
                      <a:endParaRPr lang="en-US" sz="1000" b="0" dirty="0" smtClean="0"/>
                    </a:p>
                  </a:txBody>
                  <a:tcPr anchor="ctr"/>
                </a:tc>
                <a:tc>
                  <a:txBody>
                    <a:bodyPr/>
                    <a:lstStyle/>
                    <a:p>
                      <a:pPr algn="ctr"/>
                      <a:r>
                        <a:rPr lang="en-US" sz="1000" b="0" dirty="0" smtClean="0"/>
                        <a:t>Z(</a:t>
                      </a:r>
                      <a:r>
                        <a:rPr lang="en-US" sz="1000" b="0" dirty="0" smtClean="0">
                          <a:solidFill>
                            <a:srgbClr val="C00000"/>
                          </a:solidFill>
                        </a:rPr>
                        <a:t>405,455</a:t>
                      </a:r>
                      <a:r>
                        <a:rPr lang="en-US" sz="1000" b="0" dirty="0" smtClean="0"/>
                        <a:t>)</a:t>
                      </a:r>
                    </a:p>
                    <a:p>
                      <a:pPr algn="ctr" rtl="0"/>
                      <a:r>
                        <a:rPr lang="en-US" sz="1000" kern="1200" baseline="0" dirty="0" err="1" smtClean="0">
                          <a:solidFill>
                            <a:srgbClr val="000000"/>
                          </a:solidFill>
                          <a:latin typeface="+mn-lt"/>
                        </a:rPr>
                        <a:t>Rin</a:t>
                      </a:r>
                      <a:r>
                        <a:rPr lang="en-US" sz="1000" kern="1200" baseline="0" dirty="0" smtClean="0">
                          <a:solidFill>
                            <a:srgbClr val="000000"/>
                          </a:solidFill>
                          <a:latin typeface="+mn-lt"/>
                        </a:rPr>
                        <a:t> (</a:t>
                      </a:r>
                      <a:r>
                        <a:rPr lang="en-US" sz="1000" kern="1200" baseline="0" dirty="0" smtClean="0">
                          <a:solidFill>
                            <a:srgbClr val="C00000"/>
                          </a:solidFill>
                          <a:latin typeface="+mn-lt"/>
                        </a:rPr>
                        <a:t>100,100</a:t>
                      </a:r>
                      <a:r>
                        <a:rPr lang="en-US" sz="1000" kern="1200" baseline="0" dirty="0" smtClean="0">
                          <a:solidFill>
                            <a:srgbClr val="000000"/>
                          </a:solidFill>
                          <a:latin typeface="+mn-lt"/>
                        </a:rPr>
                        <a:t>)</a:t>
                      </a:r>
                    </a:p>
                    <a:p>
                      <a:pPr algn="ctr" rtl="0"/>
                      <a:r>
                        <a:rPr lang="en-US" sz="1000" kern="1200" baseline="0" dirty="0" smtClean="0">
                          <a:solidFill>
                            <a:srgbClr val="000000"/>
                          </a:solidFill>
                          <a:latin typeface="+mn-lt"/>
                        </a:rPr>
                        <a:t>Rout (</a:t>
                      </a:r>
                      <a:r>
                        <a:rPr lang="en-US" sz="1000" kern="1200" baseline="0" dirty="0" smtClean="0">
                          <a:solidFill>
                            <a:srgbClr val="C00000"/>
                          </a:solidFill>
                          <a:latin typeface="+mn-lt"/>
                        </a:rPr>
                        <a:t>215,215</a:t>
                      </a:r>
                      <a:r>
                        <a:rPr lang="en-US" sz="1000" kern="1200" baseline="0" dirty="0" smtClean="0">
                          <a:solidFill>
                            <a:srgbClr val="000000"/>
                          </a:solidFill>
                          <a:latin typeface="+mn-lt"/>
                        </a:rPr>
                        <a:t>)</a:t>
                      </a:r>
                    </a:p>
                  </a:txBody>
                  <a:tcPr anchor="ctr"/>
                </a:tc>
                <a:tc>
                  <a:txBody>
                    <a:bodyPr/>
                    <a:lstStyle/>
                    <a:p>
                      <a:pPr algn="ctr"/>
                      <a:r>
                        <a:rPr lang="en-US" sz="1000" b="0" dirty="0" smtClean="0"/>
                        <a:t>50cm long module, covers 7.5</a:t>
                      </a:r>
                      <a:r>
                        <a:rPr lang="en-US" sz="1000" b="0" baseline="30000" dirty="0" smtClean="0"/>
                        <a:t>o</a:t>
                      </a:r>
                      <a:r>
                        <a:rPr lang="en-US" sz="1000" b="0" dirty="0" smtClean="0"/>
                        <a:t> - 15</a:t>
                      </a:r>
                      <a:r>
                        <a:rPr lang="en-US" sz="1000" b="0" baseline="30000" dirty="0" smtClean="0"/>
                        <a:t>o</a:t>
                      </a:r>
                      <a:endParaRPr lang="en-US" sz="1000" b="0" baseline="30000" dirty="0"/>
                    </a:p>
                  </a:txBody>
                  <a:tcPr anchor="ctr"/>
                </a:tc>
              </a:tr>
              <a:tr h="405996">
                <a:tc>
                  <a:txBody>
                    <a:bodyPr/>
                    <a:lstStyle/>
                    <a:p>
                      <a:pPr algn="ctr"/>
                      <a:r>
                        <a:rPr lang="en-US" sz="1000" b="0" dirty="0" smtClean="0"/>
                        <a:t>Space</a:t>
                      </a:r>
                      <a:r>
                        <a:rPr lang="en-US" sz="1000" b="0" baseline="0" dirty="0" smtClean="0"/>
                        <a:t> at back</a:t>
                      </a:r>
                      <a:endParaRPr lang="en-US" sz="1000" b="0" dirty="0"/>
                    </a:p>
                  </a:txBody>
                  <a:tcPr anchor="ctr"/>
                </a:tc>
                <a:tc>
                  <a:txBody>
                    <a:bodyPr/>
                    <a:lstStyle/>
                    <a:p>
                      <a:pPr algn="ctr"/>
                      <a:r>
                        <a:rPr lang="en-US" sz="1000" b="0" dirty="0" smtClean="0"/>
                        <a:t>some</a:t>
                      </a:r>
                      <a:endParaRPr lang="en-US" sz="1000" b="0" dirty="0"/>
                    </a:p>
                  </a:txBody>
                  <a:tcPr anchor="ctr"/>
                </a:tc>
                <a:tc>
                  <a:txBody>
                    <a:bodyPr/>
                    <a:lstStyle/>
                    <a:p>
                      <a:pPr algn="ctr"/>
                      <a:r>
                        <a:rPr lang="en-US" sz="1000" b="0" dirty="0" smtClean="0"/>
                        <a:t>Z(</a:t>
                      </a:r>
                      <a:r>
                        <a:rPr lang="en-US" sz="1000" b="0" dirty="0" smtClean="0">
                          <a:solidFill>
                            <a:srgbClr val="C00000"/>
                          </a:solidFill>
                        </a:rPr>
                        <a:t>450,485</a:t>
                      </a:r>
                      <a:r>
                        <a:rPr lang="en-US" sz="1000" b="0" dirty="0" smtClean="0"/>
                        <a:t>)</a:t>
                      </a:r>
                      <a:endParaRPr lang="en-US" sz="1000" b="0" dirty="0"/>
                    </a:p>
                  </a:txBody>
                  <a:tcPr anchor="ctr"/>
                </a:tc>
                <a:tc>
                  <a:txBody>
                    <a:bodyPr/>
                    <a:lstStyle/>
                    <a:p>
                      <a:pPr algn="ctr"/>
                      <a:r>
                        <a:rPr lang="en-US" sz="1000" b="0" dirty="0" smtClean="0"/>
                        <a:t>30cm for EC readout and other</a:t>
                      </a:r>
                      <a:r>
                        <a:rPr lang="en-US" sz="1000" b="0" baseline="0" dirty="0" smtClean="0"/>
                        <a:t> </a:t>
                      </a:r>
                      <a:r>
                        <a:rPr lang="en-US" sz="1000" b="0" dirty="0" smtClean="0"/>
                        <a:t>room if needed</a:t>
                      </a:r>
                      <a:endParaRPr lang="en-US" sz="1000" b="0" dirty="0"/>
                    </a:p>
                  </a:txBody>
                  <a:tcPr anchor="ctr"/>
                </a:tc>
              </a:tr>
              <a:tr h="655758">
                <a:tc>
                  <a:txBody>
                    <a:bodyPr/>
                    <a:lstStyle/>
                    <a:p>
                      <a:pPr algn="ctr"/>
                      <a:r>
                        <a:rPr lang="en-US" sz="1000" b="0" dirty="0" err="1" smtClean="0"/>
                        <a:t>Beamline</a:t>
                      </a:r>
                      <a:r>
                        <a:rPr lang="en-US" sz="1000" b="0" dirty="0" smtClean="0"/>
                        <a:t> upstream</a:t>
                      </a:r>
                      <a:endParaRPr lang="en-US" sz="1000" b="0" dirty="0"/>
                    </a:p>
                  </a:txBody>
                  <a:tcPr anchor="ctr"/>
                </a:tc>
                <a:tc>
                  <a:txBody>
                    <a:bodyPr/>
                    <a:lstStyle/>
                    <a:p>
                      <a:pPr algn="ctr"/>
                      <a:endParaRPr lang="en-US" sz="1000" b="0" dirty="0"/>
                    </a:p>
                  </a:txBody>
                  <a:tcPr anchor="ctr"/>
                </a:tc>
                <a:tc>
                  <a:txBody>
                    <a:bodyPr/>
                    <a:lstStyle/>
                    <a:p>
                      <a:pPr algn="ctr"/>
                      <a:r>
                        <a:rPr lang="en-US" sz="1000" b="0" dirty="0" smtClean="0"/>
                        <a:t>Z(-675,-375)</a:t>
                      </a:r>
                    </a:p>
                    <a:p>
                      <a:pPr algn="ctr"/>
                      <a:r>
                        <a:rPr lang="en-US" sz="1000" b="0" dirty="0" err="1" smtClean="0"/>
                        <a:t>Rin</a:t>
                      </a:r>
                      <a:r>
                        <a:rPr lang="en-US" sz="1000" b="0" dirty="0" smtClean="0"/>
                        <a:t>(1.22,1.22)</a:t>
                      </a:r>
                    </a:p>
                    <a:p>
                      <a:pPr algn="ctr"/>
                      <a:r>
                        <a:rPr lang="en-US" sz="1000" b="0" dirty="0" smtClean="0"/>
                        <a:t>Rout(1.25,1.25)</a:t>
                      </a:r>
                      <a:endParaRPr lang="en-US" sz="1000" b="0" dirty="0"/>
                    </a:p>
                  </a:txBody>
                  <a:tcPr anchor="ctr"/>
                </a:tc>
                <a:tc>
                  <a:txBody>
                    <a:bodyPr/>
                    <a:lstStyle/>
                    <a:p>
                      <a:pPr algn="ctr"/>
                      <a:r>
                        <a:rPr lang="en-US" sz="1000" b="0" dirty="0" smtClean="0"/>
                        <a:t>No change</a:t>
                      </a:r>
                      <a:endParaRPr lang="en-US" sz="1000" b="0" dirty="0"/>
                    </a:p>
                  </a:txBody>
                  <a:tcPr anchor="ctr"/>
                </a:tc>
              </a:tr>
              <a:tr h="539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err="1" smtClean="0"/>
                        <a:t>Beamline</a:t>
                      </a:r>
                      <a:r>
                        <a:rPr lang="en-US" sz="1000" b="0" dirty="0" smtClean="0"/>
                        <a:t> downstream</a:t>
                      </a:r>
                    </a:p>
                  </a:txBody>
                  <a:tcPr anchor="ctr"/>
                </a:tc>
                <a:tc>
                  <a:txBody>
                    <a:bodyPr/>
                    <a:lstStyle/>
                    <a:p>
                      <a:pPr algn="ctr"/>
                      <a:endParaRPr lang="en-US" sz="1000" b="0" dirty="0"/>
                    </a:p>
                  </a:txBody>
                  <a:tcPr anchor="ctr"/>
                </a:tc>
                <a:tc>
                  <a:txBody>
                    <a:bodyPr/>
                    <a:lstStyle/>
                    <a:p>
                      <a:pPr algn="ctr"/>
                      <a:r>
                        <a:rPr lang="en-US" sz="1000" b="0" dirty="0" smtClean="0"/>
                        <a:t>Z</a:t>
                      </a:r>
                      <a:r>
                        <a:rPr lang="en-US" sz="1000" b="0" dirty="0" smtClean="0">
                          <a:solidFill>
                            <a:srgbClr val="C00000"/>
                          </a:solidFill>
                        </a:rPr>
                        <a:t>(-325,500</a:t>
                      </a:r>
                      <a:r>
                        <a:rPr lang="en-US" sz="1000" b="0" dirty="0" smtClean="0"/>
                        <a:t>)</a:t>
                      </a:r>
                    </a:p>
                    <a:p>
                      <a:pPr algn="ctr"/>
                      <a:r>
                        <a:rPr lang="en-US" sz="1000" b="0" dirty="0" err="1" smtClean="0"/>
                        <a:t>Rin</a:t>
                      </a:r>
                      <a:r>
                        <a:rPr lang="en-US" sz="1000" b="0" dirty="0" smtClean="0"/>
                        <a:t>(</a:t>
                      </a:r>
                      <a:r>
                        <a:rPr lang="en-US" sz="1000" b="0" dirty="0" smtClean="0">
                          <a:solidFill>
                            <a:srgbClr val="C00000"/>
                          </a:solidFill>
                        </a:rPr>
                        <a:t>1.7,28.9</a:t>
                      </a:r>
                      <a:r>
                        <a:rPr lang="en-US" sz="1000" b="0" dirty="0" smtClean="0"/>
                        <a:t>)</a:t>
                      </a:r>
                    </a:p>
                    <a:p>
                      <a:pPr algn="ctr"/>
                      <a:r>
                        <a:rPr lang="en-US" sz="1000" b="0" dirty="0" smtClean="0"/>
                        <a:t>Rout(</a:t>
                      </a:r>
                      <a:r>
                        <a:rPr lang="en-US" sz="1000" b="0" dirty="0" smtClean="0">
                          <a:solidFill>
                            <a:srgbClr val="C00000"/>
                          </a:solidFill>
                        </a:rPr>
                        <a:t>1.8,29.0</a:t>
                      </a:r>
                      <a:r>
                        <a:rPr lang="en-US" sz="1000" b="0" dirty="0" smtClean="0"/>
                        <a:t>)</a:t>
                      </a:r>
                      <a:endParaRPr lang="en-US" sz="1000" b="0" dirty="0"/>
                    </a:p>
                  </a:txBody>
                  <a:tcPr anchor="ctr"/>
                </a:tc>
                <a:tc>
                  <a:txBody>
                    <a:bodyPr/>
                    <a:lstStyle/>
                    <a:p>
                      <a:pPr algn="ctr"/>
                      <a:r>
                        <a:rPr lang="en-US" sz="1000" b="0" dirty="0" smtClean="0"/>
                        <a:t>match </a:t>
                      </a:r>
                      <a:r>
                        <a:rPr lang="en-US" sz="1000" b="0" dirty="0" err="1" smtClean="0"/>
                        <a:t>endcap</a:t>
                      </a:r>
                      <a:r>
                        <a:rPr lang="en-US" sz="1000" b="0" dirty="0" smtClean="0"/>
                        <a:t> nose opening</a:t>
                      </a:r>
                      <a:endParaRPr lang="en-US" sz="1000" b="0" dirty="0"/>
                    </a:p>
                  </a:txBody>
                  <a:tcPr anchor="ctr"/>
                </a:tc>
              </a:tr>
            </a:tbl>
          </a:graphicData>
        </a:graphic>
      </p:graphicFrame>
      <p:sp>
        <p:nvSpPr>
          <p:cNvPr id="5" name="Rectangle 4"/>
          <p:cNvSpPr/>
          <p:nvPr/>
        </p:nvSpPr>
        <p:spPr>
          <a:xfrm>
            <a:off x="34409" y="-76200"/>
            <a:ext cx="2403991" cy="323165"/>
          </a:xfrm>
          <a:prstGeom prst="rect">
            <a:avLst/>
          </a:prstGeom>
        </p:spPr>
        <p:txBody>
          <a:bodyPr wrap="none">
            <a:spAutoFit/>
          </a:bodyPr>
          <a:lstStyle/>
          <a:p>
            <a:r>
              <a:rPr lang="en-US" sz="1500" dirty="0" smtClean="0"/>
              <a:t>Unit in cm, coil center at z=0</a:t>
            </a:r>
            <a:endParaRPr lang="en-US" sz="1500" dirty="0"/>
          </a:p>
        </p:txBody>
      </p:sp>
      <p:sp>
        <p:nvSpPr>
          <p:cNvPr id="7" name="Rectangle 6"/>
          <p:cNvSpPr/>
          <p:nvPr/>
        </p:nvSpPr>
        <p:spPr>
          <a:xfrm>
            <a:off x="6781800" y="-76200"/>
            <a:ext cx="1352230" cy="323165"/>
          </a:xfrm>
          <a:prstGeom prst="rect">
            <a:avLst/>
          </a:prstGeom>
        </p:spPr>
        <p:txBody>
          <a:bodyPr wrap="none">
            <a:spAutoFit/>
          </a:bodyPr>
          <a:lstStyle/>
          <a:p>
            <a:r>
              <a:rPr lang="en-US" sz="1500" dirty="0" smtClean="0">
                <a:solidFill>
                  <a:srgbClr val="C00000"/>
                </a:solidFill>
              </a:rPr>
              <a:t>Red for change</a:t>
            </a:r>
            <a:endParaRPr lang="en-US" sz="15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582093"/>
          <a:ext cx="8077200" cy="6047307"/>
        </p:xfrm>
        <a:graphic>
          <a:graphicData uri="http://schemas.openxmlformats.org/drawingml/2006/table">
            <a:tbl>
              <a:tblPr firstRow="1" bandRow="1">
                <a:tableStyleId>{5C22544A-7EE6-4342-B048-85BDC9FD1C3A}</a:tableStyleId>
              </a:tblPr>
              <a:tblGrid>
                <a:gridCol w="1447800"/>
                <a:gridCol w="2590800"/>
                <a:gridCol w="2514600"/>
                <a:gridCol w="1524000"/>
              </a:tblGrid>
              <a:tr h="544875">
                <a:tc>
                  <a:txBody>
                    <a:bodyPr/>
                    <a:lstStyle/>
                    <a:p>
                      <a:pPr algn="ctr"/>
                      <a:endParaRPr lang="en-US" sz="1200" b="0" dirty="0"/>
                    </a:p>
                  </a:txBody>
                  <a:tcPr anchor="ctr"/>
                </a:tc>
                <a:tc>
                  <a:txBody>
                    <a:bodyPr/>
                    <a:lstStyle/>
                    <a:p>
                      <a:pPr algn="ctr"/>
                      <a:r>
                        <a:rPr lang="en-US" sz="1200" b="0" dirty="0" err="1" smtClean="0"/>
                        <a:t>BaBar</a:t>
                      </a:r>
                      <a:r>
                        <a:rPr lang="en-US" sz="1200" b="0" dirty="0" smtClean="0"/>
                        <a:t> setup</a:t>
                      </a:r>
                      <a:endParaRPr lang="en-US" sz="1200" b="0" dirty="0"/>
                    </a:p>
                  </a:txBody>
                  <a:tcPr anchor="ctr"/>
                </a:tc>
                <a:tc>
                  <a:txBody>
                    <a:bodyPr/>
                    <a:lstStyle/>
                    <a:p>
                      <a:pPr algn="ctr"/>
                      <a:r>
                        <a:rPr lang="en-US" sz="1200" b="0" baseline="0" dirty="0" smtClean="0"/>
                        <a:t>CLEO-II setup</a:t>
                      </a:r>
                      <a:endParaRPr lang="en-US" sz="1200" b="0" dirty="0"/>
                    </a:p>
                  </a:txBody>
                  <a:tcPr anchor="ctr"/>
                </a:tc>
                <a:tc>
                  <a:txBody>
                    <a:bodyPr/>
                    <a:lstStyle/>
                    <a:p>
                      <a:pPr algn="ctr"/>
                      <a:r>
                        <a:rPr lang="en-US" sz="1200" dirty="0" smtClean="0"/>
                        <a:t>comment</a:t>
                      </a:r>
                      <a:endParaRPr lang="en-US" sz="1200" dirty="0"/>
                    </a:p>
                  </a:txBody>
                  <a:tcPr anchor="ctr"/>
                </a:tc>
              </a:tr>
              <a:tr h="602731">
                <a:tc>
                  <a:txBody>
                    <a:bodyPr/>
                    <a:lstStyle/>
                    <a:p>
                      <a:pPr algn="ctr"/>
                      <a:r>
                        <a:rPr lang="en-US" sz="1200" b="0" dirty="0" smtClean="0"/>
                        <a:t>Target</a:t>
                      </a:r>
                      <a:endParaRPr lang="en-US" sz="1200" b="0" dirty="0"/>
                    </a:p>
                  </a:txBody>
                  <a:tcPr anchor="ctr"/>
                </a:tc>
                <a:tc>
                  <a:txBody>
                    <a:bodyPr/>
                    <a:lstStyle/>
                    <a:p>
                      <a:pPr algn="ctr"/>
                      <a:r>
                        <a:rPr lang="en-US" sz="1200" b="0" dirty="0" smtClean="0"/>
                        <a:t>Z</a:t>
                      </a:r>
                      <a:r>
                        <a:rPr lang="en-US" sz="1200" b="0" baseline="0" dirty="0" smtClean="0"/>
                        <a:t> (1</a:t>
                      </a:r>
                      <a:r>
                        <a:rPr lang="en-US" sz="1200" b="0" dirty="0" smtClean="0"/>
                        <a:t>0)</a:t>
                      </a:r>
                    </a:p>
                    <a:p>
                      <a:pPr algn="ctr"/>
                      <a:r>
                        <a:rPr lang="en-US" sz="1200" b="0" dirty="0" smtClean="0"/>
                        <a:t>L (40)</a:t>
                      </a:r>
                      <a:endParaRPr lang="en-US" sz="1200" b="0" dirty="0"/>
                    </a:p>
                  </a:txBody>
                  <a:tcPr anchor="ctr"/>
                </a:tc>
                <a:tc>
                  <a:txBody>
                    <a:bodyPr/>
                    <a:lstStyle/>
                    <a:p>
                      <a:pPr algn="ctr"/>
                      <a:r>
                        <a:rPr lang="en-US" sz="1200" b="0" dirty="0" smtClean="0"/>
                        <a:t>Z</a:t>
                      </a:r>
                      <a:r>
                        <a:rPr lang="en-US" sz="1200" b="0" baseline="0" dirty="0" smtClean="0"/>
                        <a:t> (10</a:t>
                      </a:r>
                      <a:r>
                        <a:rPr lang="en-US" sz="1200" b="0" dirty="0" smtClean="0"/>
                        <a:t>)</a:t>
                      </a:r>
                    </a:p>
                    <a:p>
                      <a:pPr algn="ctr"/>
                      <a:r>
                        <a:rPr lang="en-US" sz="1200" b="0" dirty="0" smtClean="0"/>
                        <a:t>L (40)</a:t>
                      </a:r>
                      <a:endParaRPr lang="en-US" sz="1200" b="0" dirty="0"/>
                    </a:p>
                  </a:txBody>
                  <a:tcPr anchor="ctr"/>
                </a:tc>
                <a:tc>
                  <a:txBody>
                    <a:bodyPr/>
                    <a:lstStyle/>
                    <a:p>
                      <a:pPr algn="ctr"/>
                      <a:r>
                        <a:rPr lang="en-US" sz="1200" b="0" dirty="0" smtClean="0"/>
                        <a:t>Cherenkov</a:t>
                      </a:r>
                      <a:r>
                        <a:rPr lang="en-US" sz="1200" b="0" baseline="0" dirty="0" smtClean="0"/>
                        <a:t> can’t have target further upstream</a:t>
                      </a:r>
                      <a:endParaRPr lang="en-US" sz="1200" b="0" dirty="0"/>
                    </a:p>
                  </a:txBody>
                  <a:tcPr anchor="ctr"/>
                </a:tc>
              </a:tr>
              <a:tr h="602731">
                <a:tc>
                  <a:txBody>
                    <a:bodyPr/>
                    <a:lstStyle/>
                    <a:p>
                      <a:pPr algn="ctr"/>
                      <a:r>
                        <a:rPr lang="en-US" sz="1200" b="0" dirty="0" smtClean="0"/>
                        <a:t>baffle</a:t>
                      </a:r>
                      <a:endParaRPr lang="en-US" sz="1200" b="0" dirty="0"/>
                    </a:p>
                  </a:txBody>
                  <a:tcPr anchor="ctr"/>
                </a:tc>
                <a:tc>
                  <a:txBody>
                    <a:bodyPr/>
                    <a:lstStyle/>
                    <a:p>
                      <a:pPr algn="ctr"/>
                      <a:r>
                        <a:rPr lang="en-US" sz="1200" b="0" dirty="0" smtClean="0"/>
                        <a:t>Z(40,68,96,124,152,180)</a:t>
                      </a:r>
                    </a:p>
                    <a:p>
                      <a:pPr algn="ctr"/>
                      <a:r>
                        <a:rPr lang="en-US" sz="1200" b="0" dirty="0" err="1" smtClean="0"/>
                        <a:t>Rin</a:t>
                      </a:r>
                      <a:r>
                        <a:rPr lang="en-US" sz="1200" b="0" dirty="0" smtClean="0"/>
                        <a:t>(3.9,15.3,26.6,37.9,49.2,60.4) Rout(34.7,54.3,73.8,93.3,112.8,132.0)</a:t>
                      </a:r>
                      <a:endParaRPr lang="en-US" sz="1200" b="0" dirty="0"/>
                    </a:p>
                  </a:txBody>
                  <a:tcPr anchor="ctr"/>
                </a:tc>
                <a:tc>
                  <a:txBody>
                    <a:bodyPr/>
                    <a:lstStyle/>
                    <a:p>
                      <a:pPr algn="ctr"/>
                      <a:r>
                        <a:rPr lang="en-US" sz="1200" b="0" dirty="0" smtClean="0"/>
                        <a:t>No change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t>9cm thick lead plates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t>needs study</a:t>
                      </a:r>
                      <a:endParaRPr lang="en-US" sz="1200" b="0" dirty="0"/>
                    </a:p>
                  </a:txBody>
                  <a:tcPr anchor="ctr"/>
                </a:tc>
              </a:tr>
              <a:tr h="602731">
                <a:tc>
                  <a:txBody>
                    <a:bodyPr/>
                    <a:lstStyle/>
                    <a:p>
                      <a:pPr algn="ctr"/>
                      <a:r>
                        <a:rPr lang="en-US" sz="1200" b="0" dirty="0" smtClean="0"/>
                        <a:t>GEM</a:t>
                      </a:r>
                      <a:endParaRPr lang="en-US" sz="1200" b="0" dirty="0"/>
                    </a:p>
                  </a:txBody>
                  <a:tcPr anchor="ctr"/>
                </a:tc>
                <a:tc>
                  <a:txBody>
                    <a:bodyPr/>
                    <a:lstStyle/>
                    <a:p>
                      <a:pPr algn="ctr"/>
                      <a:r>
                        <a:rPr lang="en-US" sz="1200" b="0" dirty="0" smtClean="0"/>
                        <a:t> Z (157.5,185.5,306,321)</a:t>
                      </a:r>
                    </a:p>
                    <a:p>
                      <a:pPr algn="ctr"/>
                      <a:r>
                        <a:rPr lang="en-US" sz="1200" b="0" dirty="0" smtClean="0"/>
                        <a:t> </a:t>
                      </a:r>
                      <a:r>
                        <a:rPr lang="en-US" sz="1200" b="0" dirty="0" err="1" smtClean="0"/>
                        <a:t>Rin</a:t>
                      </a:r>
                      <a:r>
                        <a:rPr lang="en-US" sz="1200" b="0" dirty="0" smtClean="0"/>
                        <a:t>(55,65,105,115)</a:t>
                      </a:r>
                    </a:p>
                    <a:p>
                      <a:pPr algn="ctr"/>
                      <a:r>
                        <a:rPr lang="en-US" sz="1200" b="0" dirty="0" smtClean="0"/>
                        <a:t>Rout (115,140,200,215)</a:t>
                      </a:r>
                      <a:endParaRPr lang="en-US" sz="1200" b="0" dirty="0"/>
                    </a:p>
                  </a:txBody>
                  <a:tcPr anchor="ctr"/>
                </a:tc>
                <a:tc>
                  <a:txBody>
                    <a:bodyPr/>
                    <a:lstStyle/>
                    <a:p>
                      <a:pPr algn="ctr"/>
                      <a:r>
                        <a:rPr lang="en-US" sz="1200" b="0" dirty="0" smtClean="0"/>
                        <a:t>  Z (157.5,185.5,</a:t>
                      </a:r>
                      <a:r>
                        <a:rPr lang="en-US" sz="1200" b="0" dirty="0" smtClean="0">
                          <a:solidFill>
                            <a:schemeClr val="tx1"/>
                          </a:solidFill>
                        </a:rPr>
                        <a:t>306,</a:t>
                      </a:r>
                      <a:r>
                        <a:rPr lang="en-US" sz="1200" b="0" dirty="0" smtClean="0">
                          <a:solidFill>
                            <a:srgbClr val="C00000"/>
                          </a:solidFill>
                        </a:rPr>
                        <a:t>315</a:t>
                      </a:r>
                      <a:r>
                        <a:rPr lang="en-US" sz="1200" b="0" dirty="0" smtClean="0"/>
                        <a:t>)</a:t>
                      </a:r>
                    </a:p>
                    <a:p>
                      <a:pPr algn="ctr"/>
                      <a:r>
                        <a:rPr lang="en-US" sz="1200" b="0" dirty="0" smtClean="0"/>
                        <a:t> </a:t>
                      </a:r>
                      <a:r>
                        <a:rPr lang="en-US" sz="1200" b="0" dirty="0" err="1" smtClean="0"/>
                        <a:t>Rin</a:t>
                      </a:r>
                      <a:r>
                        <a:rPr lang="en-US" sz="1200" b="0" dirty="0" smtClean="0"/>
                        <a:t>(</a:t>
                      </a:r>
                      <a:r>
                        <a:rPr lang="en-US" sz="1200" b="0" dirty="0" smtClean="0">
                          <a:solidFill>
                            <a:srgbClr val="C00000"/>
                          </a:solidFill>
                        </a:rPr>
                        <a:t>56,67,113,117</a:t>
                      </a:r>
                      <a:r>
                        <a:rPr lang="en-US" sz="1200" b="0" dirty="0" smtClean="0"/>
                        <a:t>)</a:t>
                      </a:r>
                    </a:p>
                    <a:p>
                      <a:pPr algn="ctr"/>
                      <a:r>
                        <a:rPr lang="en-US" sz="1200" b="0" dirty="0" smtClean="0"/>
                        <a:t>Rout (</a:t>
                      </a:r>
                      <a:r>
                        <a:rPr lang="en-US" sz="1200" b="0" dirty="0" smtClean="0">
                          <a:solidFill>
                            <a:srgbClr val="C00000"/>
                          </a:solidFill>
                        </a:rPr>
                        <a:t>108,129,215,222</a:t>
                      </a:r>
                      <a:r>
                        <a:rPr lang="en-US" sz="1200" b="0" dirty="0" smtClean="0"/>
                        <a:t>)</a:t>
                      </a:r>
                      <a:endParaRPr lang="en-US" sz="1200" b="0" dirty="0"/>
                    </a:p>
                  </a:txBody>
                  <a:tcPr anchor="ctr"/>
                </a:tc>
                <a:tc>
                  <a:txBody>
                    <a:bodyPr/>
                    <a:lstStyle/>
                    <a:p>
                      <a:pPr algn="ctr"/>
                      <a:r>
                        <a:rPr lang="en-US" sz="1200" b="0" dirty="0" smtClean="0"/>
                        <a:t>0.5cm thick</a:t>
                      </a:r>
                    </a:p>
                    <a:p>
                      <a:pPr algn="ctr"/>
                      <a:r>
                        <a:rPr lang="en-US" sz="1200" b="0" dirty="0" smtClean="0"/>
                        <a:t>covers 21</a:t>
                      </a:r>
                      <a:r>
                        <a:rPr lang="en-US" sz="1200" b="0" baseline="30000" dirty="0" smtClean="0"/>
                        <a:t>o</a:t>
                      </a:r>
                      <a:r>
                        <a:rPr lang="en-US" sz="1200" b="0" dirty="0" smtClean="0"/>
                        <a:t> - 36</a:t>
                      </a:r>
                      <a:r>
                        <a:rPr lang="en-US" sz="1200" b="0" baseline="30000" dirty="0" smtClean="0"/>
                        <a:t>o</a:t>
                      </a:r>
                      <a:endParaRPr lang="en-US" sz="1200" b="0" dirty="0"/>
                    </a:p>
                  </a:txBody>
                  <a:tcPr anchor="ctr"/>
                </a:tc>
              </a:tr>
              <a:tr h="1119358">
                <a:tc>
                  <a:txBody>
                    <a:bodyPr/>
                    <a:lstStyle/>
                    <a:p>
                      <a:pPr algn="ctr"/>
                      <a:r>
                        <a:rPr lang="en-US" sz="1200" b="0" dirty="0" smtClean="0"/>
                        <a:t>Cherenkov</a:t>
                      </a:r>
                      <a:endParaRPr lang="en-US" sz="1200" b="0" dirty="0"/>
                    </a:p>
                  </a:txBody>
                  <a:tcPr anchor="ctr"/>
                </a:tc>
                <a:tc>
                  <a:txBody>
                    <a:bodyPr/>
                    <a:lstStyle/>
                    <a:p>
                      <a:pPr algn="ctr"/>
                      <a:r>
                        <a:rPr lang="en-US" sz="1200" b="0" dirty="0" smtClean="0"/>
                        <a:t>Z(200,225,301)</a:t>
                      </a:r>
                    </a:p>
                    <a:p>
                      <a:pPr algn="ctr"/>
                      <a:r>
                        <a:rPr lang="en-US" sz="1200" b="0" dirty="0" err="1" smtClean="0"/>
                        <a:t>Rin</a:t>
                      </a:r>
                      <a:r>
                        <a:rPr lang="en-US" sz="1200" b="0" dirty="0" smtClean="0"/>
                        <a:t>(78,82,90)</a:t>
                      </a:r>
                    </a:p>
                    <a:p>
                      <a:pPr algn="ctr"/>
                      <a:r>
                        <a:rPr lang="en-US" sz="1200" b="0" dirty="0" smtClean="0"/>
                        <a:t>Rout(142,160,265)</a:t>
                      </a:r>
                    </a:p>
                  </a:txBody>
                  <a:tcPr anchor="ctr"/>
                </a:tc>
                <a:tc>
                  <a:txBody>
                    <a:bodyPr/>
                    <a:lstStyle/>
                    <a:p>
                      <a:pPr algn="ctr"/>
                      <a:r>
                        <a:rPr lang="en-US" sz="1200" b="0" dirty="0" smtClean="0"/>
                        <a:t>Z(</a:t>
                      </a:r>
                      <a:r>
                        <a:rPr lang="en-US" sz="1200" b="0" dirty="0" smtClean="0">
                          <a:solidFill>
                            <a:srgbClr val="C00000"/>
                          </a:solidFill>
                        </a:rPr>
                        <a:t>194,209,</a:t>
                      </a:r>
                      <a:r>
                        <a:rPr lang="en-US" sz="1200" b="0" dirty="0" smtClean="0"/>
                        <a:t>301)</a:t>
                      </a:r>
                    </a:p>
                    <a:p>
                      <a:pPr algn="ctr"/>
                      <a:r>
                        <a:rPr lang="en-US" sz="1200" b="0" dirty="0" err="1" smtClean="0"/>
                        <a:t>Rin</a:t>
                      </a:r>
                      <a:r>
                        <a:rPr lang="en-US" sz="1200" b="0" dirty="0" smtClean="0"/>
                        <a:t>(</a:t>
                      </a:r>
                      <a:r>
                        <a:rPr lang="en-US" sz="1200" b="0" dirty="0" smtClean="0">
                          <a:solidFill>
                            <a:srgbClr val="C00000"/>
                          </a:solidFill>
                        </a:rPr>
                        <a:t>65,67,85</a:t>
                      </a:r>
                      <a:r>
                        <a:rPr lang="en-US" sz="1200" b="0" dirty="0" smtClean="0"/>
                        <a:t>)</a:t>
                      </a:r>
                    </a:p>
                    <a:p>
                      <a:pPr algn="ctr"/>
                      <a:r>
                        <a:rPr lang="en-US" sz="1200" b="0" dirty="0" smtClean="0"/>
                        <a:t>Rout(</a:t>
                      </a:r>
                      <a:r>
                        <a:rPr lang="en-US" sz="1200" b="0" dirty="0" smtClean="0">
                          <a:solidFill>
                            <a:srgbClr val="C00000"/>
                          </a:solidFill>
                        </a:rPr>
                        <a:t>144,155,265</a:t>
                      </a:r>
                      <a:r>
                        <a:rPr lang="en-US" sz="1200" b="0" dirty="0" smtClean="0"/>
                        <a:t>)</a:t>
                      </a:r>
                    </a:p>
                  </a:txBody>
                  <a:tcPr anchor="ctr"/>
                </a:tc>
                <a:tc>
                  <a:txBody>
                    <a:bodyPr/>
                    <a:lstStyle/>
                    <a:p>
                      <a:pPr algn="ctr"/>
                      <a:r>
                        <a:rPr lang="en-US" sz="1200" b="0" dirty="0" smtClean="0"/>
                        <a:t>Use the same back chamber</a:t>
                      </a:r>
                      <a:r>
                        <a:rPr lang="en-US" sz="1200" b="0" baseline="0" dirty="0" smtClean="0"/>
                        <a:t> from SIDIS </a:t>
                      </a:r>
                      <a:r>
                        <a:rPr lang="en-US" sz="1200" b="0" baseline="0" dirty="0" err="1" smtClean="0"/>
                        <a:t>lightgas</a:t>
                      </a:r>
                      <a:r>
                        <a:rPr lang="en-US" sz="1200" b="0" baseline="0" dirty="0" smtClean="0"/>
                        <a:t> Cherenkov,</a:t>
                      </a:r>
                      <a:endParaRPr lang="en-US" sz="1200" b="0" dirty="0" smtClean="0"/>
                    </a:p>
                    <a:p>
                      <a:pPr algn="ctr"/>
                      <a:r>
                        <a:rPr lang="en-US" sz="1200" b="0" dirty="0" smtClean="0"/>
                        <a:t>length 107cm </a:t>
                      </a:r>
                    </a:p>
                    <a:p>
                      <a:pPr algn="ctr"/>
                      <a:r>
                        <a:rPr lang="en-US" sz="1200" b="0" dirty="0" smtClean="0"/>
                        <a:t>(6</a:t>
                      </a:r>
                      <a:r>
                        <a:rPr lang="en-US" sz="1200" b="0" baseline="0" dirty="0" smtClean="0"/>
                        <a:t> cm more)</a:t>
                      </a:r>
                      <a:r>
                        <a:rPr lang="en-US" sz="1200" b="0" dirty="0" smtClean="0"/>
                        <a:t>, </a:t>
                      </a:r>
                    </a:p>
                    <a:p>
                      <a:pPr algn="ctr"/>
                      <a:r>
                        <a:rPr lang="en-US" sz="1200" b="0" dirty="0" smtClean="0"/>
                        <a:t>covers 21</a:t>
                      </a:r>
                      <a:r>
                        <a:rPr lang="en-US" sz="1200" b="0" baseline="30000" dirty="0" smtClean="0"/>
                        <a:t>o</a:t>
                      </a:r>
                      <a:r>
                        <a:rPr lang="en-US" sz="1200" b="0" dirty="0" smtClean="0"/>
                        <a:t> – 36</a:t>
                      </a:r>
                      <a:r>
                        <a:rPr lang="en-US" sz="1200" b="0" baseline="30000" dirty="0" smtClean="0"/>
                        <a:t>o</a:t>
                      </a:r>
                      <a:endParaRPr lang="en-US" sz="1200" b="0" dirty="0" smtClean="0"/>
                    </a:p>
                  </a:txBody>
                  <a:tcPr anchor="ctr"/>
                </a:tc>
              </a:tr>
              <a:tr h="602731">
                <a:tc>
                  <a:txBody>
                    <a:bodyPr/>
                    <a:lstStyle/>
                    <a:p>
                      <a:pPr algn="ctr"/>
                      <a:r>
                        <a:rPr lang="en-US" sz="1200" b="0" dirty="0" smtClean="0"/>
                        <a:t>Forward angel EC</a:t>
                      </a:r>
                      <a:endParaRPr lang="en-US" sz="1200" b="0" dirty="0"/>
                    </a:p>
                  </a:txBody>
                  <a:tcPr anchor="ctr"/>
                </a:tc>
                <a:tc>
                  <a:txBody>
                    <a:bodyPr/>
                    <a:lstStyle/>
                    <a:p>
                      <a:pPr algn="ctr"/>
                      <a:r>
                        <a:rPr lang="en-US" sz="1200" b="0" dirty="0" smtClean="0"/>
                        <a:t>Z(325,375)</a:t>
                      </a:r>
                    </a:p>
                    <a:p>
                      <a:pPr algn="ctr"/>
                      <a:r>
                        <a:rPr lang="en-US" sz="1200" b="0" baseline="0" dirty="0" err="1" smtClean="0"/>
                        <a:t>Rin</a:t>
                      </a:r>
                      <a:r>
                        <a:rPr lang="en-US" sz="1200" b="0" baseline="0" dirty="0" smtClean="0"/>
                        <a:t> (110)</a:t>
                      </a:r>
                    </a:p>
                    <a:p>
                      <a:pPr algn="ctr"/>
                      <a:r>
                        <a:rPr lang="en-US" sz="1200" b="0" baseline="0" dirty="0" smtClean="0"/>
                        <a:t>Rout (265)</a:t>
                      </a:r>
                      <a:endParaRPr lang="en-US" sz="1200" b="0" dirty="0" smtClean="0"/>
                    </a:p>
                  </a:txBody>
                  <a:tcPr anchor="ctr"/>
                </a:tc>
                <a:tc>
                  <a:txBody>
                    <a:bodyPr/>
                    <a:lstStyle/>
                    <a:p>
                      <a:pPr algn="ctr"/>
                      <a:r>
                        <a:rPr lang="en-US" sz="1200" b="0" dirty="0" smtClean="0"/>
                        <a:t>Z(</a:t>
                      </a:r>
                      <a:r>
                        <a:rPr lang="en-US" sz="1200" b="0" dirty="0" smtClean="0">
                          <a:solidFill>
                            <a:srgbClr val="C00000"/>
                          </a:solidFill>
                        </a:rPr>
                        <a:t>320,370</a:t>
                      </a:r>
                      <a:r>
                        <a:rPr lang="en-US" sz="1200" b="0" dirty="0" smtClean="0"/>
                        <a:t>)</a:t>
                      </a:r>
                    </a:p>
                    <a:p>
                      <a:pPr algn="ctr" rtl="0"/>
                      <a:r>
                        <a:rPr lang="en-US" sz="1200" kern="1200" baseline="0" dirty="0" err="1" smtClean="0">
                          <a:solidFill>
                            <a:srgbClr val="000000"/>
                          </a:solidFill>
                          <a:latin typeface="+mn-lt"/>
                        </a:rPr>
                        <a:t>Rin</a:t>
                      </a:r>
                      <a:r>
                        <a:rPr lang="en-US" sz="1200" kern="1200" baseline="0" dirty="0" smtClean="0">
                          <a:solidFill>
                            <a:srgbClr val="000000"/>
                          </a:solidFill>
                          <a:latin typeface="+mn-lt"/>
                        </a:rPr>
                        <a:t> (</a:t>
                      </a:r>
                      <a:r>
                        <a:rPr lang="en-US" sz="1200" kern="1200" baseline="0" dirty="0" smtClean="0">
                          <a:solidFill>
                            <a:srgbClr val="C00000"/>
                          </a:solidFill>
                          <a:latin typeface="+mn-lt"/>
                        </a:rPr>
                        <a:t>118</a:t>
                      </a:r>
                      <a:r>
                        <a:rPr lang="en-US" sz="1200" kern="1200" baseline="0" dirty="0" smtClean="0">
                          <a:solidFill>
                            <a:srgbClr val="000000"/>
                          </a:solidFill>
                          <a:latin typeface="+mn-lt"/>
                        </a:rPr>
                        <a:t>)</a:t>
                      </a:r>
                    </a:p>
                    <a:p>
                      <a:pPr algn="ctr" rtl="0"/>
                      <a:r>
                        <a:rPr lang="en-US" sz="1200" kern="1200" baseline="0" dirty="0" smtClean="0">
                          <a:solidFill>
                            <a:srgbClr val="000000"/>
                          </a:solidFill>
                          <a:latin typeface="+mn-lt"/>
                        </a:rPr>
                        <a:t>Rout (</a:t>
                      </a:r>
                      <a:r>
                        <a:rPr lang="en-US" sz="1200" kern="1200" baseline="0" dirty="0" smtClean="0">
                          <a:solidFill>
                            <a:srgbClr val="C00000"/>
                          </a:solidFill>
                          <a:latin typeface="+mn-lt"/>
                        </a:rPr>
                        <a:t>261</a:t>
                      </a:r>
                      <a:r>
                        <a:rPr lang="en-US" sz="1200" kern="1200" baseline="0" dirty="0" smtClean="0">
                          <a:solidFill>
                            <a:srgbClr val="000000"/>
                          </a:solidFill>
                          <a:latin typeface="+mn-lt"/>
                        </a:rPr>
                        <a:t>)</a:t>
                      </a:r>
                    </a:p>
                  </a:txBody>
                  <a:tcPr anchor="ctr"/>
                </a:tc>
                <a:tc>
                  <a:txBody>
                    <a:bodyPr/>
                    <a:lstStyle/>
                    <a:p>
                      <a:pPr algn="ctr"/>
                      <a:r>
                        <a:rPr lang="en-US" sz="1200" b="0" dirty="0" smtClean="0"/>
                        <a:t>50cm long module, covers 21</a:t>
                      </a:r>
                      <a:r>
                        <a:rPr lang="en-US" sz="1200" b="0" baseline="30000" dirty="0" smtClean="0"/>
                        <a:t>o</a:t>
                      </a:r>
                      <a:r>
                        <a:rPr lang="en-US" sz="1200" b="0" dirty="0" smtClean="0"/>
                        <a:t> – 36</a:t>
                      </a:r>
                      <a:r>
                        <a:rPr lang="en-US" sz="1200" b="0" baseline="30000" dirty="0" smtClean="0"/>
                        <a:t>o</a:t>
                      </a:r>
                      <a:endParaRPr lang="en-US" sz="1200" b="0" baseline="30000" dirty="0"/>
                    </a:p>
                  </a:txBody>
                  <a:tcPr anchor="ctr"/>
                </a:tc>
              </a:tr>
              <a:tr h="602731">
                <a:tc>
                  <a:txBody>
                    <a:bodyPr/>
                    <a:lstStyle/>
                    <a:p>
                      <a:pPr algn="ctr"/>
                      <a:r>
                        <a:rPr lang="en-US" sz="1200" b="0" dirty="0" smtClean="0"/>
                        <a:t>Space</a:t>
                      </a:r>
                      <a:r>
                        <a:rPr lang="en-US" sz="1200" b="0" baseline="0" dirty="0" smtClean="0"/>
                        <a:t> at back</a:t>
                      </a:r>
                      <a:endParaRPr lang="en-US" sz="1200" b="0" dirty="0"/>
                    </a:p>
                  </a:txBody>
                  <a:tcPr anchor="ctr"/>
                </a:tc>
                <a:tc>
                  <a:txBody>
                    <a:bodyPr/>
                    <a:lstStyle/>
                    <a:p>
                      <a:pPr algn="ctr"/>
                      <a:r>
                        <a:rPr lang="en-US" sz="1200" b="0" dirty="0" smtClean="0"/>
                        <a:t>some</a:t>
                      </a:r>
                      <a:endParaRPr lang="en-US" sz="1200" b="0" dirty="0"/>
                    </a:p>
                  </a:txBody>
                  <a:tcPr anchor="ctr"/>
                </a:tc>
                <a:tc>
                  <a:txBody>
                    <a:bodyPr/>
                    <a:lstStyle/>
                    <a:p>
                      <a:pPr algn="ctr"/>
                      <a:r>
                        <a:rPr lang="en-US" sz="1200" b="0" dirty="0" smtClean="0"/>
                        <a:t>Z(</a:t>
                      </a:r>
                      <a:r>
                        <a:rPr lang="en-US" sz="1200" b="0" dirty="0" smtClean="0">
                          <a:solidFill>
                            <a:srgbClr val="C00000"/>
                          </a:solidFill>
                        </a:rPr>
                        <a:t>371,485</a:t>
                      </a:r>
                      <a:r>
                        <a:rPr lang="en-US" sz="1200" b="0" dirty="0" smtClean="0"/>
                        <a:t>)</a:t>
                      </a:r>
                      <a:endParaRPr lang="en-US" sz="1200" b="0" dirty="0"/>
                    </a:p>
                  </a:txBody>
                  <a:tcPr anchor="ctr"/>
                </a:tc>
                <a:tc>
                  <a:txBody>
                    <a:bodyPr/>
                    <a:lstStyle/>
                    <a:p>
                      <a:pPr algn="ctr"/>
                      <a:r>
                        <a:rPr lang="en-US" sz="1200" b="0" dirty="0" smtClean="0"/>
                        <a:t>114cm for EC readout and other</a:t>
                      </a:r>
                      <a:r>
                        <a:rPr lang="en-US" sz="1200" b="0" baseline="0" dirty="0" smtClean="0"/>
                        <a:t> </a:t>
                      </a:r>
                      <a:r>
                        <a:rPr lang="en-US" sz="1200" b="0" dirty="0" smtClean="0"/>
                        <a:t>room needed</a:t>
                      </a:r>
                      <a:endParaRPr lang="en-US" sz="1200" b="0" dirty="0"/>
                    </a:p>
                  </a:txBody>
                  <a:tcPr anchor="ctr"/>
                </a:tc>
              </a:tr>
              <a:tr h="556656">
                <a:tc>
                  <a:txBody>
                    <a:bodyPr/>
                    <a:lstStyle/>
                    <a:p>
                      <a:pPr algn="ctr"/>
                      <a:r>
                        <a:rPr lang="en-US" sz="1000" b="0" dirty="0" err="1" smtClean="0"/>
                        <a:t>Beamline</a:t>
                      </a:r>
                      <a:r>
                        <a:rPr lang="en-US" sz="1000" b="0" dirty="0" smtClean="0"/>
                        <a:t> upstream</a:t>
                      </a:r>
                      <a:endParaRPr lang="en-US" sz="1000" b="0" dirty="0"/>
                    </a:p>
                  </a:txBody>
                  <a:tcPr anchor="ctr"/>
                </a:tc>
                <a:tc>
                  <a:txBody>
                    <a:bodyPr/>
                    <a:lstStyle/>
                    <a:p>
                      <a:pPr algn="ctr"/>
                      <a:endParaRPr lang="en-US" sz="1000" b="0" dirty="0"/>
                    </a:p>
                  </a:txBody>
                  <a:tcPr anchor="ctr"/>
                </a:tc>
                <a:tc>
                  <a:txBody>
                    <a:bodyPr/>
                    <a:lstStyle/>
                    <a:p>
                      <a:pPr algn="ctr"/>
                      <a:r>
                        <a:rPr lang="en-US" sz="1000" b="0" dirty="0" smtClean="0"/>
                        <a:t>Z(-675,-15)</a:t>
                      </a:r>
                    </a:p>
                    <a:p>
                      <a:pPr algn="ctr"/>
                      <a:r>
                        <a:rPr lang="en-US" sz="1000" b="0" dirty="0" err="1" smtClean="0"/>
                        <a:t>Rin</a:t>
                      </a:r>
                      <a:r>
                        <a:rPr lang="en-US" sz="1000" b="0" dirty="0" smtClean="0"/>
                        <a:t>(1.22,1.22)</a:t>
                      </a:r>
                    </a:p>
                    <a:p>
                      <a:pPr algn="ctr"/>
                      <a:r>
                        <a:rPr lang="en-US" sz="1000" b="0" dirty="0" smtClean="0"/>
                        <a:t>Rout(1.25,1.25)</a:t>
                      </a:r>
                      <a:endParaRPr lang="en-US" sz="1000" b="0" dirty="0"/>
                    </a:p>
                  </a:txBody>
                  <a:tcPr anchor="ctr"/>
                </a:tc>
                <a:tc>
                  <a:txBody>
                    <a:bodyPr/>
                    <a:lstStyle/>
                    <a:p>
                      <a:pPr algn="ctr"/>
                      <a:endParaRPr lang="en-US" sz="1000" b="0" dirty="0"/>
                    </a:p>
                  </a:txBody>
                  <a:tcPr anchor="ctr"/>
                </a:tc>
              </a:tr>
              <a:tr h="5566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err="1" smtClean="0"/>
                        <a:t>Beamline</a:t>
                      </a:r>
                      <a:r>
                        <a:rPr lang="en-US" sz="1000" b="0" dirty="0" smtClean="0"/>
                        <a:t> downstream</a:t>
                      </a:r>
                    </a:p>
                  </a:txBody>
                  <a:tcPr anchor="ctr"/>
                </a:tc>
                <a:tc>
                  <a:txBody>
                    <a:bodyPr/>
                    <a:lstStyle/>
                    <a:p>
                      <a:pPr algn="ctr"/>
                      <a:endParaRPr lang="en-US" sz="1000" b="0" dirty="0"/>
                    </a:p>
                  </a:txBody>
                  <a:tcPr anchor="ctr"/>
                </a:tc>
                <a:tc>
                  <a:txBody>
                    <a:bodyPr/>
                    <a:lstStyle/>
                    <a:p>
                      <a:pPr algn="ctr"/>
                      <a:r>
                        <a:rPr lang="en-US" sz="1000" b="0" dirty="0" smtClean="0"/>
                        <a:t>Z</a:t>
                      </a:r>
                      <a:r>
                        <a:rPr lang="en-US" sz="1000" b="0" dirty="0" smtClean="0">
                          <a:solidFill>
                            <a:srgbClr val="C00000"/>
                          </a:solidFill>
                        </a:rPr>
                        <a:t>(35,500</a:t>
                      </a:r>
                      <a:r>
                        <a:rPr lang="en-US" sz="1000" b="0" dirty="0" smtClean="0"/>
                        <a:t>)</a:t>
                      </a:r>
                    </a:p>
                    <a:p>
                      <a:pPr algn="ctr"/>
                      <a:r>
                        <a:rPr lang="en-US" sz="1000" b="0" dirty="0" err="1" smtClean="0"/>
                        <a:t>Rin</a:t>
                      </a:r>
                      <a:r>
                        <a:rPr lang="en-US" sz="1000" b="0" dirty="0" smtClean="0"/>
                        <a:t>(</a:t>
                      </a:r>
                      <a:r>
                        <a:rPr lang="en-US" sz="1000" b="0" dirty="0" smtClean="0">
                          <a:solidFill>
                            <a:srgbClr val="C00000"/>
                          </a:solidFill>
                        </a:rPr>
                        <a:t>1.4,28.9</a:t>
                      </a:r>
                      <a:r>
                        <a:rPr lang="en-US" sz="1000" b="0" dirty="0" smtClean="0"/>
                        <a:t>)</a:t>
                      </a:r>
                    </a:p>
                    <a:p>
                      <a:pPr algn="ctr"/>
                      <a:r>
                        <a:rPr lang="en-US" sz="1000" b="0" dirty="0" smtClean="0"/>
                        <a:t>Rout(</a:t>
                      </a:r>
                      <a:r>
                        <a:rPr lang="en-US" sz="1000" b="0" dirty="0" smtClean="0">
                          <a:solidFill>
                            <a:srgbClr val="C00000"/>
                          </a:solidFill>
                        </a:rPr>
                        <a:t>1.5,29.0</a:t>
                      </a:r>
                      <a:r>
                        <a:rPr lang="en-US" sz="1000" b="0" dirty="0" smtClean="0"/>
                        <a:t>)</a:t>
                      </a:r>
                      <a:endParaRPr lang="en-US" sz="1000" b="0" dirty="0"/>
                    </a:p>
                  </a:txBody>
                  <a:tcPr anchor="ctr"/>
                </a:tc>
                <a:tc>
                  <a:txBody>
                    <a:bodyPr/>
                    <a:lstStyle/>
                    <a:p>
                      <a:pPr algn="ctr"/>
                      <a:r>
                        <a:rPr lang="en-US" sz="1000" b="0" dirty="0" smtClean="0"/>
                        <a:t>match </a:t>
                      </a:r>
                      <a:r>
                        <a:rPr lang="en-US" sz="1000" b="0" dirty="0" err="1" smtClean="0"/>
                        <a:t>endcap</a:t>
                      </a:r>
                      <a:r>
                        <a:rPr lang="en-US" sz="1000" b="0" dirty="0" smtClean="0"/>
                        <a:t> nose opening</a:t>
                      </a:r>
                      <a:endParaRPr lang="en-US" sz="1000" b="0" dirty="0"/>
                    </a:p>
                  </a:txBody>
                  <a:tcPr anchor="ctr"/>
                </a:tc>
              </a:tr>
            </a:tbl>
          </a:graphicData>
        </a:graphic>
      </p:graphicFrame>
      <p:sp>
        <p:nvSpPr>
          <p:cNvPr id="6" name="Title 1"/>
          <p:cNvSpPr txBox="1">
            <a:spLocks/>
          </p:cNvSpPr>
          <p:nvPr/>
        </p:nvSpPr>
        <p:spPr>
          <a:xfrm>
            <a:off x="457200" y="-3565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Detector Layout (PVDIS)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34409" y="25878"/>
            <a:ext cx="2403991" cy="323165"/>
          </a:xfrm>
          <a:prstGeom prst="rect">
            <a:avLst/>
          </a:prstGeom>
        </p:spPr>
        <p:txBody>
          <a:bodyPr wrap="none">
            <a:spAutoFit/>
          </a:bodyPr>
          <a:lstStyle/>
          <a:p>
            <a:r>
              <a:rPr lang="en-US" sz="1500" dirty="0" smtClean="0"/>
              <a:t>Unit in cm, coil center at z=0</a:t>
            </a:r>
            <a:endParaRPr lang="en-US" sz="1500" dirty="0"/>
          </a:p>
        </p:txBody>
      </p:sp>
      <p:sp>
        <p:nvSpPr>
          <p:cNvPr id="8" name="Rectangle 7"/>
          <p:cNvSpPr/>
          <p:nvPr/>
        </p:nvSpPr>
        <p:spPr>
          <a:xfrm>
            <a:off x="6781800" y="57835"/>
            <a:ext cx="1352230" cy="323165"/>
          </a:xfrm>
          <a:prstGeom prst="rect">
            <a:avLst/>
          </a:prstGeom>
        </p:spPr>
        <p:txBody>
          <a:bodyPr wrap="none">
            <a:spAutoFit/>
          </a:bodyPr>
          <a:lstStyle/>
          <a:p>
            <a:r>
              <a:rPr lang="en-US" sz="1500" dirty="0" smtClean="0">
                <a:solidFill>
                  <a:srgbClr val="C00000"/>
                </a:solidFill>
              </a:rPr>
              <a:t>Red for change</a:t>
            </a:r>
            <a:endParaRPr lang="en-US" sz="15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Google Drive\CLEO_II\CLEOv8_7\CLEOv8_fieldmap.png"/>
          <p:cNvPicPr>
            <a:picLocks noChangeAspect="1" noChangeArrowheads="1"/>
          </p:cNvPicPr>
          <p:nvPr/>
        </p:nvPicPr>
        <p:blipFill>
          <a:blip r:embed="rId2" cstate="print"/>
          <a:srcRect/>
          <a:stretch>
            <a:fillRect/>
          </a:stretch>
        </p:blipFill>
        <p:spPr bwMode="auto">
          <a:xfrm>
            <a:off x="1066800" y="1447800"/>
            <a:ext cx="6897848" cy="5029200"/>
          </a:xfrm>
          <a:prstGeom prst="rect">
            <a:avLst/>
          </a:prstGeom>
          <a:noFill/>
        </p:spPr>
      </p:pic>
      <p:sp>
        <p:nvSpPr>
          <p:cNvPr id="2" name="Title 1"/>
          <p:cNvSpPr>
            <a:spLocks noGrp="1"/>
          </p:cNvSpPr>
          <p:nvPr>
            <p:ph type="title"/>
          </p:nvPr>
        </p:nvSpPr>
        <p:spPr>
          <a:xfrm>
            <a:off x="457200" y="-304800"/>
            <a:ext cx="8229600" cy="1143000"/>
          </a:xfrm>
        </p:spPr>
        <p:txBody>
          <a:bodyPr/>
          <a:lstStyle/>
          <a:p>
            <a:r>
              <a:rPr lang="en-US" dirty="0" smtClean="0"/>
              <a:t>Field</a:t>
            </a:r>
            <a:endParaRPr lang="en-US" dirty="0"/>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a:xfrm>
            <a:off x="152400" y="533400"/>
            <a:ext cx="8229600" cy="8381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The radial field</a:t>
            </a:r>
            <a:r>
              <a:rPr kumimoji="0" lang="en-US" sz="3200" b="0" i="0" u="none" strike="noStrike" kern="1200" cap="none" spc="0" normalizeH="0" noProof="0" dirty="0" smtClean="0">
                <a:ln>
                  <a:noFill/>
                </a:ln>
                <a:solidFill>
                  <a:schemeClr val="dk1"/>
                </a:solidFill>
                <a:effectLst/>
                <a:uLnTx/>
                <a:uFillTx/>
                <a:latin typeface="+mn-lt"/>
                <a:ea typeface="+mn-ea"/>
                <a:cs typeface="+mn-cs"/>
              </a:rPr>
              <a:t> Br can reach a few thousand gauss where PVDIS GEM are.</a:t>
            </a: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21022</TotalTime>
  <Words>2225</Words>
  <Application>Microsoft Office PowerPoint</Application>
  <PresentationFormat>On-screen Show (4:3)</PresentationFormat>
  <Paragraphs>454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SoLID magnet and yoke by using CLEO-II</vt:lpstr>
      <vt:lpstr>Introduction</vt:lpstr>
      <vt:lpstr>CLEO-II</vt:lpstr>
      <vt:lpstr>From CLEO-II to SoLID (reused parts)</vt:lpstr>
      <vt:lpstr>From CLEO-II to SoLID (new parts)</vt:lpstr>
      <vt:lpstr>Acceptance</vt:lpstr>
      <vt:lpstr>Detector Layout (SIDIS/JPsi)</vt:lpstr>
      <vt:lpstr>Slide 8</vt:lpstr>
      <vt:lpstr>Field</vt:lpstr>
      <vt:lpstr>Bz along beam</vt:lpstr>
      <vt:lpstr>field in endcup</vt:lpstr>
      <vt:lpstr>saturation in Iron</vt:lpstr>
      <vt:lpstr>Force on coil</vt:lpstr>
      <vt:lpstr>Force on yoke (axial force only)</vt:lpstr>
      <vt:lpstr>Yoke weight</vt:lpstr>
      <vt:lpstr>Fringe field at SIDIS pol He3 target location</vt:lpstr>
      <vt:lpstr>Fringe field at SIDIS pol He3 target location (with correction coil)</vt:lpstr>
      <vt:lpstr>Change from SIDIS to PVDIS  (or Vice Versa)</vt:lpstr>
      <vt:lpstr>Change Yoke from SIDIS to PVDIS (?)</vt:lpstr>
      <vt:lpstr>Beamline Consideration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596</cp:revision>
  <dcterms:created xsi:type="dcterms:W3CDTF">2012-07-02T22:40:22Z</dcterms:created>
  <dcterms:modified xsi:type="dcterms:W3CDTF">2012-08-21T18:43:39Z</dcterms:modified>
</cp:coreProperties>
</file>