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59" r:id="rId5"/>
    <p:sldId id="267" r:id="rId6"/>
    <p:sldId id="261" r:id="rId7"/>
    <p:sldId id="263" r:id="rId8"/>
    <p:sldId id="264" r:id="rId9"/>
    <p:sldId id="265" r:id="rId10"/>
    <p:sldId id="262" r:id="rId11"/>
    <p:sldId id="257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64AA-9565-44D2-84F5-03F09F1CE5EC}" type="datetimeFigureOut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7809-083D-48EF-BFF8-1EB9E2F97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6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1B3D-C4DF-4D73-970F-F77CEF933EB8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68BF-AA71-48AA-A2F3-1E9A48ED967C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0862-7150-4382-8555-59755CB1F64E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E3A-B288-4EB4-A364-8C04734166A3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962E-1455-461A-B290-A0F55F5BB93A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98B5-5D7E-4C57-A497-97D0D965E977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F690-1350-4958-8665-A7CEA303E23D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54A-BE9E-4268-863B-83E212FB0DAD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0AE5-95DB-443A-8A6B-2F8111A008DB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0669-3F2C-4C45-B0D5-0041C9D7D3CC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62B-E99E-4206-A424-3C7AEE5E585D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A1B8-A84F-46AB-926D-87FF4B7E71FE}" type="datetime1">
              <a:rPr lang="zh-CN" altLang="en-US" smtClean="0"/>
              <a:t>2013/9/25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Solid/EIC GEM prototype assembling @</a:t>
            </a:r>
            <a:r>
              <a:rPr lang="en-US" altLang="zh-CN" sz="3200" dirty="0" err="1" smtClean="0"/>
              <a:t>UVa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820472" cy="1752600"/>
          </a:xfrm>
        </p:spPr>
        <p:txBody>
          <a:bodyPr/>
          <a:lstStyle/>
          <a:p>
            <a:r>
              <a:rPr lang="en-US" altLang="zh-CN" dirty="0" err="1" smtClean="0"/>
              <a:t>Yuxiang</a:t>
            </a:r>
            <a:r>
              <a:rPr lang="en-US" altLang="zh-CN" dirty="0" smtClean="0"/>
              <a:t> Zhao, Kondo </a:t>
            </a:r>
            <a:r>
              <a:rPr lang="en-US" altLang="zh-CN" dirty="0" err="1" smtClean="0"/>
              <a:t>Gnanvo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Xinzhan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Bai</a:t>
            </a:r>
            <a:r>
              <a:rPr lang="en-US" altLang="zh-CN" dirty="0" smtClean="0"/>
              <a:t>, Chao </a:t>
            </a:r>
            <a:r>
              <a:rPr lang="en-US" altLang="zh-CN" dirty="0" err="1" smtClean="0"/>
              <a:t>Gu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Nilanga</a:t>
            </a:r>
            <a:r>
              <a:rPr lang="en-US" altLang="zh-CN" dirty="0"/>
              <a:t> </a:t>
            </a:r>
            <a:r>
              <a:rPr lang="en-US" altLang="zh-CN" dirty="0" err="1" smtClean="0"/>
              <a:t>K.Liyanage</a:t>
            </a: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8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Solid/EIC prototype 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7" y="1211783"/>
            <a:ext cx="7164288" cy="5351105"/>
          </a:xfrm>
        </p:spPr>
      </p:pic>
      <p:sp>
        <p:nvSpPr>
          <p:cNvPr id="7" name="椭圆 6"/>
          <p:cNvSpPr/>
          <p:nvPr/>
        </p:nvSpPr>
        <p:spPr>
          <a:xfrm>
            <a:off x="6964168" y="3413368"/>
            <a:ext cx="100811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7468224" y="2842902"/>
            <a:ext cx="0" cy="604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7498" y="2132856"/>
            <a:ext cx="263796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HV Divider</a:t>
            </a:r>
          </a:p>
          <a:p>
            <a:r>
              <a:rPr lang="en-US" altLang="zh-CN" dirty="0" smtClean="0"/>
              <a:t>And HV distribution board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24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7636744" y="2898655"/>
            <a:ext cx="1435247" cy="8864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3mm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1" y="30256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Gas flow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496" y="1772816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2638" y="1772816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2348880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96" y="2276872"/>
            <a:ext cx="14401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42638" y="2348880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96" y="2890669"/>
            <a:ext cx="1440160" cy="8716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42638" y="2898655"/>
            <a:ext cx="1440160" cy="8864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496" y="3861048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42638" y="3857363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496" y="2852936"/>
            <a:ext cx="14401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496" y="3782734"/>
            <a:ext cx="14401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642638" y="4410823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42638" y="4967458"/>
            <a:ext cx="1440160" cy="3252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496" y="4996191"/>
            <a:ext cx="1440160" cy="5930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496" y="4410823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496" y="4365104"/>
            <a:ext cx="14401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496" y="4921738"/>
            <a:ext cx="14401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631832" y="1772816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68144" y="1772816"/>
            <a:ext cx="1584176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31832" y="2348880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68144" y="2348880"/>
            <a:ext cx="1584176" cy="2891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2638" y="2276872"/>
            <a:ext cx="580968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868144" y="2898655"/>
            <a:ext cx="1762696" cy="8864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868144" y="3883907"/>
            <a:ext cx="1768600" cy="4765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630840" y="3883907"/>
            <a:ext cx="1440160" cy="4765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68144" y="4433682"/>
            <a:ext cx="1762696" cy="4724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630840" y="4433682"/>
            <a:ext cx="144016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68144" y="4960598"/>
            <a:ext cx="1762696" cy="6286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630840" y="4957307"/>
            <a:ext cx="1440160" cy="6319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42638" y="2852936"/>
            <a:ext cx="74293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642638" y="4914879"/>
            <a:ext cx="74293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5496" y="5661248"/>
            <a:ext cx="9041408" cy="2840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496" y="5589240"/>
            <a:ext cx="9036496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636744" y="2276872"/>
            <a:ext cx="14401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7450820" y="40466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10800000">
            <a:off x="6067006" y="2685788"/>
            <a:ext cx="976870" cy="95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右箭头 76"/>
          <p:cNvSpPr/>
          <p:nvPr/>
        </p:nvSpPr>
        <p:spPr>
          <a:xfrm rot="10800000">
            <a:off x="1874283" y="5408875"/>
            <a:ext cx="976870" cy="95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下箭头 77"/>
          <p:cNvSpPr/>
          <p:nvPr/>
        </p:nvSpPr>
        <p:spPr>
          <a:xfrm rot="10800000">
            <a:off x="1462618" y="55706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810860" y="94472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Gas</a:t>
            </a:r>
            <a:endParaRPr lang="zh-CN" altLang="en-US" dirty="0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7810860" y="2917242"/>
            <a:ext cx="0" cy="8493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 flipV="1">
            <a:off x="7818840" y="3883258"/>
            <a:ext cx="0" cy="4246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8028601" y="4433681"/>
            <a:ext cx="1042400" cy="4456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mm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981767" y="3870067"/>
            <a:ext cx="1089233" cy="4903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mm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981767" y="5039786"/>
            <a:ext cx="1042400" cy="4456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mm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83" name="直接箭头连接符 82"/>
          <p:cNvCxnSpPr/>
          <p:nvPr/>
        </p:nvCxnSpPr>
        <p:spPr>
          <a:xfrm flipV="1">
            <a:off x="7819560" y="4415165"/>
            <a:ext cx="0" cy="4246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7810860" y="5009932"/>
            <a:ext cx="8700" cy="4944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642638" y="4365104"/>
            <a:ext cx="74293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flipV="1">
            <a:off x="1642638" y="3815328"/>
            <a:ext cx="74293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293440" y="1890239"/>
            <a:ext cx="107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Mylar foil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9832" y="5219908"/>
            <a:ext cx="163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2D Readout foil</a:t>
            </a:r>
            <a:endParaRPr lang="zh-CN" altLang="en-US" dirty="0"/>
          </a:p>
        </p:txBody>
      </p:sp>
      <p:sp>
        <p:nvSpPr>
          <p:cNvPr id="19" name="下箭头 18"/>
          <p:cNvSpPr/>
          <p:nvPr/>
        </p:nvSpPr>
        <p:spPr>
          <a:xfrm>
            <a:off x="4833742" y="2453366"/>
            <a:ext cx="242313" cy="255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flipH="1">
            <a:off x="3213617" y="2638032"/>
            <a:ext cx="45719" cy="252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flipH="1">
            <a:off x="3347863" y="2638033"/>
            <a:ext cx="45719" cy="2584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flipH="1">
            <a:off x="3491877" y="2638034"/>
            <a:ext cx="45719" cy="261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flipH="1">
            <a:off x="3779911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flipH="1">
            <a:off x="3635895" y="2638034"/>
            <a:ext cx="57494" cy="263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flipH="1">
            <a:off x="3923927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flipH="1">
            <a:off x="4067942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flipH="1">
            <a:off x="4211959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flipH="1">
            <a:off x="4355975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flipH="1">
            <a:off x="4499991" y="2708920"/>
            <a:ext cx="56208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 flipH="1">
            <a:off x="4644007" y="2708920"/>
            <a:ext cx="48707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 flipH="1">
            <a:off x="4788023" y="2638034"/>
            <a:ext cx="45719" cy="263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 flipH="1">
            <a:off x="4932038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 flipH="1">
            <a:off x="5076055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 flipH="1">
            <a:off x="5220071" y="2638034"/>
            <a:ext cx="45719" cy="263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 flipH="1">
            <a:off x="5364087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 flipH="1">
            <a:off x="5508103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 flipH="1">
            <a:off x="5652119" y="2708920"/>
            <a:ext cx="45719" cy="255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3149723" y="2453366"/>
            <a:ext cx="142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Drift cathode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275856" y="337863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GEM 1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275856" y="40458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GEM 2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88472" y="455240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GEM 3</a:t>
            </a:r>
            <a:endParaRPr lang="zh-CN" altLang="en-US" dirty="0"/>
          </a:p>
        </p:txBody>
      </p:sp>
      <p:sp>
        <p:nvSpPr>
          <p:cNvPr id="68" name="下箭头 67"/>
          <p:cNvSpPr/>
          <p:nvPr/>
        </p:nvSpPr>
        <p:spPr>
          <a:xfrm>
            <a:off x="4833741" y="3141453"/>
            <a:ext cx="242313" cy="431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下箭头 72"/>
          <p:cNvSpPr/>
          <p:nvPr/>
        </p:nvSpPr>
        <p:spPr>
          <a:xfrm>
            <a:off x="4833742" y="4008158"/>
            <a:ext cx="242313" cy="255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下箭头 73"/>
          <p:cNvSpPr/>
          <p:nvPr/>
        </p:nvSpPr>
        <p:spPr>
          <a:xfrm>
            <a:off x="4856600" y="4563846"/>
            <a:ext cx="242313" cy="255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下箭头 74"/>
          <p:cNvSpPr/>
          <p:nvPr/>
        </p:nvSpPr>
        <p:spPr>
          <a:xfrm>
            <a:off x="4879461" y="5219908"/>
            <a:ext cx="242313" cy="255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灯片编号占位符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62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Status of Solid/EIC prototype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Just arrived at Fermi lab</a:t>
            </a:r>
          </a:p>
          <a:p>
            <a:r>
              <a:rPr lang="en-US" altLang="zh-CN" dirty="0" smtClean="0"/>
              <a:t>Will flow with N2 gas for several days</a:t>
            </a:r>
          </a:p>
          <a:p>
            <a:r>
              <a:rPr lang="en-US" altLang="zh-CN" dirty="0" smtClean="0"/>
              <a:t>Setup for the beam test beginning at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OCT.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1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56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Design of Solid/EIC prototype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143"/>
            <a:ext cx="6338733" cy="305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12079" r="31818" b="11808"/>
          <a:stretch/>
        </p:blipFill>
        <p:spPr>
          <a:xfrm>
            <a:off x="6559509" y="1356008"/>
            <a:ext cx="2357679" cy="284130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00" y="4197313"/>
            <a:ext cx="1718188" cy="240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2" y="4718795"/>
            <a:ext cx="72107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First 2D readout Chamber with this size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/>
              <a:t>COMPASS-like 2D stereo angle (</a:t>
            </a:r>
            <a:r>
              <a:rPr lang="en-US" altLang="zh-CN" sz="2400" dirty="0" smtClean="0"/>
              <a:t>12°) </a:t>
            </a:r>
            <a:r>
              <a:rPr lang="en-US" altLang="zh-CN" sz="2400" dirty="0"/>
              <a:t>U/V </a:t>
            </a:r>
            <a:r>
              <a:rPr lang="en-US" altLang="zh-CN" sz="2400" dirty="0" smtClean="0"/>
              <a:t>readout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/>
              <a:t>Pitch = 550 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m</a:t>
            </a:r>
            <a:r>
              <a:rPr lang="en-US" altLang="zh-CN" sz="2400" dirty="0"/>
              <a:t>, top strips = 140 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m</a:t>
            </a:r>
            <a:r>
              <a:rPr lang="en-US" altLang="zh-CN" sz="2400" dirty="0"/>
              <a:t>, bottom = 490 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m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5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Frames and GEM foil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8" y="959024"/>
            <a:ext cx="4368904" cy="2383364"/>
          </a:xfrm>
        </p:spPr>
      </p:pic>
      <p:pic>
        <p:nvPicPr>
          <p:cNvPr id="6" name="Picture 10" descr="GEM_f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4406"/>
            <a:ext cx="4457720" cy="3343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1106488"/>
            <a:ext cx="4769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Spacers: 300</a:t>
            </a:r>
            <a:r>
              <a:rPr lang="el-GR" altLang="zh-CN" dirty="0" smtClean="0"/>
              <a:t>μ</a:t>
            </a:r>
            <a:r>
              <a:rPr lang="en-US" altLang="zh-CN" dirty="0" smtClean="0"/>
              <a:t>m</a:t>
            </a:r>
          </a:p>
          <a:p>
            <a:endParaRPr lang="en-US" altLang="zh-CN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/>
              <a:t>Extra frame material for the alignment and </a:t>
            </a:r>
          </a:p>
          <a:p>
            <a:r>
              <a:rPr lang="en-US" altLang="zh-CN" dirty="0"/>
              <a:t>to hold the tension on GEM foil during assembly </a:t>
            </a:r>
          </a:p>
          <a:p>
            <a:r>
              <a:rPr lang="en-US" altLang="zh-CN" dirty="0">
                <a:sym typeface="Wingdings" pitchFamily="2" charset="2"/>
              </a:rPr>
              <a:t> cut out after </a:t>
            </a:r>
          </a:p>
          <a:p>
            <a:endParaRPr lang="zh-CN" altLang="en-US" dirty="0"/>
          </a:p>
        </p:txBody>
      </p:sp>
      <p:cxnSp>
        <p:nvCxnSpPr>
          <p:cNvPr id="9" name="直接箭头连接符 8"/>
          <p:cNvCxnSpPr>
            <a:endCxn id="7" idx="1"/>
          </p:cNvCxnSpPr>
          <p:nvPr/>
        </p:nvCxnSpPr>
        <p:spPr>
          <a:xfrm>
            <a:off x="1115616" y="1552228"/>
            <a:ext cx="3240360" cy="431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115616" y="2150368"/>
            <a:ext cx="3273896" cy="710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39415" y="3951188"/>
            <a:ext cx="47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GEM foil: 32 sectors on top, 16 each on 2 sides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2 sectors on bottom, 1 each on 2 sides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Preparation for assembling---</a:t>
            </a:r>
            <a:r>
              <a:rPr lang="en-US" altLang="zh-CN" dirty="0" smtClean="0">
                <a:solidFill>
                  <a:srgbClr val="FF0000"/>
                </a:solidFill>
              </a:rPr>
              <a:t>I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597"/>
            <a:ext cx="5004048" cy="49967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3705" y="2491585"/>
            <a:ext cx="5013174" cy="367240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/>
          <a:lstStyle/>
          <a:p>
            <a:r>
              <a:rPr lang="en-US" altLang="zh-CN" dirty="0" smtClean="0"/>
              <a:t>Clean and Coat the epoxy frames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09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Preparation for assembling---</a:t>
            </a:r>
            <a:r>
              <a:rPr lang="en-US" altLang="zh-CN" dirty="0" smtClean="0">
                <a:solidFill>
                  <a:srgbClr val="FF0000"/>
                </a:solidFill>
              </a:rPr>
              <a:t>II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4857403"/>
          </a:xfrm>
        </p:spPr>
        <p:txBody>
          <a:bodyPr/>
          <a:lstStyle/>
          <a:p>
            <a:r>
              <a:rPr lang="en-US" altLang="zh-CN" dirty="0" smtClean="0"/>
              <a:t>HV test for GEM foil in a box filled with N2 </a:t>
            </a:r>
          </a:p>
          <a:p>
            <a:pPr lvl="1"/>
            <a:r>
              <a:rPr lang="en-US" altLang="zh-CN" dirty="0" smtClean="0"/>
              <a:t>For each sector, 550V </a:t>
            </a:r>
            <a:r>
              <a:rPr lang="en-US" altLang="zh-CN" dirty="0" smtClean="0">
                <a:sym typeface="Wingdings" panose="05000000000000000000" pitchFamily="2" charset="2"/>
              </a:rPr>
              <a:t> ~1nA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" y="2060848"/>
            <a:ext cx="9036496" cy="466038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6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444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Assembling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---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step 1</a:t>
            </a:r>
            <a:r>
              <a:rPr lang="en-US" altLang="zh-CN" sz="2800" dirty="0" smtClean="0"/>
              <a:t>: paste the 2mm frame onto the readout board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8964488" cy="34148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482244" cy="23042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8" y="1036360"/>
            <a:ext cx="4266220" cy="233700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Assembling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---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step 2</a:t>
            </a:r>
            <a:r>
              <a:rPr lang="en-US" altLang="zh-CN" sz="2400" dirty="0" smtClean="0"/>
              <a:t>: stretch the GEM foil and paste 2mm frame onto the foil</a:t>
            </a:r>
            <a:endParaRPr lang="zh-CN" altLang="en-US" sz="2400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6529"/>
            <a:ext cx="4248472" cy="2769484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354814"/>
            <a:ext cx="4089963" cy="27116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37364"/>
            <a:ext cx="4248472" cy="2720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37364"/>
            <a:ext cx="4089963" cy="274653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Assembling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---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step 3</a:t>
            </a:r>
            <a:r>
              <a:rPr lang="en-US" altLang="zh-CN" sz="2000" dirty="0" smtClean="0"/>
              <a:t>: HV test for the foil again and paste it onto the base got in step 1</a:t>
            </a:r>
            <a:endParaRPr lang="zh-CN" altLang="en-US" sz="20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056784" cy="5270810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Assembling processes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3347864" y="1700808"/>
            <a:ext cx="2808312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Step 1:   page 6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347864" y="3284984"/>
            <a:ext cx="2808312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Step 2:   page 7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23068" y="4941168"/>
            <a:ext cx="283310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Step 3:   page 8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4283968" y="263691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292352" y="4253611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右箭头 8"/>
          <p:cNvSpPr/>
          <p:nvPr/>
        </p:nvSpPr>
        <p:spPr>
          <a:xfrm>
            <a:off x="2123728" y="3573016"/>
            <a:ext cx="1008112" cy="2016224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3728" y="5301208"/>
            <a:ext cx="119934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234</Words>
  <Application>Microsoft Office PowerPoint</Application>
  <PresentationFormat>全屏显示(4:3)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Solid/EIC GEM prototype assembling @UVa</vt:lpstr>
      <vt:lpstr>Design of Solid/EIC prototype</vt:lpstr>
      <vt:lpstr>Frames and GEM foil</vt:lpstr>
      <vt:lpstr>Preparation for assembling---I</vt:lpstr>
      <vt:lpstr>Preparation for assembling---II</vt:lpstr>
      <vt:lpstr>Assembling ---step 1: paste the 2mm frame onto the readout board</vt:lpstr>
      <vt:lpstr>Assembling ---step 2: stretch the GEM foil and paste 2mm frame onto the foil</vt:lpstr>
      <vt:lpstr>Assembling ---step 3: HV test for the foil again and paste it onto the base got in step 1</vt:lpstr>
      <vt:lpstr>Assembling processes</vt:lpstr>
      <vt:lpstr>Solid/EIC prototype </vt:lpstr>
      <vt:lpstr>Gas flow</vt:lpstr>
      <vt:lpstr>Status of Solid/EIC prototype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 用户</cp:lastModifiedBy>
  <cp:revision>35</cp:revision>
  <dcterms:modified xsi:type="dcterms:W3CDTF">2013-09-25T04:43:23Z</dcterms:modified>
</cp:coreProperties>
</file>