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85" r:id="rId3"/>
    <p:sldId id="284" r:id="rId4"/>
    <p:sldId id="283" r:id="rId5"/>
    <p:sldId id="280" r:id="rId6"/>
    <p:sldId id="286" r:id="rId7"/>
    <p:sldId id="281" r:id="rId8"/>
    <p:sldId id="278" r:id="rId9"/>
    <p:sldId id="274" r:id="rId10"/>
  </p:sldIdLst>
  <p:sldSz cx="9144000" cy="6858000" type="screen4x3"/>
  <p:notesSz cx="6858000" cy="9144000"/>
  <p:embeddedFontLst>
    <p:embeddedFont>
      <p:font typeface="Calibri" pitchFamily="34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GEM geometry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Zhiwen</a:t>
            </a:r>
            <a:r>
              <a:rPr lang="en-US" dirty="0" smtClean="0"/>
              <a:t> Zhao</a:t>
            </a:r>
          </a:p>
          <a:p>
            <a:r>
              <a:rPr lang="en-US" dirty="0" smtClean="0"/>
              <a:t>2013/09/13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PVDIS decide to add 1 more plane before Cherenkov to make total 5 planes.</a:t>
            </a:r>
          </a:p>
          <a:p>
            <a:r>
              <a:rPr lang="en-US" dirty="0" smtClean="0"/>
              <a:t>PVDIS proposal has 22-35 degree as required acceptance</a:t>
            </a:r>
          </a:p>
          <a:p>
            <a:r>
              <a:rPr lang="en-US" dirty="0" smtClean="0"/>
              <a:t>GEM size in PVDIS proposal was not optimized to accepted 22-35 degree from the full target.</a:t>
            </a:r>
          </a:p>
          <a:p>
            <a:r>
              <a:rPr lang="en-US" dirty="0" smtClean="0"/>
              <a:t>Current CLEO PVDIS setup have room to allow EC accept 21-36 degree from full target, even though the performance at the edges can be somewhat degraded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Both GSM and EC need to decide to accept 22-35 or 21-36 degree and optimize for target center or full target after examining performance and cost.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-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PVDIS GEM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762000"/>
          <a:ext cx="8229600" cy="3192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685800"/>
                <a:gridCol w="685800"/>
                <a:gridCol w="1371600"/>
                <a:gridCol w="685800"/>
                <a:gridCol w="685800"/>
                <a:gridCol w="1371600"/>
              </a:tblGrid>
              <a:tr h="4078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id</a:t>
                      </a:r>
                      <a:endParaRPr 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Z</a:t>
                      </a:r>
                    </a:p>
                    <a:p>
                      <a:pPr algn="ctr"/>
                      <a:r>
                        <a:rPr lang="en-US" sz="1600" dirty="0" smtClean="0"/>
                        <a:t>(cm)</a:t>
                      </a:r>
                      <a:endParaRPr lang="en-US" sz="16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PVDIS target center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PVDIS target full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5739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R_in</a:t>
                      </a:r>
                      <a:r>
                        <a:rPr lang="en-US" sz="1600" dirty="0" smtClean="0"/>
                        <a:t> (cm)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R_out</a:t>
                      </a:r>
                      <a:r>
                        <a:rPr lang="en-US" sz="1600" dirty="0" smtClean="0"/>
                        <a:t>(cm)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Area</a:t>
                      </a:r>
                    </a:p>
                    <a:p>
                      <a:pPr algn="ctr"/>
                      <a:r>
                        <a:rPr lang="en-US" sz="1600" dirty="0" smtClean="0"/>
                        <a:t>(m2)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R_in</a:t>
                      </a:r>
                      <a:r>
                        <a:rPr lang="en-US" sz="1600" dirty="0" smtClean="0"/>
                        <a:t> (cm)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R_out</a:t>
                      </a:r>
                      <a:r>
                        <a:rPr lang="en-US" sz="1600" dirty="0" smtClean="0"/>
                        <a:t>(cm)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Area</a:t>
                      </a:r>
                    </a:p>
                    <a:p>
                      <a:pPr algn="ctr"/>
                      <a:r>
                        <a:rPr lang="en-US" sz="1600" dirty="0" smtClean="0"/>
                        <a:t>(m2)</a:t>
                      </a:r>
                    </a:p>
                  </a:txBody>
                  <a:tcPr anchor="ctr"/>
                </a:tc>
              </a:tr>
              <a:tr h="3675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157.5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2.611612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122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3.952133</a:t>
                      </a:r>
                    </a:p>
                  </a:txBody>
                  <a:tcPr marL="7620" marR="7620" marT="7620" marB="0" anchor="b"/>
                </a:tc>
              </a:tr>
              <a:tr h="3675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185.5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3.736933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59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143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5.330667</a:t>
                      </a:r>
                    </a:p>
                  </a:txBody>
                  <a:tcPr marL="7620" marR="7620" marT="7620" marB="0" anchor="b"/>
                </a:tc>
              </a:tr>
              <a:tr h="3675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190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3.813588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65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143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5.096932</a:t>
                      </a:r>
                    </a:p>
                  </a:txBody>
                  <a:tcPr marL="7620" marR="7620" marT="7620" marB="0" anchor="b"/>
                </a:tc>
              </a:tr>
              <a:tr h="3675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10.51054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105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230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13.15545</a:t>
                      </a:r>
                    </a:p>
                  </a:txBody>
                  <a:tcPr marL="7620" marR="7620" marT="7620" marB="0" anchor="b"/>
                </a:tc>
              </a:tr>
              <a:tr h="3675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315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11.18253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109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237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13.91352</a:t>
                      </a:r>
                    </a:p>
                  </a:txBody>
                  <a:tcPr marL="7620" marR="7620" marT="7620" marB="0" anchor="b"/>
                </a:tc>
              </a:tr>
              <a:tr h="3675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31.8552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41.4487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4343400"/>
            <a:ext cx="8229600" cy="2362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CLEO coil center at 0.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PVDIS 40cm long target with center at 10cm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PVDIS angle 21-36 degree by EC nominal acceptance R(110,250)cm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Considering the CLEO baffle, plane 1,2,3 are directly behind baffle and only need partial coverage (70-80%?), plane 4,5 are between Cherenkov and EC and need full coverage  157.5,185.5,190,306,315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To cover full target, GEM needs to increase by 30% from cover target center only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Largest GEM size in R 128cm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24600" y="0"/>
            <a:ext cx="2804614" cy="3231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1500" dirty="0" smtClean="0"/>
              <a:t>Assume 21-36 degree acceptance</a:t>
            </a:r>
            <a:endParaRPr lang="en-US" sz="1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-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PVDIS GEM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762000"/>
          <a:ext cx="8229600" cy="3192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685800"/>
                <a:gridCol w="685800"/>
                <a:gridCol w="1371600"/>
                <a:gridCol w="685800"/>
                <a:gridCol w="685800"/>
                <a:gridCol w="1371600"/>
              </a:tblGrid>
              <a:tr h="4078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id</a:t>
                      </a:r>
                      <a:endParaRPr 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Z</a:t>
                      </a:r>
                    </a:p>
                    <a:p>
                      <a:pPr algn="ctr"/>
                      <a:r>
                        <a:rPr lang="en-US" sz="1600" dirty="0" smtClean="0"/>
                        <a:t>(cm)</a:t>
                      </a:r>
                      <a:endParaRPr lang="en-US" sz="16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PVDIS target center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PVDIS target full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5739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R_in</a:t>
                      </a:r>
                      <a:r>
                        <a:rPr lang="en-US" sz="1600" dirty="0" smtClean="0"/>
                        <a:t> (cm)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R_out</a:t>
                      </a:r>
                      <a:r>
                        <a:rPr lang="en-US" sz="1600" dirty="0" smtClean="0"/>
                        <a:t>(cm)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Area</a:t>
                      </a:r>
                    </a:p>
                    <a:p>
                      <a:pPr algn="ctr"/>
                      <a:r>
                        <a:rPr lang="en-US" sz="1600" dirty="0" smtClean="0"/>
                        <a:t>(m2)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R_in</a:t>
                      </a:r>
                      <a:r>
                        <a:rPr lang="en-US" sz="1600" dirty="0" smtClean="0"/>
                        <a:t> (cm)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R_out</a:t>
                      </a:r>
                      <a:r>
                        <a:rPr lang="en-US" sz="1600" dirty="0" smtClean="0"/>
                        <a:t>(cm)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Area</a:t>
                      </a:r>
                    </a:p>
                    <a:p>
                      <a:pPr algn="ctr"/>
                      <a:r>
                        <a:rPr lang="en-US" sz="1600" dirty="0" smtClean="0"/>
                        <a:t>(m2)</a:t>
                      </a:r>
                    </a:p>
                  </a:txBody>
                  <a:tcPr anchor="ctr"/>
                </a:tc>
              </a:tr>
              <a:tr h="3675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157.5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59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2.304364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51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118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3.557234</a:t>
                      </a:r>
                    </a:p>
                  </a:txBody>
                  <a:tcPr marL="7620" marR="7620" marT="7620" marB="0" anchor="b"/>
                </a:tc>
              </a:tr>
              <a:tr h="3675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185.5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3.136573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62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136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4.603072</a:t>
                      </a:r>
                    </a:p>
                  </a:txBody>
                  <a:tcPr marL="7620" marR="7620" marT="7620" marB="0" anchor="b"/>
                </a:tc>
              </a:tr>
              <a:tr h="3675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190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3.358999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65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140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4.83021</a:t>
                      </a:r>
                    </a:p>
                  </a:txBody>
                  <a:tcPr marL="7620" marR="7620" marT="7620" marB="0" anchor="b"/>
                </a:tc>
              </a:tr>
              <a:tr h="3675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119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9.012622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111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221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11.47312</a:t>
                      </a:r>
                    </a:p>
                  </a:txBody>
                  <a:tcPr marL="7620" marR="7620" marT="7620" marB="0" anchor="b"/>
                </a:tc>
              </a:tr>
              <a:tr h="3675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315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9.500198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115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228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12.17653</a:t>
                      </a:r>
                    </a:p>
                  </a:txBody>
                  <a:tcPr marL="7620" marR="7620" marT="7620" marB="0" anchor="b"/>
                </a:tc>
              </a:tr>
              <a:tr h="3675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27.31276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36.64017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4343400"/>
            <a:ext cx="82296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CLEO coil center at 0.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PVDIS 40cm long target with center at 10cm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PVDIS angle 22-35 degree by EC nominal acceptance R(117,240)cm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Considering the CLEO baffle, plane 1,2,3 are directly behind baffle and only need partial coverage (70-80%?), plane 4,5 are between Cherenkov and EC and need full coverage  157.5,185.5,190,306,315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To cover full target, GEM needs to increase by 34%  from cover target center only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Largest GEM size in R 113cm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24600" y="0"/>
            <a:ext cx="2804614" cy="3231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1500" dirty="0" smtClean="0"/>
              <a:t>Assume 22-35 degree acceptance</a:t>
            </a:r>
            <a:endParaRPr lang="en-US" sz="1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PVDIS </a:t>
            </a:r>
            <a:r>
              <a:rPr lang="en-US" dirty="0" err="1" smtClean="0"/>
              <a:t>Err_Apv</a:t>
            </a:r>
            <a:r>
              <a:rPr lang="en-US" dirty="0" smtClean="0"/>
              <a:t>(%) </a:t>
            </a:r>
            <a:br>
              <a:rPr lang="en-US" dirty="0" smtClean="0"/>
            </a:br>
            <a:r>
              <a:rPr lang="en-US" dirty="0" smtClean="0"/>
              <a:t>(based on current baffle “more1” before trig cut)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86800" cy="2921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</a:tblGrid>
              <a:tr h="45246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0.20-0.30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0.30-0.35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0.35-0.40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0.40-0.45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0.45-0.50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0.50-0.55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0.55-0.60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0.60-0.67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0.67-0.80</a:t>
                      </a:r>
                      <a:endParaRPr lang="en-US" sz="1800" dirty="0"/>
                    </a:p>
                  </a:txBody>
                  <a:tcPr/>
                </a:tc>
              </a:tr>
              <a:tr h="452460">
                <a:tc>
                  <a:txBody>
                    <a:bodyPr/>
                    <a:lstStyle/>
                    <a:p>
                      <a:r>
                        <a:rPr lang="en-US" dirty="0" smtClean="0"/>
                        <a:t>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0.641</a:t>
                      </a:r>
                    </a:p>
                  </a:txBody>
                  <a:tcPr marL="9525" marR="9525" marT="9525" marB="0" anchor="b"/>
                </a:tc>
              </a:tr>
              <a:tr h="452460">
                <a:tc>
                  <a:txBody>
                    <a:bodyPr/>
                    <a:lstStyle/>
                    <a:p>
                      <a:r>
                        <a:rPr lang="en-US" dirty="0" smtClean="0"/>
                        <a:t>GEM</a:t>
                      </a:r>
                      <a:r>
                        <a:rPr lang="en-US" baseline="0" dirty="0" smtClean="0"/>
                        <a:t> 5 (full target)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0.641</a:t>
                      </a:r>
                    </a:p>
                  </a:txBody>
                  <a:tcPr marL="9525" marR="9525" marT="9525" marB="0" anchor="b"/>
                </a:tc>
              </a:tr>
              <a:tr h="4524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GEM</a:t>
                      </a:r>
                      <a:r>
                        <a:rPr lang="en-US" baseline="0" dirty="0" smtClean="0"/>
                        <a:t> 5 (target center)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0.450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0.668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47244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err="1" smtClean="0"/>
              <a:t>Err_Apv</a:t>
            </a:r>
            <a:r>
              <a:rPr lang="en-US" sz="2400" dirty="0" smtClean="0"/>
              <a:t> studied according to e DIS hits on different detectors.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EC nominal acceptance R(110,250)cm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GEM 5 (full target) acceptance R(109,237)cm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GEM 5 (target center) acceptance R(117,222)cm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If we use GEM 5 (target center) configuration, it will increase </a:t>
            </a:r>
            <a:r>
              <a:rPr lang="en-US" sz="2400" dirty="0" err="1" smtClean="0">
                <a:solidFill>
                  <a:srgbClr val="FF0000"/>
                </a:solidFill>
              </a:rPr>
              <a:t>Err_Apv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24600" y="0"/>
            <a:ext cx="2804614" cy="3231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1500" dirty="0" smtClean="0"/>
              <a:t>Assume 21-36 degree acceptance</a:t>
            </a:r>
            <a:endParaRPr lang="en-US" sz="1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PVDIS </a:t>
            </a:r>
            <a:r>
              <a:rPr lang="en-US" dirty="0" err="1" smtClean="0"/>
              <a:t>Err_Apv</a:t>
            </a:r>
            <a:r>
              <a:rPr lang="en-US" dirty="0" smtClean="0"/>
              <a:t>(%) </a:t>
            </a:r>
            <a:br>
              <a:rPr lang="en-US" dirty="0" smtClean="0"/>
            </a:br>
            <a:r>
              <a:rPr lang="en-US" dirty="0" smtClean="0"/>
              <a:t>(based on current baffle “more1” before trig cut)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86800" cy="2921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</a:tblGrid>
              <a:tr h="45246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0.20-0.30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0.30-0.35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0.35-0.40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0.40-0.45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0.45-0.50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0.50-0.55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0.55-0.60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0.60-0.67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0.67-0.80</a:t>
                      </a:r>
                      <a:endParaRPr lang="en-US" sz="1800" dirty="0"/>
                    </a:p>
                  </a:txBody>
                  <a:tcPr/>
                </a:tc>
              </a:tr>
              <a:tr h="452460">
                <a:tc>
                  <a:txBody>
                    <a:bodyPr/>
                    <a:lstStyle/>
                    <a:p>
                      <a:r>
                        <a:rPr lang="en-US" dirty="0" smtClean="0"/>
                        <a:t>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0.300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0.649</a:t>
                      </a:r>
                    </a:p>
                  </a:txBody>
                  <a:tcPr marL="9525" marR="9525" marT="9525" marB="0" anchor="b"/>
                </a:tc>
              </a:tr>
              <a:tr h="452460">
                <a:tc>
                  <a:txBody>
                    <a:bodyPr/>
                    <a:lstStyle/>
                    <a:p>
                      <a:r>
                        <a:rPr lang="en-US" dirty="0" smtClean="0"/>
                        <a:t>GEM</a:t>
                      </a:r>
                      <a:r>
                        <a:rPr lang="en-US" baseline="0" dirty="0" smtClean="0"/>
                        <a:t> 5 (full target)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0.280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0.653</a:t>
                      </a:r>
                    </a:p>
                  </a:txBody>
                  <a:tcPr marL="9525" marR="9525" marT="9525" marB="0" anchor="b"/>
                </a:tc>
              </a:tr>
              <a:tr h="4524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GEM</a:t>
                      </a:r>
                      <a:r>
                        <a:rPr lang="en-US" baseline="0" dirty="0" smtClean="0"/>
                        <a:t> 5 (target center)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0.707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47244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err="1" smtClean="0"/>
              <a:t>Err_Apv</a:t>
            </a:r>
            <a:r>
              <a:rPr lang="en-US" sz="2400" dirty="0" smtClean="0"/>
              <a:t> studied according to e DIS hits on different detectors.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EC nominal acceptance R(117,240)cm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GEM 5 (full target) acceptance R(115,228)cm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GEM 5 (target center) acceptance R(112,213)cm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If we use GEM 5 (target center) configuration, it will increase </a:t>
            </a:r>
            <a:r>
              <a:rPr lang="en-US" sz="2400" dirty="0" err="1" smtClean="0">
                <a:solidFill>
                  <a:srgbClr val="FF0000"/>
                </a:solidFill>
              </a:rPr>
              <a:t>Err_Apv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24600" y="0"/>
            <a:ext cx="2804614" cy="3231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1500" dirty="0" smtClean="0"/>
              <a:t>Assume 22-35 degree acceptance</a:t>
            </a:r>
            <a:endParaRPr lang="en-US" sz="1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Err_Apv</a:t>
            </a:r>
            <a:r>
              <a:rPr lang="en-US" dirty="0" smtClean="0"/>
              <a:t>(%) </a:t>
            </a:r>
            <a:br>
              <a:rPr lang="en-US" dirty="0" smtClean="0"/>
            </a:br>
            <a:r>
              <a:rPr lang="en-US" dirty="0" smtClean="0"/>
              <a:t>(based on current baffle “more1” before trig cut)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86800" cy="2902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</a:tblGrid>
              <a:tr h="45246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0.20-0.30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0.30-0.35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0.35-0.40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0.40-0.45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0.45-0.50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0.50-0.55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0.55-0.60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0.60-0.67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0.67-0.80</a:t>
                      </a:r>
                      <a:endParaRPr lang="en-US" sz="1800" dirty="0"/>
                    </a:p>
                  </a:txBody>
                  <a:tcPr/>
                </a:tc>
              </a:tr>
              <a:tr h="452460">
                <a:tc>
                  <a:txBody>
                    <a:bodyPr/>
                    <a:lstStyle/>
                    <a:p>
                      <a:r>
                        <a:rPr lang="en-US" dirty="0" smtClean="0"/>
                        <a:t>GEM</a:t>
                      </a:r>
                      <a:r>
                        <a:rPr lang="en-US" baseline="0" dirty="0" smtClean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0.641</a:t>
                      </a:r>
                    </a:p>
                  </a:txBody>
                  <a:tcPr marL="9525" marR="9525" marT="9525" marB="0" anchor="b"/>
                </a:tc>
              </a:tr>
              <a:tr h="4524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GEM</a:t>
                      </a:r>
                      <a:r>
                        <a:rPr lang="en-US" baseline="0" dirty="0" smtClean="0"/>
                        <a:t> 4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0.641</a:t>
                      </a:r>
                    </a:p>
                  </a:txBody>
                  <a:tcPr marL="9525" marR="9525" marT="9525" marB="0" anchor="b"/>
                </a:tc>
              </a:tr>
              <a:tr h="4524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GEM</a:t>
                      </a:r>
                      <a:r>
                        <a:rPr lang="en-US" baseline="0" dirty="0" smtClean="0"/>
                        <a:t> 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0.641</a:t>
                      </a:r>
                    </a:p>
                  </a:txBody>
                  <a:tcPr marL="9525" marR="9525" marT="9525" marB="0" anchor="b"/>
                </a:tc>
              </a:tr>
              <a:tr h="4524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GEM</a:t>
                      </a:r>
                      <a:r>
                        <a:rPr lang="en-US" baseline="0" dirty="0" smtClean="0"/>
                        <a:t> 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0.641</a:t>
                      </a:r>
                    </a:p>
                  </a:txBody>
                  <a:tcPr marL="9525" marR="9525" marT="9525" marB="0" anchor="b"/>
                </a:tc>
              </a:tr>
              <a:tr h="4524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GEM</a:t>
                      </a:r>
                      <a:r>
                        <a:rPr lang="en-US" baseline="0" dirty="0" smtClean="0"/>
                        <a:t> 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0.623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47244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err="1" smtClean="0"/>
              <a:t>Err_Apv</a:t>
            </a:r>
            <a:r>
              <a:rPr lang="en-US" sz="3200" dirty="0" smtClean="0"/>
              <a:t> studied according to e DIS hits on different GEM planes (full target)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GEM 1 has more hits because it’s between baffle planes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Overall the sizes of GEM planes have matching acceptance.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24600" y="0"/>
            <a:ext cx="2804614" cy="3231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1500" dirty="0" smtClean="0"/>
              <a:t>Assume 21-36 degree acceptance</a:t>
            </a:r>
            <a:endParaRPr lang="en-US" sz="1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PVDIS e </a:t>
            </a:r>
            <a:r>
              <a:rPr lang="en-US" dirty="0" smtClean="0"/>
              <a:t>DIS hit on 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Based on current “more1” baffle</a:t>
            </a:r>
          </a:p>
          <a:p>
            <a:r>
              <a:rPr lang="en-US" dirty="0" smtClean="0"/>
              <a:t>Pattern is similar on GEM 4,5 plane because they are close by in Z.</a:t>
            </a:r>
          </a:p>
          <a:p>
            <a:r>
              <a:rPr lang="en-US" dirty="0" smtClean="0"/>
              <a:t>This suggests almost full coverage in phi.</a:t>
            </a:r>
            <a:endParaRPr lang="en-US" dirty="0"/>
          </a:p>
        </p:txBody>
      </p:sp>
      <p:pic>
        <p:nvPicPr>
          <p:cNvPr id="4" name="Picture 2" descr="http://hallaweb.jlab.org/12GeV/SoLID/download/sim/background/PVDIS_LD2/baffle_babarbafflemore1/hitxy_ec_other_eDIS_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276600"/>
            <a:ext cx="5188058" cy="3518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SIDIS/</a:t>
            </a:r>
            <a:r>
              <a:rPr lang="en-US" dirty="0" err="1" smtClean="0"/>
              <a:t>JPsi</a:t>
            </a:r>
            <a:r>
              <a:rPr lang="en-US" dirty="0" smtClean="0"/>
              <a:t> GEM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589280"/>
          <a:ext cx="8839200" cy="383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920"/>
                <a:gridCol w="883920"/>
                <a:gridCol w="883920"/>
                <a:gridCol w="883920"/>
                <a:gridCol w="883920"/>
                <a:gridCol w="883920"/>
                <a:gridCol w="883920"/>
                <a:gridCol w="883920"/>
                <a:gridCol w="883920"/>
                <a:gridCol w="883920"/>
              </a:tblGrid>
              <a:tr h="4114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id</a:t>
                      </a:r>
                      <a:endParaRPr 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Z</a:t>
                      </a:r>
                    </a:p>
                    <a:p>
                      <a:pPr algn="ctr"/>
                      <a:r>
                        <a:rPr lang="en-US" sz="1600" dirty="0" smtClean="0"/>
                        <a:t>(cm)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SIDIS target center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SIDIS target full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JPsi</a:t>
                      </a:r>
                      <a:r>
                        <a:rPr lang="en-US" sz="1600" dirty="0" smtClean="0"/>
                        <a:t> target center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Overall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495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 range</a:t>
                      </a:r>
                    </a:p>
                    <a:p>
                      <a:pPr algn="ctr"/>
                      <a:r>
                        <a:rPr lang="en-US" sz="1600" dirty="0" smtClean="0"/>
                        <a:t>(cm)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Area</a:t>
                      </a:r>
                    </a:p>
                    <a:p>
                      <a:pPr algn="ctr"/>
                      <a:r>
                        <a:rPr lang="en-US" sz="1600" dirty="0" smtClean="0"/>
                        <a:t>(m2)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 range</a:t>
                      </a:r>
                    </a:p>
                    <a:p>
                      <a:pPr algn="ctr"/>
                      <a:r>
                        <a:rPr lang="en-US" sz="1600" dirty="0" smtClean="0"/>
                        <a:t>(cm)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Area</a:t>
                      </a:r>
                    </a:p>
                    <a:p>
                      <a:pPr algn="ctr"/>
                      <a:r>
                        <a:rPr lang="en-US" sz="1600" dirty="0" smtClean="0"/>
                        <a:t>(m2)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 range</a:t>
                      </a:r>
                    </a:p>
                    <a:p>
                      <a:pPr algn="ctr"/>
                      <a:r>
                        <a:rPr lang="en-US" sz="1600" dirty="0" smtClean="0"/>
                        <a:t>needed</a:t>
                      </a:r>
                    </a:p>
                    <a:p>
                      <a:pPr algn="ctr"/>
                      <a:r>
                        <a:rPr lang="en-US" sz="1600" dirty="0" smtClean="0"/>
                        <a:t>(cm)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Area needed</a:t>
                      </a:r>
                    </a:p>
                    <a:p>
                      <a:pPr algn="ctr"/>
                      <a:r>
                        <a:rPr lang="en-US" sz="1600" dirty="0" smtClean="0"/>
                        <a:t>(m2)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 range</a:t>
                      </a:r>
                    </a:p>
                    <a:p>
                      <a:pPr algn="ctr"/>
                      <a:r>
                        <a:rPr lang="en-US" sz="1600" dirty="0" smtClean="0"/>
                        <a:t>(cm)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Area</a:t>
                      </a:r>
                    </a:p>
                    <a:p>
                      <a:pPr algn="ctr"/>
                      <a:r>
                        <a:rPr lang="en-US" sz="1600" dirty="0" smtClean="0"/>
                        <a:t>(m2)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-175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46-78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1.2466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41-87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1.8498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36-67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36-87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1.9707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-150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26-91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2.3892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23-98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2.8510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21-80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1.8720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21-98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2.8786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30-103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3.0502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27-112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3.7118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25-97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2.7595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25-112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3.7445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-68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37-126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4.5575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34-135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5.3624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32-123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4.4312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32-135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5.4039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46-95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2.1705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44-100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2.5334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42-90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1.9905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42-100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2.5874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58-118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3.3175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55-123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3.8026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55-115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3.2044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55-123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3.8026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7030A0"/>
                          </a:solidFill>
                        </a:rPr>
                        <a:t>16.7315</a:t>
                      </a:r>
                      <a:endParaRPr lang="en-US" sz="1600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7030A0"/>
                          </a:solidFill>
                        </a:rPr>
                        <a:t>20.1110</a:t>
                      </a:r>
                      <a:endParaRPr lang="en-US" sz="1600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1"/>
                          </a:solidFill>
                        </a:rPr>
                        <a:t>15.2607</a:t>
                      </a:r>
                      <a:endParaRPr lang="en-US" sz="16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20.3877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4648200"/>
            <a:ext cx="82296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CLEO coil center at 0.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Plane (1,2,3,4) cover large angle and plane (2,3,4,5,6) cover forward angle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SIDIS 40cm long target with center at -350cm,  SIDIS angle 7.5-14.85-24 degree accepted by EC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JPsi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15cm long target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center at -300cm tentative</a:t>
            </a:r>
            <a:r>
              <a:rPr lang="en-US" sz="3200" dirty="0" err="1" smtClean="0"/>
              <a:t>ly</a:t>
            </a:r>
            <a:r>
              <a:rPr lang="en-US" sz="3200" dirty="0" smtClean="0"/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JPsi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angle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8-</a:t>
            </a:r>
            <a:r>
              <a:rPr lang="en-US" sz="3200" dirty="0" smtClean="0"/>
              <a:t> 16.28-28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degree </a:t>
            </a:r>
            <a:r>
              <a:rPr lang="en-US" sz="3200" dirty="0" smtClean="0"/>
              <a:t>accepted by EC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err="1" smtClean="0"/>
              <a:t>Jpsi</a:t>
            </a:r>
            <a:r>
              <a:rPr lang="en-US" sz="3200" dirty="0" smtClean="0"/>
              <a:t> coverage is only optimized by target center as it’s length is smaller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Overall GEM size determined by “</a:t>
            </a:r>
            <a:r>
              <a:rPr lang="en-US" sz="3200" dirty="0" err="1" smtClean="0"/>
              <a:t>Jpsi</a:t>
            </a:r>
            <a:r>
              <a:rPr lang="en-US" sz="3200" dirty="0" smtClean="0"/>
              <a:t> target center” inner and “SIDIS target full” outer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baseline="0" dirty="0" smtClean="0">
                <a:solidFill>
                  <a:srgbClr val="FF0000"/>
                </a:solidFill>
              </a:rPr>
              <a:t>PVDIS</a:t>
            </a:r>
            <a:r>
              <a:rPr lang="en-US" sz="3200" dirty="0" smtClean="0">
                <a:solidFill>
                  <a:srgbClr val="FF0000"/>
                </a:solidFill>
              </a:rPr>
              <a:t> has more than enough GEM for SIDIS/</a:t>
            </a:r>
            <a:r>
              <a:rPr lang="en-US" sz="3200" dirty="0" err="1" smtClean="0">
                <a:solidFill>
                  <a:srgbClr val="FF0000"/>
                </a:solidFill>
              </a:rPr>
              <a:t>JPsi</a:t>
            </a:r>
            <a:r>
              <a:rPr lang="en-US" sz="3200" dirty="0" smtClean="0">
                <a:solidFill>
                  <a:srgbClr val="FF0000"/>
                </a:solidFill>
              </a:rPr>
              <a:t> to cover full target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992</Words>
  <Application>Microsoft Office PowerPoint</Application>
  <PresentationFormat>On-screen Show (4:3)</PresentationFormat>
  <Paragraphs>403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GEM geometry</vt:lpstr>
      <vt:lpstr>Intro</vt:lpstr>
      <vt:lpstr>Slide 3</vt:lpstr>
      <vt:lpstr>Slide 4</vt:lpstr>
      <vt:lpstr>PVDIS Err_Apv(%)  (based on current baffle “more1” before trig cut)</vt:lpstr>
      <vt:lpstr>PVDIS Err_Apv(%)  (based on current baffle “more1” before trig cut)</vt:lpstr>
      <vt:lpstr>Err_Apv(%)  (based on current baffle “more1” before trig cut)</vt:lpstr>
      <vt:lpstr>PVDIS e DIS hit on EC</vt:lpstr>
      <vt:lpstr>SIDIS/JPsi GEM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 Baffle and  Background Update</dc:title>
  <dc:creator>owner</dc:creator>
  <cp:lastModifiedBy>owner</cp:lastModifiedBy>
  <cp:revision>72</cp:revision>
  <dcterms:created xsi:type="dcterms:W3CDTF">2006-08-16T00:00:00Z</dcterms:created>
  <dcterms:modified xsi:type="dcterms:W3CDTF">2013-09-18T13:47:16Z</dcterms:modified>
</cp:coreProperties>
</file>