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9" r:id="rId3"/>
    <p:sldId id="257" r:id="rId4"/>
    <p:sldId id="258" r:id="rId5"/>
    <p:sldId id="260" r:id="rId6"/>
    <p:sldId id="262" r:id="rId7"/>
    <p:sldId id="263" r:id="rId8"/>
    <p:sldId id="264" r:id="rId9"/>
    <p:sldId id="268" r:id="rId10"/>
    <p:sldId id="269" r:id="rId11"/>
    <p:sldId id="265" r:id="rId12"/>
    <p:sldId id="266" r:id="rId13"/>
    <p:sldId id="267"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54" d="100"/>
          <a:sy n="154" d="100"/>
        </p:scale>
        <p:origin x="-99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interSettings" Target="printerSettings/printerSettings1.bin"/><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esProps" Target="presProps.xml"/><Relationship Id="rId19"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EA11ED-AFFD-3842-82E8-823B8CB15939}"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A11ED-AFFD-3842-82E8-823B8CB15939}"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A11ED-AFFD-3842-82E8-823B8CB15939}"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A11ED-AFFD-3842-82E8-823B8CB15939}"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EA11ED-AFFD-3842-82E8-823B8CB15939}"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EA11ED-AFFD-3842-82E8-823B8CB15939}" type="datetimeFigureOut">
              <a:rPr lang="en-US" smtClean="0"/>
              <a:pPr/>
              <a:t>1/27/11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EA11ED-AFFD-3842-82E8-823B8CB15939}" type="datetimeFigureOut">
              <a:rPr lang="en-US" smtClean="0"/>
              <a:pPr/>
              <a:t>1/27/11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EA11ED-AFFD-3842-82E8-823B8CB15939}" type="datetimeFigureOut">
              <a:rPr lang="en-US" smtClean="0"/>
              <a:pPr/>
              <a:t>1/27/11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A11ED-AFFD-3842-82E8-823B8CB15939}" type="datetimeFigureOut">
              <a:rPr lang="en-US" smtClean="0"/>
              <a:pPr/>
              <a:t>1/27/11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A11ED-AFFD-3842-82E8-823B8CB15939}" type="datetimeFigureOut">
              <a:rPr lang="en-US" smtClean="0"/>
              <a:pPr/>
              <a:t>1/27/11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A11ED-AFFD-3842-82E8-823B8CB15939}" type="datetimeFigureOut">
              <a:rPr lang="en-US" smtClean="0"/>
              <a:pPr/>
              <a:t>1/27/11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1A9ED-DCE5-9C40-A987-A5007EFA71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A11ED-AFFD-3842-82E8-823B8CB15939}" type="datetimeFigureOut">
              <a:rPr lang="en-US" smtClean="0"/>
              <a:pPr/>
              <a:t>1/27/11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1A9ED-DCE5-9C40-A987-A5007EFA71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Status of Solid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Experiments</a:t>
            </a:r>
            <a:endParaRPr lang="en-US" dirty="0"/>
          </a:p>
        </p:txBody>
      </p:sp>
      <p:sp>
        <p:nvSpPr>
          <p:cNvPr id="3" name="Rectangle 2"/>
          <p:cNvSpPr/>
          <p:nvPr/>
        </p:nvSpPr>
        <p:spPr>
          <a:xfrm>
            <a:off x="1143000" y="1417638"/>
            <a:ext cx="7010400" cy="2862323"/>
          </a:xfrm>
          <a:prstGeom prst="rect">
            <a:avLst/>
          </a:prstGeom>
        </p:spPr>
        <p:txBody>
          <a:bodyPr wrap="square">
            <a:spAutoFit/>
          </a:bodyPr>
          <a:lstStyle/>
          <a:p>
            <a:endParaRPr lang="en-US" dirty="0" smtClean="0"/>
          </a:p>
          <a:p>
            <a:r>
              <a:rPr lang="en-US" dirty="0" smtClean="0"/>
              <a:t>Floor Time Required to Change Experiments</a:t>
            </a:r>
          </a:p>
          <a:p>
            <a:endParaRPr lang="en-US" dirty="0" smtClean="0"/>
          </a:p>
          <a:p>
            <a:r>
              <a:rPr lang="en-US" dirty="0" smtClean="0"/>
              <a:t>We plan to mount the detectors on the downstream pole piece of</a:t>
            </a:r>
          </a:p>
          <a:p>
            <a:r>
              <a:rPr lang="en-US" dirty="0" smtClean="0"/>
              <a:t>the solenoid, which can be quickly removed as discussed in PR-10-007</a:t>
            </a:r>
            <a:r>
              <a:rPr lang="en-US" dirty="0" smtClean="0"/>
              <a:t>.  Removing </a:t>
            </a:r>
            <a:r>
              <a:rPr lang="en-US" dirty="0" smtClean="0"/>
              <a:t>them should take on the order of a week.  Removing </a:t>
            </a:r>
            <a:r>
              <a:rPr lang="en-US" dirty="0" smtClean="0"/>
              <a:t>the cryostat </a:t>
            </a:r>
            <a:r>
              <a:rPr lang="en-US" dirty="0" smtClean="0"/>
              <a:t>should take more time, which would be on the order of two months</a:t>
            </a:r>
            <a:r>
              <a:rPr lang="en-US" dirty="0" smtClean="0"/>
              <a:t>.  This </a:t>
            </a:r>
            <a:r>
              <a:rPr lang="en-US" dirty="0" smtClean="0"/>
              <a:t>step is required for switching to any other experiment.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685800"/>
          <a:ext cx="8229600" cy="5895174"/>
        </p:xfrm>
        <a:graphic>
          <a:graphicData uri="http://schemas.openxmlformats.org/drawingml/2006/table">
            <a:tbl>
              <a:tblPr/>
              <a:tblGrid>
                <a:gridCol w="808038"/>
                <a:gridCol w="906462"/>
                <a:gridCol w="2857500"/>
                <a:gridCol w="533400"/>
                <a:gridCol w="533400"/>
                <a:gridCol w="838200"/>
                <a:gridCol w="930275"/>
                <a:gridCol w="822325"/>
              </a:tblGrid>
              <a:tr h="231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NUMBER</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CONTACT PERSON</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TITLE</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HALL</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DAYS</a:t>
                      </a:r>
                      <a:b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b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REQ</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DAYS</a:t>
                      </a:r>
                      <a:b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b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AWARDED</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SCIENTIFIC</a:t>
                      </a:r>
                      <a:b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b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RATE</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PAC Decision</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C12-09-001</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pitchFamily="-65" charset="0"/>
                          <a:ea typeface="Times New Roman" pitchFamily="-65" charset="0"/>
                          <a:cs typeface="Times New Roman" pitchFamily="-65" charset="0"/>
                        </a:rPr>
                        <a:t>Edward Brash</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err="1">
                          <a:ln>
                            <a:noFill/>
                          </a:ln>
                          <a:solidFill>
                            <a:srgbClr val="000000"/>
                          </a:solidFill>
                          <a:effectLst/>
                          <a:latin typeface="Times New Roman" pitchFamily="-65" charset="0"/>
                          <a:ea typeface="Times New Roman" pitchFamily="-65" charset="0"/>
                          <a:cs typeface="Times New Roman" pitchFamily="-65" charset="0"/>
                        </a:rPr>
                        <a:t>GEp/GMp</a:t>
                      </a:r>
                      <a:r>
                        <a:rPr kumimoji="0" lang="en-US" sz="1200" b="0" i="0" u="none" strike="noStrike" cap="none" normalizeH="0" baseline="0" dirty="0">
                          <a:ln>
                            <a:noFill/>
                          </a:ln>
                          <a:solidFill>
                            <a:srgbClr val="000000"/>
                          </a:solidFill>
                          <a:effectLst/>
                          <a:latin typeface="Times New Roman" pitchFamily="-65" charset="0"/>
                          <a:ea typeface="Times New Roman" pitchFamily="-65" charset="0"/>
                          <a:cs typeface="Times New Roman" pitchFamily="-65" charset="0"/>
                        </a:rPr>
                        <a:t> with an 11 </a:t>
                      </a:r>
                      <a:r>
                        <a:rPr kumimoji="0" lang="en-US" sz="1200" b="0" i="0" u="none" strike="noStrike" cap="none" normalizeH="0" baseline="0" dirty="0" err="1">
                          <a:ln>
                            <a:noFill/>
                          </a:ln>
                          <a:solidFill>
                            <a:srgbClr val="000000"/>
                          </a:solidFill>
                          <a:effectLst/>
                          <a:latin typeface="Times New Roman" pitchFamily="-65" charset="0"/>
                          <a:ea typeface="Times New Roman" pitchFamily="-65" charset="0"/>
                          <a:cs typeface="Times New Roman" pitchFamily="-65" charset="0"/>
                        </a:rPr>
                        <a:t>GeV</a:t>
                      </a:r>
                      <a:r>
                        <a:rPr kumimoji="0" lang="en-US" sz="1200" b="0" i="0" u="none" strike="noStrike" cap="none" normalizeH="0" baseline="0" dirty="0">
                          <a:ln>
                            <a:noFill/>
                          </a:ln>
                          <a:solidFill>
                            <a:srgbClr val="000000"/>
                          </a:solidFill>
                          <a:effectLst/>
                          <a:latin typeface="Times New Roman" pitchFamily="-65" charset="0"/>
                          <a:ea typeface="Times New Roman" pitchFamily="-65" charset="0"/>
                          <a:cs typeface="Times New Roman" pitchFamily="-65" charset="0"/>
                        </a:rPr>
                        <a:t> electron beam</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98</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Deferred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C12-09-002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Kawtar Hafidi</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E12-09-002; Charge Symmetry Violating Quark Distributions via Precise Measurement of pi+/pi  Ratios in Semi inclusive Deep Inelastic Scattering.</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22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PAC38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pitchFamily="-65" charset="0"/>
                          <a:ea typeface="Times New Roman" pitchFamily="-65" charset="0"/>
                          <a:cs typeface="Times New Roman" pitchFamily="-65" charset="0"/>
                        </a:rPr>
                        <a:t>C12-09-017</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Rolf Ent</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Transverse Momentum Dependence of Semi-Inclusive Pion and Kaon Production</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PAC38</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C12-09-018</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Puckett</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Measurement of Semi-Inclusive Pion and Kaon electroproduction in the DIS Regime on a Transversely Polarized 3He Target using the Super BigBite and BigBite Spectrometers in Hall A</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64</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0636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C12-10-001</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Liguang Tang</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Study of Light Hypernuclei by Pionic Decay at JLab</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42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C12-10-009</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 Schuster</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The A2 Experiment (APEX): Search for a New Vector Boson A2 Decaying to e+e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34</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34 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C12-10-103</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G. G. Petratos</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Measurement of the F2n/F2p, d/u Ratios and A=3 EMC Effect in Deep Inelastic Electron Scattering Off the Tritium and Helium Mirror Nuclei.</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42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42 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E12-09-005</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Prof. Krishna Kumar</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E12-09-005: Update An Ultra-precise Measurement of the Weak Mixing Angle using Moller Scattering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344</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344 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E12-10-007</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Paul Souder</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Brief Update to PR10-007 (E09-012): Beam Time Request for SoLID.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338</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169 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E12-10-011</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Gasparian</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Precision Measurement of the eta Radiative Decay Width via the Primakoff Effect</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79</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79 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06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LOI-11-001</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Ken Hicks</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Search for Scalar Mesons at low Q</a:t>
                      </a:r>
                      <a:r>
                        <a:rPr kumimoji="0" lang="en-US" sz="1200" b="0" i="0" u="none" strike="noStrike" cap="none" normalizeH="0" baseline="30000">
                          <a:ln>
                            <a:noFill/>
                          </a:ln>
                          <a:solidFill>
                            <a:srgbClr val="000000"/>
                          </a:solidFill>
                          <a:effectLst/>
                          <a:latin typeface="Times New Roman" pitchFamily="-65" charset="0"/>
                          <a:ea typeface="Times New Roman" pitchFamily="-65" charset="0"/>
                          <a:cs typeface="Times New Roman" pitchFamily="-65" charset="0"/>
                        </a:rPr>
                        <a:t>2</a:t>
                      </a: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using CLAS12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Title 1"/>
          <p:cNvSpPr txBox="1">
            <a:spLocks/>
          </p:cNvSpPr>
          <p:nvPr/>
        </p:nvSpPr>
        <p:spPr bwMode="auto">
          <a:xfrm>
            <a:off x="871538" y="17463"/>
            <a:ext cx="7434262" cy="736600"/>
          </a:xfrm>
          <a:prstGeom prst="rect">
            <a:avLst/>
          </a:prstGeom>
          <a:noFill/>
          <a:ln w="12700">
            <a:noFill/>
            <a:miter lim="800000"/>
            <a:headEnd/>
            <a:tailEnd/>
          </a:ln>
        </p:spPr>
        <p:txBody>
          <a:bodyPr vert="horz" wrap="square" lIns="90487" tIns="44450" rIns="90487" bIns="4445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hlink"/>
                </a:solidFill>
                <a:effectLst/>
                <a:uLnTx/>
                <a:uFillTx/>
                <a:latin typeface="+mj-lt"/>
                <a:ea typeface="+mj-ea"/>
                <a:cs typeface="+mj-cs"/>
              </a:rPr>
              <a:t>PAC37 Results</a:t>
            </a:r>
            <a:endParaRPr kumimoji="0" lang="en-US" sz="3200" b="1" i="0" u="none" strike="noStrike" kern="0" cap="none" spc="0" normalizeH="0" baseline="0" noProof="0" dirty="0">
              <a:ln>
                <a:noFill/>
              </a:ln>
              <a:solidFill>
                <a:schemeClr val="hlink"/>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52400"/>
          <a:ext cx="8382000" cy="6586656"/>
        </p:xfrm>
        <a:graphic>
          <a:graphicData uri="http://schemas.openxmlformats.org/drawingml/2006/table">
            <a:tbl>
              <a:tblPr/>
              <a:tblGrid>
                <a:gridCol w="762000"/>
                <a:gridCol w="1077913"/>
                <a:gridCol w="2725737"/>
                <a:gridCol w="581025"/>
                <a:gridCol w="644525"/>
                <a:gridCol w="838200"/>
                <a:gridCol w="914400"/>
                <a:gridCol w="838200"/>
              </a:tblGrid>
              <a:tr h="5937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NUMBER</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CONTACT PERSON</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TITLE</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HALL</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DAYS</a:t>
                      </a:r>
                      <a:b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br>
                      <a:r>
                        <a:rPr kumimoji="0" lang="en-US" sz="1200" b="1"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REQ</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DAYS</a:t>
                      </a:r>
                      <a:b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b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AWARDED</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SCIENTIFIC</a:t>
                      </a:r>
                      <a:b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b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RATE</a:t>
                      </a: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rPr>
                        <a:t>PAC Decision</a:t>
                      </a:r>
                    </a:p>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1" i="0" u="none" strike="noStrike" cap="none" normalizeH="0" baseline="0">
                        <a:ln>
                          <a:noFill/>
                        </a:ln>
                        <a:solidFill>
                          <a:srgbClr val="FF0000"/>
                        </a:solidFill>
                        <a:effectLst/>
                        <a:latin typeface="Times New Roman" pitchFamily="-65" charset="0"/>
                        <a:ea typeface="Times New Roman" pitchFamily="-65" charset="0"/>
                        <a:cs typeface="Times New Roman" pitchFamily="-65" charset="0"/>
                      </a:endParaRPr>
                    </a:p>
                  </a:txBody>
                  <a:tcPr marL="3638" marR="3638" marT="3638"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Narrow" pitchFamily="-65" charset="0"/>
                        </a:rPr>
                        <a:t>LOI-11-002</a:t>
                      </a:r>
                    </a:p>
                  </a:txBody>
                  <a:tcPr marL="9525" marR="9525" marT="9525"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Arial Narrow" pitchFamily="-65" charset="0"/>
                        </a:rPr>
                        <a:t>Zein-Eddine Meziani</a:t>
                      </a:r>
                    </a:p>
                  </a:txBody>
                  <a:tcPr marL="9525" marR="9525" marT="9525"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Arial Narrow" pitchFamily="-65" charset="0"/>
                        </a:rPr>
                        <a:t>Measurement of the Proton and Deuteron J/Psi Electroproduction Cross Section at Threshold; A Quest of QCD Van der Waals Forces</a:t>
                      </a:r>
                    </a:p>
                  </a:txBody>
                  <a:tcPr marL="9525" marR="9525" marT="9525"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Arial Narrow" pitchFamily="-65" charset="0"/>
                        </a:rPr>
                        <a:t>C </a:t>
                      </a:r>
                    </a:p>
                  </a:txBody>
                  <a:tcPr marL="9525" marR="9525" marT="9525"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Arial Narrow" pitchFamily="-65" charset="0"/>
                        </a:rPr>
                        <a:t> </a:t>
                      </a:r>
                    </a:p>
                  </a:txBody>
                  <a:tcPr marL="9525" marR="9525" marT="9525"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LOI-11-003</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 Solvignon</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Letter-Of-Intent: The Deuteron Tensor Structure b1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LOI-11-004</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Xiaohui Zhan</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Semi-inclusive deep inelastic scattering from light nuclei by tagging low momentum spectators</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20</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endParaRP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PR-11-001</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John Annand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Measurement of the Ratio GnE/GnM by the Double-polarized 2H(e,e2n) Reaction</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55</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Deferred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Steffen Strauch</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Proton Recoil Polarization in the 4He(e,e'p)3H, 2H(e,e'p)n, and 1H(e,e'p) Reactions</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37</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37</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B+</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PR-11-003</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Silvia Niccolai</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Deeply Virtual Compton Scattering on the Neutron with CLAS12 at 11 GeV</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90</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PAC38</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PR-11-004</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Ishay Pomerantz</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Hard photodisintegration of $^3$He into p-p, p-n, and p-d pairs</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19</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Deferred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PR-11-005</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Marco Battaglieri</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Meson spectroscopy with low Q2 electron scattering in CLAS12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119</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119</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00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PR-11-006</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John Jaros</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Heavy Photon Search at Jefferson Laboratory</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4620</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7889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PR-11-007</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Jin Huang</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Asymmetries in Semi-Inclusive Deep-Inelastic Electro-Production of Charged Pion on a Longitudinally Polarized He-3 Target at 8.8 and 11 GeV</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35</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PAC38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PR-11-008</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Peter Fisher</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A Proposal for the DarkLight Experiment at the Jefferson Laboratory Free Electron Laser</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FEL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90</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C2</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PR-11-009</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John Arrington</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The Neutron Electric Form Factor at Q</a:t>
                      </a:r>
                      <a:r>
                        <a:rPr kumimoji="0" lang="en-US" sz="1200" b="0" i="0" u="none" strike="noStrike" cap="none" normalizeH="0" baseline="30000">
                          <a:ln>
                            <a:noFill/>
                          </a:ln>
                          <a:solidFill>
                            <a:srgbClr val="000000"/>
                          </a:solidFill>
                          <a:effectLst/>
                          <a:latin typeface="Times New Roman" pitchFamily="-65" charset="0"/>
                          <a:ea typeface="Times New Roman" pitchFamily="-65" charset="0"/>
                          <a:cs typeface="Times New Roman" pitchFamily="-65" charset="0"/>
                        </a:rPr>
                        <a:t>2</a:t>
                      </a: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up to 7 (GeV/c)</a:t>
                      </a:r>
                      <a:r>
                        <a:rPr kumimoji="0" lang="en-US" sz="1200" b="0" i="0" u="none" strike="noStrike" cap="none" normalizeH="0" baseline="30000">
                          <a:ln>
                            <a:noFill/>
                          </a:ln>
                          <a:solidFill>
                            <a:srgbClr val="000000"/>
                          </a:solidFill>
                          <a:effectLst/>
                          <a:latin typeface="Times New Roman" pitchFamily="-65" charset="0"/>
                          <a:ea typeface="Times New Roman" pitchFamily="-65" charset="0"/>
                          <a:cs typeface="Times New Roman" pitchFamily="-65" charset="0"/>
                        </a:rPr>
                        <a:t>2</a:t>
                      </a: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from the Reaction d(e,e'n)p via Recoil Polarimetry</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C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67</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 50</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65" charset="0"/>
                          <a:ea typeface="Times New Roman" pitchFamily="-65" charset="0"/>
                          <a:cs typeface="Times New Roman" pitchFamily="-65" charset="0"/>
                        </a:rPr>
                        <a:t>B+ </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pitchFamily="-65" charset="0"/>
                          <a:ea typeface="Times New Roman" pitchFamily="-65" charset="0"/>
                          <a:cs typeface="Times New Roman" pitchFamily="-65" charset="0"/>
                        </a:rPr>
                        <a:t>Approved</a:t>
                      </a:r>
                    </a:p>
                  </a:txBody>
                  <a:tcPr marL="3638" marR="3638" marT="3638"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err="1" smtClean="0"/>
              <a:t>Moller</a:t>
            </a:r>
            <a:r>
              <a:rPr lang="en-US" dirty="0" smtClean="0"/>
              <a:t> Schedule</a:t>
            </a:r>
            <a:endParaRPr lang="en-US" dirty="0"/>
          </a:p>
        </p:txBody>
      </p:sp>
      <p:sp>
        <p:nvSpPr>
          <p:cNvPr id="14" name="Content Placeholder 13"/>
          <p:cNvSpPr>
            <a:spLocks noGrp="1"/>
          </p:cNvSpPr>
          <p:nvPr>
            <p:ph idx="1"/>
          </p:nvPr>
        </p:nvSpPr>
        <p:spPr/>
        <p:txBody>
          <a:bodyPr/>
          <a:lstStyle/>
          <a:p>
            <a:r>
              <a:rPr lang="en-US" dirty="0" smtClean="0"/>
              <a:t>Jan  2009: Approved by PAC</a:t>
            </a:r>
          </a:p>
          <a:p>
            <a:r>
              <a:rPr lang="en-US" dirty="0" smtClean="0"/>
              <a:t>Jan 2010: Director’s Review</a:t>
            </a:r>
          </a:p>
          <a:p>
            <a:r>
              <a:rPr lang="en-US" dirty="0" smtClean="0"/>
              <a:t>Dec 2010: Meeting with DOE</a:t>
            </a:r>
          </a:p>
          <a:p>
            <a:r>
              <a:rPr lang="en-US" dirty="0" smtClean="0"/>
              <a:t>Jan 2011:  Approved for 344 Days</a:t>
            </a:r>
          </a:p>
          <a:p>
            <a:r>
              <a:rPr lang="en-US" dirty="0" smtClean="0"/>
              <a:t>Summer 2011:  Proposal to Doe</a:t>
            </a:r>
          </a:p>
          <a:p>
            <a:r>
              <a:rPr lang="en-US" dirty="0" smtClean="0"/>
              <a:t>??  CD0;</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Prepare for Directors Review</a:t>
            </a:r>
            <a:endParaRPr lang="en-US" dirty="0"/>
          </a:p>
        </p:txBody>
      </p:sp>
      <p:sp>
        <p:nvSpPr>
          <p:cNvPr id="3" name="Content Placeholder 2"/>
          <p:cNvSpPr>
            <a:spLocks noGrp="1"/>
          </p:cNvSpPr>
          <p:nvPr>
            <p:ph idx="1"/>
          </p:nvPr>
        </p:nvSpPr>
        <p:spPr>
          <a:xfrm>
            <a:off x="457200" y="1600201"/>
            <a:ext cx="8229600" cy="2895600"/>
          </a:xfrm>
        </p:spPr>
        <p:txBody>
          <a:bodyPr/>
          <a:lstStyle/>
          <a:p>
            <a:r>
              <a:rPr lang="en-US" dirty="0" smtClean="0"/>
              <a:t>Theory Issues (Begin with NLO Analysis)</a:t>
            </a:r>
          </a:p>
          <a:p>
            <a:r>
              <a:rPr lang="en-US" dirty="0" smtClean="0"/>
              <a:t>Monte Carlo</a:t>
            </a:r>
          </a:p>
          <a:p>
            <a:r>
              <a:rPr lang="en-US" dirty="0" smtClean="0"/>
              <a:t>Specify Hardware</a:t>
            </a:r>
          </a:p>
          <a:p>
            <a:r>
              <a:rPr lang="en-US" dirty="0" smtClean="0"/>
              <a:t>Cost</a:t>
            </a:r>
            <a:endParaRPr lang="en-US" dirty="0"/>
          </a:p>
        </p:txBody>
      </p:sp>
      <p:sp>
        <p:nvSpPr>
          <p:cNvPr id="6" name="TextBox 5"/>
          <p:cNvSpPr txBox="1"/>
          <p:nvPr/>
        </p:nvSpPr>
        <p:spPr>
          <a:xfrm>
            <a:off x="2743200" y="4306669"/>
            <a:ext cx="2904498" cy="646331"/>
          </a:xfrm>
          <a:prstGeom prst="rect">
            <a:avLst/>
          </a:prstGeom>
          <a:noFill/>
        </p:spPr>
        <p:txBody>
          <a:bodyPr wrap="none" rtlCol="0">
            <a:spAutoFit/>
          </a:bodyPr>
          <a:lstStyle/>
          <a:p>
            <a:r>
              <a:rPr lang="en-US" dirty="0" err="1" smtClean="0">
                <a:solidFill>
                  <a:srgbClr val="0000FF"/>
                </a:solidFill>
              </a:rPr>
              <a:t>Moller</a:t>
            </a:r>
            <a:r>
              <a:rPr lang="en-US" dirty="0" smtClean="0">
                <a:solidFill>
                  <a:srgbClr val="0000FF"/>
                </a:solidFill>
              </a:rPr>
              <a:t>: Mostly Engineering</a:t>
            </a:r>
          </a:p>
          <a:p>
            <a:r>
              <a:rPr lang="en-US" dirty="0" err="1" smtClean="0">
                <a:solidFill>
                  <a:srgbClr val="0000FF"/>
                </a:solidFill>
              </a:rPr>
              <a:t>SoLID</a:t>
            </a:r>
            <a:r>
              <a:rPr lang="en-US" dirty="0" smtClean="0">
                <a:solidFill>
                  <a:srgbClr val="0000FF"/>
                </a:solidFill>
              </a:rPr>
              <a:t>: Mostly Physicists</a:t>
            </a:r>
            <a:endParaRPr lang="en-US" dirty="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 Report: Jan 2010</a:t>
            </a:r>
            <a:endParaRPr lang="en-US" dirty="0"/>
          </a:p>
        </p:txBody>
      </p:sp>
      <p:sp>
        <p:nvSpPr>
          <p:cNvPr id="3" name="Rectangle 2"/>
          <p:cNvSpPr/>
          <p:nvPr/>
        </p:nvSpPr>
        <p:spPr>
          <a:xfrm>
            <a:off x="2286000" y="2274838"/>
            <a:ext cx="4572000" cy="2308324"/>
          </a:xfrm>
          <a:prstGeom prst="rect">
            <a:avLst/>
          </a:prstGeom>
        </p:spPr>
        <p:txBody>
          <a:bodyPr>
            <a:spAutoFit/>
          </a:bodyPr>
          <a:lstStyle/>
          <a:p>
            <a:r>
              <a:rPr lang="en-US" b="1" dirty="0" smtClean="0"/>
              <a:t>Individual Proposal Report</a:t>
            </a:r>
          </a:p>
          <a:p>
            <a:r>
              <a:rPr lang="en-US" b="1" dirty="0" smtClean="0"/>
              <a:t>Proposal: PR12-10-007</a:t>
            </a:r>
          </a:p>
          <a:p>
            <a:r>
              <a:rPr lang="en-US" b="1" dirty="0" smtClean="0"/>
              <a:t>Scientific Rating:</a:t>
            </a:r>
          </a:p>
          <a:p>
            <a:r>
              <a:rPr lang="en-US" b="1" dirty="0" smtClean="0"/>
              <a:t>Title: Precision Measurement of Parity-violation in Deep Inelastic Scattering Over a Broad</a:t>
            </a:r>
          </a:p>
          <a:p>
            <a:r>
              <a:rPr lang="en-US" dirty="0" smtClean="0"/>
              <a:t>Kinematic Range</a:t>
            </a:r>
          </a:p>
          <a:p>
            <a:r>
              <a:rPr lang="en-US" b="1" dirty="0" smtClean="0"/>
              <a:t>Spokespersons: P. Souder</a:t>
            </a:r>
          </a:p>
        </p:txBody>
      </p:sp>
      <p:sp>
        <p:nvSpPr>
          <p:cNvPr id="4" name="Rectangle 3"/>
          <p:cNvSpPr/>
          <p:nvPr/>
        </p:nvSpPr>
        <p:spPr>
          <a:xfrm>
            <a:off x="2514600" y="5029200"/>
            <a:ext cx="3254241" cy="369332"/>
          </a:xfrm>
          <a:prstGeom prst="rect">
            <a:avLst/>
          </a:prstGeom>
        </p:spPr>
        <p:txBody>
          <a:bodyPr wrap="none">
            <a:spAutoFit/>
          </a:bodyPr>
          <a:lstStyle/>
          <a:p>
            <a:r>
              <a:rPr lang="en-US" b="1" dirty="0" smtClean="0"/>
              <a:t>Recommendation: Approval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762000" y="4572000"/>
            <a:ext cx="7924800" cy="1828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baseline="0" dirty="0" smtClean="0"/>
              <a:t>Proposal PR12-10-007: </a:t>
            </a:r>
            <a:r>
              <a:rPr lang="en-US" b="1" dirty="0"/>
              <a:t>This proposal to use Parity Violating Deep Inelastic Scattering to measure the</a:t>
            </a:r>
            <a:endParaRPr lang="en-US" b="1" dirty="0" smtClean="0"/>
          </a:p>
          <a:p>
            <a:pPr>
              <a:buNone/>
            </a:pPr>
            <a:r>
              <a:rPr lang="en-US" dirty="0" smtClean="0"/>
              <a:t>    electroweak </a:t>
            </a:r>
            <a:r>
              <a:rPr lang="en-US" dirty="0"/>
              <a:t>(especially axial vector) couplings of quarks has </a:t>
            </a:r>
            <a:r>
              <a:rPr lang="en-US" dirty="0" smtClean="0"/>
              <a:t>the potential </a:t>
            </a:r>
            <a:r>
              <a:rPr lang="en-US" dirty="0"/>
              <a:t>to provide precise and valuable</a:t>
            </a:r>
            <a:endParaRPr lang="en-US" dirty="0" smtClean="0"/>
          </a:p>
          <a:p>
            <a:pPr>
              <a:buNone/>
            </a:pPr>
            <a:r>
              <a:rPr lang="en-US" dirty="0" smtClean="0"/>
              <a:t>     information </a:t>
            </a:r>
            <a:r>
              <a:rPr lang="en-US" dirty="0"/>
              <a:t>on a unique combination of Standard Model couplings, as well as study higher twist effects</a:t>
            </a:r>
            <a:endParaRPr lang="en-US" dirty="0" smtClean="0"/>
          </a:p>
          <a:p>
            <a:pPr>
              <a:buNone/>
            </a:pPr>
            <a:r>
              <a:rPr lang="en-US" dirty="0" smtClean="0"/>
              <a:t>     and </a:t>
            </a:r>
            <a:r>
              <a:rPr lang="en-US" dirty="0"/>
              <a:t>charge symmetry violation. This experiment requires a major </a:t>
            </a:r>
            <a:r>
              <a:rPr lang="en-US" dirty="0" err="1"/>
              <a:t>solenoidal</a:t>
            </a:r>
            <a:r>
              <a:rPr lang="en-US" dirty="0"/>
              <a:t> detector (</a:t>
            </a:r>
            <a:r>
              <a:rPr lang="en-US" dirty="0" err="1"/>
              <a:t>SoLID</a:t>
            </a:r>
            <a:r>
              <a:rPr lang="en-US" dirty="0"/>
              <a:t>) the</a:t>
            </a:r>
            <a:endParaRPr lang="en-US" dirty="0" smtClean="0"/>
          </a:p>
          <a:p>
            <a:pPr>
              <a:buNone/>
            </a:pPr>
            <a:r>
              <a:rPr lang="en-US" dirty="0" smtClean="0"/>
              <a:t>     acquisition </a:t>
            </a:r>
            <a:r>
              <a:rPr lang="en-US" dirty="0"/>
              <a:t>of which would create a facility generating further experimental proposals, see also PR12-10</a:t>
            </a:r>
            <a:r>
              <a:rPr lang="en-US" dirty="0" smtClean="0"/>
              <a:t>-007</a:t>
            </a:r>
            <a:r>
              <a:rPr lang="en-US" dirty="0"/>
              <a:t>.</a:t>
            </a:r>
            <a:r>
              <a:rPr lang="en-US" dirty="0" smtClean="0"/>
              <a:t> </a:t>
            </a:r>
          </a:p>
          <a:p>
            <a:pPr>
              <a:buNone/>
            </a:pPr>
            <a:r>
              <a:rPr lang="en-US" dirty="0" smtClean="0"/>
              <a:t>    </a:t>
            </a:r>
            <a:r>
              <a:rPr lang="en-US" dirty="0" smtClean="0"/>
              <a:t>The </a:t>
            </a:r>
            <a:r>
              <a:rPr lang="en-US" dirty="0"/>
              <a:t>PAC believes the mission of this and future experiments using </a:t>
            </a:r>
            <a:r>
              <a:rPr lang="en-US" dirty="0" err="1"/>
              <a:t>SoLID</a:t>
            </a:r>
            <a:r>
              <a:rPr lang="en-US" dirty="0"/>
              <a:t> are sufficiently </a:t>
            </a:r>
            <a:r>
              <a:rPr lang="en-US" dirty="0" smtClean="0"/>
              <a:t>important </a:t>
            </a:r>
            <a:r>
              <a:rPr lang="en-US" dirty="0" smtClean="0"/>
              <a:t>that </a:t>
            </a:r>
            <a:r>
              <a:rPr lang="en-US" dirty="0"/>
              <a:t>the Laboratory should make every effort to assist in securing the necessary funding. This experiment</a:t>
            </a:r>
            <a:endParaRPr lang="en-US" dirty="0" smtClean="0"/>
          </a:p>
          <a:p>
            <a:pPr>
              <a:buNone/>
            </a:pPr>
            <a:r>
              <a:rPr lang="en-US" dirty="0" smtClean="0"/>
              <a:t>     is </a:t>
            </a:r>
            <a:r>
              <a:rPr lang="en-US" dirty="0"/>
              <a:t>Approved.</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p:nvPr/>
        </p:nvSpPr>
        <p:spPr>
          <a:xfrm>
            <a:off x="457200" y="3048000"/>
            <a:ext cx="8077200" cy="20859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57200" y="609600"/>
            <a:ext cx="8229600" cy="4524316"/>
          </a:xfrm>
          <a:prstGeom prst="rect">
            <a:avLst/>
          </a:prstGeom>
        </p:spPr>
        <p:txBody>
          <a:bodyPr wrap="square">
            <a:spAutoFit/>
          </a:bodyPr>
          <a:lstStyle/>
          <a:p>
            <a:endParaRPr lang="en-US" b="1" dirty="0" smtClean="0"/>
          </a:p>
          <a:p>
            <a:r>
              <a:rPr lang="en-US" b="1" dirty="0" smtClean="0"/>
              <a:t>Motivation:</a:t>
            </a:r>
          </a:p>
          <a:p>
            <a:r>
              <a:rPr lang="en-US" dirty="0" smtClean="0"/>
              <a:t>The goal of the proposal is to perform precision studies of parity violation in deep inelastic scattering in Hall A using a new </a:t>
            </a:r>
            <a:r>
              <a:rPr lang="en-US" dirty="0" err="1" smtClean="0"/>
              <a:t>solenoidal</a:t>
            </a:r>
            <a:r>
              <a:rPr lang="en-US" dirty="0" smtClean="0"/>
              <a:t> spectrometer, named </a:t>
            </a:r>
            <a:r>
              <a:rPr lang="en-US" dirty="0" err="1" smtClean="0"/>
              <a:t>SoLID</a:t>
            </a:r>
            <a:r>
              <a:rPr lang="en-US" dirty="0" smtClean="0"/>
              <a:t>. The experiment addresses three physics topics, namely a search for higher twist effects in nucleon scattering at high </a:t>
            </a:r>
            <a:r>
              <a:rPr lang="en-US" i="1" dirty="0" err="1" smtClean="0"/>
              <a:t>x</a:t>
            </a:r>
            <a:r>
              <a:rPr lang="en-US" i="1" dirty="0" smtClean="0"/>
              <a:t>, a precision measurement of the electroweak mixing angle, and a study of charge </a:t>
            </a:r>
            <a:r>
              <a:rPr lang="en-US" dirty="0" smtClean="0"/>
              <a:t>symmetry violation in the nucleon.  The results from this experiment will address issues in electroweak physics that are, notably, relevant to the </a:t>
            </a:r>
            <a:r>
              <a:rPr lang="en-US" dirty="0" err="1" smtClean="0"/>
              <a:t>NuTeV</a:t>
            </a:r>
            <a:r>
              <a:rPr lang="en-US" dirty="0" smtClean="0"/>
              <a:t> anomaly, though this is not a primary motivation.  In addition, the experimental program has relevance to other projects being considered in the nuclear and high-energy physics communities. The issues addressed by this proposal lead</a:t>
            </a:r>
          </a:p>
          <a:p>
            <a:r>
              <a:rPr lang="en-US" dirty="0" smtClean="0"/>
              <a:t>naturally to electroweak physics studies that could be relevant to a high luminosity Electron Ion Collider. The stringent requirements on electron beam </a:t>
            </a:r>
            <a:r>
              <a:rPr lang="en-US" dirty="0" err="1" smtClean="0"/>
              <a:t>polarimetry</a:t>
            </a:r>
            <a:r>
              <a:rPr lang="en-US" dirty="0" smtClean="0"/>
              <a:t> (0.4% precision) are of relevance to </a:t>
            </a:r>
            <a:r>
              <a:rPr lang="en-US" dirty="0" err="1" smtClean="0"/>
              <a:t>polarimetry</a:t>
            </a:r>
            <a:r>
              <a:rPr lang="en-US" dirty="0" smtClean="0"/>
              <a:t> at a future International Linear Collider.</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152400" y="4267200"/>
            <a:ext cx="8686800" cy="1828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0" y="457200"/>
            <a:ext cx="8991600" cy="3693319"/>
          </a:xfrm>
          <a:prstGeom prst="rect">
            <a:avLst/>
          </a:prstGeom>
        </p:spPr>
        <p:txBody>
          <a:bodyPr wrap="square">
            <a:spAutoFit/>
          </a:bodyPr>
          <a:lstStyle/>
          <a:p>
            <a:r>
              <a:rPr lang="en-US" b="1" dirty="0" smtClean="0"/>
              <a:t>Issues:</a:t>
            </a:r>
          </a:p>
          <a:p>
            <a:r>
              <a:rPr lang="en-US" dirty="0" smtClean="0"/>
              <a:t>The experiment is a large installation proposal, similar in scope and size to the </a:t>
            </a:r>
            <a:r>
              <a:rPr lang="en-US" dirty="0" err="1" smtClean="0"/>
              <a:t>Moller</a:t>
            </a:r>
            <a:endParaRPr lang="en-US" dirty="0" smtClean="0"/>
          </a:p>
          <a:p>
            <a:r>
              <a:rPr lang="en-US" dirty="0" smtClean="0"/>
              <a:t>experiment. A major risk in the proposal is to identify, or cost, a moveable solenoid for Hall A. PAC34 flagged the interference with staging the existing approved experimental program. We found the experimentalists responsive to the issue of having to run the experiment in stages.  Higher twist uncertainties, an issue also flagged by PAC34, are difficult to calculate as well as being a motivation for the experimental program. The proponents organized a workshop on the issue, partially in response to these concerns. The theoretical issues remain a challenge. But, at present, there is no data on the issue. The only results that exist up to now come from the old</a:t>
            </a:r>
          </a:p>
          <a:p>
            <a:r>
              <a:rPr lang="en-US" dirty="0" smtClean="0"/>
              <a:t>SLAC E122 experiment. A 6 </a:t>
            </a:r>
            <a:r>
              <a:rPr lang="en-US" dirty="0" err="1" smtClean="0"/>
              <a:t>GeV</a:t>
            </a:r>
            <a:r>
              <a:rPr lang="en-US" dirty="0" smtClean="0"/>
              <a:t> </a:t>
            </a:r>
            <a:r>
              <a:rPr lang="en-US" dirty="0" err="1" smtClean="0"/>
              <a:t>JLab</a:t>
            </a:r>
            <a:r>
              <a:rPr lang="en-US" dirty="0" smtClean="0"/>
              <a:t> experiment in Hall A will provide some additional data on parity violation, and the experiment has just finished collecting data; however, the experiment only covers two kinematic points at relatively low </a:t>
            </a:r>
            <a:r>
              <a:rPr lang="en-US" i="1" dirty="0" err="1" smtClean="0"/>
              <a:t>x</a:t>
            </a:r>
            <a:r>
              <a:rPr lang="en-US" i="1" dirty="0" smtClean="0"/>
              <a:t> and Q2.</a:t>
            </a:r>
            <a:endParaRPr lang="en-US" dirty="0"/>
          </a:p>
        </p:txBody>
      </p:sp>
      <p:sp>
        <p:nvSpPr>
          <p:cNvPr id="3" name="Rectangle 2"/>
          <p:cNvSpPr/>
          <p:nvPr/>
        </p:nvSpPr>
        <p:spPr>
          <a:xfrm>
            <a:off x="152400" y="4267200"/>
            <a:ext cx="8534400" cy="1754327"/>
          </a:xfrm>
          <a:prstGeom prst="rect">
            <a:avLst/>
          </a:prstGeom>
        </p:spPr>
        <p:txBody>
          <a:bodyPr wrap="square">
            <a:spAutoFit/>
          </a:bodyPr>
          <a:lstStyle/>
          <a:p>
            <a:r>
              <a:rPr lang="en-US" dirty="0" smtClean="0"/>
              <a:t>If higher-twist effects are found to be small and manageable, this would increase the impact of the electroweak physics test. If the higher twist effects are found to be sizeable, they open up a new study for understanding nucleon structure at high </a:t>
            </a:r>
            <a:r>
              <a:rPr lang="en-US" i="1" dirty="0" err="1" smtClean="0"/>
              <a:t>x</a:t>
            </a:r>
            <a:r>
              <a:rPr lang="en-US" i="1" dirty="0" smtClean="0"/>
              <a:t>.  </a:t>
            </a:r>
            <a:r>
              <a:rPr lang="en-US" dirty="0" smtClean="0"/>
              <a:t>Knowledge gleaned from a study of charge symmetry violation and the </a:t>
            </a:r>
            <a:r>
              <a:rPr lang="en-US" i="1" dirty="0" err="1" smtClean="0"/>
              <a:t>d/u</a:t>
            </a:r>
            <a:r>
              <a:rPr lang="en-US" i="1" dirty="0" smtClean="0"/>
              <a:t> ratio at high </a:t>
            </a:r>
            <a:r>
              <a:rPr lang="en-US" i="1" dirty="0" err="1" smtClean="0"/>
              <a:t>x</a:t>
            </a:r>
            <a:r>
              <a:rPr lang="en-US" i="1" dirty="0" smtClean="0"/>
              <a:t> will be </a:t>
            </a:r>
            <a:r>
              <a:rPr lang="en-US" dirty="0" smtClean="0"/>
              <a:t>complementary to other searches for the high </a:t>
            </a:r>
            <a:r>
              <a:rPr lang="en-US" i="1" dirty="0" err="1" smtClean="0"/>
              <a:t>x</a:t>
            </a:r>
            <a:r>
              <a:rPr lang="en-US" i="1" dirty="0" smtClean="0"/>
              <a:t> behavior of nucleon structure functions.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 Questions</a:t>
            </a:r>
            <a:endParaRPr lang="en-US" dirty="0"/>
          </a:p>
        </p:txBody>
      </p:sp>
      <p:sp>
        <p:nvSpPr>
          <p:cNvPr id="4" name="Rectangle 3"/>
          <p:cNvSpPr/>
          <p:nvPr/>
        </p:nvSpPr>
        <p:spPr>
          <a:xfrm>
            <a:off x="304800" y="1502687"/>
            <a:ext cx="8229600" cy="5355313"/>
          </a:xfrm>
          <a:prstGeom prst="rect">
            <a:avLst/>
          </a:prstGeom>
        </p:spPr>
        <p:txBody>
          <a:bodyPr wrap="square">
            <a:spAutoFit/>
          </a:bodyPr>
          <a:lstStyle/>
          <a:p>
            <a:r>
              <a:rPr lang="en-US" dirty="0" smtClean="0"/>
              <a:t>Hi Paul and KK,</a:t>
            </a:r>
          </a:p>
          <a:p>
            <a:endParaRPr lang="en-US" dirty="0" smtClean="0"/>
          </a:p>
          <a:p>
            <a:r>
              <a:rPr lang="en-US" dirty="0" smtClean="0"/>
              <a:t>As I am sure you know, I was assigned as the referee for your proposals at the upcoming PAC.  These have already been approved, so I am guessing that the only issue for the PAC concerns grading.</a:t>
            </a:r>
          </a:p>
          <a:p>
            <a:endParaRPr lang="en-US" dirty="0" smtClean="0"/>
          </a:p>
          <a:p>
            <a:r>
              <a:rPr lang="en-US" dirty="0" smtClean="0"/>
              <a:t>I do not have any detailed questions on the documents for now.</a:t>
            </a:r>
          </a:p>
          <a:p>
            <a:endParaRPr lang="en-US" dirty="0" smtClean="0"/>
          </a:p>
          <a:p>
            <a:r>
              <a:rPr lang="en-US" dirty="0" smtClean="0"/>
              <a:t>However, I would not mind learning a little more about the review process and timing:</a:t>
            </a:r>
          </a:p>
          <a:p>
            <a:endParaRPr lang="en-US" dirty="0" smtClean="0"/>
          </a:p>
          <a:p>
            <a:r>
              <a:rPr lang="en-US" dirty="0" smtClean="0"/>
              <a:t>(1)  Beyond this PAC, what further reviews do you expect to address for the lab?  Technical, etc??</a:t>
            </a:r>
          </a:p>
          <a:p>
            <a:endParaRPr lang="en-US" dirty="0" smtClean="0"/>
          </a:p>
          <a:p>
            <a:r>
              <a:rPr lang="en-US" dirty="0" smtClean="0"/>
              <a:t>(2)  What is the rough timeline until the experiment is online, namely (a) when will the design be done  (</a:t>
            </a:r>
            <a:r>
              <a:rPr lang="en-US" dirty="0" err="1" smtClean="0"/>
              <a:t>b</a:t>
            </a:r>
            <a:r>
              <a:rPr lang="en-US" dirty="0" smtClean="0"/>
              <a:t>) when will construction begin (</a:t>
            </a:r>
            <a:r>
              <a:rPr lang="en-US" dirty="0" err="1" smtClean="0"/>
              <a:t>c</a:t>
            </a:r>
            <a:r>
              <a:rPr lang="en-US" dirty="0" smtClean="0"/>
              <a:t>) how long will construction take (</a:t>
            </a:r>
            <a:r>
              <a:rPr lang="en-US" dirty="0" err="1" smtClean="0"/>
              <a:t>d</a:t>
            </a:r>
            <a:r>
              <a:rPr lang="en-US" dirty="0" smtClean="0"/>
              <a:t>) when might the first run/runs of the experiment be scheduled?  I am just asking for your best guess.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Rectangle 2"/>
          <p:cNvSpPr/>
          <p:nvPr/>
        </p:nvSpPr>
        <p:spPr>
          <a:xfrm>
            <a:off x="762000" y="1828800"/>
            <a:ext cx="7848600" cy="4247317"/>
          </a:xfrm>
          <a:prstGeom prst="rect">
            <a:avLst/>
          </a:prstGeom>
        </p:spPr>
        <p:txBody>
          <a:bodyPr wrap="square">
            <a:spAutoFit/>
          </a:bodyPr>
          <a:lstStyle/>
          <a:p>
            <a:r>
              <a:rPr lang="en-US" dirty="0" smtClean="0"/>
              <a:t>(3) For the </a:t>
            </a:r>
            <a:r>
              <a:rPr lang="en-US" dirty="0" err="1" smtClean="0"/>
              <a:t>Moller</a:t>
            </a:r>
            <a:r>
              <a:rPr lang="en-US" dirty="0" smtClean="0"/>
              <a:t> experiment, three run periods are planned.  What about </a:t>
            </a:r>
            <a:r>
              <a:rPr lang="en-US" dirty="0" err="1" smtClean="0"/>
              <a:t>SoLID</a:t>
            </a:r>
            <a:r>
              <a:rPr lang="en-US" dirty="0" smtClean="0"/>
              <a:t>?  How many individual runs?  How will the parity proposal share with the 3He proposal by </a:t>
            </a:r>
            <a:r>
              <a:rPr lang="en-US" dirty="0" err="1" smtClean="0"/>
              <a:t>Haiyan</a:t>
            </a:r>
            <a:r>
              <a:rPr lang="en-US" dirty="0" smtClean="0"/>
              <a:t> et al.?</a:t>
            </a:r>
          </a:p>
          <a:p>
            <a:endParaRPr lang="en-US" dirty="0" smtClean="0"/>
          </a:p>
          <a:p>
            <a:r>
              <a:rPr lang="en-US" dirty="0" smtClean="0"/>
              <a:t>(4)  How does the funding look generally for the construction?  Does the experiment require extra NSF or DOE grants for the equipment or is everything to be built coming out of the </a:t>
            </a:r>
            <a:r>
              <a:rPr lang="en-US" dirty="0" err="1" smtClean="0"/>
              <a:t>Jlab</a:t>
            </a:r>
            <a:r>
              <a:rPr lang="en-US" dirty="0" smtClean="0"/>
              <a:t> budget?</a:t>
            </a:r>
          </a:p>
          <a:p>
            <a:endParaRPr lang="en-US" dirty="0" smtClean="0"/>
          </a:p>
          <a:p>
            <a:r>
              <a:rPr lang="en-US" dirty="0" smtClean="0"/>
              <a:t>Sorry for the late request for this information, but these should be fairly general questions and not too hard.  I am just trying to get more sense of where the projects are after approval.</a:t>
            </a:r>
          </a:p>
          <a:p>
            <a:endParaRPr lang="en-US" dirty="0" smtClean="0"/>
          </a:p>
          <a:p>
            <a:r>
              <a:rPr lang="en-US" dirty="0" smtClean="0"/>
              <a:t>Cheers,</a:t>
            </a:r>
          </a:p>
          <a:p>
            <a:endParaRPr lang="en-US" dirty="0" smtClean="0"/>
          </a:p>
          <a:p>
            <a:r>
              <a:rPr lang="en-US" dirty="0" err="1" smtClean="0"/>
              <a:t>Emlyn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During PAC</a:t>
            </a:r>
            <a:endParaRPr lang="en-US" dirty="0"/>
          </a:p>
        </p:txBody>
      </p:sp>
      <p:sp>
        <p:nvSpPr>
          <p:cNvPr id="3" name="Rectangle 2"/>
          <p:cNvSpPr/>
          <p:nvPr/>
        </p:nvSpPr>
        <p:spPr>
          <a:xfrm>
            <a:off x="762000" y="1676400"/>
            <a:ext cx="7543800" cy="3693319"/>
          </a:xfrm>
          <a:prstGeom prst="rect">
            <a:avLst/>
          </a:prstGeom>
        </p:spPr>
        <p:txBody>
          <a:bodyPr wrap="square">
            <a:spAutoFit/>
          </a:bodyPr>
          <a:lstStyle/>
          <a:p>
            <a:r>
              <a:rPr lang="en-US" dirty="0" smtClean="0"/>
              <a:t>Hi Paul,</a:t>
            </a:r>
          </a:p>
          <a:p>
            <a:endParaRPr lang="en-US" dirty="0" smtClean="0"/>
          </a:p>
          <a:p>
            <a:r>
              <a:rPr lang="en-US" dirty="0" smtClean="0"/>
              <a:t>Just to be official:  We would like to see the impact on the various </a:t>
            </a:r>
            <a:r>
              <a:rPr lang="en-US" dirty="0" err="1" smtClean="0"/>
              <a:t>SoLID</a:t>
            </a:r>
            <a:r>
              <a:rPr lang="en-US" dirty="0" smtClean="0"/>
              <a:t> measurements with only half the </a:t>
            </a:r>
            <a:r>
              <a:rPr lang="en-US" dirty="0" err="1" smtClean="0"/>
              <a:t>beamtime</a:t>
            </a:r>
            <a:r>
              <a:rPr lang="en-US" dirty="0" smtClean="0"/>
              <a:t> (electroweak mixing, HT, </a:t>
            </a:r>
            <a:r>
              <a:rPr lang="en-US" dirty="0" err="1" smtClean="0"/>
              <a:t>d/u</a:t>
            </a:r>
            <a:r>
              <a:rPr lang="en-US" dirty="0" smtClean="0"/>
              <a:t>, charge symmetry violation).</a:t>
            </a:r>
          </a:p>
          <a:p>
            <a:endParaRPr lang="en-US" dirty="0" smtClean="0"/>
          </a:p>
          <a:p>
            <a:r>
              <a:rPr lang="en-US" dirty="0" smtClean="0"/>
              <a:t>Also, please do particularly show a comparison of the statistical and systematic uncertainties on sin2thetaw versus the original proposal.</a:t>
            </a:r>
          </a:p>
          <a:p>
            <a:endParaRPr lang="en-US" dirty="0" smtClean="0"/>
          </a:p>
          <a:p>
            <a:r>
              <a:rPr lang="en-US" dirty="0" smtClean="0"/>
              <a:t>Thanks,</a:t>
            </a:r>
          </a:p>
          <a:p>
            <a:endParaRPr lang="en-US" dirty="0" smtClean="0"/>
          </a:p>
          <a:p>
            <a:r>
              <a:rPr lang="en-US" dirty="0" err="1" smtClean="0"/>
              <a:t>Emlyn</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a:t>
            </a:r>
            <a:endParaRPr lang="en-US" dirty="0"/>
          </a:p>
        </p:txBody>
      </p:sp>
      <p:sp>
        <p:nvSpPr>
          <p:cNvPr id="3" name="Rectangle 2"/>
          <p:cNvSpPr/>
          <p:nvPr/>
        </p:nvSpPr>
        <p:spPr>
          <a:xfrm>
            <a:off x="838200" y="1752600"/>
            <a:ext cx="7620000" cy="2862323"/>
          </a:xfrm>
          <a:prstGeom prst="rect">
            <a:avLst/>
          </a:prstGeom>
        </p:spPr>
        <p:txBody>
          <a:bodyPr wrap="square">
            <a:spAutoFit/>
          </a:bodyPr>
          <a:lstStyle/>
          <a:p>
            <a:endParaRPr lang="en-US" dirty="0" smtClean="0"/>
          </a:p>
          <a:p>
            <a:r>
              <a:rPr lang="en-US" dirty="0" smtClean="0"/>
              <a:t>One possible plan to use beam time most efficiently would be first to run </a:t>
            </a:r>
          </a:p>
          <a:p>
            <a:r>
              <a:rPr lang="en-US" dirty="0" smtClean="0"/>
              <a:t>half of the statistics for deuterium.  If at that stage we see no kinematic</a:t>
            </a:r>
          </a:p>
          <a:p>
            <a:r>
              <a:rPr lang="en-US" dirty="0" smtClean="0"/>
              <a:t>dependence on the asymmetry, either in </a:t>
            </a:r>
            <a:r>
              <a:rPr lang="en-US" dirty="0" err="1" smtClean="0"/>
              <a:t>x</a:t>
            </a:r>
            <a:r>
              <a:rPr lang="en-US" dirty="0" smtClean="0"/>
              <a:t> or Q^2, and if the result </a:t>
            </a:r>
          </a:p>
          <a:p>
            <a:r>
              <a:rPr lang="en-US" dirty="0" smtClean="0"/>
              <a:t>agrees with the Standard Model, the motivation to continue </a:t>
            </a:r>
          </a:p>
          <a:p>
            <a:r>
              <a:rPr lang="en-US" dirty="0" smtClean="0"/>
              <a:t>would be greatly reduced.  Prospects for explaining </a:t>
            </a:r>
            <a:r>
              <a:rPr lang="en-US" dirty="0" err="1" smtClean="0"/>
              <a:t>NuTeV</a:t>
            </a:r>
            <a:r>
              <a:rPr lang="en-US" dirty="0" smtClean="0"/>
              <a:t> would </a:t>
            </a:r>
          </a:p>
          <a:p>
            <a:r>
              <a:rPr lang="en-US" dirty="0" smtClean="0"/>
              <a:t>be remote and further running would have minimal impact on our C_2 error. </a:t>
            </a:r>
            <a:r>
              <a:rPr lang="en-US" dirty="0" smtClean="0"/>
              <a:t> Hence </a:t>
            </a:r>
            <a:r>
              <a:rPr lang="en-US" dirty="0" smtClean="0"/>
              <a:t>we would want to run hydrogen next.  On the other hand, if the</a:t>
            </a:r>
            <a:r>
              <a:rPr lang="en-US" dirty="0" smtClean="0"/>
              <a:t> data </a:t>
            </a:r>
            <a:r>
              <a:rPr lang="en-US" dirty="0" smtClean="0"/>
              <a:t>indicate that the CSV is significant, the proposed running time </a:t>
            </a:r>
          </a:p>
          <a:p>
            <a:r>
              <a:rPr lang="en-US" dirty="0" smtClean="0"/>
              <a:t>on deuterium would be highly motivated.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TotalTime>
  <Words>1999</Words>
  <Application>Microsoft Macintosh PowerPoint</Application>
  <PresentationFormat>On-screen Show (4:3)</PresentationFormat>
  <Paragraphs>279</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Status of Solid</vt:lpstr>
      <vt:lpstr>PAC Report: Jan 2010</vt:lpstr>
      <vt:lpstr>Slide 3</vt:lpstr>
      <vt:lpstr>Slide 4</vt:lpstr>
      <vt:lpstr>Slide 5</vt:lpstr>
      <vt:lpstr>PAC Questions</vt:lpstr>
      <vt:lpstr>Cont.</vt:lpstr>
      <vt:lpstr>E-mail During PAC</vt:lpstr>
      <vt:lpstr>Response</vt:lpstr>
      <vt:lpstr>Changing Experiments</vt:lpstr>
      <vt:lpstr>Slide 11</vt:lpstr>
      <vt:lpstr>Slide 12</vt:lpstr>
      <vt:lpstr>Moller Schedule</vt:lpstr>
      <vt:lpstr>Prepare for Directors Review</vt:lpstr>
    </vt:vector>
  </TitlesOfParts>
  <Company>Syracuse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Souder</dc:creator>
  <cp:lastModifiedBy>Paul Souder</cp:lastModifiedBy>
  <cp:revision>12</cp:revision>
  <dcterms:created xsi:type="dcterms:W3CDTF">2011-01-27T14:58:40Z</dcterms:created>
  <dcterms:modified xsi:type="dcterms:W3CDTF">2011-01-27T15:45:24Z</dcterms:modified>
</cp:coreProperties>
</file>