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2" r:id="rId2"/>
    <p:sldMasterId id="2147483696" r:id="rId3"/>
    <p:sldMasterId id="2147483736" r:id="rId4"/>
  </p:sldMasterIdLst>
  <p:notesMasterIdLst>
    <p:notesMasterId r:id="rId23"/>
  </p:notesMasterIdLst>
  <p:handoutMasterIdLst>
    <p:handoutMasterId r:id="rId24"/>
  </p:handoutMasterIdLst>
  <p:sldIdLst>
    <p:sldId id="257" r:id="rId5"/>
    <p:sldId id="738" r:id="rId6"/>
    <p:sldId id="901" r:id="rId7"/>
    <p:sldId id="902" r:id="rId8"/>
    <p:sldId id="905" r:id="rId9"/>
    <p:sldId id="906" r:id="rId10"/>
    <p:sldId id="907" r:id="rId11"/>
    <p:sldId id="929" r:id="rId12"/>
    <p:sldId id="908" r:id="rId13"/>
    <p:sldId id="909" r:id="rId14"/>
    <p:sldId id="910" r:id="rId15"/>
    <p:sldId id="911" r:id="rId16"/>
    <p:sldId id="912" r:id="rId17"/>
    <p:sldId id="913" r:id="rId18"/>
    <p:sldId id="933" r:id="rId19"/>
    <p:sldId id="938" r:id="rId20"/>
    <p:sldId id="937" r:id="rId21"/>
    <p:sldId id="790" r:id="rId22"/>
  </p:sldIdLst>
  <p:sldSz cx="9144000" cy="6858000" type="screen4x3"/>
  <p:notesSz cx="7077075" cy="93837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4E3"/>
    <a:srgbClr val="DDDDDD"/>
    <a:srgbClr val="0000FF"/>
    <a:srgbClr val="3333CC"/>
    <a:srgbClr val="0000CC"/>
    <a:srgbClr val="3333FF"/>
    <a:srgbClr val="CCCCFF"/>
    <a:srgbClr val="CCECFF"/>
    <a:srgbClr val="FF3300"/>
    <a:srgbClr val="EAB2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7" autoAdjust="0"/>
    <p:restoredTop sz="93989" autoAdjust="0"/>
  </p:normalViewPr>
  <p:slideViewPr>
    <p:cSldViewPr>
      <p:cViewPr varScale="1">
        <p:scale>
          <a:sx n="79" d="100"/>
          <a:sy n="79" d="100"/>
        </p:scale>
        <p:origin x="-11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1" y="1"/>
            <a:ext cx="3068976" cy="466094"/>
          </a:xfrm>
          <a:prstGeom prst="rect">
            <a:avLst/>
          </a:prstGeom>
          <a:noFill/>
          <a:ln w="9525">
            <a:noFill/>
            <a:miter lim="800000"/>
            <a:headEnd/>
            <a:tailEnd/>
          </a:ln>
          <a:effectLst/>
        </p:spPr>
        <p:txBody>
          <a:bodyPr vert="horz" wrap="square" lIns="93159" tIns="46579" rIns="93159" bIns="46579" numCol="1" anchor="t" anchorCtr="0" compatLnSpc="1">
            <a:prstTxWarp prst="textNoShape">
              <a:avLst/>
            </a:prstTxWarp>
          </a:bodyPr>
          <a:lstStyle>
            <a:lvl1pPr defTabSz="933190" eaLnBrk="1" hangingPunct="1">
              <a:defRPr sz="1200"/>
            </a:lvl1pPr>
          </a:lstStyle>
          <a:p>
            <a:pPr>
              <a:defRPr/>
            </a:pPr>
            <a:endParaRPr lang="en-US" dirty="0"/>
          </a:p>
        </p:txBody>
      </p:sp>
      <p:sp>
        <p:nvSpPr>
          <p:cNvPr id="297987" name="Rectangle 3"/>
          <p:cNvSpPr>
            <a:spLocks noGrp="1" noChangeArrowheads="1"/>
          </p:cNvSpPr>
          <p:nvPr>
            <p:ph type="dt" sz="quarter" idx="1"/>
          </p:nvPr>
        </p:nvSpPr>
        <p:spPr bwMode="auto">
          <a:xfrm>
            <a:off x="4006497" y="1"/>
            <a:ext cx="3068976" cy="466094"/>
          </a:xfrm>
          <a:prstGeom prst="rect">
            <a:avLst/>
          </a:prstGeom>
          <a:noFill/>
          <a:ln w="9525">
            <a:noFill/>
            <a:miter lim="800000"/>
            <a:headEnd/>
            <a:tailEnd/>
          </a:ln>
          <a:effectLst/>
        </p:spPr>
        <p:txBody>
          <a:bodyPr vert="horz" wrap="square" lIns="93159" tIns="46579" rIns="93159" bIns="46579" numCol="1" anchor="t" anchorCtr="0" compatLnSpc="1">
            <a:prstTxWarp prst="textNoShape">
              <a:avLst/>
            </a:prstTxWarp>
          </a:bodyPr>
          <a:lstStyle>
            <a:lvl1pPr algn="r" defTabSz="933190" eaLnBrk="1" hangingPunct="1">
              <a:defRPr sz="1200"/>
            </a:lvl1pPr>
          </a:lstStyle>
          <a:p>
            <a:pPr>
              <a:defRPr/>
            </a:pPr>
            <a:endParaRPr lang="en-US" dirty="0"/>
          </a:p>
        </p:txBody>
      </p:sp>
      <p:sp>
        <p:nvSpPr>
          <p:cNvPr id="297988" name="Rectangle 4"/>
          <p:cNvSpPr>
            <a:spLocks noGrp="1" noChangeArrowheads="1"/>
          </p:cNvSpPr>
          <p:nvPr>
            <p:ph type="ftr" sz="quarter" idx="2"/>
          </p:nvPr>
        </p:nvSpPr>
        <p:spPr bwMode="auto">
          <a:xfrm>
            <a:off x="1" y="8916033"/>
            <a:ext cx="3068976" cy="466094"/>
          </a:xfrm>
          <a:prstGeom prst="rect">
            <a:avLst/>
          </a:prstGeom>
          <a:noFill/>
          <a:ln w="9525">
            <a:noFill/>
            <a:miter lim="800000"/>
            <a:headEnd/>
            <a:tailEnd/>
          </a:ln>
          <a:effectLst/>
        </p:spPr>
        <p:txBody>
          <a:bodyPr vert="horz" wrap="square" lIns="93159" tIns="46579" rIns="93159" bIns="46579" numCol="1" anchor="b" anchorCtr="0" compatLnSpc="1">
            <a:prstTxWarp prst="textNoShape">
              <a:avLst/>
            </a:prstTxWarp>
          </a:bodyPr>
          <a:lstStyle>
            <a:lvl1pPr defTabSz="933190" eaLnBrk="1" hangingPunct="1">
              <a:defRPr sz="1200"/>
            </a:lvl1pPr>
          </a:lstStyle>
          <a:p>
            <a:pPr>
              <a:defRPr/>
            </a:pPr>
            <a:endParaRPr lang="en-US" dirty="0"/>
          </a:p>
        </p:txBody>
      </p:sp>
      <p:sp>
        <p:nvSpPr>
          <p:cNvPr id="297989" name="Rectangle 5"/>
          <p:cNvSpPr>
            <a:spLocks noGrp="1" noChangeArrowheads="1"/>
          </p:cNvSpPr>
          <p:nvPr>
            <p:ph type="sldNum" sz="quarter" idx="3"/>
          </p:nvPr>
        </p:nvSpPr>
        <p:spPr bwMode="auto">
          <a:xfrm>
            <a:off x="4006497" y="8916033"/>
            <a:ext cx="3068976" cy="466094"/>
          </a:xfrm>
          <a:prstGeom prst="rect">
            <a:avLst/>
          </a:prstGeom>
          <a:noFill/>
          <a:ln w="9525">
            <a:noFill/>
            <a:miter lim="800000"/>
            <a:headEnd/>
            <a:tailEnd/>
          </a:ln>
          <a:effectLst/>
        </p:spPr>
        <p:txBody>
          <a:bodyPr vert="horz" wrap="square" lIns="93159" tIns="46579" rIns="93159" bIns="46579" numCol="1" anchor="b" anchorCtr="0" compatLnSpc="1">
            <a:prstTxWarp prst="textNoShape">
              <a:avLst/>
            </a:prstTxWarp>
          </a:bodyPr>
          <a:lstStyle>
            <a:lvl1pPr algn="r" defTabSz="933190" eaLnBrk="1" hangingPunct="1">
              <a:defRPr sz="1200"/>
            </a:lvl1pPr>
          </a:lstStyle>
          <a:p>
            <a:pPr>
              <a:defRPr/>
            </a:pPr>
            <a:fld id="{DD9CDE58-282B-41EE-8544-FB85E7B53E4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68976" cy="467680"/>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defTabSz="944339" eaLnBrk="1" hangingPunct="1">
              <a:defRPr sz="1200"/>
            </a:lvl1pPr>
          </a:lstStyle>
          <a:p>
            <a:pPr>
              <a:defRPr/>
            </a:pPr>
            <a:endParaRPr lang="en-US" dirty="0"/>
          </a:p>
        </p:txBody>
      </p:sp>
      <p:sp>
        <p:nvSpPr>
          <p:cNvPr id="4099" name="Rectangle 3"/>
          <p:cNvSpPr>
            <a:spLocks noGrp="1" noChangeArrowheads="1"/>
          </p:cNvSpPr>
          <p:nvPr>
            <p:ph type="dt" idx="1"/>
          </p:nvPr>
        </p:nvSpPr>
        <p:spPr bwMode="auto">
          <a:xfrm>
            <a:off x="4006497" y="1"/>
            <a:ext cx="3068976" cy="467680"/>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algn="r" defTabSz="944339" eaLnBrk="1" hangingPunct="1">
              <a:defRPr sz="1200"/>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00150" y="706438"/>
            <a:ext cx="4687888" cy="35147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1555" y="4456432"/>
            <a:ext cx="5653968" cy="4221799"/>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916033"/>
            <a:ext cx="3068976" cy="466094"/>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defTabSz="944339" eaLnBrk="1" hangingPunct="1">
              <a:defRPr sz="1200"/>
            </a:lvl1pPr>
          </a:lstStyle>
          <a:p>
            <a:pPr>
              <a:defRPr/>
            </a:pPr>
            <a:endParaRPr lang="en-US" dirty="0"/>
          </a:p>
        </p:txBody>
      </p:sp>
      <p:sp>
        <p:nvSpPr>
          <p:cNvPr id="4103" name="Rectangle 7"/>
          <p:cNvSpPr>
            <a:spLocks noGrp="1" noChangeArrowheads="1"/>
          </p:cNvSpPr>
          <p:nvPr>
            <p:ph type="sldNum" sz="quarter" idx="5"/>
          </p:nvPr>
        </p:nvSpPr>
        <p:spPr bwMode="auto">
          <a:xfrm>
            <a:off x="4006497" y="8916033"/>
            <a:ext cx="3068976" cy="466094"/>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algn="r" defTabSz="944339" eaLnBrk="1" hangingPunct="1">
              <a:defRPr sz="1200"/>
            </a:lvl1pPr>
          </a:lstStyle>
          <a:p>
            <a:pPr>
              <a:defRPr/>
            </a:pPr>
            <a:fld id="{21B21F3B-1523-4F60-8316-50BBDBB229E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0EAF1E7-76FB-4E17-B26A-E4295A44F716}" type="slidenum">
              <a:rPr lang="en-US" smtClean="0"/>
              <a:pPr/>
              <a:t>1</a:t>
            </a:fld>
            <a:endParaRPr lang="en-US" dirty="0" smtClean="0"/>
          </a:p>
        </p:txBody>
      </p:sp>
      <p:sp>
        <p:nvSpPr>
          <p:cNvPr id="29699" name="Rectangle 2"/>
          <p:cNvSpPr>
            <a:spLocks noGrp="1" noRot="1" noChangeAspect="1" noChangeArrowheads="1" noTextEdit="1"/>
          </p:cNvSpPr>
          <p:nvPr>
            <p:ph type="sldImg"/>
          </p:nvPr>
        </p:nvSpPr>
        <p:spPr>
          <a:xfrm>
            <a:off x="1201738" y="714375"/>
            <a:ext cx="4670425" cy="3502025"/>
          </a:xfrm>
          <a:ln w="12700" cap="flat">
            <a:solidFill>
              <a:schemeClr val="tx1"/>
            </a:solidFill>
          </a:ln>
        </p:spPr>
      </p:sp>
      <p:sp>
        <p:nvSpPr>
          <p:cNvPr id="29700" name="Rectangle 3"/>
          <p:cNvSpPr>
            <a:spLocks noGrp="1" noChangeArrowheads="1"/>
          </p:cNvSpPr>
          <p:nvPr>
            <p:ph type="body" idx="1"/>
          </p:nvPr>
        </p:nvSpPr>
        <p:spPr>
          <a:xfrm>
            <a:off x="943932" y="4456433"/>
            <a:ext cx="5187610" cy="4218627"/>
          </a:xfrm>
          <a:noFill/>
          <a:ln/>
        </p:spPr>
        <p:txBody>
          <a:bodyPr lIns="128761" tIns="62729" rIns="128761" bIns="62729"/>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B3BC3-6044-4BF4-A721-0C11DB469FE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CA283C-D5D8-4A00-ABB0-772F16F2E4D2}" type="slidenum">
              <a:rPr lang="en-US">
                <a:latin typeface="Times" pitchFamily="18" charset="0"/>
              </a:rPr>
              <a:pPr/>
              <a:t>6</a:t>
            </a:fld>
            <a:endParaRPr lang="en-US" dirty="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5604" name="Slide Number Placeholder 3"/>
          <p:cNvSpPr>
            <a:spLocks noGrp="1"/>
          </p:cNvSpPr>
          <p:nvPr>
            <p:ph type="sldNum" sz="quarter" idx="5"/>
          </p:nvPr>
        </p:nvSpPr>
        <p:spPr>
          <a:noFill/>
        </p:spPr>
        <p:txBody>
          <a:bodyPr/>
          <a:lstStyle/>
          <a:p>
            <a:pPr defTabSz="921758" eaLnBrk="0" hangingPunct="0"/>
            <a:fld id="{A5BE4ADE-CC98-461E-BC17-37A607C35AF0}" type="slidenum">
              <a:rPr lang="en-US">
                <a:solidFill>
                  <a:prstClr val="black"/>
                </a:solidFill>
                <a:latin typeface="Arial" pitchFamily="34" charset="0"/>
              </a:rPr>
              <a:pPr defTabSz="921758" eaLnBrk="0" hangingPunct="0"/>
              <a:t>7</a:t>
            </a:fld>
            <a:endParaRPr lang="en-US" dirty="0">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BE77AE-780D-4C03-AF55-926C1F8D3692}"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BE77AE-780D-4C03-AF55-926C1F8D3692}"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BE77AE-780D-4C03-AF55-926C1F8D3692}"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Energy Tests of the Standard Model and Fundamental Symmetries</a:t>
            </a:r>
          </a:p>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jpeg"/><Relationship Id="rId2" Type="http://schemas.openxmlformats.org/officeDocument/2006/relationships/slideLayout" Target="../slideLayouts/slideLayout28.xml"/><Relationship Id="rId16"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3.jpeg"/><Relationship Id="rId2" Type="http://schemas.openxmlformats.org/officeDocument/2006/relationships/slideLayout" Target="../slideLayouts/slideLayout41.xml"/><Relationship Id="rId16" Type="http://schemas.openxmlformats.org/officeDocument/2006/relationships/image" Target="../media/image2.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pic>
        <p:nvPicPr>
          <p:cNvPr id="1030"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1031"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pic>
        <p:nvPicPr>
          <p:cNvPr id="1033"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1034"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Box 9"/>
          <p:cNvSpPr txBox="1"/>
          <p:nvPr userDrawn="1"/>
        </p:nvSpPr>
        <p:spPr>
          <a:xfrm>
            <a:off x="4038600" y="6581001"/>
            <a:ext cx="685800" cy="276999"/>
          </a:xfrm>
          <a:prstGeom prst="rect">
            <a:avLst/>
          </a:prstGeom>
          <a:noFill/>
        </p:spPr>
        <p:txBody>
          <a:bodyPr wrap="square" rtlCol="0">
            <a:spAutoFit/>
          </a:bodyPr>
          <a:lstStyle/>
          <a:p>
            <a:pPr algn="r"/>
            <a:r>
              <a:rPr lang="en-US" sz="1000" dirty="0" smtClean="0"/>
              <a:t>    </a:t>
            </a:r>
            <a:fld id="{690DD6C0-B9ED-4D7F-B78E-B546513C6009}" type="slidenum">
              <a:rPr lang="en-US" sz="1200" smtClean="0"/>
              <a:pPr algn="r"/>
              <a:t>‹#›</a:t>
            </a:fld>
            <a:endParaRPr lang="en-US" sz="1200"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1" name="Text Box 9"/>
          <p:cNvSpPr txBox="1">
            <a:spLocks noChangeArrowheads="1"/>
          </p:cNvSpPr>
          <p:nvPr/>
        </p:nvSpPr>
        <p:spPr bwMode="auto">
          <a:xfrm>
            <a:off x="3048000" y="6477000"/>
            <a:ext cx="2982913" cy="274638"/>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sz="1200" b="1" dirty="0">
                <a:latin typeface="Arial Narrow" pitchFamily="34" charset="0"/>
              </a:rPr>
              <a:t>Thomas Jefferson National Accelerator Facility</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eaLnBrk="0" fontAlgn="auto" hangingPunct="0">
              <a:spcBef>
                <a:spcPts val="0"/>
              </a:spcBef>
              <a:spcAft>
                <a:spcPts val="0"/>
              </a:spcAft>
              <a:defRPr/>
            </a:pPr>
            <a:endParaRPr lang="en-US" dirty="0">
              <a:latin typeface="+mn-lt"/>
            </a:endParaRPr>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eaLnBrk="0" fontAlgn="auto" hangingPunct="0">
              <a:spcBef>
                <a:spcPts val="0"/>
              </a:spcBef>
              <a:spcAft>
                <a:spcPts val="0"/>
              </a:spcAft>
              <a:defRPr/>
            </a:pPr>
            <a:endParaRPr lang="en-US" dirty="0">
              <a:latin typeface="+mn-lt"/>
            </a:endParaRPr>
          </a:p>
        </p:txBody>
      </p:sp>
      <p:pic>
        <p:nvPicPr>
          <p:cNvPr id="2054"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2055"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sp>
        <p:nvSpPr>
          <p:cNvPr id="125966" name="Text Box 14"/>
          <p:cNvSpPr txBox="1">
            <a:spLocks noChangeArrowheads="1"/>
          </p:cNvSpPr>
          <p:nvPr/>
        </p:nvSpPr>
        <p:spPr bwMode="auto">
          <a:xfrm>
            <a:off x="2971800" y="6643688"/>
            <a:ext cx="3130550" cy="244475"/>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800" i="1" dirty="0" smtClean="0">
                <a:latin typeface="Times New Roman" pitchFamily="18" charset="0"/>
              </a:rPr>
              <a:t>Users Group Annual</a:t>
            </a:r>
            <a:r>
              <a:rPr lang="en-US" sz="800" i="1" baseline="0" dirty="0" smtClean="0">
                <a:latin typeface="Times New Roman" pitchFamily="18" charset="0"/>
              </a:rPr>
              <a:t> Meeting CWL – 6-16-08   </a:t>
            </a:r>
            <a:r>
              <a:rPr lang="en-US" sz="1000" i="1" dirty="0" smtClean="0">
                <a:latin typeface="Times New Roman" pitchFamily="18" charset="0"/>
              </a:rPr>
              <a:t>Page </a:t>
            </a:r>
            <a:fld id="{0E6636EA-A839-46BA-9A25-679B41194BB9}" type="slidenum">
              <a:rPr lang="en-US" sz="1000" i="1">
                <a:latin typeface="Times New Roman" pitchFamily="18" charset="0"/>
              </a:rPr>
              <a:pPr algn="ctr" eaLnBrk="0" fontAlgn="auto" hangingPunct="0">
                <a:spcBef>
                  <a:spcPct val="50000"/>
                </a:spcBef>
                <a:spcAft>
                  <a:spcPts val="0"/>
                </a:spcAft>
                <a:defRPr/>
              </a:pPr>
              <a:t>‹#›</a:t>
            </a:fld>
            <a:endParaRPr lang="en-US" sz="1000" i="1" dirty="0">
              <a:latin typeface="Times New Roman" pitchFamily="18" charset="0"/>
            </a:endParaRPr>
          </a:p>
        </p:txBody>
      </p:sp>
      <p:pic>
        <p:nvPicPr>
          <p:cNvPr id="2057"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2058"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1" name="Text Box 9"/>
          <p:cNvSpPr txBox="1">
            <a:spLocks noChangeArrowheads="1"/>
          </p:cNvSpPr>
          <p:nvPr/>
        </p:nvSpPr>
        <p:spPr bwMode="auto">
          <a:xfrm>
            <a:off x="3048000" y="6477000"/>
            <a:ext cx="2982913" cy="274638"/>
          </a:xfrm>
          <a:prstGeom prst="rect">
            <a:avLst/>
          </a:prstGeom>
          <a:noFill/>
          <a:ln w="9525">
            <a:noFill/>
            <a:miter lim="800000"/>
            <a:headEnd/>
            <a:tailEnd/>
          </a:ln>
          <a:effectLst/>
        </p:spPr>
        <p:txBody>
          <a:bodyPr wrap="none">
            <a:spAutoFit/>
          </a:bodyPr>
          <a:lstStyle/>
          <a:p>
            <a:pPr eaLnBrk="0" hangingPunct="0">
              <a:defRPr/>
            </a:pPr>
            <a:r>
              <a:rPr lang="en-US" sz="1200" b="1" dirty="0">
                <a:latin typeface="Arial Narrow" pitchFamily="34" charset="0"/>
              </a:rPr>
              <a:t>Thomas Jefferson National Accelerator Facility</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eaLnBrk="0" hangingPunct="0">
              <a:defRPr/>
            </a:pPr>
            <a:endParaRPr lang="en-US" dirty="0"/>
          </a:p>
        </p:txBody>
      </p:sp>
      <p:pic>
        <p:nvPicPr>
          <p:cNvPr id="3078"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3079"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sp>
        <p:nvSpPr>
          <p:cNvPr id="125966" name="Text Box 14"/>
          <p:cNvSpPr txBox="1">
            <a:spLocks noChangeArrowheads="1"/>
          </p:cNvSpPr>
          <p:nvPr/>
        </p:nvSpPr>
        <p:spPr bwMode="auto">
          <a:xfrm>
            <a:off x="2971800" y="6643688"/>
            <a:ext cx="3130550" cy="244475"/>
          </a:xfrm>
          <a:prstGeom prst="rect">
            <a:avLst/>
          </a:prstGeom>
          <a:noFill/>
          <a:ln w="9525">
            <a:noFill/>
            <a:miter lim="800000"/>
            <a:headEnd/>
            <a:tailEnd/>
          </a:ln>
          <a:effectLst/>
        </p:spPr>
        <p:txBody>
          <a:bodyPr>
            <a:spAutoFit/>
          </a:bodyPr>
          <a:lstStyle/>
          <a:p>
            <a:pPr algn="ctr" eaLnBrk="0" hangingPunct="0">
              <a:spcBef>
                <a:spcPct val="50000"/>
              </a:spcBef>
              <a:defRPr/>
            </a:pPr>
            <a:r>
              <a:rPr lang="en-US" sz="800" i="1" dirty="0" smtClean="0">
                <a:latin typeface="Times New Roman" pitchFamily="18" charset="0"/>
              </a:rPr>
              <a:t>Users</a:t>
            </a:r>
            <a:r>
              <a:rPr lang="en-US" sz="800" i="1" baseline="0" dirty="0" smtClean="0">
                <a:latin typeface="Times New Roman" pitchFamily="18" charset="0"/>
              </a:rPr>
              <a:t> Group Annual Meeting CWL   6-16-08   </a:t>
            </a:r>
            <a:r>
              <a:rPr lang="en-US" sz="1000" i="1" dirty="0" smtClean="0">
                <a:latin typeface="Times New Roman" pitchFamily="18" charset="0"/>
              </a:rPr>
              <a:t>Page </a:t>
            </a:r>
            <a:fld id="{57BAA42F-DC4C-454C-BAB4-661EA5C5DA4A}" type="slidenum">
              <a:rPr lang="en-US" sz="1000" i="1">
                <a:latin typeface="Times New Roman" pitchFamily="18" charset="0"/>
              </a:rPr>
              <a:pPr algn="ctr" eaLnBrk="0" hangingPunct="0">
                <a:spcBef>
                  <a:spcPct val="50000"/>
                </a:spcBef>
                <a:defRPr/>
              </a:pPr>
              <a:t>‹#›</a:t>
            </a:fld>
            <a:endParaRPr lang="en-US" sz="1000" i="1" dirty="0">
              <a:latin typeface="Times New Roman" pitchFamily="18" charset="0"/>
            </a:endParaRPr>
          </a:p>
        </p:txBody>
      </p:sp>
      <p:pic>
        <p:nvPicPr>
          <p:cNvPr id="3081"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3082"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1" name="Text Box 9"/>
          <p:cNvSpPr txBox="1">
            <a:spLocks noChangeArrowheads="1"/>
          </p:cNvSpPr>
          <p:nvPr/>
        </p:nvSpPr>
        <p:spPr bwMode="auto">
          <a:xfrm>
            <a:off x="3048000" y="6477000"/>
            <a:ext cx="2982913" cy="274638"/>
          </a:xfrm>
          <a:prstGeom prst="rect">
            <a:avLst/>
          </a:prstGeom>
          <a:noFill/>
          <a:ln w="9525">
            <a:noFill/>
            <a:miter lim="800000"/>
            <a:headEnd/>
            <a:tailEnd/>
          </a:ln>
          <a:effectLst/>
        </p:spPr>
        <p:txBody>
          <a:bodyPr wrap="none">
            <a:spAutoFit/>
          </a:bodyPr>
          <a:lstStyle/>
          <a:p>
            <a:pPr>
              <a:defRPr/>
            </a:pPr>
            <a:r>
              <a:rPr lang="en-US" sz="1200" b="1" dirty="0">
                <a:latin typeface="Arial Narrow" pitchFamily="34" charset="0"/>
              </a:rPr>
              <a:t>Thomas Jefferson National Accelerator Facility</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a:defRPr/>
            </a:pPr>
            <a:endParaRPr lang="en-US" dirty="0"/>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a:defRPr/>
            </a:pPr>
            <a:endParaRPr lang="en-US" dirty="0"/>
          </a:p>
        </p:txBody>
      </p:sp>
      <p:pic>
        <p:nvPicPr>
          <p:cNvPr id="4102" name="Picture 12" descr="JSA logo"/>
          <p:cNvPicPr>
            <a:picLocks noChangeAspect="1" noChangeArrowheads="1"/>
          </p:cNvPicPr>
          <p:nvPr/>
        </p:nvPicPr>
        <p:blipFill>
          <a:blip r:embed="rId15" cstate="print"/>
          <a:srcRect/>
          <a:stretch>
            <a:fillRect/>
          </a:stretch>
        </p:blipFill>
        <p:spPr bwMode="auto">
          <a:xfrm>
            <a:off x="8382000" y="6516688"/>
            <a:ext cx="506413" cy="341312"/>
          </a:xfrm>
          <a:prstGeom prst="rect">
            <a:avLst/>
          </a:prstGeom>
          <a:noFill/>
          <a:ln w="9525">
            <a:noFill/>
            <a:miter lim="800000"/>
            <a:headEnd/>
            <a:tailEnd/>
          </a:ln>
        </p:spPr>
      </p:pic>
      <p:pic>
        <p:nvPicPr>
          <p:cNvPr id="4103" name="Picture 13" descr="New JLab Logo wo words"/>
          <p:cNvPicPr>
            <a:picLocks noChangeAspect="1" noChangeArrowheads="1"/>
          </p:cNvPicPr>
          <p:nvPr/>
        </p:nvPicPr>
        <p:blipFill>
          <a:blip r:embed="rId16" cstate="print"/>
          <a:srcRect/>
          <a:stretch>
            <a:fillRect/>
          </a:stretch>
        </p:blipFill>
        <p:spPr bwMode="auto">
          <a:xfrm>
            <a:off x="152400" y="6475413"/>
            <a:ext cx="1524000" cy="382587"/>
          </a:xfrm>
          <a:prstGeom prst="rect">
            <a:avLst/>
          </a:prstGeom>
          <a:noFill/>
          <a:ln w="9525">
            <a:noFill/>
            <a:miter lim="800000"/>
            <a:headEnd/>
            <a:tailEnd/>
          </a:ln>
        </p:spPr>
      </p:pic>
      <p:sp>
        <p:nvSpPr>
          <p:cNvPr id="125966" name="Text Box 14"/>
          <p:cNvSpPr txBox="1">
            <a:spLocks noChangeArrowheads="1"/>
          </p:cNvSpPr>
          <p:nvPr/>
        </p:nvSpPr>
        <p:spPr bwMode="auto">
          <a:xfrm>
            <a:off x="2971800" y="6643688"/>
            <a:ext cx="3130550" cy="244475"/>
          </a:xfrm>
          <a:prstGeom prst="rect">
            <a:avLst/>
          </a:prstGeom>
          <a:noFill/>
          <a:ln w="9525">
            <a:noFill/>
            <a:miter lim="800000"/>
            <a:headEnd/>
            <a:tailEnd/>
          </a:ln>
          <a:effectLst/>
        </p:spPr>
        <p:txBody>
          <a:bodyPr>
            <a:spAutoFit/>
          </a:bodyPr>
          <a:lstStyle/>
          <a:p>
            <a:pPr algn="ctr">
              <a:spcBef>
                <a:spcPct val="50000"/>
              </a:spcBef>
              <a:defRPr/>
            </a:pPr>
            <a:r>
              <a:rPr lang="en-US" sz="800" i="1" dirty="0" smtClean="0">
                <a:latin typeface="Times New Roman" pitchFamily="18" charset="0"/>
              </a:rPr>
              <a:t>Users</a:t>
            </a:r>
            <a:r>
              <a:rPr lang="en-US" sz="800" i="1" baseline="0" dirty="0" smtClean="0">
                <a:latin typeface="Times New Roman" pitchFamily="18" charset="0"/>
              </a:rPr>
              <a:t> Group Annual Meeting CWL   6-16-08   </a:t>
            </a:r>
            <a:r>
              <a:rPr lang="en-US" sz="1000" i="1" dirty="0" smtClean="0">
                <a:latin typeface="Times New Roman" pitchFamily="18" charset="0"/>
              </a:rPr>
              <a:t>Page </a:t>
            </a:r>
            <a:fld id="{ABC79DC2-B40A-4232-A806-CC59D19E5FC0}" type="slidenum">
              <a:rPr lang="en-US" sz="1000" i="1">
                <a:latin typeface="Times New Roman" pitchFamily="18" charset="0"/>
              </a:rPr>
              <a:pPr algn="ctr">
                <a:spcBef>
                  <a:spcPct val="50000"/>
                </a:spcBef>
                <a:defRPr/>
              </a:pPr>
              <a:t>‹#›</a:t>
            </a:fld>
            <a:endParaRPr lang="en-US" sz="1000" i="1" dirty="0">
              <a:latin typeface="Times New Roman" pitchFamily="18" charset="0"/>
            </a:endParaRPr>
          </a:p>
        </p:txBody>
      </p:sp>
      <p:pic>
        <p:nvPicPr>
          <p:cNvPr id="4105" name="Picture 15" descr="final_doe"/>
          <p:cNvPicPr>
            <a:picLocks noChangeAspect="1" noChangeArrowheads="1"/>
          </p:cNvPicPr>
          <p:nvPr/>
        </p:nvPicPr>
        <p:blipFill>
          <a:blip r:embed="rId17" cstate="print"/>
          <a:srcRect/>
          <a:stretch>
            <a:fillRect/>
          </a:stretch>
        </p:blipFill>
        <p:spPr bwMode="auto">
          <a:xfrm>
            <a:off x="7924800" y="6465888"/>
            <a:ext cx="392113" cy="392112"/>
          </a:xfrm>
          <a:prstGeom prst="rect">
            <a:avLst/>
          </a:prstGeom>
          <a:noFill/>
          <a:ln w="9525">
            <a:noFill/>
            <a:miter lim="800000"/>
            <a:headEnd/>
            <a:tailEnd/>
          </a:ln>
        </p:spPr>
      </p:pic>
      <p:sp>
        <p:nvSpPr>
          <p:cNvPr id="4106" name="Rectangle 17"/>
          <p:cNvSpPr>
            <a:spLocks noGrp="1" noChangeArrowheads="1"/>
          </p:cNvSpPr>
          <p:nvPr>
            <p:ph type="body" idx="1"/>
          </p:nvPr>
        </p:nvSpPr>
        <p:spPr bwMode="auto">
          <a:xfrm>
            <a:off x="3810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4708525"/>
            <a:ext cx="8116888" cy="1006475"/>
          </a:xfrm>
          <a:prstGeom prst="rect">
            <a:avLst/>
          </a:prstGeom>
          <a:solidFill>
            <a:schemeClr val="bg1"/>
          </a:solidFill>
          <a:ln w="12700">
            <a:noFill/>
            <a:miter lim="800000"/>
            <a:headEnd/>
            <a:tailEnd/>
          </a:ln>
        </p:spPr>
        <p:txBody>
          <a:bodyPr wrap="none" anchor="ctr"/>
          <a:lstStyle/>
          <a:p>
            <a:pPr eaLnBrk="0" hangingPunct="0"/>
            <a:endParaRPr lang="en-US" dirty="0"/>
          </a:p>
        </p:txBody>
      </p:sp>
      <p:sp>
        <p:nvSpPr>
          <p:cNvPr id="13315" name="Rectangle 3"/>
          <p:cNvSpPr>
            <a:spLocks noChangeArrowheads="1"/>
          </p:cNvSpPr>
          <p:nvPr/>
        </p:nvSpPr>
        <p:spPr bwMode="auto">
          <a:xfrm>
            <a:off x="457200" y="4800600"/>
            <a:ext cx="8115300" cy="520700"/>
          </a:xfrm>
          <a:prstGeom prst="rect">
            <a:avLst/>
          </a:prstGeom>
          <a:noFill/>
          <a:ln w="12700">
            <a:noFill/>
            <a:miter lim="800000"/>
            <a:headEnd/>
            <a:tailEnd/>
          </a:ln>
        </p:spPr>
        <p:txBody>
          <a:bodyPr lIns="90487" tIns="44450" rIns="90487" bIns="44450">
            <a:spAutoFit/>
          </a:bodyPr>
          <a:lstStyle/>
          <a:p>
            <a:pPr algn="ctr" eaLnBrk="0" hangingPunct="0">
              <a:defRPr/>
            </a:pPr>
            <a:r>
              <a:rPr lang="en-US" sz="2800" b="1" dirty="0" smtClean="0">
                <a:solidFill>
                  <a:srgbClr val="FF3300"/>
                </a:solidFill>
              </a:rPr>
              <a:t>January 28, 2011</a:t>
            </a:r>
            <a:endParaRPr lang="en-US" sz="2800" b="1" dirty="0">
              <a:solidFill>
                <a:srgbClr val="FF3300"/>
              </a:solidFill>
            </a:endParaRPr>
          </a:p>
        </p:txBody>
      </p:sp>
      <p:sp>
        <p:nvSpPr>
          <p:cNvPr id="5124" name="Rectangle 4"/>
          <p:cNvSpPr>
            <a:spLocks noChangeArrowheads="1"/>
          </p:cNvSpPr>
          <p:nvPr/>
        </p:nvSpPr>
        <p:spPr bwMode="auto">
          <a:xfrm>
            <a:off x="0" y="1752600"/>
            <a:ext cx="8991600" cy="1690206"/>
          </a:xfrm>
          <a:prstGeom prst="rect">
            <a:avLst/>
          </a:prstGeom>
          <a:noFill/>
          <a:ln w="12700">
            <a:noFill/>
            <a:miter lim="800000"/>
            <a:headEnd/>
            <a:tailEnd/>
          </a:ln>
        </p:spPr>
        <p:txBody>
          <a:bodyPr lIns="90487" tIns="44450" rIns="90487" bIns="44450">
            <a:spAutoFit/>
          </a:bodyPr>
          <a:lstStyle/>
          <a:p>
            <a:pPr algn="ctr" eaLnBrk="0" hangingPunct="0"/>
            <a:r>
              <a:rPr lang="en-US" sz="3600" b="1" dirty="0" smtClean="0"/>
              <a:t>Jefferson Lab: Notes</a:t>
            </a:r>
            <a:endParaRPr lang="en-US" sz="3600" b="1" dirty="0"/>
          </a:p>
          <a:p>
            <a:pPr algn="ctr" eaLnBrk="0" hangingPunct="0"/>
            <a:endParaRPr lang="en-US" sz="3600" b="1" dirty="0"/>
          </a:p>
          <a:p>
            <a:pPr algn="ctr" eaLnBrk="0" hangingPunct="0"/>
            <a:r>
              <a:rPr lang="en-US" sz="3200" b="1" dirty="0" smtClean="0"/>
              <a:t>Hugh Montgomery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838200"/>
            <a:ext cx="7877175" cy="2532062"/>
          </a:xfrm>
        </p:spPr>
        <p:txBody>
          <a:bodyPr/>
          <a:lstStyle/>
          <a:p>
            <a:r>
              <a:rPr lang="en-US" sz="2200" u="sng" dirty="0" smtClean="0"/>
              <a:t>Major Procurements (&gt; $500K) nearly complete:</a:t>
            </a:r>
          </a:p>
          <a:p>
            <a:pPr lvl="1"/>
            <a:r>
              <a:rPr lang="en-US" sz="1700" dirty="0" err="1" smtClean="0"/>
              <a:t>cryomodule</a:t>
            </a:r>
            <a:r>
              <a:rPr lang="en-US" sz="1700" dirty="0" smtClean="0"/>
              <a:t> cavities</a:t>
            </a:r>
          </a:p>
          <a:p>
            <a:pPr lvl="1"/>
            <a:r>
              <a:rPr lang="en-US" sz="1700" dirty="0" smtClean="0"/>
              <a:t>beam transport magnets</a:t>
            </a:r>
          </a:p>
          <a:p>
            <a:pPr lvl="1"/>
            <a:r>
              <a:rPr lang="en-US" sz="1700" dirty="0" smtClean="0"/>
              <a:t>cryogenics </a:t>
            </a:r>
            <a:r>
              <a:rPr lang="en-US" sz="1700" dirty="0" err="1" smtClean="0"/>
              <a:t>coldbox</a:t>
            </a:r>
            <a:endParaRPr lang="en-US" sz="1700" dirty="0" smtClean="0"/>
          </a:p>
          <a:p>
            <a:pPr lvl="1"/>
            <a:r>
              <a:rPr lang="en-US" sz="1700" dirty="0" smtClean="0"/>
              <a:t>vacuum valves</a:t>
            </a:r>
          </a:p>
          <a:p>
            <a:pPr lvl="1"/>
            <a:r>
              <a:rPr lang="en-US" sz="1700" dirty="0" smtClean="0"/>
              <a:t>cold tuner</a:t>
            </a:r>
          </a:p>
          <a:p>
            <a:pPr lvl="1"/>
            <a:r>
              <a:rPr lang="en-US" sz="1700" dirty="0" smtClean="0"/>
              <a:t>etc. etc. etc.</a:t>
            </a:r>
          </a:p>
          <a:p>
            <a:pPr lvl="1"/>
            <a:endParaRPr lang="en-US" sz="2000" dirty="0" smtClean="0"/>
          </a:p>
          <a:p>
            <a:pPr lvl="1"/>
            <a:endParaRPr lang="en-US" sz="2000" dirty="0" smtClean="0"/>
          </a:p>
          <a:p>
            <a:pPr lvl="1"/>
            <a:endParaRPr lang="en-US" sz="2000" dirty="0" smtClean="0"/>
          </a:p>
          <a:p>
            <a:pPr lvl="1">
              <a:buFontTx/>
              <a:buNone/>
            </a:pPr>
            <a:r>
              <a:rPr lang="en-US" sz="2000" dirty="0" smtClean="0"/>
              <a:t>                   </a:t>
            </a:r>
          </a:p>
          <a:p>
            <a:pPr lvl="1"/>
            <a:endParaRPr lang="en-US" dirty="0" smtClean="0"/>
          </a:p>
        </p:txBody>
      </p:sp>
      <p:pic>
        <p:nvPicPr>
          <p:cNvPr id="62467" name="Picture 10" descr="4m_dipole 12GeV 002.jpg"/>
          <p:cNvPicPr>
            <a:picLocks noChangeAspect="1" noChangeArrowheads="1"/>
          </p:cNvPicPr>
          <p:nvPr/>
        </p:nvPicPr>
        <p:blipFill>
          <a:blip r:embed="rId2" cstate="print"/>
          <a:srcRect t="28641" r="11446"/>
          <a:stretch>
            <a:fillRect/>
          </a:stretch>
        </p:blipFill>
        <p:spPr bwMode="auto">
          <a:xfrm>
            <a:off x="2819400" y="2057400"/>
            <a:ext cx="3429000" cy="2071687"/>
          </a:xfrm>
          <a:prstGeom prst="rect">
            <a:avLst/>
          </a:prstGeom>
          <a:noFill/>
          <a:ln w="9525">
            <a:noFill/>
            <a:miter lim="800000"/>
            <a:headEnd/>
            <a:tailEnd/>
          </a:ln>
        </p:spPr>
      </p:pic>
      <p:sp>
        <p:nvSpPr>
          <p:cNvPr id="62468" name="Title 1"/>
          <p:cNvSpPr>
            <a:spLocks noGrp="1"/>
          </p:cNvSpPr>
          <p:nvPr>
            <p:ph type="title"/>
          </p:nvPr>
        </p:nvSpPr>
        <p:spPr/>
        <p:txBody>
          <a:bodyPr/>
          <a:lstStyle/>
          <a:p>
            <a:r>
              <a:rPr lang="en-US" sz="2800" dirty="0" smtClean="0">
                <a:solidFill>
                  <a:srgbClr val="C00000"/>
                </a:solidFill>
              </a:rPr>
              <a:t>ACCELERATOR CONSTRUCTION</a:t>
            </a:r>
          </a:p>
        </p:txBody>
      </p:sp>
      <p:grpSp>
        <p:nvGrpSpPr>
          <p:cNvPr id="2" name="Group 19"/>
          <p:cNvGrpSpPr>
            <a:grpSpLocks/>
          </p:cNvGrpSpPr>
          <p:nvPr/>
        </p:nvGrpSpPr>
        <p:grpSpPr bwMode="auto">
          <a:xfrm>
            <a:off x="-152400" y="4038600"/>
            <a:ext cx="4554537" cy="2436812"/>
            <a:chOff x="0" y="3048000"/>
            <a:chExt cx="4554303" cy="2437312"/>
          </a:xfrm>
        </p:grpSpPr>
        <p:pic>
          <p:nvPicPr>
            <p:cNvPr id="62475" name="Picture 2"/>
            <p:cNvPicPr>
              <a:picLocks noChangeAspect="1" noChangeArrowheads="1"/>
            </p:cNvPicPr>
            <p:nvPr/>
          </p:nvPicPr>
          <p:blipFill>
            <a:blip r:embed="rId3" cstate="print"/>
            <a:srcRect/>
            <a:stretch>
              <a:fillRect/>
            </a:stretch>
          </p:blipFill>
          <p:spPr bwMode="auto">
            <a:xfrm>
              <a:off x="0" y="3810000"/>
              <a:ext cx="2216058" cy="1662043"/>
            </a:xfrm>
            <a:prstGeom prst="rect">
              <a:avLst/>
            </a:prstGeom>
            <a:solidFill>
              <a:schemeClr val="bg1"/>
            </a:solidFill>
            <a:ln w="9525">
              <a:noFill/>
              <a:miter lim="800000"/>
              <a:headEnd/>
              <a:tailEnd/>
            </a:ln>
          </p:spPr>
        </p:pic>
        <p:pic>
          <p:nvPicPr>
            <p:cNvPr id="62476" name="Picture 3"/>
            <p:cNvPicPr>
              <a:picLocks noChangeAspect="1" noChangeArrowheads="1"/>
            </p:cNvPicPr>
            <p:nvPr/>
          </p:nvPicPr>
          <p:blipFill>
            <a:blip r:embed="rId4" cstate="print"/>
            <a:srcRect/>
            <a:stretch>
              <a:fillRect/>
            </a:stretch>
          </p:blipFill>
          <p:spPr bwMode="auto">
            <a:xfrm>
              <a:off x="2320554" y="3810000"/>
              <a:ext cx="2233749" cy="1675312"/>
            </a:xfrm>
            <a:prstGeom prst="rect">
              <a:avLst/>
            </a:prstGeom>
            <a:solidFill>
              <a:schemeClr val="bg1"/>
            </a:solidFill>
            <a:ln w="9525">
              <a:noFill/>
              <a:miter lim="800000"/>
              <a:headEnd/>
              <a:tailEnd/>
            </a:ln>
          </p:spPr>
        </p:pic>
        <p:sp>
          <p:nvSpPr>
            <p:cNvPr id="62477" name="TextBox 12"/>
            <p:cNvSpPr txBox="1">
              <a:spLocks noChangeArrowheads="1"/>
            </p:cNvSpPr>
            <p:nvPr/>
          </p:nvSpPr>
          <p:spPr bwMode="auto">
            <a:xfrm>
              <a:off x="321938" y="3048000"/>
              <a:ext cx="3853543" cy="738664"/>
            </a:xfrm>
            <a:prstGeom prst="rect">
              <a:avLst/>
            </a:prstGeom>
            <a:solidFill>
              <a:srgbClr val="FFFFCC"/>
            </a:solidFill>
            <a:ln w="9525">
              <a:noFill/>
              <a:miter lim="800000"/>
              <a:headEnd/>
              <a:tailEnd/>
            </a:ln>
          </p:spPr>
          <p:txBody>
            <a:bodyPr>
              <a:spAutoFit/>
            </a:bodyPr>
            <a:lstStyle/>
            <a:p>
              <a:pPr algn="ctr" eaLnBrk="0" hangingPunct="0"/>
              <a:r>
                <a:rPr lang="en-US" sz="1400">
                  <a:solidFill>
                    <a:srgbClr val="000000"/>
                  </a:solidFill>
                  <a:latin typeface="Arial" pitchFamily="34" charset="0"/>
                </a:rPr>
                <a:t>Beam Transport </a:t>
              </a:r>
            </a:p>
            <a:p>
              <a:pPr algn="ctr" eaLnBrk="0" hangingPunct="0"/>
              <a:r>
                <a:rPr lang="en-US" sz="1400">
                  <a:solidFill>
                    <a:srgbClr val="000000"/>
                  </a:solidFill>
                  <a:latin typeface="Arial" pitchFamily="34" charset="0"/>
                </a:rPr>
                <a:t>Quadrupole Magnets </a:t>
              </a:r>
            </a:p>
            <a:p>
              <a:pPr algn="ctr" eaLnBrk="0" hangingPunct="0"/>
              <a:r>
                <a:rPr lang="en-US" sz="1400">
                  <a:solidFill>
                    <a:srgbClr val="000000"/>
                  </a:solidFill>
                  <a:latin typeface="Arial" pitchFamily="34" charset="0"/>
                </a:rPr>
                <a:t>(114 - total order - on site) </a:t>
              </a:r>
            </a:p>
          </p:txBody>
        </p:sp>
      </p:grpSp>
      <p:sp>
        <p:nvSpPr>
          <p:cNvPr id="62471" name="TextBox 15"/>
          <p:cNvSpPr txBox="1">
            <a:spLocks noChangeArrowheads="1"/>
          </p:cNvSpPr>
          <p:nvPr/>
        </p:nvSpPr>
        <p:spPr bwMode="auto">
          <a:xfrm>
            <a:off x="6229350" y="1393825"/>
            <a:ext cx="2762250" cy="523875"/>
          </a:xfrm>
          <a:prstGeom prst="rect">
            <a:avLst/>
          </a:prstGeom>
          <a:solidFill>
            <a:srgbClr val="FFFFCC"/>
          </a:solidFill>
          <a:ln w="9525">
            <a:noFill/>
            <a:miter lim="800000"/>
            <a:headEnd/>
            <a:tailEnd/>
          </a:ln>
        </p:spPr>
        <p:txBody>
          <a:bodyPr>
            <a:spAutoFit/>
          </a:bodyPr>
          <a:lstStyle/>
          <a:p>
            <a:pPr algn="ctr" eaLnBrk="0" hangingPunct="0"/>
            <a:r>
              <a:rPr lang="en-US" sz="1400">
                <a:solidFill>
                  <a:srgbClr val="000000"/>
                </a:solidFill>
                <a:latin typeface="Arial" pitchFamily="34" charset="0"/>
              </a:rPr>
              <a:t>Cryomodule Cavities </a:t>
            </a:r>
          </a:p>
          <a:p>
            <a:pPr algn="ctr" eaLnBrk="0" hangingPunct="0"/>
            <a:r>
              <a:rPr lang="en-US" sz="1400">
                <a:solidFill>
                  <a:srgbClr val="000000"/>
                </a:solidFill>
                <a:latin typeface="Arial" pitchFamily="34" charset="0"/>
              </a:rPr>
              <a:t>(12 of 80 ordered on site)</a:t>
            </a:r>
          </a:p>
        </p:txBody>
      </p:sp>
      <p:pic>
        <p:nvPicPr>
          <p:cNvPr id="62472" name="Picture 0" descr="JALB_Cavity_1_and_2_after_last_equator_weld_JUN2010_small.jpg"/>
          <p:cNvPicPr>
            <a:picLocks noChangeAspect="1" noChangeArrowheads="1"/>
          </p:cNvPicPr>
          <p:nvPr/>
        </p:nvPicPr>
        <p:blipFill>
          <a:blip r:embed="rId5" cstate="print"/>
          <a:srcRect/>
          <a:stretch>
            <a:fillRect/>
          </a:stretch>
        </p:blipFill>
        <p:spPr bwMode="auto">
          <a:xfrm>
            <a:off x="6088063" y="1987550"/>
            <a:ext cx="2943225" cy="3924300"/>
          </a:xfrm>
          <a:prstGeom prst="rect">
            <a:avLst/>
          </a:prstGeom>
          <a:noFill/>
          <a:ln w="9525">
            <a:noFill/>
            <a:miter lim="800000"/>
            <a:headEnd/>
            <a:tailEnd/>
          </a:ln>
        </p:spPr>
      </p:pic>
      <p:sp>
        <p:nvSpPr>
          <p:cNvPr id="62473" name="TextBox 13"/>
          <p:cNvSpPr txBox="1">
            <a:spLocks noChangeArrowheads="1"/>
          </p:cNvSpPr>
          <p:nvPr/>
        </p:nvSpPr>
        <p:spPr bwMode="auto">
          <a:xfrm>
            <a:off x="2806700" y="2057400"/>
            <a:ext cx="3289300" cy="768350"/>
          </a:xfrm>
          <a:prstGeom prst="rect">
            <a:avLst/>
          </a:prstGeom>
          <a:solidFill>
            <a:srgbClr val="FFFFCC"/>
          </a:solidFill>
          <a:ln w="9525">
            <a:noFill/>
            <a:miter lim="800000"/>
            <a:headEnd/>
            <a:tailEnd/>
          </a:ln>
        </p:spPr>
        <p:txBody>
          <a:bodyPr wrap="square">
            <a:spAutoFit/>
          </a:bodyPr>
          <a:lstStyle/>
          <a:p>
            <a:endParaRPr lang="en-US" sz="4400"/>
          </a:p>
        </p:txBody>
      </p:sp>
      <p:sp>
        <p:nvSpPr>
          <p:cNvPr id="62474" name="TextBox 17"/>
          <p:cNvSpPr txBox="1">
            <a:spLocks noChangeArrowheads="1"/>
          </p:cNvSpPr>
          <p:nvPr/>
        </p:nvSpPr>
        <p:spPr bwMode="auto">
          <a:xfrm>
            <a:off x="2889250" y="2263775"/>
            <a:ext cx="2955925" cy="461963"/>
          </a:xfrm>
          <a:prstGeom prst="rect">
            <a:avLst/>
          </a:prstGeom>
          <a:solidFill>
            <a:srgbClr val="FFFFCC"/>
          </a:solidFill>
          <a:ln w="9525">
            <a:noFill/>
            <a:miter lim="800000"/>
            <a:headEnd/>
            <a:tailEnd/>
          </a:ln>
        </p:spPr>
        <p:txBody>
          <a:bodyPr>
            <a:spAutoFit/>
          </a:bodyPr>
          <a:lstStyle/>
          <a:p>
            <a:pPr algn="ctr" eaLnBrk="0" hangingPunct="0"/>
            <a:r>
              <a:rPr lang="en-US" sz="1200">
                <a:solidFill>
                  <a:srgbClr val="000000"/>
                </a:solidFill>
                <a:latin typeface="Arial" pitchFamily="34" charset="0"/>
              </a:rPr>
              <a:t>4-meter Dipole Magnets</a:t>
            </a:r>
          </a:p>
          <a:p>
            <a:pPr algn="ctr" eaLnBrk="0" hangingPunct="0"/>
            <a:r>
              <a:rPr lang="en-US" sz="1200">
                <a:solidFill>
                  <a:srgbClr val="000000"/>
                </a:solidFill>
                <a:latin typeface="Arial" pitchFamily="34" charset="0"/>
              </a:rPr>
              <a:t>(23 of 37 ordered on site)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t>12 </a:t>
            </a:r>
            <a:r>
              <a:rPr lang="en-US" sz="2400" dirty="0" err="1" smtClean="0"/>
              <a:t>GeV</a:t>
            </a:r>
            <a:r>
              <a:rPr lang="en-US" sz="2400" dirty="0" smtClean="0"/>
              <a:t> Upgrade – </a:t>
            </a:r>
            <a:r>
              <a:rPr lang="en-US" sz="2400" dirty="0" err="1" smtClean="0"/>
              <a:t>Cryomodule</a:t>
            </a:r>
            <a:r>
              <a:rPr lang="en-US" sz="2400" dirty="0" smtClean="0"/>
              <a:t> Cavity String</a:t>
            </a:r>
            <a:endParaRPr lang="en-US" sz="2400" dirty="0"/>
          </a:p>
        </p:txBody>
      </p:sp>
      <p:pic>
        <p:nvPicPr>
          <p:cNvPr id="6148" name="Picture 4" descr="http://www.jlab.org/~kcarter/C100%20Move/DSC_0220.JPG"/>
          <p:cNvPicPr>
            <a:picLocks noChangeAspect="1" noChangeArrowheads="1"/>
          </p:cNvPicPr>
          <p:nvPr/>
        </p:nvPicPr>
        <p:blipFill>
          <a:blip r:embed="rId2" cstate="print"/>
          <a:srcRect/>
          <a:stretch>
            <a:fillRect/>
          </a:stretch>
        </p:blipFill>
        <p:spPr bwMode="auto">
          <a:xfrm>
            <a:off x="533400" y="914400"/>
            <a:ext cx="8153400" cy="5415802"/>
          </a:xfrm>
          <a:prstGeom prst="rect">
            <a:avLst/>
          </a:prstGeom>
          <a:noFill/>
        </p:spPr>
      </p:pic>
      <p:sp>
        <p:nvSpPr>
          <p:cNvPr id="6" name="TextBox 5"/>
          <p:cNvSpPr txBox="1"/>
          <p:nvPr/>
        </p:nvSpPr>
        <p:spPr>
          <a:xfrm>
            <a:off x="990600" y="5715000"/>
            <a:ext cx="1657377" cy="369332"/>
          </a:xfrm>
          <a:prstGeom prst="rect">
            <a:avLst/>
          </a:prstGeom>
          <a:noFill/>
        </p:spPr>
        <p:txBody>
          <a:bodyPr wrap="none" rtlCol="0">
            <a:spAutoFit/>
          </a:bodyPr>
          <a:lstStyle/>
          <a:p>
            <a:r>
              <a:rPr lang="en-US" dirty="0" smtClean="0"/>
              <a:t>January 4, 2011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a:bodyPr>
          <a:lstStyle/>
          <a:p>
            <a:pPr fontAlgn="auto">
              <a:spcAft>
                <a:spcPts val="0"/>
              </a:spcAft>
              <a:defRPr/>
            </a:pPr>
            <a:r>
              <a:rPr lang="en-US" b="1" dirty="0" smtClean="0">
                <a:solidFill>
                  <a:srgbClr val="FF0000"/>
                </a:solidFill>
                <a:effectLst>
                  <a:outerShdw blurRad="50800" dist="38100" dir="13500000" algn="br" rotWithShape="0">
                    <a:prstClr val="black">
                      <a:alpha val="40000"/>
                    </a:prstClr>
                  </a:outerShdw>
                </a:effectLst>
              </a:rPr>
              <a:t>Physics Equipment Construction</a:t>
            </a:r>
            <a:endParaRPr lang="en-US" dirty="0"/>
          </a:p>
        </p:txBody>
      </p:sp>
      <p:pic>
        <p:nvPicPr>
          <p:cNvPr id="32771" name="Picture 2"/>
          <p:cNvPicPr>
            <a:picLocks noChangeAspect="1" noChangeArrowheads="1"/>
          </p:cNvPicPr>
          <p:nvPr/>
        </p:nvPicPr>
        <p:blipFill>
          <a:blip r:embed="rId3" cstate="print"/>
          <a:srcRect t="1344"/>
          <a:stretch>
            <a:fillRect/>
          </a:stretch>
        </p:blipFill>
        <p:spPr bwMode="auto">
          <a:xfrm>
            <a:off x="381000" y="838200"/>
            <a:ext cx="8447088" cy="5591175"/>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6553200" y="6356350"/>
            <a:ext cx="1447800" cy="365125"/>
          </a:xfrm>
          <a:prstGeom prst="rect">
            <a:avLst/>
          </a:prstGeom>
        </p:spPr>
        <p:txBody>
          <a:bodyPr/>
          <a:lstStyle/>
          <a:p>
            <a:pPr>
              <a:defRPr/>
            </a:pPr>
            <a:fld id="{FB83FDBA-743D-4CA4-A962-57FB6AEE89EA}"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792163"/>
          </a:xfrm>
        </p:spPr>
        <p:txBody>
          <a:bodyPr rtlCol="0">
            <a:normAutofit/>
          </a:bodyPr>
          <a:lstStyle/>
          <a:p>
            <a:pPr fontAlgn="auto">
              <a:spcAft>
                <a:spcPts val="0"/>
              </a:spcAft>
              <a:defRPr/>
            </a:pPr>
            <a:r>
              <a:rPr lang="en-US" b="1" dirty="0" smtClean="0">
                <a:solidFill>
                  <a:srgbClr val="FF0000"/>
                </a:solidFill>
                <a:effectLst>
                  <a:outerShdw blurRad="50800" dist="38100" dir="13500000" algn="br" rotWithShape="0">
                    <a:prstClr val="black">
                      <a:alpha val="40000"/>
                    </a:prstClr>
                  </a:outerShdw>
                </a:effectLst>
              </a:rPr>
              <a:t>Physics Equipment Construction</a:t>
            </a:r>
            <a:endParaRPr lang="en-US" dirty="0"/>
          </a:p>
        </p:txBody>
      </p:sp>
      <p:pic>
        <p:nvPicPr>
          <p:cNvPr id="33796" name="Picture 2"/>
          <p:cNvPicPr>
            <a:picLocks noChangeAspect="1" noChangeArrowheads="1"/>
          </p:cNvPicPr>
          <p:nvPr/>
        </p:nvPicPr>
        <p:blipFill>
          <a:blip r:embed="rId3" cstate="print"/>
          <a:srcRect/>
          <a:stretch>
            <a:fillRect/>
          </a:stretch>
        </p:blipFill>
        <p:spPr bwMode="auto">
          <a:xfrm>
            <a:off x="533400" y="833438"/>
            <a:ext cx="8008938" cy="5414962"/>
          </a:xfrm>
          <a:prstGeom prst="rect">
            <a:avLst/>
          </a:prstGeom>
          <a:noFill/>
          <a:ln w="9525">
            <a:noFill/>
            <a:miter lim="800000"/>
            <a:headEnd/>
            <a:tailEnd/>
          </a:ln>
        </p:spPr>
      </p:pic>
      <p:sp>
        <p:nvSpPr>
          <p:cNvPr id="7" name="Slide Number Placeholder 6"/>
          <p:cNvSpPr>
            <a:spLocks noGrp="1"/>
          </p:cNvSpPr>
          <p:nvPr>
            <p:ph type="sldNum" sz="quarter" idx="4294967295"/>
          </p:nvPr>
        </p:nvSpPr>
        <p:spPr>
          <a:xfrm>
            <a:off x="6553200" y="6356350"/>
            <a:ext cx="1447800" cy="365125"/>
          </a:xfrm>
          <a:prstGeom prst="rect">
            <a:avLst/>
          </a:prstGeom>
        </p:spPr>
        <p:txBody>
          <a:bodyPr/>
          <a:lstStyle/>
          <a:p>
            <a:pPr>
              <a:defRPr/>
            </a:pPr>
            <a:fld id="{C0E74B40-9BCF-43C9-A7E6-65C9B8CAFA52}"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M:\facilities\Projects\12_GeV\Construction\Hall_D\Photos\Dec_2010\Hall-D_12-09-10_012.JPG"/>
          <p:cNvPicPr>
            <a:picLocks noChangeAspect="1" noChangeArrowheads="1"/>
          </p:cNvPicPr>
          <p:nvPr/>
        </p:nvPicPr>
        <p:blipFill>
          <a:blip r:embed="rId3" cstate="print"/>
          <a:srcRect b="22222"/>
          <a:stretch>
            <a:fillRect/>
          </a:stretch>
        </p:blipFill>
        <p:spPr bwMode="auto">
          <a:xfrm>
            <a:off x="4572000" y="838200"/>
            <a:ext cx="4572000" cy="2667000"/>
          </a:xfrm>
          <a:prstGeom prst="rect">
            <a:avLst/>
          </a:prstGeom>
          <a:noFill/>
        </p:spPr>
      </p:pic>
      <p:sp>
        <p:nvSpPr>
          <p:cNvPr id="34818" name="Title 1"/>
          <p:cNvSpPr>
            <a:spLocks noGrp="1"/>
          </p:cNvSpPr>
          <p:nvPr>
            <p:ph type="title"/>
          </p:nvPr>
        </p:nvSpPr>
        <p:spPr/>
        <p:txBody>
          <a:bodyPr/>
          <a:lstStyle/>
          <a:p>
            <a:r>
              <a:rPr lang="en-US" dirty="0" smtClean="0"/>
              <a:t>Hall D Status – Dec. 2010</a:t>
            </a:r>
          </a:p>
        </p:txBody>
      </p:sp>
      <p:sp>
        <p:nvSpPr>
          <p:cNvPr id="5" name="Slide Number Placeholder 4"/>
          <p:cNvSpPr>
            <a:spLocks noGrp="1"/>
          </p:cNvSpPr>
          <p:nvPr>
            <p:ph type="sldNum" sz="quarter" idx="4294967295"/>
          </p:nvPr>
        </p:nvSpPr>
        <p:spPr>
          <a:xfrm>
            <a:off x="7467600" y="6356350"/>
            <a:ext cx="533400" cy="365125"/>
          </a:xfrm>
          <a:prstGeom prst="rect">
            <a:avLst/>
          </a:prstGeom>
        </p:spPr>
        <p:txBody>
          <a:bodyPr/>
          <a:lstStyle/>
          <a:p>
            <a:pPr>
              <a:defRPr/>
            </a:pPr>
            <a:fld id="{D19CA749-8B7D-4B15-9598-4E12FD7D3311}" type="slidenum">
              <a:rPr lang="en-US"/>
              <a:pPr>
                <a:defRPr/>
              </a:pPr>
              <a:t>14</a:t>
            </a:fld>
            <a:endParaRPr lang="en-US" dirty="0"/>
          </a:p>
        </p:txBody>
      </p:sp>
      <p:pic>
        <p:nvPicPr>
          <p:cNvPr id="2" name="Picture 2" descr="M:\facilities\Projects\12_GeV\Construction\Hall_D\Photos\Dec_2010\Hall-D_12-08-10_001_RFE-Inspection.jpg"/>
          <p:cNvPicPr>
            <a:picLocks noChangeAspect="1" noChangeArrowheads="1"/>
          </p:cNvPicPr>
          <p:nvPr/>
        </p:nvPicPr>
        <p:blipFill>
          <a:blip r:embed="rId4" cstate="print"/>
          <a:srcRect/>
          <a:stretch>
            <a:fillRect/>
          </a:stretch>
        </p:blipFill>
        <p:spPr bwMode="auto">
          <a:xfrm>
            <a:off x="0" y="838200"/>
            <a:ext cx="4572000" cy="3429000"/>
          </a:xfrm>
          <a:prstGeom prst="rect">
            <a:avLst/>
          </a:prstGeom>
          <a:noFill/>
        </p:spPr>
      </p:pic>
      <p:sp>
        <p:nvSpPr>
          <p:cNvPr id="8" name="TextBox 7"/>
          <p:cNvSpPr txBox="1"/>
          <p:nvPr/>
        </p:nvSpPr>
        <p:spPr>
          <a:xfrm>
            <a:off x="228600" y="4800600"/>
            <a:ext cx="3591048" cy="707886"/>
          </a:xfrm>
          <a:prstGeom prst="rect">
            <a:avLst/>
          </a:prstGeom>
          <a:noFill/>
        </p:spPr>
        <p:txBody>
          <a:bodyPr wrap="none" rtlCol="0">
            <a:spAutoFit/>
          </a:bodyPr>
          <a:lstStyle/>
          <a:p>
            <a:r>
              <a:rPr lang="en-US" sz="2000" b="1" dirty="0" smtClean="0">
                <a:solidFill>
                  <a:srgbClr val="C00000"/>
                </a:solidFill>
                <a:latin typeface="Arial" pitchFamily="34" charset="0"/>
                <a:cs typeface="Arial" pitchFamily="34" charset="0"/>
              </a:rPr>
              <a:t>Ready For Equipment (RFE)</a:t>
            </a:r>
          </a:p>
          <a:p>
            <a:r>
              <a:rPr lang="en-US" sz="2000" b="1" dirty="0" smtClean="0">
                <a:solidFill>
                  <a:srgbClr val="C00000"/>
                </a:solidFill>
                <a:latin typeface="Arial" pitchFamily="34" charset="0"/>
                <a:cs typeface="Arial" pitchFamily="34" charset="0"/>
              </a:rPr>
              <a:t>Dec. 28, 2010</a:t>
            </a:r>
          </a:p>
        </p:txBody>
      </p:sp>
      <p:pic>
        <p:nvPicPr>
          <p:cNvPr id="2052" name="Picture 4" descr="M:\facilities\Projects\12_GeV\Construction\Hall_D\Photos\Dec_2010\Hall-D_12-03-10_011_Inspection.JPG"/>
          <p:cNvPicPr>
            <a:picLocks noChangeAspect="1" noChangeArrowheads="1"/>
          </p:cNvPicPr>
          <p:nvPr/>
        </p:nvPicPr>
        <p:blipFill>
          <a:blip r:embed="rId5" cstate="print"/>
          <a:srcRect t="18079"/>
          <a:stretch>
            <a:fillRect/>
          </a:stretch>
        </p:blipFill>
        <p:spPr bwMode="auto">
          <a:xfrm>
            <a:off x="4572000" y="3581400"/>
            <a:ext cx="4495800" cy="2762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381000" y="0"/>
            <a:ext cx="8309326" cy="553998"/>
          </a:xfrm>
          <a:prstGeom prst="rect">
            <a:avLst/>
          </a:prstGeom>
          <a:noFill/>
          <a:ln w="12700" cap="rnd">
            <a:noFill/>
            <a:round/>
            <a:headEnd type="none" w="med" len="med"/>
            <a:tailEnd type="none" w="med" len="med"/>
          </a:ln>
        </p:spPr>
        <p:txBody>
          <a:bodyPr wrap="none" lIns="38100" tIns="38100" rIns="38100" bIns="38100">
            <a:spAutoFit/>
          </a:bodyPr>
          <a:lstStyle/>
          <a:p>
            <a:r>
              <a:rPr lang="en-US" sz="3100" b="1" dirty="0" smtClean="0">
                <a:solidFill>
                  <a:srgbClr val="C00000"/>
                </a:solidFill>
                <a:effectLst>
                  <a:outerShdw blurRad="38100" dist="38100" dir="2700000" algn="tl">
                    <a:srgbClr val="C0C0C0"/>
                  </a:outerShdw>
                </a:effectLst>
                <a:latin typeface="Arial" pitchFamily="34" charset="0"/>
                <a:ea typeface="Gill Sans Light" charset="0"/>
                <a:cs typeface="Arial" pitchFamily="34" charset="0"/>
              </a:rPr>
              <a:t>Super </a:t>
            </a:r>
            <a:r>
              <a:rPr lang="en-US" sz="3100" b="1" dirty="0" err="1" smtClean="0">
                <a:solidFill>
                  <a:srgbClr val="C00000"/>
                </a:solidFill>
                <a:effectLst>
                  <a:outerShdw blurRad="38100" dist="38100" dir="2700000" algn="tl">
                    <a:srgbClr val="C0C0C0"/>
                  </a:outerShdw>
                </a:effectLst>
                <a:latin typeface="Arial" pitchFamily="34" charset="0"/>
                <a:ea typeface="Gill Sans Light" charset="0"/>
                <a:cs typeface="Arial" pitchFamily="34" charset="0"/>
              </a:rPr>
              <a:t>Bigbite</a:t>
            </a:r>
            <a:r>
              <a:rPr lang="en-US" sz="3100" b="1" dirty="0" smtClean="0">
                <a:solidFill>
                  <a:srgbClr val="C00000"/>
                </a:solidFill>
                <a:effectLst>
                  <a:outerShdw blurRad="38100" dist="38100" dir="2700000" algn="tl">
                    <a:srgbClr val="C0C0C0"/>
                  </a:outerShdw>
                </a:effectLst>
                <a:latin typeface="Arial" pitchFamily="34" charset="0"/>
                <a:ea typeface="Gill Sans Light" charset="0"/>
                <a:cs typeface="Arial" pitchFamily="34" charset="0"/>
              </a:rPr>
              <a:t> Spectrometer (SBS) in Hall A </a:t>
            </a:r>
            <a:endParaRPr lang="en-US" sz="3100" b="1" dirty="0">
              <a:solidFill>
                <a:srgbClr val="C00000"/>
              </a:solidFill>
              <a:effectLst>
                <a:outerShdw blurRad="38100" dist="38100" dir="2700000" algn="tl">
                  <a:srgbClr val="C0C0C0"/>
                </a:outerShdw>
              </a:effectLst>
              <a:latin typeface="Arial" pitchFamily="34" charset="0"/>
              <a:ea typeface="Gill Sans Light" charset="0"/>
              <a:cs typeface="Arial" pitchFamily="34" charset="0"/>
            </a:endParaRPr>
          </a:p>
        </p:txBody>
      </p:sp>
      <p:grpSp>
        <p:nvGrpSpPr>
          <p:cNvPr id="2" name="Group 2"/>
          <p:cNvGrpSpPr>
            <a:grpSpLocks/>
          </p:cNvGrpSpPr>
          <p:nvPr/>
        </p:nvGrpSpPr>
        <p:grpSpPr bwMode="auto">
          <a:xfrm>
            <a:off x="304774" y="914400"/>
            <a:ext cx="8382026" cy="4467225"/>
            <a:chOff x="-66" y="0"/>
            <a:chExt cx="5279" cy="2813"/>
          </a:xfrm>
        </p:grpSpPr>
        <p:pic>
          <p:nvPicPr>
            <p:cNvPr id="32771" name="Picture 3"/>
            <p:cNvPicPr>
              <a:picLocks noChangeAspect="1" noChangeArrowheads="1"/>
            </p:cNvPicPr>
            <p:nvPr/>
          </p:nvPicPr>
          <p:blipFill>
            <a:blip r:embed="rId2" cstate="print"/>
            <a:srcRect l="5313" t="17673" r="10429" b="24149"/>
            <a:stretch>
              <a:fillRect/>
            </a:stretch>
          </p:blipFill>
          <p:spPr bwMode="auto">
            <a:xfrm>
              <a:off x="93" y="0"/>
              <a:ext cx="5101" cy="2720"/>
            </a:xfrm>
            <a:prstGeom prst="rect">
              <a:avLst/>
            </a:prstGeom>
            <a:noFill/>
            <a:ln w="12700" cap="flat">
              <a:noFill/>
              <a:miter lim="800000"/>
              <a:headEnd/>
              <a:tailEnd/>
            </a:ln>
          </p:spPr>
        </p:pic>
        <p:sp>
          <p:nvSpPr>
            <p:cNvPr id="32772" name="Rectangle 4"/>
            <p:cNvSpPr>
              <a:spLocks/>
            </p:cNvSpPr>
            <p:nvPr/>
          </p:nvSpPr>
          <p:spPr bwMode="auto">
            <a:xfrm>
              <a:off x="-66" y="1360"/>
              <a:ext cx="768" cy="352"/>
            </a:xfrm>
            <a:prstGeom prst="rect">
              <a:avLst/>
            </a:prstGeom>
            <a:noFill/>
            <a:ln w="12700" cap="rnd">
              <a:noFill/>
              <a:round/>
              <a:headEnd type="none" w="med" len="med"/>
              <a:tailEnd type="none" w="med" len="med"/>
            </a:ln>
          </p:spPr>
          <p:txBody>
            <a:bodyPr lIns="38100" tIns="38100" rIns="38100" bIns="38100"/>
            <a:lstStyle/>
            <a:p>
              <a:r>
                <a:rPr lang="en-US" sz="1700" dirty="0">
                  <a:solidFill>
                    <a:srgbClr val="000000"/>
                  </a:solidFill>
                  <a:ea typeface="Gill Sans Light" charset="0"/>
                  <a:cs typeface="Gill Sans Light" charset="0"/>
                </a:rPr>
                <a:t>Scattering chamber</a:t>
              </a:r>
            </a:p>
          </p:txBody>
        </p:sp>
        <p:sp>
          <p:nvSpPr>
            <p:cNvPr id="32773" name="Rectangle 5"/>
            <p:cNvSpPr>
              <a:spLocks/>
            </p:cNvSpPr>
            <p:nvPr/>
          </p:nvSpPr>
          <p:spPr bwMode="auto">
            <a:xfrm>
              <a:off x="510" y="808"/>
              <a:ext cx="587" cy="352"/>
            </a:xfrm>
            <a:prstGeom prst="rect">
              <a:avLst/>
            </a:prstGeom>
            <a:noFill/>
            <a:ln w="12700" cap="rnd">
              <a:noFill/>
              <a:round/>
              <a:headEnd type="none" w="med" len="med"/>
              <a:tailEnd type="none" w="med" len="med"/>
            </a:ln>
          </p:spPr>
          <p:txBody>
            <a:bodyPr lIns="38100" tIns="38100" rIns="38100" bIns="38100"/>
            <a:lstStyle/>
            <a:p>
              <a:r>
                <a:rPr lang="en-US" sz="1700" dirty="0">
                  <a:solidFill>
                    <a:srgbClr val="000000"/>
                  </a:solidFill>
                  <a:ea typeface="Gill Sans Light" charset="0"/>
                  <a:cs typeface="Gill Sans Light" charset="0"/>
                </a:rPr>
                <a:t>Vacuum snout   </a:t>
              </a:r>
            </a:p>
          </p:txBody>
        </p:sp>
        <p:sp>
          <p:nvSpPr>
            <p:cNvPr id="32774" name="Rectangle 6"/>
            <p:cNvSpPr>
              <a:spLocks/>
            </p:cNvSpPr>
            <p:nvPr/>
          </p:nvSpPr>
          <p:spPr bwMode="auto">
            <a:xfrm>
              <a:off x="569" y="2613"/>
              <a:ext cx="947" cy="200"/>
            </a:xfrm>
            <a:prstGeom prst="rect">
              <a:avLst/>
            </a:prstGeom>
            <a:noFill/>
            <a:ln w="12700" cap="rnd">
              <a:noFill/>
              <a:round/>
              <a:headEnd type="none" w="med" len="med"/>
              <a:tailEnd type="none" w="med" len="med"/>
            </a:ln>
          </p:spPr>
          <p:txBody>
            <a:bodyPr wrap="none" lIns="38100" tIns="38100" rIns="38100" bIns="38100">
              <a:spAutoFit/>
            </a:bodyPr>
            <a:lstStyle/>
            <a:p>
              <a:r>
                <a:rPr lang="en-US" sz="1700">
                  <a:solidFill>
                    <a:srgbClr val="000000"/>
                  </a:solidFill>
                  <a:ea typeface="Gill Sans Light" charset="0"/>
                  <a:cs typeface="Gill Sans Light" charset="0"/>
                </a:rPr>
                <a:t>  Magnetic shield</a:t>
              </a:r>
            </a:p>
          </p:txBody>
        </p:sp>
        <p:sp>
          <p:nvSpPr>
            <p:cNvPr id="32775" name="Rectangle 7"/>
            <p:cNvSpPr>
              <a:spLocks/>
            </p:cNvSpPr>
            <p:nvPr/>
          </p:nvSpPr>
          <p:spPr bwMode="auto">
            <a:xfrm>
              <a:off x="2355" y="420"/>
              <a:ext cx="602" cy="352"/>
            </a:xfrm>
            <a:prstGeom prst="rect">
              <a:avLst/>
            </a:prstGeom>
            <a:noFill/>
            <a:ln w="12700" cap="rnd">
              <a:noFill/>
              <a:round/>
              <a:headEnd type="none" w="med" len="med"/>
              <a:tailEnd type="none" w="med" len="med"/>
            </a:ln>
          </p:spPr>
          <p:txBody>
            <a:bodyPr lIns="38100" tIns="38100" rIns="38100" bIns="38100"/>
            <a:lstStyle/>
            <a:p>
              <a:r>
                <a:rPr lang="en-US" sz="1700" dirty="0">
                  <a:solidFill>
                    <a:srgbClr val="000000"/>
                  </a:solidFill>
                  <a:ea typeface="Gill Sans Light" charset="0"/>
                  <a:cs typeface="Gill Sans Light" charset="0"/>
                </a:rPr>
                <a:t>First tracker</a:t>
              </a:r>
            </a:p>
          </p:txBody>
        </p:sp>
        <p:sp>
          <p:nvSpPr>
            <p:cNvPr id="32776" name="Rectangle 8"/>
            <p:cNvSpPr>
              <a:spLocks/>
            </p:cNvSpPr>
            <p:nvPr/>
          </p:nvSpPr>
          <p:spPr bwMode="auto">
            <a:xfrm>
              <a:off x="1975" y="219"/>
              <a:ext cx="1125" cy="200"/>
            </a:xfrm>
            <a:prstGeom prst="rect">
              <a:avLst/>
            </a:prstGeom>
            <a:noFill/>
            <a:ln w="12700" cap="rnd">
              <a:noFill/>
              <a:round/>
              <a:headEnd type="none" w="med" len="med"/>
              <a:tailEnd type="none" w="med" len="med"/>
            </a:ln>
          </p:spPr>
          <p:txBody>
            <a:bodyPr wrap="none" lIns="38100" tIns="38100" rIns="38100" bIns="38100">
              <a:spAutoFit/>
            </a:bodyPr>
            <a:lstStyle/>
            <a:p>
              <a:r>
                <a:rPr lang="en-US" sz="1700">
                  <a:solidFill>
                    <a:srgbClr val="000000"/>
                  </a:solidFill>
                  <a:ea typeface="Gill Sans Light" charset="0"/>
                  <a:cs typeface="Gill Sans Light" charset="0"/>
                </a:rPr>
                <a:t>       Second tracker</a:t>
              </a:r>
            </a:p>
          </p:txBody>
        </p:sp>
        <p:sp>
          <p:nvSpPr>
            <p:cNvPr id="32777" name="Rectangle 9"/>
            <p:cNvSpPr>
              <a:spLocks/>
            </p:cNvSpPr>
            <p:nvPr/>
          </p:nvSpPr>
          <p:spPr bwMode="auto">
            <a:xfrm>
              <a:off x="4283" y="189"/>
              <a:ext cx="930" cy="352"/>
            </a:xfrm>
            <a:prstGeom prst="rect">
              <a:avLst/>
            </a:prstGeom>
            <a:noFill/>
            <a:ln w="12700" cap="rnd">
              <a:noFill/>
              <a:round/>
              <a:headEnd type="none" w="med" len="med"/>
              <a:tailEnd type="none" w="med" len="med"/>
            </a:ln>
          </p:spPr>
          <p:txBody>
            <a:bodyPr lIns="38100" tIns="38100" rIns="38100" bIns="38100"/>
            <a:lstStyle/>
            <a:p>
              <a:r>
                <a:rPr lang="en-US" sz="1700" dirty="0" err="1">
                  <a:solidFill>
                    <a:srgbClr val="000000"/>
                  </a:solidFill>
                  <a:ea typeface="Gill Sans Light" charset="0"/>
                  <a:cs typeface="Gill Sans Light" charset="0"/>
                </a:rPr>
                <a:t>Hadron</a:t>
              </a:r>
              <a:r>
                <a:rPr lang="en-US" sz="1700" dirty="0">
                  <a:solidFill>
                    <a:srgbClr val="000000"/>
                  </a:solidFill>
                  <a:ea typeface="Gill Sans Light" charset="0"/>
                  <a:cs typeface="Gill Sans Light" charset="0"/>
                </a:rPr>
                <a:t>  calorimeter</a:t>
              </a:r>
            </a:p>
          </p:txBody>
        </p:sp>
        <p:sp>
          <p:nvSpPr>
            <p:cNvPr id="32778" name="Rectangle 10"/>
            <p:cNvSpPr>
              <a:spLocks/>
            </p:cNvSpPr>
            <p:nvPr/>
          </p:nvSpPr>
          <p:spPr bwMode="auto">
            <a:xfrm rot="20940000">
              <a:off x="2679" y="1728"/>
              <a:ext cx="1424" cy="200"/>
            </a:xfrm>
            <a:prstGeom prst="rect">
              <a:avLst/>
            </a:prstGeom>
            <a:noFill/>
            <a:ln w="12700" cap="rnd">
              <a:noFill/>
              <a:round/>
              <a:headEnd type="none" w="med" len="med"/>
              <a:tailEnd type="none" w="med" len="med"/>
            </a:ln>
          </p:spPr>
          <p:txBody>
            <a:bodyPr lIns="38100" tIns="38100" rIns="38100" bIns="38100"/>
            <a:lstStyle/>
            <a:p>
              <a:r>
                <a:rPr lang="en-US" sz="1700" dirty="0">
                  <a:solidFill>
                    <a:srgbClr val="000000"/>
                  </a:solidFill>
                  <a:ea typeface="Gill Sans Light" charset="0"/>
                  <a:cs typeface="Gill Sans Light" charset="0"/>
                </a:rPr>
                <a:t>Beam line </a:t>
              </a:r>
              <a:r>
                <a:rPr lang="en-US" sz="1700" dirty="0" err="1">
                  <a:solidFill>
                    <a:srgbClr val="000000"/>
                  </a:solidFill>
                  <a:ea typeface="Gill Sans Light" charset="0"/>
                  <a:cs typeface="Gill Sans Light" charset="0"/>
                </a:rPr>
                <a:t>Pb</a:t>
              </a:r>
              <a:r>
                <a:rPr lang="en-US" sz="1700" dirty="0">
                  <a:solidFill>
                    <a:srgbClr val="000000"/>
                  </a:solidFill>
                  <a:ea typeface="Gill Sans Light" charset="0"/>
                  <a:cs typeface="Gill Sans Light" charset="0"/>
                </a:rPr>
                <a:t> shield    </a:t>
              </a:r>
            </a:p>
          </p:txBody>
        </p:sp>
        <p:sp>
          <p:nvSpPr>
            <p:cNvPr id="32779" name="Rectangle 11"/>
            <p:cNvSpPr>
              <a:spLocks/>
            </p:cNvSpPr>
            <p:nvPr/>
          </p:nvSpPr>
          <p:spPr bwMode="auto">
            <a:xfrm>
              <a:off x="2617" y="2437"/>
              <a:ext cx="724" cy="352"/>
            </a:xfrm>
            <a:prstGeom prst="rect">
              <a:avLst/>
            </a:prstGeom>
            <a:noFill/>
            <a:ln w="12700" cap="rnd">
              <a:noFill/>
              <a:round/>
              <a:headEnd type="none" w="med" len="med"/>
              <a:tailEnd type="none" w="med" len="med"/>
            </a:ln>
          </p:spPr>
          <p:txBody>
            <a:bodyPr lIns="38100" tIns="38100" rIns="38100" bIns="38100"/>
            <a:lstStyle/>
            <a:p>
              <a:r>
                <a:rPr lang="en-US" sz="1700">
                  <a:solidFill>
                    <a:srgbClr val="000000"/>
                  </a:solidFill>
                  <a:ea typeface="Gill Sans Light" charset="0"/>
                  <a:cs typeface="Gill Sans Light" charset="0"/>
                </a:rPr>
                <a:t>48D48 magnet</a:t>
              </a:r>
            </a:p>
          </p:txBody>
        </p:sp>
        <p:sp>
          <p:nvSpPr>
            <p:cNvPr id="32780" name="Rectangle 12"/>
            <p:cNvSpPr>
              <a:spLocks/>
            </p:cNvSpPr>
            <p:nvPr/>
          </p:nvSpPr>
          <p:spPr bwMode="auto">
            <a:xfrm>
              <a:off x="2349" y="12"/>
              <a:ext cx="996" cy="200"/>
            </a:xfrm>
            <a:prstGeom prst="rect">
              <a:avLst/>
            </a:prstGeom>
            <a:noFill/>
            <a:ln w="12700" cap="rnd">
              <a:noFill/>
              <a:round/>
              <a:headEnd type="none" w="med" len="med"/>
              <a:tailEnd type="none" w="med" len="med"/>
            </a:ln>
          </p:spPr>
          <p:txBody>
            <a:bodyPr wrap="none" lIns="38100" tIns="38100" rIns="38100" bIns="38100">
              <a:spAutoFit/>
            </a:bodyPr>
            <a:lstStyle/>
            <a:p>
              <a:r>
                <a:rPr lang="en-US" sz="1700">
                  <a:solidFill>
                    <a:srgbClr val="000000"/>
                  </a:solidFill>
                  <a:ea typeface="Gill Sans Light" charset="0"/>
                  <a:cs typeface="Gill Sans Light" charset="0"/>
                </a:rPr>
                <a:t>       Third tracker</a:t>
              </a:r>
            </a:p>
          </p:txBody>
        </p:sp>
        <p:sp>
          <p:nvSpPr>
            <p:cNvPr id="32781" name="Rectangle 13"/>
            <p:cNvSpPr>
              <a:spLocks/>
            </p:cNvSpPr>
            <p:nvPr/>
          </p:nvSpPr>
          <p:spPr bwMode="auto">
            <a:xfrm>
              <a:off x="4331" y="1808"/>
              <a:ext cx="776" cy="200"/>
            </a:xfrm>
            <a:prstGeom prst="rect">
              <a:avLst/>
            </a:prstGeom>
            <a:noFill/>
            <a:ln w="12700" cap="rnd">
              <a:noFill/>
              <a:round/>
              <a:headEnd type="none" w="med" len="med"/>
              <a:tailEnd type="none" w="med" len="med"/>
            </a:ln>
          </p:spPr>
          <p:txBody>
            <a:bodyPr lIns="38100" tIns="38100" rIns="38100" bIns="38100"/>
            <a:lstStyle/>
            <a:p>
              <a:r>
                <a:rPr lang="en-US" sz="1700">
                  <a:solidFill>
                    <a:srgbClr val="000000"/>
                  </a:solidFill>
                  <a:ea typeface="Gill Sans Light" charset="0"/>
                  <a:cs typeface="Gill Sans Light" charset="0"/>
                </a:rPr>
                <a:t>CH2 analyzer</a:t>
              </a:r>
            </a:p>
          </p:txBody>
        </p:sp>
        <p:sp>
          <p:nvSpPr>
            <p:cNvPr id="32782" name="Rectangle 14"/>
            <p:cNvSpPr>
              <a:spLocks/>
            </p:cNvSpPr>
            <p:nvPr/>
          </p:nvSpPr>
          <p:spPr bwMode="auto">
            <a:xfrm rot="20820001">
              <a:off x="107" y="2033"/>
              <a:ext cx="413" cy="200"/>
            </a:xfrm>
            <a:prstGeom prst="rect">
              <a:avLst/>
            </a:prstGeom>
            <a:noFill/>
            <a:ln w="12700" cap="rnd">
              <a:noFill/>
              <a:round/>
              <a:headEnd type="none" w="med" len="med"/>
              <a:tailEnd type="none" w="med" len="med"/>
            </a:ln>
          </p:spPr>
          <p:txBody>
            <a:bodyPr lIns="38100" tIns="38100" rIns="38100" bIns="38100"/>
            <a:lstStyle/>
            <a:p>
              <a:r>
                <a:rPr lang="en-US" sz="1700" dirty="0">
                  <a:solidFill>
                    <a:srgbClr val="000000"/>
                  </a:solidFill>
                  <a:ea typeface="Gill Sans Light" charset="0"/>
                  <a:cs typeface="Gill Sans Light" charset="0"/>
                </a:rPr>
                <a:t>Beam     </a:t>
              </a:r>
            </a:p>
          </p:txBody>
        </p:sp>
        <p:sp>
          <p:nvSpPr>
            <p:cNvPr id="32783" name="Line 15"/>
            <p:cNvSpPr>
              <a:spLocks noChangeShapeType="1"/>
            </p:cNvSpPr>
            <p:nvPr/>
          </p:nvSpPr>
          <p:spPr bwMode="auto">
            <a:xfrm rot="10800000">
              <a:off x="2579" y="745"/>
              <a:ext cx="95" cy="386"/>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84" name="Line 16"/>
            <p:cNvSpPr>
              <a:spLocks noChangeShapeType="1"/>
            </p:cNvSpPr>
            <p:nvPr/>
          </p:nvSpPr>
          <p:spPr bwMode="auto">
            <a:xfrm rot="10800000">
              <a:off x="2578" y="734"/>
              <a:ext cx="204" cy="326"/>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85" name="Line 17"/>
            <p:cNvSpPr>
              <a:spLocks noChangeShapeType="1"/>
            </p:cNvSpPr>
            <p:nvPr/>
          </p:nvSpPr>
          <p:spPr bwMode="auto">
            <a:xfrm rot="10800000">
              <a:off x="1048" y="1048"/>
              <a:ext cx="397" cy="422"/>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86" name="Line 18"/>
            <p:cNvSpPr>
              <a:spLocks noChangeShapeType="1"/>
            </p:cNvSpPr>
            <p:nvPr/>
          </p:nvSpPr>
          <p:spPr bwMode="auto">
            <a:xfrm rot="10800000">
              <a:off x="626" y="1553"/>
              <a:ext cx="300" cy="83"/>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87" name="Line 19"/>
            <p:cNvSpPr>
              <a:spLocks noChangeShapeType="1"/>
            </p:cNvSpPr>
            <p:nvPr/>
          </p:nvSpPr>
          <p:spPr bwMode="auto">
            <a:xfrm rot="10800000">
              <a:off x="2893" y="384"/>
              <a:ext cx="145" cy="363"/>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88" name="Line 20"/>
            <p:cNvSpPr>
              <a:spLocks noChangeShapeType="1"/>
            </p:cNvSpPr>
            <p:nvPr/>
          </p:nvSpPr>
          <p:spPr bwMode="auto">
            <a:xfrm rot="10800000">
              <a:off x="2904" y="395"/>
              <a:ext cx="270" cy="302"/>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89" name="Line 21"/>
            <p:cNvSpPr>
              <a:spLocks noChangeShapeType="1"/>
            </p:cNvSpPr>
            <p:nvPr/>
          </p:nvSpPr>
          <p:spPr bwMode="auto">
            <a:xfrm rot="10800000">
              <a:off x="3230" y="196"/>
              <a:ext cx="240" cy="351"/>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90" name="Line 22"/>
            <p:cNvSpPr>
              <a:spLocks noChangeShapeType="1"/>
            </p:cNvSpPr>
            <p:nvPr/>
          </p:nvSpPr>
          <p:spPr bwMode="auto">
            <a:xfrm rot="10800000">
              <a:off x="3218" y="190"/>
              <a:ext cx="385" cy="304"/>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91" name="Line 23"/>
            <p:cNvSpPr>
              <a:spLocks noChangeShapeType="1"/>
            </p:cNvSpPr>
            <p:nvPr/>
          </p:nvSpPr>
          <p:spPr bwMode="auto">
            <a:xfrm>
              <a:off x="3122" y="1220"/>
              <a:ext cx="1248" cy="615"/>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92" name="Line 24"/>
            <p:cNvSpPr>
              <a:spLocks noChangeShapeType="1"/>
            </p:cNvSpPr>
            <p:nvPr/>
          </p:nvSpPr>
          <p:spPr bwMode="auto">
            <a:xfrm>
              <a:off x="3608" y="1035"/>
              <a:ext cx="774" cy="806"/>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sp>
          <p:nvSpPr>
            <p:cNvPr id="32793" name="Line 25"/>
            <p:cNvSpPr>
              <a:spLocks noChangeShapeType="1"/>
            </p:cNvSpPr>
            <p:nvPr/>
          </p:nvSpPr>
          <p:spPr bwMode="auto">
            <a:xfrm flipH="1">
              <a:off x="1509" y="2443"/>
              <a:ext cx="377" cy="256"/>
            </a:xfrm>
            <a:prstGeom prst="line">
              <a:avLst/>
            </a:prstGeom>
            <a:noFill/>
            <a:ln w="25400" cap="flat">
              <a:solidFill>
                <a:schemeClr val="tx1"/>
              </a:solidFill>
              <a:prstDash val="solid"/>
              <a:miter lim="800000"/>
              <a:headEnd type="stealth" w="med" len="med"/>
              <a:tailEnd type="none" w="med" len="med"/>
            </a:ln>
          </p:spPr>
          <p:txBody>
            <a:bodyPr lIns="0" tIns="0" rIns="0" bIns="0"/>
            <a:lstStyle/>
            <a:p>
              <a:endParaRPr lang="en-US"/>
            </a:p>
          </p:txBody>
        </p:sp>
      </p:grpSp>
      <p:sp>
        <p:nvSpPr>
          <p:cNvPr id="32794" name="Text Box 26"/>
          <p:cNvSpPr txBox="1">
            <a:spLocks noChangeArrowheads="1"/>
          </p:cNvSpPr>
          <p:nvPr/>
        </p:nvSpPr>
        <p:spPr bwMode="auto">
          <a:xfrm>
            <a:off x="4432300" y="6489700"/>
            <a:ext cx="266700" cy="279400"/>
          </a:xfrm>
          <a:prstGeom prst="rect">
            <a:avLst/>
          </a:prstGeom>
          <a:noFill/>
          <a:ln w="12700">
            <a:noFill/>
            <a:miter lim="800000"/>
            <a:headEnd/>
            <a:tailEnd/>
          </a:ln>
        </p:spPr>
        <p:txBody>
          <a:bodyPr wrap="none"/>
          <a:lstStyle/>
          <a:p>
            <a:fld id="{5179B2D8-0D43-429A-9D45-B55DC6399A50}" type="slidenum">
              <a:rPr lang="en-US" sz="1200">
                <a:solidFill>
                  <a:schemeClr val="tx1"/>
                </a:solidFill>
                <a:ea typeface="Gill Sans Light" charset="0"/>
                <a:cs typeface="Gill Sans Light" charset="0"/>
              </a:rPr>
              <a:pPr/>
              <a:t>15</a:t>
            </a:fld>
            <a:endParaRPr lang="en-US" sz="1200">
              <a:solidFill>
                <a:schemeClr val="tx1"/>
              </a:solidFill>
              <a:ea typeface="Gill Sans Light" charset="0"/>
              <a:cs typeface="Gill Sans Light" charset="0"/>
            </a:endParaRPr>
          </a:p>
        </p:txBody>
      </p:sp>
      <p:sp>
        <p:nvSpPr>
          <p:cNvPr id="28" name="TextBox 27"/>
          <p:cNvSpPr txBox="1"/>
          <p:nvPr/>
        </p:nvSpPr>
        <p:spPr>
          <a:xfrm>
            <a:off x="609600" y="5638800"/>
            <a:ext cx="8158003" cy="461665"/>
          </a:xfrm>
          <a:prstGeom prst="rect">
            <a:avLst/>
          </a:prstGeom>
          <a:noFill/>
        </p:spPr>
        <p:txBody>
          <a:bodyPr wrap="none" rtlCol="0">
            <a:spAutoFit/>
          </a:bodyPr>
          <a:lstStyle/>
          <a:p>
            <a:r>
              <a:rPr lang="en-US" sz="2400" b="1" dirty="0" smtClean="0">
                <a:solidFill>
                  <a:srgbClr val="002060"/>
                </a:solidFill>
                <a:latin typeface="Arial" pitchFamily="34" charset="0"/>
                <a:cs typeface="Arial" pitchFamily="34" charset="0"/>
              </a:rPr>
              <a:t>MIE Funding and schedule under discussion with DOE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dirty="0" err="1" smtClean="0"/>
              <a:t>Møller</a:t>
            </a:r>
            <a:r>
              <a:rPr lang="en-US" sz="2800" dirty="0" smtClean="0"/>
              <a:t> &amp; Deep Inelastic Scattering Parity Violation   </a:t>
            </a:r>
            <a:endParaRPr lang="en-US" sz="2800" dirty="0"/>
          </a:p>
        </p:txBody>
      </p:sp>
      <p:sp>
        <p:nvSpPr>
          <p:cNvPr id="5" name="Content Placeholder 2"/>
          <p:cNvSpPr>
            <a:spLocks noGrp="1"/>
          </p:cNvSpPr>
          <p:nvPr>
            <p:ph idx="1"/>
          </p:nvPr>
        </p:nvSpPr>
        <p:spPr>
          <a:xfrm>
            <a:off x="304800" y="3581400"/>
            <a:ext cx="4419600" cy="2514600"/>
          </a:xfrm>
        </p:spPr>
        <p:txBody>
          <a:bodyPr/>
          <a:lstStyle/>
          <a:p>
            <a:endParaRPr lang="en-US" sz="2000" dirty="0" smtClean="0"/>
          </a:p>
          <a:p>
            <a:r>
              <a:rPr lang="en-US" sz="2000" dirty="0" err="1" smtClean="0"/>
              <a:t>SoLID</a:t>
            </a:r>
            <a:r>
              <a:rPr lang="en-US" sz="2000" dirty="0" smtClean="0"/>
              <a:t>:  general purpose deep inelastic parity violating experiment with solenoid</a:t>
            </a:r>
          </a:p>
          <a:p>
            <a:r>
              <a:rPr lang="en-US" sz="2000" dirty="0" smtClean="0"/>
              <a:t>Broad scope semi-inclusive deep inelastic physics</a:t>
            </a:r>
          </a:p>
          <a:p>
            <a:r>
              <a:rPr lang="en-US" sz="2000" dirty="0" smtClean="0"/>
              <a:t>Chinese contribution</a:t>
            </a:r>
          </a:p>
          <a:p>
            <a:pPr>
              <a:spcBef>
                <a:spcPts val="200"/>
              </a:spcBef>
              <a:buNone/>
            </a:pPr>
            <a:endParaRPr lang="en-US" sz="2000" dirty="0" smtClean="0"/>
          </a:p>
          <a:p>
            <a:pPr marL="457200" indent="-457200">
              <a:spcBef>
                <a:spcPts val="200"/>
              </a:spcBef>
            </a:pPr>
            <a:endParaRPr lang="en-US" sz="1800" dirty="0" smtClean="0"/>
          </a:p>
        </p:txBody>
      </p:sp>
      <p:pic>
        <p:nvPicPr>
          <p:cNvPr id="90115" name="Picture 3"/>
          <p:cNvPicPr>
            <a:picLocks noChangeAspect="1" noChangeArrowheads="1"/>
          </p:cNvPicPr>
          <p:nvPr/>
        </p:nvPicPr>
        <p:blipFill>
          <a:blip r:embed="rId3" cstate="print"/>
          <a:srcRect/>
          <a:stretch>
            <a:fillRect/>
          </a:stretch>
        </p:blipFill>
        <p:spPr bwMode="auto">
          <a:xfrm>
            <a:off x="4627179" y="3200400"/>
            <a:ext cx="4516821" cy="3200400"/>
          </a:xfrm>
          <a:prstGeom prst="rect">
            <a:avLst/>
          </a:prstGeom>
          <a:noFill/>
          <a:ln w="9525">
            <a:noFill/>
            <a:miter lim="800000"/>
            <a:headEnd/>
            <a:tailEnd/>
          </a:ln>
        </p:spPr>
      </p:pic>
      <p:sp>
        <p:nvSpPr>
          <p:cNvPr id="8" name="TextBox 7"/>
          <p:cNvSpPr txBox="1"/>
          <p:nvPr/>
        </p:nvSpPr>
        <p:spPr>
          <a:xfrm>
            <a:off x="4648200" y="991850"/>
            <a:ext cx="4551246" cy="1446550"/>
          </a:xfrm>
          <a:prstGeom prst="rect">
            <a:avLst/>
          </a:prstGeom>
          <a:noFill/>
        </p:spPr>
        <p:txBody>
          <a:bodyPr wrap="none" rtlCol="0">
            <a:spAutoFit/>
          </a:bodyPr>
          <a:lstStyle/>
          <a:p>
            <a:pPr marL="457200" lvl="0" indent="-457200" fontAlgn="base">
              <a:spcBef>
                <a:spcPct val="20000"/>
              </a:spcBef>
              <a:spcAft>
                <a:spcPct val="0"/>
              </a:spcAft>
            </a:pPr>
            <a:r>
              <a:rPr lang="en-US" sz="2000" kern="0" dirty="0" smtClean="0">
                <a:solidFill>
                  <a:srgbClr val="000000"/>
                </a:solidFill>
                <a:latin typeface="Arial" pitchFamily="34" charset="0"/>
                <a:cs typeface="Arial" pitchFamily="34" charset="0"/>
              </a:rPr>
              <a:t>Dedicated </a:t>
            </a:r>
            <a:r>
              <a:rPr lang="en-US" sz="2000" kern="0" dirty="0" err="1" smtClean="0">
                <a:solidFill>
                  <a:srgbClr val="000000"/>
                </a:solidFill>
                <a:latin typeface="Arial" pitchFamily="34" charset="0"/>
                <a:cs typeface="Arial" pitchFamily="34" charset="0"/>
              </a:rPr>
              <a:t>Møller</a:t>
            </a:r>
            <a:r>
              <a:rPr lang="en-US" sz="2000" kern="0" dirty="0" smtClean="0">
                <a:solidFill>
                  <a:srgbClr val="000000"/>
                </a:solidFill>
                <a:latin typeface="Arial" pitchFamily="34" charset="0"/>
                <a:cs typeface="Arial" pitchFamily="34" charset="0"/>
              </a:rPr>
              <a:t> Experiment </a:t>
            </a:r>
          </a:p>
          <a:p>
            <a:pPr marL="457200" lvl="0" indent="-457200" fontAlgn="base">
              <a:spcBef>
                <a:spcPct val="20000"/>
              </a:spcBef>
              <a:spcAft>
                <a:spcPct val="0"/>
              </a:spcAft>
            </a:pPr>
            <a:r>
              <a:rPr lang="en-US" sz="2000" kern="0" dirty="0" smtClean="0">
                <a:solidFill>
                  <a:srgbClr val="000000"/>
                </a:solidFill>
                <a:latin typeface="Arial" pitchFamily="34" charset="0"/>
                <a:cs typeface="Arial" pitchFamily="34" charset="0"/>
              </a:rPr>
              <a:t>	(successor to SLAC E158)</a:t>
            </a:r>
          </a:p>
          <a:p>
            <a:pPr marL="457200" lvl="0" indent="-457200">
              <a:spcBef>
                <a:spcPct val="20000"/>
              </a:spcBef>
            </a:pPr>
            <a:r>
              <a:rPr lang="en-US" sz="2000" kern="0" dirty="0" smtClean="0">
                <a:solidFill>
                  <a:srgbClr val="000000"/>
                </a:solidFill>
                <a:latin typeface="Arial" pitchFamily="34" charset="0"/>
                <a:cs typeface="Arial" pitchFamily="34" charset="0"/>
              </a:rPr>
              <a:t> DOE MIE proposal </a:t>
            </a:r>
            <a:r>
              <a:rPr lang="en-US" sz="2000" kern="0" dirty="0" smtClean="0">
                <a:solidFill>
                  <a:srgbClr val="000000"/>
                </a:solidFill>
                <a:latin typeface="Calibri"/>
                <a:cs typeface="Calibri"/>
              </a:rPr>
              <a:t>→ </a:t>
            </a:r>
            <a:r>
              <a:rPr lang="en-US" sz="2000" kern="0" dirty="0" smtClean="0">
                <a:solidFill>
                  <a:srgbClr val="000000"/>
                </a:solidFill>
                <a:latin typeface="Arial" pitchFamily="34" charset="0"/>
                <a:cs typeface="Arial" pitchFamily="34" charset="0"/>
              </a:rPr>
              <a:t>Physics Review</a:t>
            </a:r>
          </a:p>
          <a:p>
            <a:endParaRPr lang="en-US" sz="2000" b="1" dirty="0" smtClean="0">
              <a:solidFill>
                <a:srgbClr val="002060"/>
              </a:solidFill>
              <a:latin typeface="Arial" pitchFamily="34" charset="0"/>
              <a:cs typeface="Arial"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0" y="914400"/>
            <a:ext cx="4572000" cy="2478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dirty="0" err="1" smtClean="0">
                <a:latin typeface="Arial" pitchFamily="34" charset="0"/>
                <a:cs typeface="Arial" pitchFamily="34" charset="0"/>
              </a:rPr>
              <a:t>Moller</a:t>
            </a:r>
            <a:endParaRPr lang="en-US" dirty="0">
              <a:solidFill>
                <a:srgbClr val="C00000"/>
              </a:solidFill>
              <a:latin typeface="Arial" pitchFamily="34" charset="0"/>
              <a:cs typeface="Arial"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5984400" y="1295400"/>
            <a:ext cx="2626200" cy="2253564"/>
          </a:xfrm>
          <a:prstGeom prst="rect">
            <a:avLst/>
          </a:prstGeom>
          <a:noFill/>
          <a:ln w="9525">
            <a:noFill/>
            <a:miter lim="800000"/>
            <a:headEnd/>
            <a:tailEnd/>
          </a:ln>
        </p:spPr>
      </p:pic>
      <p:graphicFrame>
        <p:nvGraphicFramePr>
          <p:cNvPr id="5" name="Table 4"/>
          <p:cNvGraphicFramePr>
            <a:graphicFrameLocks noGrp="1"/>
          </p:cNvGraphicFramePr>
          <p:nvPr/>
        </p:nvGraphicFramePr>
        <p:xfrm>
          <a:off x="47625" y="1048672"/>
          <a:ext cx="9058275" cy="5039523"/>
        </p:xfrm>
        <a:graphic>
          <a:graphicData uri="http://schemas.openxmlformats.org/drawingml/2006/table">
            <a:tbl>
              <a:tblPr firstRow="1" bandRow="1">
                <a:tableStyleId>{073A0DAA-6AF3-43AB-8588-CEC1D06C72B9}</a:tableStyleId>
              </a:tblPr>
              <a:tblGrid>
                <a:gridCol w="9058275"/>
              </a:tblGrid>
              <a:tr h="417416">
                <a:tc>
                  <a:txBody>
                    <a:bodyPr/>
                    <a:lstStyle/>
                    <a:p>
                      <a:endParaRPr lang="en-US" sz="2000" b="1" dirty="0">
                        <a:solidFill>
                          <a:schemeClr val="bg1"/>
                        </a:solidFill>
                      </a:endParaRPr>
                    </a:p>
                  </a:txBody>
                  <a:tcPr anchor="ctr"/>
                </a:tc>
              </a:tr>
              <a:tr h="4622107">
                <a:tc>
                  <a:txBody>
                    <a:bodyPr/>
                    <a:lstStyle/>
                    <a:p>
                      <a:pPr marL="342900" marR="0" lvl="0" indent="-342900" algn="l" defTabSz="914400" rtl="0" eaLnBrk="1" fontAlgn="base" latinLnBrk="0" hangingPunct="1">
                        <a:lnSpc>
                          <a:spcPct val="80000"/>
                        </a:lnSpc>
                        <a:spcBef>
                          <a:spcPts val="600"/>
                        </a:spcBef>
                        <a:spcAft>
                          <a:spcPct val="0"/>
                        </a:spcAft>
                        <a:buClrTx/>
                        <a:buSzTx/>
                        <a:buFont typeface="Arial" pitchFamily="34" charset="0"/>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Assuming Success</a:t>
                      </a:r>
                    </a:p>
                    <a:p>
                      <a:pPr marL="342900" marR="0" lvl="0" indent="-342900" algn="l" defTabSz="914400" rtl="0" eaLnBrk="1" fontAlgn="base" latinLnBrk="0" hangingPunct="1">
                        <a:lnSpc>
                          <a:spcPct val="80000"/>
                        </a:lnSpc>
                        <a:spcBef>
                          <a:spcPts val="600"/>
                        </a:spcBef>
                        <a:spcAft>
                          <a:spcPct val="0"/>
                        </a:spcAft>
                        <a:buClrTx/>
                        <a:buSzTx/>
                        <a:buFont typeface="Arial" pitchFamily="34" charset="0"/>
                        <a:buChar char="•"/>
                        <a:tabLst/>
                        <a:defRPr/>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Director’s Review</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Submission of “proposal”  by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Moller</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Consideration by Office of Nuclear Physics of the Physics Case</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CD0</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Inclusion in Budget Request by ONP</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Construction Money “+2 years”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txBody>
                  <a:tcPr>
                    <a:solidFill>
                      <a:schemeClr val="accent3">
                        <a:lumMod val="85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dirty="0" smtClean="0">
                <a:latin typeface="Arial" pitchFamily="34" charset="0"/>
                <a:cs typeface="Arial" pitchFamily="34" charset="0"/>
              </a:rPr>
              <a:t>Solid</a:t>
            </a:r>
            <a:endParaRPr lang="en-US" dirty="0">
              <a:solidFill>
                <a:srgbClr val="C00000"/>
              </a:solidFill>
              <a:latin typeface="Arial" pitchFamily="34" charset="0"/>
              <a:cs typeface="Arial"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5984400" y="1295400"/>
            <a:ext cx="2626200" cy="2253564"/>
          </a:xfrm>
          <a:prstGeom prst="rect">
            <a:avLst/>
          </a:prstGeom>
          <a:noFill/>
          <a:ln w="9525">
            <a:noFill/>
            <a:miter lim="800000"/>
            <a:headEnd/>
            <a:tailEnd/>
          </a:ln>
        </p:spPr>
      </p:pic>
      <p:graphicFrame>
        <p:nvGraphicFramePr>
          <p:cNvPr id="5" name="Table 4"/>
          <p:cNvGraphicFramePr>
            <a:graphicFrameLocks noGrp="1"/>
          </p:cNvGraphicFramePr>
          <p:nvPr/>
        </p:nvGraphicFramePr>
        <p:xfrm>
          <a:off x="47625" y="1048672"/>
          <a:ext cx="9058275" cy="5039523"/>
        </p:xfrm>
        <a:graphic>
          <a:graphicData uri="http://schemas.openxmlformats.org/drawingml/2006/table">
            <a:tbl>
              <a:tblPr firstRow="1" bandRow="1">
                <a:tableStyleId>{073A0DAA-6AF3-43AB-8588-CEC1D06C72B9}</a:tableStyleId>
              </a:tblPr>
              <a:tblGrid>
                <a:gridCol w="9058275"/>
              </a:tblGrid>
              <a:tr h="417416">
                <a:tc>
                  <a:txBody>
                    <a:bodyPr/>
                    <a:lstStyle/>
                    <a:p>
                      <a:endParaRPr lang="en-US" sz="2000" b="1" dirty="0">
                        <a:solidFill>
                          <a:schemeClr val="bg1"/>
                        </a:solidFill>
                      </a:endParaRPr>
                    </a:p>
                  </a:txBody>
                  <a:tcPr anchor="ctr"/>
                </a:tc>
              </a:tr>
              <a:tr h="4622107">
                <a:tc>
                  <a:txBody>
                    <a:bodyPr/>
                    <a:lstStyle/>
                    <a:p>
                      <a:pPr marL="342900" marR="0" lvl="0" indent="-342900" algn="l"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for discussion</a:t>
                      </a:r>
                    </a:p>
                    <a:p>
                      <a:pPr marL="342900" marR="0" lvl="0" indent="-342900" algn="l" defTabSz="914400" rtl="0" eaLnBrk="1" fontAlgn="base" latinLnBrk="0" hangingPunct="1">
                        <a:lnSpc>
                          <a:spcPct val="80000"/>
                        </a:lnSpc>
                        <a:spcBef>
                          <a:spcPts val="600"/>
                        </a:spcBef>
                        <a:spcAft>
                          <a:spcPct val="0"/>
                        </a:spcAft>
                        <a:buClrTx/>
                        <a:buSzTx/>
                        <a:buFont typeface="Arial" pitchFamily="34" charset="0"/>
                        <a:buChar char="•"/>
                        <a:tabLst/>
                        <a:defRPr/>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Director’s Review(s) (of what?)</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Submission of “proposal”  by “collaboration” </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Likely should be a combined effort </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Consideration by Office of Nuclear Physics of the Physics Case</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CD0</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Inclusion in Budget Request by ONP</a:t>
                      </a: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Construction Money “+2 years”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80000"/>
                        </a:lnSpc>
                        <a:spcBef>
                          <a:spcPts val="600"/>
                        </a:spcBef>
                        <a:spcAft>
                          <a:spcPct val="0"/>
                        </a:spcAft>
                        <a:buClrTx/>
                        <a:buSzTx/>
                        <a:buFont typeface="Arial" pitchFamily="34" charset="0"/>
                        <a:buNone/>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txBody>
                  <a:tcPr>
                    <a:solidFill>
                      <a:schemeClr val="accent3">
                        <a:lumMod val="8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smtClean="0">
                <a:latin typeface="Arial" pitchFamily="34" charset="0"/>
                <a:cs typeface="Arial" pitchFamily="34" charset="0"/>
              </a:rPr>
              <a:t>Outline</a:t>
            </a:r>
            <a:endParaRPr lang="en-US" dirty="0"/>
          </a:p>
        </p:txBody>
      </p:sp>
      <p:graphicFrame>
        <p:nvGraphicFramePr>
          <p:cNvPr id="4" name="Table 3"/>
          <p:cNvGraphicFramePr>
            <a:graphicFrameLocks noGrp="1"/>
          </p:cNvGraphicFramePr>
          <p:nvPr/>
        </p:nvGraphicFramePr>
        <p:xfrm>
          <a:off x="76200" y="944005"/>
          <a:ext cx="8686800" cy="5391423"/>
        </p:xfrm>
        <a:graphic>
          <a:graphicData uri="http://schemas.openxmlformats.org/drawingml/2006/table">
            <a:tbl>
              <a:tblPr firstRow="1" bandRow="1">
                <a:tableStyleId>{073A0DAA-6AF3-43AB-8588-CEC1D06C72B9}</a:tableStyleId>
              </a:tblPr>
              <a:tblGrid>
                <a:gridCol w="8686800"/>
              </a:tblGrid>
              <a:tr h="385412">
                <a:tc>
                  <a:txBody>
                    <a:bodyPr/>
                    <a:lstStyle/>
                    <a:p>
                      <a:endParaRPr lang="en-US" sz="2000" b="1" dirty="0"/>
                    </a:p>
                  </a:txBody>
                  <a:tcPr anchor="b"/>
                </a:tc>
              </a:tr>
              <a:tr h="4995183">
                <a:tc>
                  <a:txBody>
                    <a:bodyPr/>
                    <a:lstStyle/>
                    <a:p>
                      <a:pPr lvl="0">
                        <a:buFont typeface="Arial" pitchFamily="34" charset="0"/>
                        <a:buNone/>
                      </a:pPr>
                      <a:endParaRPr lang="en-US" sz="1000" dirty="0" smtClean="0"/>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Preamble</a:t>
                      </a:r>
                    </a:p>
                    <a:p>
                      <a:pPr marL="909638" lvl="1" indent="-447675">
                        <a:spcAft>
                          <a:spcPts val="600"/>
                        </a:spcAft>
                        <a:buFont typeface="Arial" pitchFamily="34" charset="0"/>
                        <a:buChar char="•"/>
                      </a:pPr>
                      <a:endParaRPr lang="en-US" sz="28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12 </a:t>
                      </a:r>
                      <a:r>
                        <a:rPr lang="en-US" sz="2800" kern="1200" dirty="0" err="1" smtClean="0">
                          <a:solidFill>
                            <a:schemeClr val="dk1"/>
                          </a:solidFill>
                          <a:latin typeface="+mn-lt"/>
                          <a:ea typeface="+mn-ea"/>
                          <a:cs typeface="+mn-cs"/>
                        </a:rPr>
                        <a:t>GeV</a:t>
                      </a:r>
                      <a:r>
                        <a:rPr lang="en-US" sz="2800" kern="1200" dirty="0" smtClean="0">
                          <a:solidFill>
                            <a:schemeClr val="dk1"/>
                          </a:solidFill>
                          <a:latin typeface="+mn-lt"/>
                          <a:ea typeface="+mn-ea"/>
                          <a:cs typeface="+mn-cs"/>
                        </a:rPr>
                        <a:t> Project Status/Schedule</a:t>
                      </a:r>
                    </a:p>
                    <a:p>
                      <a:pPr marL="909638" lvl="1" indent="-447675">
                        <a:spcAft>
                          <a:spcPts val="600"/>
                        </a:spcAft>
                        <a:buFont typeface="Arial" pitchFamily="34" charset="0"/>
                        <a:buChar char="•"/>
                      </a:pP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Hall A</a:t>
                      </a:r>
                      <a:endParaRPr lang="en-US" sz="10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err="1" smtClean="0">
                          <a:solidFill>
                            <a:schemeClr val="dk1"/>
                          </a:solidFill>
                          <a:latin typeface="+mn-lt"/>
                          <a:ea typeface="+mn-ea"/>
                          <a:cs typeface="+mn-cs"/>
                        </a:rPr>
                        <a:t>Moller</a:t>
                      </a:r>
                      <a:endParaRPr lang="en-US" sz="2800" kern="1200" dirty="0" smtClean="0">
                        <a:solidFill>
                          <a:schemeClr val="dk1"/>
                        </a:solidFill>
                        <a:latin typeface="+mn-lt"/>
                        <a:ea typeface="+mn-ea"/>
                        <a:cs typeface="+mn-cs"/>
                      </a:endParaRPr>
                    </a:p>
                    <a:p>
                      <a:pPr marL="909638" lvl="1" indent="-447675">
                        <a:spcAft>
                          <a:spcPts val="600"/>
                        </a:spcAft>
                        <a:buFont typeface="Arial" pitchFamily="34" charset="0"/>
                        <a:buChar char="•"/>
                      </a:pPr>
                      <a:r>
                        <a:rPr lang="en-US" sz="2800" kern="1200" dirty="0" smtClean="0">
                          <a:solidFill>
                            <a:schemeClr val="dk1"/>
                          </a:solidFill>
                          <a:latin typeface="+mn-lt"/>
                          <a:ea typeface="+mn-ea"/>
                          <a:cs typeface="+mn-cs"/>
                        </a:rPr>
                        <a:t>SOLID</a:t>
                      </a:r>
                    </a:p>
                    <a:p>
                      <a:pPr marL="909638" lvl="1" indent="-447675">
                        <a:spcAft>
                          <a:spcPts val="600"/>
                        </a:spcAft>
                        <a:buFont typeface="Arial" pitchFamily="34" charset="0"/>
                        <a:buChar char="•"/>
                      </a:pPr>
                      <a:endParaRPr lang="en-US" sz="2800" kern="1200" dirty="0" smtClean="0">
                        <a:solidFill>
                          <a:schemeClr val="dk1"/>
                        </a:solidFill>
                        <a:latin typeface="+mn-lt"/>
                        <a:ea typeface="+mn-ea"/>
                        <a:cs typeface="+mn-cs"/>
                      </a:endParaRPr>
                    </a:p>
                  </a:txBody>
                  <a:tcPr>
                    <a:solidFill>
                      <a:schemeClr val="accent3">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Jefferson Lab Strategic Plan</a:t>
            </a:r>
            <a:endParaRPr lang="en-US" dirty="0"/>
          </a:p>
        </p:txBody>
      </p:sp>
      <p:sp>
        <p:nvSpPr>
          <p:cNvPr id="5" name="Content Placeholder 4"/>
          <p:cNvSpPr>
            <a:spLocks noGrp="1"/>
          </p:cNvSpPr>
          <p:nvPr>
            <p:ph idx="1"/>
          </p:nvPr>
        </p:nvSpPr>
        <p:spPr/>
        <p:txBody>
          <a:bodyPr/>
          <a:lstStyle/>
          <a:p>
            <a:r>
              <a:rPr lang="en-US" sz="1800" dirty="0" smtClean="0"/>
              <a:t>E-mail  to Division Leaders, Senior Management on December 22, 2010</a:t>
            </a:r>
          </a:p>
          <a:p>
            <a:endParaRPr lang="en-US" sz="1800" dirty="0" smtClean="0"/>
          </a:p>
          <a:p>
            <a:r>
              <a:rPr lang="en-US" sz="1800" dirty="0" smtClean="0"/>
              <a:t>Dear All,</a:t>
            </a:r>
          </a:p>
          <a:p>
            <a:pPr>
              <a:buNone/>
            </a:pPr>
            <a:r>
              <a:rPr lang="en-US" sz="1800" dirty="0" smtClean="0"/>
              <a:t> </a:t>
            </a:r>
          </a:p>
          <a:p>
            <a:r>
              <a:rPr lang="en-US" sz="1800" dirty="0" smtClean="0"/>
              <a:t>        As you know, each year we develop a plan, which is officially called the Department of Energy Laboratory Plan – TJNAF, for submission and presentation to the DOE Office of Science. This we expect to do again in FY2011 and we will soon receive the adjustments which are desired for this year’s process. A year ago, in developing that plan, we laid out for the Laboratory community, the sense of the different programs or components of programs. This consisted of a series of presentations in the CEBAF center auditorium.</a:t>
            </a:r>
          </a:p>
          <a:p>
            <a:pPr>
              <a:buNone/>
            </a:pPr>
            <a:r>
              <a:rPr lang="en-US" sz="1800" dirty="0" smtClean="0"/>
              <a:t> </a:t>
            </a:r>
          </a:p>
          <a:p>
            <a:r>
              <a:rPr lang="en-US" sz="1800" dirty="0" smtClean="0"/>
              <a:t>       This year, we have ambitions to go further in an exercise, which, in its initial edition, will be independent of the Office of Science process.</a:t>
            </a:r>
          </a:p>
          <a:p>
            <a:pPr>
              <a:buNone/>
            </a:pPr>
            <a:r>
              <a:rPr lang="en-US" sz="1200"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Lab Strategic Plan</a:t>
            </a:r>
            <a:endParaRPr lang="en-US" dirty="0"/>
          </a:p>
        </p:txBody>
      </p:sp>
      <p:sp>
        <p:nvSpPr>
          <p:cNvPr id="3" name="Content Placeholder 2"/>
          <p:cNvSpPr>
            <a:spLocks noGrp="1"/>
          </p:cNvSpPr>
          <p:nvPr>
            <p:ph idx="1"/>
          </p:nvPr>
        </p:nvSpPr>
        <p:spPr/>
        <p:txBody>
          <a:bodyPr/>
          <a:lstStyle/>
          <a:p>
            <a:r>
              <a:rPr lang="en-US" dirty="0" smtClean="0"/>
              <a:t>    </a:t>
            </a:r>
            <a:r>
              <a:rPr lang="en-US" sz="2000" dirty="0" smtClean="0"/>
              <a:t>I have asked Bob McKeown to lead the development of the Jefferson Lab Strategic Plan. The goal is to produce a concise document, perhaps not more than 20 pages, which would start with a vision statement and a set of goals for the laboratory as a whole and would then delve deeper into what we do, developing visions, goals, and outcomes at multiple levels. The intent is that we engage our owners, both the science and operations components of the lab, the laboratory leadership more broadly, the  staff, and the user community, essentially all of our stakeholders, in the process.</a:t>
            </a:r>
          </a:p>
          <a:p>
            <a:pPr>
              <a:buNone/>
            </a:pPr>
            <a:r>
              <a:rPr lang="en-US" sz="2000" dirty="0" smtClean="0"/>
              <a:t> </a:t>
            </a:r>
          </a:p>
          <a:p>
            <a:r>
              <a:rPr lang="en-US" sz="2000" dirty="0" smtClean="0"/>
              <a:t>     While for the lab as a whole, we imagine a vision which is robust against the winds of fortune, one can also imagine that what we do becomes something that could be readily updated on an annual basis. We look forward to your participation in the development of the plan.</a:t>
            </a:r>
          </a:p>
          <a:p>
            <a:pPr>
              <a:buNone/>
            </a:pPr>
            <a:r>
              <a:rPr lang="en-US" sz="18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990600"/>
          <a:ext cx="8839200" cy="5318146"/>
        </p:xfrm>
        <a:graphic>
          <a:graphicData uri="http://schemas.openxmlformats.org/drawingml/2006/table">
            <a:tbl>
              <a:tblPr firstRow="1" bandRow="1">
                <a:tableStyleId>{073A0DAA-6AF3-43AB-8588-CEC1D06C72B9}</a:tableStyleId>
              </a:tblPr>
              <a:tblGrid>
                <a:gridCol w="8839200"/>
              </a:tblGrid>
              <a:tr h="228600">
                <a:tc>
                  <a:txBody>
                    <a:bodyPr/>
                    <a:lstStyle/>
                    <a:p>
                      <a:endParaRPr lang="en-US" sz="2000" b="1" dirty="0">
                        <a:solidFill>
                          <a:schemeClr val="bg1"/>
                        </a:solidFill>
                      </a:endParaRPr>
                    </a:p>
                  </a:txBody>
                  <a:tcPr anchor="ctr"/>
                </a:tc>
              </a:tr>
              <a:tr h="4921906">
                <a:tc>
                  <a:txBody>
                    <a:bodyPr/>
                    <a:lstStyle/>
                    <a:p>
                      <a:pPr marL="573088" marR="0" lvl="0" indent="-519113" algn="l" defTabSz="914400" rtl="0" eaLnBrk="0" fontAlgn="base" latinLnBrk="0" hangingPunct="0">
                        <a:lnSpc>
                          <a:spcPct val="100000"/>
                        </a:lnSpc>
                        <a:spcBef>
                          <a:spcPct val="20000"/>
                        </a:spcBef>
                        <a:spcAft>
                          <a:spcPct val="0"/>
                        </a:spcAft>
                        <a:buClrTx/>
                        <a:buSzTx/>
                        <a:buFontTx/>
                        <a:buChar char="•"/>
                        <a:tabLst/>
                        <a:defRPr/>
                      </a:pPr>
                      <a:endPar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a:solidFill>
                      <a:schemeClr val="accent3">
                        <a:lumMod val="85000"/>
                      </a:schemeClr>
                    </a:solidFill>
                  </a:tcPr>
                </a:tc>
              </a:tr>
            </a:tbl>
          </a:graphicData>
        </a:graphic>
      </p:graphicFrame>
      <p:sp>
        <p:nvSpPr>
          <p:cNvPr id="3" name="Rectangle 2"/>
          <p:cNvSpPr/>
          <p:nvPr/>
        </p:nvSpPr>
        <p:spPr>
          <a:xfrm>
            <a:off x="228600" y="1447800"/>
            <a:ext cx="8763000" cy="4893647"/>
          </a:xfrm>
          <a:prstGeom prst="rect">
            <a:avLst/>
          </a:prstGeom>
        </p:spPr>
        <p:txBody>
          <a:bodyPr wrap="square">
            <a:spAutoFit/>
          </a:bodyPr>
          <a:lstStyle/>
          <a:p>
            <a:pPr marL="457200" indent="-457200" defTabSz="914485">
              <a:spcBef>
                <a:spcPts val="600"/>
              </a:spcBef>
              <a:buFont typeface="Arial" pitchFamily="34" charset="0"/>
              <a:buChar char="•"/>
            </a:pPr>
            <a:r>
              <a:rPr lang="en-US" sz="1600" u="sng" dirty="0">
                <a:latin typeface="Arial"/>
              </a:rPr>
              <a:t>Facilities</a:t>
            </a:r>
            <a:r>
              <a:rPr lang="en-US" sz="1600" dirty="0">
                <a:latin typeface="Arial"/>
              </a:rPr>
              <a:t>:  Resolve critical shortage and poor quality of space by constructing </a:t>
            </a:r>
            <a:r>
              <a:rPr lang="en-US" sz="1600" dirty="0" smtClean="0">
                <a:latin typeface="Arial"/>
              </a:rPr>
              <a:t>278,000 </a:t>
            </a:r>
            <a:r>
              <a:rPr lang="en-US" sz="1600" dirty="0">
                <a:latin typeface="Arial"/>
              </a:rPr>
              <a:t>sq ft and refurbishing </a:t>
            </a:r>
            <a:r>
              <a:rPr lang="en-US" sz="1600" dirty="0" smtClean="0">
                <a:latin typeface="Arial"/>
              </a:rPr>
              <a:t>280,000 </a:t>
            </a:r>
            <a:r>
              <a:rPr lang="en-US" sz="1600" dirty="0">
                <a:latin typeface="Arial"/>
              </a:rPr>
              <a:t>sq ft of work space;  addressing safety and building code issues by updating outdated building systems; reducing deferred maintenance; and increasing energy </a:t>
            </a:r>
            <a:r>
              <a:rPr lang="en-US" sz="1600" dirty="0" smtClean="0">
                <a:latin typeface="Arial"/>
              </a:rPr>
              <a:t>efficiency.</a:t>
            </a:r>
            <a:endParaRPr lang="en-US" sz="1600" dirty="0">
              <a:latin typeface="Arial"/>
            </a:endParaRPr>
          </a:p>
          <a:p>
            <a:pPr marL="800100" lvl="1" indent="-342900" defTabSz="914485">
              <a:spcBef>
                <a:spcPts val="600"/>
              </a:spcBef>
              <a:buFont typeface="Arial" pitchFamily="34" charset="0"/>
              <a:buChar char="–"/>
            </a:pPr>
            <a:r>
              <a:rPr lang="en-US" sz="1600" dirty="0">
                <a:latin typeface="Arial"/>
              </a:rPr>
              <a:t>Technology Engineering Development Facility (TEDF) </a:t>
            </a:r>
            <a:r>
              <a:rPr lang="en-US" sz="1600" dirty="0" smtClean="0">
                <a:latin typeface="Arial"/>
              </a:rPr>
              <a:t>(SLI) provides 38% </a:t>
            </a:r>
            <a:r>
              <a:rPr lang="en-US" sz="1600" dirty="0">
                <a:latin typeface="Arial"/>
              </a:rPr>
              <a:t>of new and </a:t>
            </a:r>
            <a:r>
              <a:rPr lang="en-US" sz="1600" dirty="0" smtClean="0">
                <a:latin typeface="Arial"/>
              </a:rPr>
              <a:t>31% of refurbished </a:t>
            </a:r>
            <a:r>
              <a:rPr lang="en-US" sz="1600" dirty="0">
                <a:latin typeface="Arial"/>
              </a:rPr>
              <a:t>space </a:t>
            </a:r>
            <a:r>
              <a:rPr lang="en-US" sz="1600" dirty="0" smtClean="0">
                <a:latin typeface="Arial"/>
              </a:rPr>
              <a:t>(CD-3A  </a:t>
            </a:r>
            <a:r>
              <a:rPr lang="en-US" sz="1600" dirty="0">
                <a:latin typeface="Arial"/>
              </a:rPr>
              <a:t>approved </a:t>
            </a:r>
            <a:r>
              <a:rPr lang="en-US" sz="1600" dirty="0" smtClean="0">
                <a:latin typeface="Arial"/>
              </a:rPr>
              <a:t>3/26/10)</a:t>
            </a:r>
            <a:endParaRPr lang="en-US" sz="1600" dirty="0">
              <a:latin typeface="Arial"/>
            </a:endParaRPr>
          </a:p>
          <a:p>
            <a:pPr marL="800100" lvl="1" indent="-342900" defTabSz="914485">
              <a:spcBef>
                <a:spcPts val="600"/>
              </a:spcBef>
              <a:buFont typeface="Arial" pitchFamily="34" charset="0"/>
              <a:buChar char="–"/>
            </a:pPr>
            <a:r>
              <a:rPr lang="en-US" sz="1600" dirty="0">
                <a:latin typeface="Arial"/>
              </a:rPr>
              <a:t>CEBAF Center </a:t>
            </a:r>
            <a:r>
              <a:rPr lang="en-US" sz="1600" dirty="0" smtClean="0">
                <a:latin typeface="Arial"/>
              </a:rPr>
              <a:t>Expansion </a:t>
            </a:r>
            <a:r>
              <a:rPr lang="en-US" sz="1600" dirty="0">
                <a:latin typeface="Arial"/>
              </a:rPr>
              <a:t>and Rehab (SLI </a:t>
            </a:r>
            <a:r>
              <a:rPr lang="en-US" sz="1600" dirty="0" smtClean="0">
                <a:latin typeface="Arial"/>
              </a:rPr>
              <a:t>2016) </a:t>
            </a:r>
            <a:r>
              <a:rPr lang="en-US" sz="1600" dirty="0">
                <a:latin typeface="Arial"/>
              </a:rPr>
              <a:t>~ </a:t>
            </a:r>
            <a:r>
              <a:rPr lang="en-US" sz="1600" dirty="0" smtClean="0">
                <a:latin typeface="Arial"/>
              </a:rPr>
              <a:t>34% </a:t>
            </a:r>
            <a:r>
              <a:rPr lang="en-US" sz="1600" dirty="0">
                <a:latin typeface="Arial"/>
              </a:rPr>
              <a:t>of new space</a:t>
            </a:r>
          </a:p>
          <a:p>
            <a:pPr marL="679439" lvl="1" indent="-222239" defTabSz="914485">
              <a:spcBef>
                <a:spcPts val="600"/>
              </a:spcBef>
              <a:buFont typeface="Arial" pitchFamily="34" charset="0"/>
              <a:buChar char="–"/>
            </a:pPr>
            <a:r>
              <a:rPr lang="en-US" sz="1600" dirty="0">
                <a:latin typeface="Arial"/>
              </a:rPr>
              <a:t>  Lab’s </a:t>
            </a:r>
            <a:r>
              <a:rPr lang="en-US" sz="1600" dirty="0" smtClean="0">
                <a:latin typeface="Arial"/>
              </a:rPr>
              <a:t>$32M </a:t>
            </a:r>
            <a:r>
              <a:rPr lang="en-US" sz="1600" dirty="0">
                <a:latin typeface="Arial"/>
              </a:rPr>
              <a:t>GPP investment provides </a:t>
            </a:r>
            <a:r>
              <a:rPr lang="en-US" sz="1600" dirty="0" smtClean="0">
                <a:latin typeface="Arial"/>
              </a:rPr>
              <a:t>~28% </a:t>
            </a:r>
            <a:r>
              <a:rPr lang="en-US" sz="1600" dirty="0">
                <a:latin typeface="Arial"/>
              </a:rPr>
              <a:t>of new </a:t>
            </a:r>
            <a:r>
              <a:rPr lang="en-US" sz="1600" dirty="0" smtClean="0">
                <a:latin typeface="Arial"/>
              </a:rPr>
              <a:t>space.</a:t>
            </a:r>
          </a:p>
          <a:p>
            <a:pPr marL="679439" lvl="1" indent="-222239" defTabSz="914485">
              <a:spcBef>
                <a:spcPts val="600"/>
              </a:spcBef>
              <a:buFont typeface="Arial" pitchFamily="34" charset="0"/>
              <a:buChar char="–"/>
            </a:pPr>
            <a:endParaRPr lang="en-US" sz="1600" u="sng" dirty="0">
              <a:latin typeface="Arial"/>
            </a:endParaRPr>
          </a:p>
          <a:p>
            <a:pPr marL="457200" indent="-457200" defTabSz="914485">
              <a:spcBef>
                <a:spcPts val="600"/>
              </a:spcBef>
              <a:buFont typeface="Arial" pitchFamily="34" charset="0"/>
              <a:buChar char="•"/>
            </a:pPr>
            <a:r>
              <a:rPr lang="en-US" sz="1600" u="sng" dirty="0">
                <a:latin typeface="Arial"/>
              </a:rPr>
              <a:t>Utilities</a:t>
            </a:r>
            <a:r>
              <a:rPr lang="en-US" sz="1600" dirty="0">
                <a:latin typeface="Arial"/>
              </a:rPr>
              <a:t>:  Replace/upgrade 20-40 year old site utilities to meet SC mission requirements by increasing </a:t>
            </a:r>
            <a:r>
              <a:rPr lang="en-US" sz="1600" dirty="0" smtClean="0">
                <a:latin typeface="Arial"/>
              </a:rPr>
              <a:t>cryogenics capability; </a:t>
            </a:r>
            <a:r>
              <a:rPr lang="en-US" sz="1600" dirty="0">
                <a:latin typeface="Arial"/>
              </a:rPr>
              <a:t>increasing capacity and adding redundancy to the power distribution system; increasing cooling water capacity to meet mission requirements and replacing site cooling </a:t>
            </a:r>
            <a:r>
              <a:rPr lang="en-US" sz="1600" dirty="0" smtClean="0">
                <a:latin typeface="Arial"/>
              </a:rPr>
              <a:t>towers.</a:t>
            </a:r>
            <a:endParaRPr lang="en-US" sz="1600" dirty="0">
              <a:latin typeface="Arial"/>
            </a:endParaRPr>
          </a:p>
          <a:p>
            <a:pPr marL="800100" lvl="1" indent="-342900" defTabSz="914485">
              <a:spcBef>
                <a:spcPts val="600"/>
              </a:spcBef>
              <a:buFont typeface="Arial" pitchFamily="34" charset="0"/>
              <a:buChar char="–"/>
            </a:pPr>
            <a:r>
              <a:rPr lang="en-US" sz="1600" dirty="0" smtClean="0">
                <a:latin typeface="Arial"/>
              </a:rPr>
              <a:t>Utility Infrastructure Modernization Project (SLI 2011)</a:t>
            </a:r>
          </a:p>
          <a:p>
            <a:pPr marL="800100" lvl="1" indent="-342900" defTabSz="914485">
              <a:spcBef>
                <a:spcPts val="600"/>
              </a:spcBef>
              <a:buFont typeface="Arial" pitchFamily="34" charset="0"/>
              <a:buChar char="–"/>
            </a:pPr>
            <a:endParaRPr lang="en-US" sz="1600" dirty="0">
              <a:latin typeface="Arial"/>
            </a:endParaRPr>
          </a:p>
          <a:p>
            <a:pPr marL="457200" indent="-457200" defTabSz="914485">
              <a:spcBef>
                <a:spcPts val="600"/>
              </a:spcBef>
              <a:buFont typeface="Arial" pitchFamily="34" charset="0"/>
              <a:buChar char="•"/>
            </a:pPr>
            <a:r>
              <a:rPr lang="en-US" sz="1600" u="sng" dirty="0">
                <a:latin typeface="Arial"/>
              </a:rPr>
              <a:t>Communications</a:t>
            </a:r>
            <a:r>
              <a:rPr lang="en-US" sz="1600" dirty="0">
                <a:latin typeface="Arial"/>
              </a:rPr>
              <a:t>:  Upgrade 1960s subsurface communications systems with 627 miles of fiber optic cable and 42 miles of building computer </a:t>
            </a:r>
            <a:r>
              <a:rPr lang="en-US" sz="1600" dirty="0" smtClean="0">
                <a:latin typeface="Arial"/>
              </a:rPr>
              <a:t>cable (SLI 2011).</a:t>
            </a:r>
            <a:endParaRPr lang="en-US" sz="1600" dirty="0">
              <a:latin typeface="Arial"/>
            </a:endParaRPr>
          </a:p>
        </p:txBody>
      </p:sp>
      <p:sp>
        <p:nvSpPr>
          <p:cNvPr id="4" name="Rectangle 3"/>
          <p:cNvSpPr/>
          <p:nvPr/>
        </p:nvSpPr>
        <p:spPr>
          <a:xfrm>
            <a:off x="152400" y="152400"/>
            <a:ext cx="8839200" cy="584775"/>
          </a:xfrm>
          <a:prstGeom prst="rect">
            <a:avLst/>
          </a:prstGeom>
        </p:spPr>
        <p:txBody>
          <a:bodyPr wrap="square">
            <a:spAutoFit/>
          </a:bodyPr>
          <a:lstStyle/>
          <a:p>
            <a:pPr algn="ctr"/>
            <a:r>
              <a:rPr lang="en-US" sz="3200" b="1" dirty="0">
                <a:solidFill>
                  <a:srgbClr val="000000"/>
                </a:solidFill>
                <a:latin typeface="Arial"/>
              </a:rPr>
              <a:t>Strategy To Modernize </a:t>
            </a:r>
            <a:r>
              <a:rPr lang="en-US" sz="3200" b="1" dirty="0" smtClean="0">
                <a:solidFill>
                  <a:srgbClr val="000000"/>
                </a:solidFill>
                <a:latin typeface="Arial"/>
              </a:rPr>
              <a:t>JLab</a:t>
            </a:r>
            <a:endParaRPr lang="en-US" sz="3200" b="1" dirty="0">
              <a:solidFill>
                <a:srgbClr val="000000"/>
              </a:solidFill>
              <a:latin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idx="1"/>
          </p:nvPr>
        </p:nvPicPr>
        <p:blipFill>
          <a:blip r:embed="rId3" cstate="print"/>
          <a:srcRect/>
          <a:stretch>
            <a:fillRect/>
          </a:stretch>
        </p:blipFill>
        <p:spPr>
          <a:xfrm>
            <a:off x="1981200" y="990600"/>
            <a:ext cx="6985000" cy="4294188"/>
          </a:xfrm>
        </p:spPr>
      </p:pic>
      <p:sp>
        <p:nvSpPr>
          <p:cNvPr id="8195" name="Title 1"/>
          <p:cNvSpPr>
            <a:spLocks noGrp="1"/>
          </p:cNvSpPr>
          <p:nvPr>
            <p:ph type="title"/>
          </p:nvPr>
        </p:nvSpPr>
        <p:spPr>
          <a:xfrm>
            <a:off x="0" y="0"/>
            <a:ext cx="9144000" cy="914400"/>
          </a:xfrm>
        </p:spPr>
        <p:txBody>
          <a:bodyPr/>
          <a:lstStyle/>
          <a:p>
            <a:r>
              <a:rPr lang="en-US" sz="2800" dirty="0" smtClean="0"/>
              <a:t>Technology and Engineering Development Facility</a:t>
            </a:r>
          </a:p>
        </p:txBody>
      </p:sp>
      <p:cxnSp>
        <p:nvCxnSpPr>
          <p:cNvPr id="8196" name="Straight Connector 10"/>
          <p:cNvCxnSpPr>
            <a:cxnSpLocks noChangeShapeType="1"/>
          </p:cNvCxnSpPr>
          <p:nvPr/>
        </p:nvCxnSpPr>
        <p:spPr bwMode="auto">
          <a:xfrm flipV="1">
            <a:off x="3124200" y="3200400"/>
            <a:ext cx="3276600" cy="1295400"/>
          </a:xfrm>
          <a:prstGeom prst="line">
            <a:avLst/>
          </a:prstGeom>
          <a:noFill/>
          <a:ln w="25400" algn="ctr">
            <a:solidFill>
              <a:schemeClr val="tx1"/>
            </a:solidFill>
            <a:round/>
            <a:headEnd/>
            <a:tailEnd/>
          </a:ln>
        </p:spPr>
      </p:cxnSp>
      <p:cxnSp>
        <p:nvCxnSpPr>
          <p:cNvPr id="8197" name="Straight Connector 12"/>
          <p:cNvCxnSpPr>
            <a:cxnSpLocks noChangeShapeType="1"/>
          </p:cNvCxnSpPr>
          <p:nvPr/>
        </p:nvCxnSpPr>
        <p:spPr bwMode="auto">
          <a:xfrm rot="5400000" flipH="1" flipV="1">
            <a:off x="6477000" y="3124200"/>
            <a:ext cx="1905000" cy="228600"/>
          </a:xfrm>
          <a:prstGeom prst="line">
            <a:avLst/>
          </a:prstGeom>
          <a:noFill/>
          <a:ln w="25400" algn="ctr">
            <a:solidFill>
              <a:schemeClr val="tx1"/>
            </a:solidFill>
            <a:round/>
            <a:headEnd/>
            <a:tailEnd/>
          </a:ln>
        </p:spPr>
      </p:cxnSp>
      <p:sp>
        <p:nvSpPr>
          <p:cNvPr id="8198" name="TextBox 42"/>
          <p:cNvSpPr txBox="1">
            <a:spLocks noChangeArrowheads="1"/>
          </p:cNvSpPr>
          <p:nvPr/>
        </p:nvSpPr>
        <p:spPr bwMode="auto">
          <a:xfrm>
            <a:off x="990600" y="3581400"/>
            <a:ext cx="1828800" cy="307975"/>
          </a:xfrm>
          <a:prstGeom prst="rect">
            <a:avLst/>
          </a:prstGeom>
          <a:noFill/>
          <a:ln w="9525">
            <a:noFill/>
            <a:miter lim="800000"/>
            <a:headEnd/>
            <a:tailEnd/>
          </a:ln>
        </p:spPr>
        <p:txBody>
          <a:bodyPr>
            <a:spAutoFit/>
          </a:bodyPr>
          <a:lstStyle/>
          <a:p>
            <a:pPr algn="ctr" eaLnBrk="0" hangingPunct="0"/>
            <a:r>
              <a:rPr lang="en-US" sz="1400" dirty="0">
                <a:latin typeface="Arial" pitchFamily="34" charset="0"/>
                <a:cs typeface="Arial" pitchFamily="34" charset="0"/>
              </a:rPr>
              <a:t>Test Lab Rehab</a:t>
            </a:r>
          </a:p>
        </p:txBody>
      </p:sp>
      <p:sp>
        <p:nvSpPr>
          <p:cNvPr id="8199" name="TextBox 43"/>
          <p:cNvSpPr txBox="1">
            <a:spLocks noChangeArrowheads="1"/>
          </p:cNvSpPr>
          <p:nvPr/>
        </p:nvSpPr>
        <p:spPr bwMode="auto">
          <a:xfrm>
            <a:off x="6019800" y="6096000"/>
            <a:ext cx="1905000" cy="307975"/>
          </a:xfrm>
          <a:prstGeom prst="rect">
            <a:avLst/>
          </a:prstGeom>
          <a:noFill/>
          <a:ln w="9525">
            <a:noFill/>
            <a:miter lim="800000"/>
            <a:headEnd/>
            <a:tailEnd/>
          </a:ln>
        </p:spPr>
        <p:txBody>
          <a:bodyPr>
            <a:spAutoFit/>
          </a:bodyPr>
          <a:lstStyle/>
          <a:p>
            <a:pPr algn="ctr" eaLnBrk="0" hangingPunct="0"/>
            <a:r>
              <a:rPr lang="en-US" sz="1400" dirty="0">
                <a:latin typeface="Arial" pitchFamily="34" charset="0"/>
                <a:cs typeface="Arial" pitchFamily="34" charset="0"/>
              </a:rPr>
              <a:t>SRF Addition</a:t>
            </a:r>
          </a:p>
        </p:txBody>
      </p:sp>
      <p:sp>
        <p:nvSpPr>
          <p:cNvPr id="8200" name="TextBox 45"/>
          <p:cNvSpPr txBox="1">
            <a:spLocks noChangeArrowheads="1"/>
          </p:cNvSpPr>
          <p:nvPr/>
        </p:nvSpPr>
        <p:spPr bwMode="auto">
          <a:xfrm>
            <a:off x="457200" y="6019800"/>
            <a:ext cx="2514600" cy="304800"/>
          </a:xfrm>
          <a:prstGeom prst="rect">
            <a:avLst/>
          </a:prstGeom>
          <a:noFill/>
          <a:ln w="9525">
            <a:noFill/>
            <a:miter lim="800000"/>
            <a:headEnd/>
            <a:tailEnd/>
          </a:ln>
        </p:spPr>
        <p:txBody>
          <a:bodyPr>
            <a:spAutoFit/>
          </a:bodyPr>
          <a:lstStyle/>
          <a:p>
            <a:pPr algn="ctr" eaLnBrk="0" hangingPunct="0"/>
            <a:r>
              <a:rPr lang="en-US" sz="1400" dirty="0">
                <a:latin typeface="Arial" pitchFamily="34" charset="0"/>
                <a:cs typeface="Arial" pitchFamily="34" charset="0"/>
              </a:rPr>
              <a:t>TED Building</a:t>
            </a:r>
          </a:p>
        </p:txBody>
      </p:sp>
      <p:sp>
        <p:nvSpPr>
          <p:cNvPr id="8201" name="Rectangle 23"/>
          <p:cNvSpPr>
            <a:spLocks noChangeArrowheads="1"/>
          </p:cNvSpPr>
          <p:nvPr/>
        </p:nvSpPr>
        <p:spPr bwMode="auto">
          <a:xfrm>
            <a:off x="76200" y="914400"/>
            <a:ext cx="4800600" cy="1615827"/>
          </a:xfrm>
          <a:prstGeom prst="rect">
            <a:avLst/>
          </a:prstGeom>
          <a:noFill/>
          <a:ln w="9525">
            <a:noFill/>
            <a:miter lim="800000"/>
            <a:headEnd/>
            <a:tailEnd/>
          </a:ln>
        </p:spPr>
        <p:txBody>
          <a:bodyPr wrap="square">
            <a:spAutoFit/>
          </a:bodyPr>
          <a:lstStyle/>
          <a:p>
            <a:pPr algn="l" eaLnBrk="0" hangingPunct="0">
              <a:spcBef>
                <a:spcPts val="600"/>
              </a:spcBef>
              <a:buFont typeface="Arial" pitchFamily="34" charset="0"/>
              <a:buChar char="•"/>
            </a:pPr>
            <a:r>
              <a:rPr lang="en-US" dirty="0">
                <a:latin typeface="Arial" pitchFamily="34" charset="0"/>
                <a:cs typeface="Arial" pitchFamily="34" charset="0"/>
              </a:rPr>
              <a:t>  </a:t>
            </a:r>
            <a:r>
              <a:rPr lang="en-US" sz="2000" dirty="0" smtClean="0">
                <a:latin typeface="Arial" pitchFamily="34" charset="0"/>
                <a:cs typeface="Arial" pitchFamily="34" charset="0"/>
              </a:rPr>
              <a:t>Addition </a:t>
            </a:r>
            <a:r>
              <a:rPr lang="en-US" sz="2000" dirty="0">
                <a:latin typeface="Arial" pitchFamily="34" charset="0"/>
                <a:cs typeface="Arial" pitchFamily="34" charset="0"/>
              </a:rPr>
              <a:t>to Test Lab for </a:t>
            </a:r>
            <a:r>
              <a:rPr lang="en-US" sz="2000" dirty="0" smtClean="0">
                <a:latin typeface="Arial" pitchFamily="34" charset="0"/>
                <a:cs typeface="Arial" pitchFamily="34" charset="0"/>
              </a:rPr>
              <a:t>SRF</a:t>
            </a:r>
          </a:p>
          <a:p>
            <a:pPr algn="l">
              <a:spcBef>
                <a:spcPts val="600"/>
              </a:spcBef>
              <a:buFont typeface="Arial" pitchFamily="34" charset="0"/>
              <a:buChar char="•"/>
            </a:pPr>
            <a:r>
              <a:rPr lang="en-US" sz="2000" dirty="0" smtClean="0">
                <a:latin typeface="Arial" pitchFamily="34" charset="0"/>
                <a:cs typeface="Arial" pitchFamily="34" charset="0"/>
              </a:rPr>
              <a:t>   TED Bldg for Engineering &amp; Shops</a:t>
            </a:r>
          </a:p>
          <a:p>
            <a:pPr algn="l" eaLnBrk="0" hangingPunct="0">
              <a:spcBef>
                <a:spcPts val="600"/>
              </a:spcBef>
              <a:buFont typeface="Arial" pitchFamily="34" charset="0"/>
              <a:buChar char="•"/>
            </a:pPr>
            <a:r>
              <a:rPr lang="en-US" sz="2000" dirty="0" smtClean="0">
                <a:latin typeface="Arial" pitchFamily="34" charset="0"/>
                <a:cs typeface="Arial" pitchFamily="34" charset="0"/>
              </a:rPr>
              <a:t>   Rehab Test Lab</a:t>
            </a:r>
          </a:p>
          <a:p>
            <a:pPr algn="l" eaLnBrk="0" hangingPunct="0">
              <a:spcBef>
                <a:spcPts val="600"/>
              </a:spcBef>
              <a:buFont typeface="Arial" pitchFamily="34" charset="0"/>
              <a:buChar char="•"/>
            </a:pPr>
            <a:r>
              <a:rPr lang="en-US" sz="2000" dirty="0" smtClean="0">
                <a:latin typeface="Arial" pitchFamily="34" charset="0"/>
                <a:cs typeface="Arial" pitchFamily="34" charset="0"/>
              </a:rPr>
              <a:t>   Eliminate Unsuitable Space</a:t>
            </a:r>
            <a:endParaRPr lang="en-US" sz="2000" dirty="0">
              <a:latin typeface="Arial" pitchFamily="34" charset="0"/>
              <a:cs typeface="Arial" pitchFamily="34" charset="0"/>
            </a:endParaRPr>
          </a:p>
        </p:txBody>
      </p:sp>
      <p:pic>
        <p:nvPicPr>
          <p:cNvPr id="8202" name="Picture 12" descr="Test Lab"/>
          <p:cNvPicPr>
            <a:picLocks noChangeAspect="1" noChangeArrowheads="1"/>
          </p:cNvPicPr>
          <p:nvPr/>
        </p:nvPicPr>
        <p:blipFill>
          <a:blip r:embed="rId4" cstate="print"/>
          <a:srcRect/>
          <a:stretch>
            <a:fillRect/>
          </a:stretch>
        </p:blipFill>
        <p:spPr bwMode="auto">
          <a:xfrm>
            <a:off x="381000" y="2571750"/>
            <a:ext cx="2778125" cy="1047750"/>
          </a:xfrm>
          <a:prstGeom prst="rect">
            <a:avLst/>
          </a:prstGeom>
          <a:noFill/>
          <a:ln w="25400">
            <a:solidFill>
              <a:schemeClr val="tx1"/>
            </a:solidFill>
            <a:miter lim="800000"/>
            <a:headEnd/>
            <a:tailEnd/>
          </a:ln>
        </p:spPr>
      </p:pic>
      <p:cxnSp>
        <p:nvCxnSpPr>
          <p:cNvPr id="8203" name="Straight Connector 22"/>
          <p:cNvCxnSpPr>
            <a:cxnSpLocks noChangeShapeType="1"/>
          </p:cNvCxnSpPr>
          <p:nvPr/>
        </p:nvCxnSpPr>
        <p:spPr bwMode="auto">
          <a:xfrm flipV="1">
            <a:off x="3175000" y="2209800"/>
            <a:ext cx="3302000" cy="457200"/>
          </a:xfrm>
          <a:prstGeom prst="line">
            <a:avLst/>
          </a:prstGeom>
          <a:noFill/>
          <a:ln w="25400" algn="ctr">
            <a:solidFill>
              <a:schemeClr val="tx1"/>
            </a:solidFill>
            <a:round/>
            <a:headEnd/>
            <a:tailEnd/>
          </a:ln>
        </p:spPr>
      </p:cxnSp>
      <p:pic>
        <p:nvPicPr>
          <p:cNvPr id="8204" name="Picture 26" descr="12-01-08_book_Page_03.jpg"/>
          <p:cNvPicPr>
            <a:picLocks noChangeAspect="1"/>
          </p:cNvPicPr>
          <p:nvPr/>
        </p:nvPicPr>
        <p:blipFill>
          <a:blip r:embed="rId5" cstate="print"/>
          <a:srcRect/>
          <a:stretch>
            <a:fillRect/>
          </a:stretch>
        </p:blipFill>
        <p:spPr bwMode="auto">
          <a:xfrm>
            <a:off x="304800" y="4221163"/>
            <a:ext cx="3352800" cy="1776412"/>
          </a:xfrm>
          <a:prstGeom prst="rect">
            <a:avLst/>
          </a:prstGeom>
          <a:noFill/>
          <a:ln w="25400">
            <a:solidFill>
              <a:schemeClr val="tx1"/>
            </a:solidFill>
            <a:miter lim="800000"/>
            <a:headEnd/>
            <a:tailEnd/>
          </a:ln>
        </p:spPr>
      </p:pic>
      <p:pic>
        <p:nvPicPr>
          <p:cNvPr id="8205" name="Picture 28" descr="3.jpg"/>
          <p:cNvPicPr>
            <a:picLocks noChangeAspect="1"/>
          </p:cNvPicPr>
          <p:nvPr/>
        </p:nvPicPr>
        <p:blipFill>
          <a:blip r:embed="rId6" cstate="print"/>
          <a:srcRect/>
          <a:stretch>
            <a:fillRect/>
          </a:stretch>
        </p:blipFill>
        <p:spPr bwMode="auto">
          <a:xfrm>
            <a:off x="4876800" y="4183063"/>
            <a:ext cx="3368675" cy="1854200"/>
          </a:xfrm>
          <a:prstGeom prst="rect">
            <a:avLst/>
          </a:prstGeom>
          <a:noFill/>
          <a:ln w="254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4800600" y="2082800"/>
            <a:ext cx="3994150" cy="2490788"/>
          </a:xfrm>
          <a:prstGeom prst="rect">
            <a:avLst/>
          </a:prstGeom>
          <a:noFill/>
          <a:ln w="9525">
            <a:noFill/>
            <a:miter lim="800000"/>
            <a:headEnd/>
            <a:tailEnd/>
          </a:ln>
        </p:spPr>
      </p:pic>
      <p:sp>
        <p:nvSpPr>
          <p:cNvPr id="18435" name="Title 1"/>
          <p:cNvSpPr>
            <a:spLocks noGrp="1"/>
          </p:cNvSpPr>
          <p:nvPr>
            <p:ph type="title"/>
          </p:nvPr>
        </p:nvSpPr>
        <p:spPr>
          <a:xfrm>
            <a:off x="685800" y="0"/>
            <a:ext cx="7270750" cy="1143000"/>
          </a:xfrm>
        </p:spPr>
        <p:txBody>
          <a:bodyPr/>
          <a:lstStyle/>
          <a:p>
            <a:r>
              <a:rPr lang="en-US" b="1" dirty="0" smtClean="0"/>
              <a:t>TEDF+  Project Status</a:t>
            </a:r>
          </a:p>
        </p:txBody>
      </p:sp>
      <p:sp>
        <p:nvSpPr>
          <p:cNvPr id="18436" name="Content Placeholder 2"/>
          <p:cNvSpPr>
            <a:spLocks noGrp="1"/>
          </p:cNvSpPr>
          <p:nvPr>
            <p:ph idx="1"/>
          </p:nvPr>
        </p:nvSpPr>
        <p:spPr>
          <a:xfrm>
            <a:off x="0" y="990600"/>
            <a:ext cx="8991600" cy="5257800"/>
          </a:xfrm>
        </p:spPr>
        <p:txBody>
          <a:bodyPr/>
          <a:lstStyle/>
          <a:p>
            <a:r>
              <a:rPr lang="en-US" sz="2000" b="1" dirty="0" smtClean="0"/>
              <a:t>Status</a:t>
            </a:r>
          </a:p>
          <a:p>
            <a:pPr lvl="1"/>
            <a:r>
              <a:rPr lang="en-US" sz="1800" dirty="0" smtClean="0"/>
              <a:t>Project Construction Phase is underway</a:t>
            </a:r>
          </a:p>
          <a:p>
            <a:r>
              <a:rPr lang="en-US" sz="2000" b="1" dirty="0" smtClean="0"/>
              <a:t>Schedule</a:t>
            </a:r>
          </a:p>
          <a:p>
            <a:pPr lvl="1"/>
            <a:r>
              <a:rPr lang="en-US" sz="1800" dirty="0" smtClean="0"/>
              <a:t>CD-1  Sep 08 (complete)</a:t>
            </a:r>
          </a:p>
          <a:p>
            <a:pPr lvl="1"/>
            <a:r>
              <a:rPr lang="en-US" sz="1800" dirty="0" smtClean="0"/>
              <a:t>CD-2  Jul 09 (done)</a:t>
            </a:r>
          </a:p>
          <a:p>
            <a:pPr lvl="1"/>
            <a:r>
              <a:rPr lang="en-US" sz="1800" dirty="0" smtClean="0"/>
              <a:t>CD-3 A </a:t>
            </a:r>
          </a:p>
          <a:p>
            <a:pPr lvl="2"/>
            <a:r>
              <a:rPr lang="en-US" sz="1800" dirty="0" smtClean="0"/>
              <a:t>2</a:t>
            </a:r>
            <a:r>
              <a:rPr lang="en-US" sz="1800" baseline="30000" dirty="0" smtClean="0"/>
              <a:t>nd</a:t>
            </a:r>
            <a:r>
              <a:rPr lang="en-US" sz="1800" dirty="0" smtClean="0"/>
              <a:t>  Qtr FY 2010 (done)</a:t>
            </a:r>
          </a:p>
          <a:p>
            <a:pPr lvl="1"/>
            <a:r>
              <a:rPr lang="en-US" sz="1800" dirty="0" smtClean="0"/>
              <a:t>CD-3 B</a:t>
            </a:r>
          </a:p>
          <a:p>
            <a:pPr lvl="2"/>
            <a:r>
              <a:rPr lang="en-US" sz="1800" dirty="0" smtClean="0"/>
              <a:t>4</a:t>
            </a:r>
            <a:r>
              <a:rPr lang="en-US" sz="1800" baseline="30000" dirty="0" smtClean="0"/>
              <a:t>th</a:t>
            </a:r>
            <a:r>
              <a:rPr lang="en-US" sz="1800" dirty="0" smtClean="0"/>
              <a:t> Qtr FY 2010 (done)</a:t>
            </a:r>
          </a:p>
          <a:p>
            <a:pPr lvl="1"/>
            <a:r>
              <a:rPr lang="en-US" sz="1800" dirty="0" smtClean="0"/>
              <a:t>CD-4</a:t>
            </a:r>
          </a:p>
          <a:p>
            <a:pPr lvl="2"/>
            <a:r>
              <a:rPr lang="en-US" sz="1800" dirty="0" smtClean="0"/>
              <a:t>New construction 4th Qtr FY 2012</a:t>
            </a:r>
          </a:p>
          <a:p>
            <a:pPr lvl="2"/>
            <a:r>
              <a:rPr lang="en-US" sz="1800" dirty="0" smtClean="0"/>
              <a:t>Rehab  4</a:t>
            </a:r>
            <a:r>
              <a:rPr lang="en-US" sz="1800" baseline="30000" dirty="0" smtClean="0"/>
              <a:t>th</a:t>
            </a:r>
            <a:r>
              <a:rPr lang="en-US" sz="1800" dirty="0" smtClean="0"/>
              <a:t> Qtr FY 2014</a:t>
            </a:r>
          </a:p>
          <a:p>
            <a:pPr lvl="2"/>
            <a:endParaRPr lang="en-US" sz="1800" dirty="0" smtClean="0"/>
          </a:p>
          <a:p>
            <a:r>
              <a:rPr lang="en-US" sz="2000" dirty="0" smtClean="0"/>
              <a:t>General Plant Project ARRA Funding from Office of Nuclear Physics</a:t>
            </a:r>
          </a:p>
          <a:p>
            <a:pPr lvl="1"/>
            <a:r>
              <a:rPr lang="en-US" sz="1800" dirty="0" smtClean="0"/>
              <a:t>Important ancillary work on buildings such as End Station Refrig. Buiilding</a:t>
            </a:r>
          </a:p>
          <a:p>
            <a:pPr lvl="2"/>
            <a:endParaRPr lang="en-US" sz="1800" dirty="0" smtClean="0"/>
          </a:p>
          <a:p>
            <a:pPr>
              <a:buFont typeface="Wingdings" pitchFamily="2" charset="2"/>
              <a:buNone/>
            </a:pPr>
            <a:endParaRPr lang="en-US" sz="1800" i="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err="1" smtClean="0"/>
              <a:t>GeV</a:t>
            </a:r>
            <a:r>
              <a:rPr lang="en-US" dirty="0" smtClean="0"/>
              <a:t> Program Status </a:t>
            </a:r>
            <a:endParaRPr lang="en-US" dirty="0"/>
          </a:p>
        </p:txBody>
      </p:sp>
      <p:graphicFrame>
        <p:nvGraphicFramePr>
          <p:cNvPr id="3" name="Object 2"/>
          <p:cNvGraphicFramePr>
            <a:graphicFrameLocks/>
          </p:cNvGraphicFramePr>
          <p:nvPr/>
        </p:nvGraphicFramePr>
        <p:xfrm>
          <a:off x="365125" y="912813"/>
          <a:ext cx="7989888" cy="5084762"/>
        </p:xfrm>
        <a:graphic>
          <a:graphicData uri="http://schemas.openxmlformats.org/presentationml/2006/ole">
            <p:oleObj spid="_x0000_s1026" name="Artwork" r:id="rId3" imgW="8415000" imgH="5031000" progId="">
              <p:embed/>
            </p:oleObj>
          </a:graphicData>
        </a:graphic>
      </p:graphicFrame>
      <p:sp>
        <p:nvSpPr>
          <p:cNvPr id="4" name="TextBox 3"/>
          <p:cNvSpPr txBox="1"/>
          <p:nvPr/>
        </p:nvSpPr>
        <p:spPr>
          <a:xfrm>
            <a:off x="2410700" y="3407381"/>
            <a:ext cx="1090363" cy="253916"/>
          </a:xfrm>
          <a:prstGeom prst="rect">
            <a:avLst/>
          </a:prstGeom>
          <a:noFill/>
        </p:spPr>
        <p:txBody>
          <a:bodyPr wrap="none" rtlCol="0">
            <a:spAutoFit/>
          </a:bodyPr>
          <a:lstStyle/>
          <a:p>
            <a:pPr>
              <a:buNone/>
            </a:pPr>
            <a:r>
              <a:rPr lang="en-US" sz="1050" b="1" dirty="0" smtClean="0">
                <a:solidFill>
                  <a:srgbClr val="FF0000"/>
                </a:solidFill>
              </a:rPr>
              <a:t>____~3/4 ____</a:t>
            </a:r>
            <a:endParaRPr lang="en-US" sz="1050" b="1" dirty="0">
              <a:solidFill>
                <a:srgbClr val="FF0000"/>
              </a:solidFill>
            </a:endParaRPr>
          </a:p>
        </p:txBody>
      </p:sp>
      <p:sp>
        <p:nvSpPr>
          <p:cNvPr id="5" name="TextBox 4"/>
          <p:cNvSpPr txBox="1"/>
          <p:nvPr/>
        </p:nvSpPr>
        <p:spPr>
          <a:xfrm>
            <a:off x="2195064" y="4727631"/>
            <a:ext cx="450764" cy="253916"/>
          </a:xfrm>
          <a:prstGeom prst="rect">
            <a:avLst/>
          </a:prstGeom>
          <a:noFill/>
        </p:spPr>
        <p:txBody>
          <a:bodyPr wrap="none" rtlCol="0">
            <a:spAutoFit/>
          </a:bodyPr>
          <a:lstStyle/>
          <a:p>
            <a:pPr>
              <a:buNone/>
            </a:pPr>
            <a:r>
              <a:rPr lang="en-US" sz="1050" b="1" dirty="0" smtClean="0">
                <a:solidFill>
                  <a:srgbClr val="FF0000"/>
                </a:solidFill>
              </a:rPr>
              <a:t>~3/4</a:t>
            </a:r>
            <a:endParaRPr lang="en-US" sz="1050" b="1" dirty="0">
              <a:solidFill>
                <a:srgbClr val="FF0000"/>
              </a:solidFill>
            </a:endParaRPr>
          </a:p>
        </p:txBody>
      </p:sp>
      <p:sp>
        <p:nvSpPr>
          <p:cNvPr id="6" name="TextBox 5"/>
          <p:cNvSpPr txBox="1"/>
          <p:nvPr/>
        </p:nvSpPr>
        <p:spPr>
          <a:xfrm>
            <a:off x="4083605" y="1853557"/>
            <a:ext cx="534121" cy="253916"/>
          </a:xfrm>
          <a:prstGeom prst="rect">
            <a:avLst/>
          </a:prstGeom>
          <a:noFill/>
        </p:spPr>
        <p:txBody>
          <a:bodyPr wrap="none" rtlCol="0">
            <a:spAutoFit/>
          </a:bodyPr>
          <a:lstStyle/>
          <a:p>
            <a:pPr>
              <a:buNone/>
            </a:pPr>
            <a:r>
              <a:rPr lang="en-US" sz="1050" b="1" dirty="0" smtClean="0">
                <a:solidFill>
                  <a:srgbClr val="FF0000"/>
                </a:solidFill>
              </a:rPr>
              <a:t>~40%</a:t>
            </a:r>
            <a:endParaRPr lang="en-US" sz="1050" b="1" dirty="0">
              <a:solidFill>
                <a:srgbClr val="FF0000"/>
              </a:solidFill>
            </a:endParaRPr>
          </a:p>
        </p:txBody>
      </p:sp>
      <p:sp>
        <p:nvSpPr>
          <p:cNvPr id="7" name="TextBox 6"/>
          <p:cNvSpPr txBox="1"/>
          <p:nvPr/>
        </p:nvSpPr>
        <p:spPr>
          <a:xfrm>
            <a:off x="3502927" y="1742375"/>
            <a:ext cx="450764" cy="253916"/>
          </a:xfrm>
          <a:prstGeom prst="rect">
            <a:avLst/>
          </a:prstGeom>
          <a:noFill/>
        </p:spPr>
        <p:txBody>
          <a:bodyPr wrap="none" rtlCol="0">
            <a:spAutoFit/>
          </a:bodyPr>
          <a:lstStyle/>
          <a:p>
            <a:pPr>
              <a:buNone/>
            </a:pPr>
            <a:r>
              <a:rPr lang="en-US" sz="1050" b="1" dirty="0" smtClean="0">
                <a:solidFill>
                  <a:srgbClr val="FF0000"/>
                </a:solidFill>
              </a:rPr>
              <a:t>~3/4</a:t>
            </a:r>
            <a:endParaRPr lang="en-US" sz="1050" b="1" dirty="0">
              <a:solidFill>
                <a:srgbClr val="FF0000"/>
              </a:solidFill>
            </a:endParaRPr>
          </a:p>
        </p:txBody>
      </p:sp>
      <p:sp>
        <p:nvSpPr>
          <p:cNvPr id="8" name="TextBox 7"/>
          <p:cNvSpPr txBox="1"/>
          <p:nvPr/>
        </p:nvSpPr>
        <p:spPr>
          <a:xfrm>
            <a:off x="3207630" y="1642322"/>
            <a:ext cx="450764" cy="253916"/>
          </a:xfrm>
          <a:prstGeom prst="rect">
            <a:avLst/>
          </a:prstGeom>
          <a:noFill/>
        </p:spPr>
        <p:txBody>
          <a:bodyPr wrap="none" rtlCol="0">
            <a:spAutoFit/>
          </a:bodyPr>
          <a:lstStyle/>
          <a:p>
            <a:pPr>
              <a:buNone/>
            </a:pPr>
            <a:r>
              <a:rPr lang="en-US" sz="1050" b="1" dirty="0" smtClean="0">
                <a:solidFill>
                  <a:srgbClr val="FF0000"/>
                </a:solidFill>
              </a:rPr>
              <a:t>~3/4</a:t>
            </a:r>
            <a:endParaRPr lang="en-US" sz="1050" b="1" dirty="0">
              <a:solidFill>
                <a:srgbClr val="FF0000"/>
              </a:solidFill>
            </a:endParaRPr>
          </a:p>
        </p:txBody>
      </p:sp>
      <p:sp>
        <p:nvSpPr>
          <p:cNvPr id="9" name="TextBox 8"/>
          <p:cNvSpPr txBox="1"/>
          <p:nvPr/>
        </p:nvSpPr>
        <p:spPr>
          <a:xfrm>
            <a:off x="2429923" y="4866721"/>
            <a:ext cx="380232" cy="253916"/>
          </a:xfrm>
          <a:prstGeom prst="rect">
            <a:avLst/>
          </a:prstGeom>
          <a:noFill/>
        </p:spPr>
        <p:txBody>
          <a:bodyPr wrap="none" rtlCol="0">
            <a:spAutoFit/>
          </a:bodyPr>
          <a:lstStyle/>
          <a:p>
            <a:pPr>
              <a:buNone/>
            </a:pPr>
            <a:r>
              <a:rPr lang="en-US" sz="1050" b="1" dirty="0" smtClean="0">
                <a:solidFill>
                  <a:srgbClr val="FF0000"/>
                </a:solidFill>
              </a:rPr>
              <a:t>0%</a:t>
            </a:r>
            <a:endParaRPr lang="en-US" sz="1050" b="1" dirty="0">
              <a:solidFill>
                <a:srgbClr val="FF0000"/>
              </a:solidFill>
            </a:endParaRPr>
          </a:p>
        </p:txBody>
      </p:sp>
      <p:sp>
        <p:nvSpPr>
          <p:cNvPr id="11" name="TextBox 10"/>
          <p:cNvSpPr txBox="1"/>
          <p:nvPr/>
        </p:nvSpPr>
        <p:spPr>
          <a:xfrm>
            <a:off x="3215637" y="4987836"/>
            <a:ext cx="450764" cy="253916"/>
          </a:xfrm>
          <a:prstGeom prst="rect">
            <a:avLst/>
          </a:prstGeom>
          <a:noFill/>
        </p:spPr>
        <p:txBody>
          <a:bodyPr wrap="none" rtlCol="0">
            <a:spAutoFit/>
          </a:bodyPr>
          <a:lstStyle/>
          <a:p>
            <a:pPr>
              <a:buNone/>
            </a:pPr>
            <a:r>
              <a:rPr lang="en-US" sz="1050" b="1" dirty="0" smtClean="0">
                <a:solidFill>
                  <a:srgbClr val="FF0000"/>
                </a:solidFill>
              </a:rPr>
              <a:t>~2/3</a:t>
            </a:r>
            <a:endParaRPr lang="en-US" sz="1050" b="1" dirty="0">
              <a:solidFill>
                <a:srgbClr val="FF0000"/>
              </a:solidFill>
            </a:endParaRPr>
          </a:p>
        </p:txBody>
      </p:sp>
      <p:sp>
        <p:nvSpPr>
          <p:cNvPr id="12" name="TextBox 11"/>
          <p:cNvSpPr txBox="1"/>
          <p:nvPr/>
        </p:nvSpPr>
        <p:spPr>
          <a:xfrm>
            <a:off x="4889764" y="2092236"/>
            <a:ext cx="450764" cy="253916"/>
          </a:xfrm>
          <a:prstGeom prst="rect">
            <a:avLst/>
          </a:prstGeom>
          <a:noFill/>
        </p:spPr>
        <p:txBody>
          <a:bodyPr wrap="none" rtlCol="0">
            <a:spAutoFit/>
          </a:bodyPr>
          <a:lstStyle/>
          <a:p>
            <a:pPr>
              <a:buNone/>
            </a:pPr>
            <a:r>
              <a:rPr lang="en-US" sz="1050" b="1" dirty="0" smtClean="0">
                <a:solidFill>
                  <a:srgbClr val="FF0000"/>
                </a:solidFill>
              </a:rPr>
              <a:t>~3/4</a:t>
            </a:r>
            <a:endParaRPr lang="en-US" sz="1050" b="1" dirty="0">
              <a:solidFill>
                <a:srgbClr val="FF0000"/>
              </a:solidFill>
            </a:endParaRPr>
          </a:p>
        </p:txBody>
      </p:sp>
      <p:sp>
        <p:nvSpPr>
          <p:cNvPr id="13" name="TextBox 12"/>
          <p:cNvSpPr txBox="1"/>
          <p:nvPr/>
        </p:nvSpPr>
        <p:spPr>
          <a:xfrm>
            <a:off x="238125" y="6170069"/>
            <a:ext cx="9058275" cy="535531"/>
          </a:xfrm>
          <a:prstGeom prst="rect">
            <a:avLst/>
          </a:prstGeom>
          <a:noFill/>
        </p:spPr>
        <p:txBody>
          <a:bodyPr wrap="square" rtlCol="0">
            <a:spAutoFit/>
          </a:bodyPr>
          <a:lstStyle/>
          <a:p>
            <a:pPr>
              <a:lnSpc>
                <a:spcPct val="80000"/>
              </a:lnSpc>
              <a:buSzPct val="150000"/>
              <a:buNone/>
            </a:pPr>
            <a:r>
              <a:rPr lang="en-US" sz="1600" dirty="0" smtClean="0">
                <a:solidFill>
                  <a:srgbClr val="00AE00"/>
                </a:solidFill>
                <a:sym typeface="Wingdings 2"/>
              </a:rPr>
              <a:t> </a:t>
            </a:r>
            <a:r>
              <a:rPr lang="en-US" sz="1600" dirty="0" smtClean="0">
                <a:solidFill>
                  <a:srgbClr val="000000"/>
                </a:solidFill>
              </a:rPr>
              <a:t>= Running Completed to date; </a:t>
            </a:r>
            <a:r>
              <a:rPr lang="en-US" sz="1600" dirty="0" smtClean="0">
                <a:solidFill>
                  <a:schemeClr val="accent1">
                    <a:lumMod val="75000"/>
                  </a:schemeClr>
                </a:solidFill>
                <a:sym typeface="Wingdings 2"/>
              </a:rPr>
              <a:t></a:t>
            </a:r>
            <a:r>
              <a:rPr lang="en-US" sz="1600" dirty="0" smtClean="0">
                <a:solidFill>
                  <a:srgbClr val="00AE00"/>
                </a:solidFill>
                <a:sym typeface="Wingdings 2"/>
              </a:rPr>
              <a:t> </a:t>
            </a:r>
            <a:r>
              <a:rPr lang="en-US" sz="1600" dirty="0" smtClean="0">
                <a:solidFill>
                  <a:srgbClr val="000000"/>
                </a:solidFill>
              </a:rPr>
              <a:t>= Remaining Scheduled Runs (and downs)   </a:t>
            </a:r>
            <a:endParaRPr lang="en-US" sz="1600" dirty="0">
              <a:solidFill>
                <a:srgbClr val="000000"/>
              </a:solidFill>
            </a:endParaRPr>
          </a:p>
          <a:p>
            <a:pPr>
              <a:lnSpc>
                <a:spcPct val="80000"/>
              </a:lnSpc>
              <a:buSzPct val="150000"/>
              <a:buFont typeface="Times" pitchFamily="50" charset="0"/>
              <a:buNone/>
            </a:pPr>
            <a:r>
              <a:rPr lang="en-US" sz="1600" b="1" i="1" dirty="0" smtClean="0">
                <a:solidFill>
                  <a:srgbClr val="000000"/>
                </a:solidFill>
              </a:rPr>
              <a:t>Note</a:t>
            </a:r>
            <a:r>
              <a:rPr lang="en-US" sz="1600" b="1" i="1" dirty="0">
                <a:solidFill>
                  <a:srgbClr val="000000"/>
                </a:solidFill>
              </a:rPr>
              <a:t>:  </a:t>
            </a:r>
            <a:r>
              <a:rPr lang="en-US" sz="1600" b="1" i="1" dirty="0" err="1">
                <a:solidFill>
                  <a:srgbClr val="000000"/>
                </a:solidFill>
              </a:rPr>
              <a:t>Beamtime</a:t>
            </a:r>
            <a:r>
              <a:rPr lang="en-US" sz="1600" b="1" i="1" dirty="0">
                <a:solidFill>
                  <a:srgbClr val="000000"/>
                </a:solidFill>
              </a:rPr>
              <a:t> available in </a:t>
            </a:r>
            <a:r>
              <a:rPr lang="en-US" sz="1600" b="1" i="1" dirty="0" smtClean="0">
                <a:solidFill>
                  <a:srgbClr val="000000"/>
                </a:solidFill>
              </a:rPr>
              <a:t>FY11-12 </a:t>
            </a:r>
            <a:r>
              <a:rPr lang="en-US" sz="1600" b="1" i="1" dirty="0">
                <a:solidFill>
                  <a:srgbClr val="000000"/>
                </a:solidFill>
              </a:rPr>
              <a:t>still depends on uncertain future budgets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dirty="0" smtClean="0">
                <a:solidFill>
                  <a:srgbClr val="FF0000"/>
                </a:solidFill>
                <a:effectLst>
                  <a:outerShdw blurRad="50800" dist="38100" dir="13500000" algn="br" rotWithShape="0">
                    <a:prstClr val="black">
                      <a:alpha val="40000"/>
                    </a:prstClr>
                  </a:outerShdw>
                </a:effectLst>
              </a:rPr>
              <a:t>12 </a:t>
            </a:r>
            <a:r>
              <a:rPr lang="en-US" dirty="0" err="1" smtClean="0">
                <a:solidFill>
                  <a:srgbClr val="FF0000"/>
                </a:solidFill>
                <a:effectLst>
                  <a:outerShdw blurRad="50800" dist="38100" dir="13500000" algn="br" rotWithShape="0">
                    <a:prstClr val="black">
                      <a:alpha val="40000"/>
                    </a:prstClr>
                  </a:outerShdw>
                </a:effectLst>
              </a:rPr>
              <a:t>GeV</a:t>
            </a:r>
            <a:r>
              <a:rPr lang="en-US" dirty="0" smtClean="0">
                <a:solidFill>
                  <a:srgbClr val="FF0000"/>
                </a:solidFill>
                <a:effectLst>
                  <a:outerShdw blurRad="50800" dist="38100" dir="13500000" algn="br" rotWithShape="0">
                    <a:prstClr val="black">
                      <a:alpha val="40000"/>
                    </a:prstClr>
                  </a:outerShdw>
                </a:effectLst>
              </a:rPr>
              <a:t> Upgrade Schedule</a:t>
            </a:r>
            <a:endParaRPr lang="en-US" dirty="0"/>
          </a:p>
        </p:txBody>
      </p:sp>
      <p:pic>
        <p:nvPicPr>
          <p:cNvPr id="44034" name="Picture 2"/>
          <p:cNvPicPr>
            <a:picLocks noChangeAspect="1" noChangeArrowheads="1"/>
          </p:cNvPicPr>
          <p:nvPr/>
        </p:nvPicPr>
        <p:blipFill>
          <a:blip r:embed="rId2" cstate="print"/>
          <a:srcRect l="827"/>
          <a:stretch>
            <a:fillRect/>
          </a:stretch>
        </p:blipFill>
        <p:spPr bwMode="auto">
          <a:xfrm>
            <a:off x="0" y="819150"/>
            <a:ext cx="9134475" cy="5581650"/>
          </a:xfrm>
          <a:prstGeom prst="rect">
            <a:avLst/>
          </a:prstGeom>
          <a:noFill/>
          <a:ln w="9525">
            <a:noFill/>
            <a:miter lim="800000"/>
            <a:headEnd/>
            <a:tailEnd/>
          </a:ln>
        </p:spPr>
      </p:pic>
      <p:sp>
        <p:nvSpPr>
          <p:cNvPr id="4" name="TextBox 3"/>
          <p:cNvSpPr txBox="1"/>
          <p:nvPr/>
        </p:nvSpPr>
        <p:spPr>
          <a:xfrm>
            <a:off x="6248400" y="5105400"/>
            <a:ext cx="2895600" cy="1184940"/>
          </a:xfrm>
          <a:prstGeom prst="rect">
            <a:avLst/>
          </a:prstGeom>
          <a:solidFill>
            <a:schemeClr val="bg1"/>
          </a:solidFill>
          <a:ln w="25400">
            <a:solidFill>
              <a:srgbClr val="FF0000"/>
            </a:solidFill>
          </a:ln>
        </p:spPr>
        <p:txBody>
          <a:bodyPr wrap="square" rtlCol="0">
            <a:spAutoFit/>
          </a:bodyPr>
          <a:lstStyle/>
          <a:p>
            <a:pPr marL="0" lvl="2">
              <a:spcBef>
                <a:spcPts val="600"/>
              </a:spcBef>
              <a:buSzPct val="150000"/>
              <a:buNone/>
            </a:pPr>
            <a:r>
              <a:rPr lang="en-US" sz="1400" b="1" dirty="0" smtClean="0">
                <a:solidFill>
                  <a:srgbClr val="FF0000"/>
                </a:solidFill>
                <a:cs typeface="Arial" charset="0"/>
              </a:rPr>
              <a:t>Start of Commissioning:</a:t>
            </a:r>
          </a:p>
          <a:p>
            <a:pPr marL="457200" lvl="2" indent="-171450">
              <a:spcBef>
                <a:spcPts val="600"/>
              </a:spcBef>
              <a:buClr>
                <a:srgbClr val="FF0000"/>
              </a:buClr>
              <a:buSzPct val="150000"/>
              <a:tabLst>
                <a:tab pos="571500" algn="l"/>
              </a:tabLst>
            </a:pPr>
            <a:r>
              <a:rPr lang="en-US" sz="1400" b="1" dirty="0" smtClean="0">
                <a:solidFill>
                  <a:srgbClr val="FF0000"/>
                </a:solidFill>
                <a:cs typeface="Arial" charset="0"/>
              </a:rPr>
              <a:t>Hall A October 2013</a:t>
            </a:r>
          </a:p>
          <a:p>
            <a:pPr marL="457200" lvl="2" indent="-171450">
              <a:spcBef>
                <a:spcPts val="600"/>
              </a:spcBef>
              <a:buClr>
                <a:srgbClr val="FF0000"/>
              </a:buClr>
              <a:buSzPct val="150000"/>
              <a:tabLst>
                <a:tab pos="571500" algn="l"/>
              </a:tabLst>
            </a:pPr>
            <a:r>
              <a:rPr lang="en-US" sz="1400" b="1" dirty="0" smtClean="0">
                <a:solidFill>
                  <a:srgbClr val="FF0000"/>
                </a:solidFill>
                <a:cs typeface="Arial" charset="0"/>
              </a:rPr>
              <a:t>Hall D April 2014</a:t>
            </a:r>
          </a:p>
          <a:p>
            <a:pPr marL="457200" lvl="2" indent="-171450">
              <a:spcBef>
                <a:spcPts val="600"/>
              </a:spcBef>
              <a:buClr>
                <a:srgbClr val="FF0000"/>
              </a:buClr>
              <a:buSzPct val="150000"/>
              <a:tabLst>
                <a:tab pos="571500" algn="l"/>
              </a:tabLst>
            </a:pPr>
            <a:r>
              <a:rPr lang="en-US" sz="1400" b="1" dirty="0" smtClean="0">
                <a:solidFill>
                  <a:srgbClr val="FF0000"/>
                </a:solidFill>
                <a:cs typeface="Arial" charset="0"/>
              </a:rPr>
              <a:t>Halls B and C October 2014</a:t>
            </a:r>
            <a:endParaRPr lang="en-US" sz="1400" b="1" dirty="0">
              <a:solidFill>
                <a:srgbClr val="FF0000"/>
              </a:solidFill>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30109</TotalTime>
  <Words>682</Words>
  <Application>Microsoft Office PowerPoint</Application>
  <PresentationFormat>On-screen Show (4:3)</PresentationFormat>
  <Paragraphs>167</Paragraphs>
  <Slides>18</Slides>
  <Notes>11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3" baseType="lpstr">
      <vt:lpstr>Custom Design</vt:lpstr>
      <vt:lpstr>1_Custom Design</vt:lpstr>
      <vt:lpstr>2_Custom Design</vt:lpstr>
      <vt:lpstr>3_Custom Design</vt:lpstr>
      <vt:lpstr>Artwork</vt:lpstr>
      <vt:lpstr>Slide 1</vt:lpstr>
      <vt:lpstr>Outline</vt:lpstr>
      <vt:lpstr>Jefferson Lab Strategic Plan</vt:lpstr>
      <vt:lpstr>Jefferson Lab Strategic Plan</vt:lpstr>
      <vt:lpstr>Slide 5</vt:lpstr>
      <vt:lpstr>Technology and Engineering Development Facility</vt:lpstr>
      <vt:lpstr>TEDF+  Project Status</vt:lpstr>
      <vt:lpstr>6 GeV Program Status </vt:lpstr>
      <vt:lpstr>12 GeV Upgrade Schedule</vt:lpstr>
      <vt:lpstr>ACCELERATOR CONSTRUCTION</vt:lpstr>
      <vt:lpstr>12 GeV Upgrade – Cryomodule Cavity String</vt:lpstr>
      <vt:lpstr>Physics Equipment Construction</vt:lpstr>
      <vt:lpstr>Physics Equipment Construction</vt:lpstr>
      <vt:lpstr>Hall D Status – Dec. 2010</vt:lpstr>
      <vt:lpstr>Slide 15</vt:lpstr>
      <vt:lpstr>Møller &amp; Deep Inelastic Scattering Parity Violation   </vt:lpstr>
      <vt:lpstr>Moller</vt:lpstr>
      <vt:lpstr>Solid</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leemann</dc:creator>
  <cp:lastModifiedBy>Hugh Montgomery</cp:lastModifiedBy>
  <cp:revision>2024</cp:revision>
  <cp:lastPrinted>2006-02-23T14:13:05Z</cp:lastPrinted>
  <dcterms:created xsi:type="dcterms:W3CDTF">2005-02-22T12:55:31Z</dcterms:created>
  <dcterms:modified xsi:type="dcterms:W3CDTF">2011-01-28T14:57:50Z</dcterms:modified>
</cp:coreProperties>
</file>