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6" r:id="rId4"/>
    <p:sldId id="264" r:id="rId5"/>
    <p:sldId id="260" r:id="rId6"/>
    <p:sldId id="269" r:id="rId7"/>
    <p:sldId id="270" r:id="rId8"/>
    <p:sldId id="268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14CFA-B65A-49DC-8960-B74EC8588B3A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F6E51-971E-4958-98C2-B54DCAF4F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B78DA8D-6CF3-405C-9FC2-B64C4722291B}" type="slidenum">
              <a:rPr lang="zh-CN" altLang="en-GB"/>
              <a:pPr/>
              <a:t>2</a:t>
            </a:fld>
            <a:endParaRPr lang="en-GB" altLang="zh-CN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74BC78-EBCE-43A4-B6D8-EA6406E75227}" type="slidenum">
              <a:rPr lang="zh-CN" altLang="en-GB"/>
              <a:pPr/>
              <a:t>3</a:t>
            </a:fld>
            <a:endParaRPr lang="en-GB" altLang="zh-CN"/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4EDB7-F21A-489A-8044-F7CF19895CE1}" type="slidenum">
              <a:rPr lang="zh-CN" altLang="en-GB"/>
              <a:pPr/>
              <a:t>6</a:t>
            </a:fld>
            <a:endParaRPr lang="en-GB" altLang="zh-CN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6388"/>
          </a:xfrm>
          <a:noFill/>
          <a:ln/>
        </p:spPr>
        <p:txBody>
          <a:bodyPr wrap="none" anchor="ctr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70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D203-E900-40CC-B125-92CDBDD0846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025C1A3-A60D-4230-B1FC-153004CC67E3}" type="datetime1">
              <a:rPr lang="zh-CN" altLang="en-US"/>
              <a:pPr>
                <a:defRPr/>
              </a:pPr>
              <a:t>2011/3/24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623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215313" y="6356350"/>
            <a:ext cx="4714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B32D553-70E6-4885-A182-5A5BCACCFB01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E69F-096A-42B9-A85E-DE19A8A70683}" type="datetimeFigureOut">
              <a:rPr lang="en-US" smtClean="0"/>
              <a:pPr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71AE-B92A-4C7A-89D8-A6B9E73778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GEM/MRPC/Chinese Collaboration </a:t>
            </a:r>
            <a:endParaRPr 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Haiyan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Gao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Duke University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March 25, 2011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46578-CE75-4556-9153-0C76284E601B}" type="slidenum">
              <a:rPr lang="zh-CN" altLang="en-US" smtClean="0"/>
              <a:pPr>
                <a:defRPr/>
              </a:pPr>
              <a:t>10</a:t>
            </a:fld>
            <a:endParaRPr lang="zh-CN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23900"/>
            <a:ext cx="4129088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785813"/>
            <a:ext cx="28575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" descr="F:\文章\王义已发表文章\starMRPC正面图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124200"/>
            <a:ext cx="3633788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71500" y="2571750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Bef>
                <a:spcPct val="20000"/>
              </a:spcBef>
              <a:buFontTx/>
              <a:buChar char="•"/>
              <a:defRPr/>
            </a:pPr>
            <a:r>
              <a:rPr lang="en-US" altLang="zh-CN" dirty="0">
                <a:solidFill>
                  <a:srgbClr val="0000FF"/>
                </a:solidFill>
                <a:latin typeface="+mj-lt"/>
                <a:ea typeface="+mn-ea"/>
              </a:rPr>
              <a:t>4 gaps, used in HADEs-TOF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42938" y="5572125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Bef>
                <a:spcPct val="20000"/>
              </a:spcBef>
              <a:buFontTx/>
              <a:buChar char="•"/>
              <a:defRPr/>
            </a:pPr>
            <a:r>
              <a:rPr lang="en-US" altLang="zh-CN" dirty="0">
                <a:solidFill>
                  <a:srgbClr val="0000FF"/>
                </a:solidFill>
                <a:latin typeface="+mj-lt"/>
                <a:ea typeface="+mn-ea"/>
              </a:rPr>
              <a:t>6 gaps, used in STAR-TOF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358063" y="3286125"/>
            <a:ext cx="1785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rgbClr val="0000FF"/>
                </a:solidFill>
                <a:latin typeface="+mj-lt"/>
                <a:ea typeface="+mn-ea"/>
              </a:rPr>
              <a:t>10 gaps, used in ALICE-TOF</a:t>
            </a:r>
          </a:p>
        </p:txBody>
      </p:sp>
      <p:sp>
        <p:nvSpPr>
          <p:cNvPr id="6153" name="Text Box 101"/>
          <p:cNvSpPr txBox="1">
            <a:spLocks noChangeArrowheads="1"/>
          </p:cNvSpPr>
          <p:nvPr/>
        </p:nvSpPr>
        <p:spPr bwMode="auto">
          <a:xfrm>
            <a:off x="971550" y="115888"/>
            <a:ext cx="7000875" cy="584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ea typeface="华文楷体" pitchFamily="2" charset="-122"/>
              </a:rPr>
              <a:t>Four kinds of MRPC prototypes</a:t>
            </a:r>
          </a:p>
        </p:txBody>
      </p:sp>
      <p:pic>
        <p:nvPicPr>
          <p:cNvPr id="6154" name="Picture 5" descr="C:\Users\wjb\Desktop\未命名3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4214813"/>
            <a:ext cx="45212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直接连接符 13"/>
          <p:cNvCxnSpPr/>
          <p:nvPr/>
        </p:nvCxnSpPr>
        <p:spPr>
          <a:xfrm rot="5400000">
            <a:off x="3892550" y="5822950"/>
            <a:ext cx="35718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rot="5400000">
            <a:off x="8108950" y="5821363"/>
            <a:ext cx="357187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071938" y="5857875"/>
            <a:ext cx="4214812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内容占位符 2"/>
          <p:cNvSpPr txBox="1">
            <a:spLocks/>
          </p:cNvSpPr>
          <p:nvPr/>
        </p:nvSpPr>
        <p:spPr bwMode="auto">
          <a:xfrm>
            <a:off x="5857875" y="5700713"/>
            <a:ext cx="642938" cy="357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1400" b="1" kern="0" dirty="0">
                <a:latin typeface="Times New Roman" pitchFamily="18" charset="0"/>
                <a:ea typeface="华文宋体" pitchFamily="2" charset="-122"/>
              </a:rPr>
              <a:t>90cm</a:t>
            </a:r>
          </a:p>
        </p:txBody>
      </p:sp>
      <p:sp>
        <p:nvSpPr>
          <p:cNvPr id="18" name="内容占位符 2"/>
          <p:cNvSpPr txBox="1">
            <a:spLocks/>
          </p:cNvSpPr>
          <p:nvPr/>
        </p:nvSpPr>
        <p:spPr bwMode="auto">
          <a:xfrm>
            <a:off x="6143625" y="4786313"/>
            <a:ext cx="571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1200" kern="0" dirty="0">
                <a:latin typeface="Times New Roman" pitchFamily="18" charset="0"/>
                <a:ea typeface="华文宋体" pitchFamily="2" charset="-122"/>
              </a:rPr>
              <a:t>3.8cm</a:t>
            </a:r>
          </a:p>
        </p:txBody>
      </p:sp>
      <p:cxnSp>
        <p:nvCxnSpPr>
          <p:cNvPr id="19" name="直接连接符 18"/>
          <p:cNvCxnSpPr/>
          <p:nvPr/>
        </p:nvCxnSpPr>
        <p:spPr>
          <a:xfrm>
            <a:off x="5729288" y="4833938"/>
            <a:ext cx="428625" cy="1587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734050" y="4972050"/>
            <a:ext cx="428625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5400000" flipH="1" flipV="1">
            <a:off x="6786563" y="4929188"/>
            <a:ext cx="214312" cy="214312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内容占位符 2"/>
          <p:cNvSpPr txBox="1">
            <a:spLocks/>
          </p:cNvSpPr>
          <p:nvPr/>
        </p:nvSpPr>
        <p:spPr bwMode="auto">
          <a:xfrm>
            <a:off x="6786563" y="4643438"/>
            <a:ext cx="85725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1200" kern="0" dirty="0">
                <a:latin typeface="Times New Roman" pitchFamily="18" charset="0"/>
                <a:ea typeface="华文宋体" pitchFamily="2" charset="-122"/>
              </a:rPr>
              <a:t>Gap 6mm</a:t>
            </a:r>
          </a:p>
        </p:txBody>
      </p: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4572000" y="5929313"/>
            <a:ext cx="3357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Bef>
                <a:spcPct val="20000"/>
              </a:spcBef>
              <a:buFont typeface="Arial" pitchFamily="34" charset="0"/>
              <a:buChar char="•"/>
              <a:tabLst>
                <a:tab pos="180975" algn="l"/>
              </a:tabLst>
              <a:defRPr/>
            </a:pPr>
            <a:r>
              <a:rPr lang="en-US" altLang="zh-CN" dirty="0">
                <a:solidFill>
                  <a:srgbClr val="0000FF"/>
                </a:solidFill>
                <a:latin typeface="+mj-lt"/>
                <a:ea typeface="+mn-ea"/>
              </a:rPr>
              <a:t>6gaps, used in STAR-MTD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24000" y="6172200"/>
            <a:ext cx="198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42E40-A596-4A50-92DD-6C4F54309FC6}" type="slidenum">
              <a:rPr lang="zh-CN" altLang="en-US" smtClean="0"/>
              <a:pPr>
                <a:defRPr/>
              </a:pPr>
              <a:t>11</a:t>
            </a:fld>
            <a:endParaRPr lang="zh-CN" altLang="en-US" dirty="0"/>
          </a:p>
        </p:txBody>
      </p:sp>
      <p:sp>
        <p:nvSpPr>
          <p:cNvPr id="7171" name="内容占位符 2"/>
          <p:cNvSpPr txBox="1">
            <a:spLocks/>
          </p:cNvSpPr>
          <p:nvPr/>
        </p:nvSpPr>
        <p:spPr bwMode="auto">
          <a:xfrm>
            <a:off x="1000125" y="214313"/>
            <a:ext cx="7072313" cy="622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</a:rPr>
              <a:t>MRPCs used in hadron experiment</a:t>
            </a:r>
            <a:endParaRPr lang="zh-CN" altLang="en-US" sz="3200">
              <a:solidFill>
                <a:srgbClr val="FF0000"/>
              </a:solidFill>
            </a:endParaRPr>
          </a:p>
        </p:txBody>
      </p:sp>
      <p:grpSp>
        <p:nvGrpSpPr>
          <p:cNvPr id="3" name="组合 7"/>
          <p:cNvGrpSpPr>
            <a:grpSpLocks/>
          </p:cNvGrpSpPr>
          <p:nvPr/>
        </p:nvGrpSpPr>
        <p:grpSpPr bwMode="auto">
          <a:xfrm>
            <a:off x="342900" y="838200"/>
            <a:ext cx="8501063" cy="5411788"/>
            <a:chOff x="342900" y="838200"/>
            <a:chExt cx="8501063" cy="5411788"/>
          </a:xfrm>
        </p:grpSpPr>
        <p:grpSp>
          <p:nvGrpSpPr>
            <p:cNvPr id="4" name="组合 5"/>
            <p:cNvGrpSpPr>
              <a:grpSpLocks/>
            </p:cNvGrpSpPr>
            <p:nvPr/>
          </p:nvGrpSpPr>
          <p:grpSpPr bwMode="auto">
            <a:xfrm>
              <a:off x="342900" y="838200"/>
              <a:ext cx="8501063" cy="5411788"/>
              <a:chOff x="342900" y="838200"/>
              <a:chExt cx="8501063" cy="5411788"/>
            </a:xfrm>
          </p:grpSpPr>
          <p:pic>
            <p:nvPicPr>
              <p:cNvPr id="717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42900" y="838200"/>
                <a:ext cx="8501063" cy="54117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6" name="TextBox 4"/>
              <p:cNvSpPr txBox="1">
                <a:spLocks noChangeArrowheads="1"/>
              </p:cNvSpPr>
              <p:nvPr/>
            </p:nvSpPr>
            <p:spPr bwMode="auto">
              <a:xfrm>
                <a:off x="5364088" y="1556792"/>
                <a:ext cx="792088" cy="21544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zh-CN" sz="1400"/>
                  <a:t>95/0/5</a:t>
                </a:r>
                <a:endParaRPr lang="zh-CN" altLang="en-US" sz="1400"/>
              </a:p>
            </p:txBody>
          </p:sp>
        </p:grpSp>
        <p:sp>
          <p:nvSpPr>
            <p:cNvPr id="7174" name="TextBox 6"/>
            <p:cNvSpPr txBox="1">
              <a:spLocks noChangeArrowheads="1"/>
            </p:cNvSpPr>
            <p:nvPr/>
          </p:nvSpPr>
          <p:spPr bwMode="auto">
            <a:xfrm>
              <a:off x="5364088" y="2445272"/>
              <a:ext cx="720080" cy="18466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zh-CN" sz="1200"/>
                <a:t>23040</a:t>
              </a:r>
              <a:endParaRPr lang="zh-CN" altLang="en-US" sz="120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676400" y="6324600"/>
            <a:ext cx="198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55B99A-B6D4-4ED5-97F4-939D969D3E9C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CN" altLang="en-US" dirty="0"/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900113" y="188913"/>
            <a:ext cx="7127875" cy="7858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Performance of high rate MRPC</a:t>
            </a:r>
          </a:p>
        </p:txBody>
      </p:sp>
      <p:pic>
        <p:nvPicPr>
          <p:cNvPr id="20484" name="Picture 2" descr="10-gap rpc_HV sc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447800"/>
            <a:ext cx="3595688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3" descr="10-gap rpc_rate sc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371600"/>
            <a:ext cx="36512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矩形 10"/>
          <p:cNvSpPr>
            <a:spLocks noChangeArrowheads="1"/>
          </p:cNvSpPr>
          <p:nvPr/>
        </p:nvSpPr>
        <p:spPr bwMode="auto">
          <a:xfrm>
            <a:off x="342900" y="4762500"/>
            <a:ext cx="3695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FF"/>
                </a:solidFill>
                <a:latin typeface="Calibri" pitchFamily="34" charset="0"/>
              </a:rPr>
              <a:t>   Efficiency and time resolution as a function of high voltage at a rate of about 800Hz/cm</a:t>
            </a:r>
            <a:r>
              <a:rPr lang="en-US" altLang="zh-CN" baseline="30000">
                <a:solidFill>
                  <a:srgbClr val="0000FF"/>
                </a:solidFill>
                <a:latin typeface="Calibri" pitchFamily="34" charset="0"/>
              </a:rPr>
              <a:t>2</a:t>
            </a:r>
            <a:endParaRPr lang="zh-CN" alt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7" name="矩形 11"/>
          <p:cNvSpPr>
            <a:spLocks noChangeArrowheads="1"/>
          </p:cNvSpPr>
          <p:nvPr/>
        </p:nvSpPr>
        <p:spPr bwMode="auto">
          <a:xfrm>
            <a:off x="4419600" y="4724400"/>
            <a:ext cx="426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>
                <a:solidFill>
                  <a:srgbClr val="0000FF"/>
                </a:solidFill>
                <a:latin typeface="Calibri" pitchFamily="34" charset="0"/>
              </a:rPr>
              <a:t>   When the particle flux increases every 5 kHz/cm</a:t>
            </a:r>
            <a:r>
              <a:rPr lang="en-US" altLang="zh-CN" baseline="30000">
                <a:solidFill>
                  <a:srgbClr val="0000FF"/>
                </a:solidFill>
                <a:latin typeface="Calibri" pitchFamily="34" charset="0"/>
              </a:rPr>
              <a:t>2</a:t>
            </a:r>
            <a:r>
              <a:rPr lang="en-US" altLang="zh-CN">
                <a:solidFill>
                  <a:srgbClr val="0000FF"/>
                </a:solidFill>
                <a:latin typeface="Calibri" pitchFamily="34" charset="0"/>
              </a:rPr>
              <a:t>, the efficiency decreases by 1% and the time resolution deteriorates by 4 ps. </a:t>
            </a:r>
            <a:endParaRPr lang="zh-CN" alt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6096000"/>
            <a:ext cx="198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5943600"/>
            <a:ext cx="385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SoLID</a:t>
            </a:r>
            <a:r>
              <a:rPr lang="en-US" dirty="0" smtClean="0"/>
              <a:t> SIDIS rate estimated: 10KHz/cm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A80F9-D657-45FC-A4C5-DDC660F07CA3}" type="slidenum">
              <a:rPr lang="zh-CN" altLang="en-US" smtClean="0"/>
              <a:pPr>
                <a:defRPr/>
              </a:pPr>
              <a:t>13</a:t>
            </a:fld>
            <a:endParaRPr lang="zh-CN" altLang="en-US" dirty="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1116013" y="188913"/>
            <a:ext cx="7127875" cy="7858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SoLID TOF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13"/>
            <a:ext cx="460216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572000" y="1196975"/>
            <a:ext cx="4572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latin typeface="Arial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The total area with MRPC:  ~8.5 m</a:t>
            </a:r>
            <a:r>
              <a:rPr lang="en-US" altLang="zh-CN" baseline="300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2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</a:t>
            </a:r>
          </a:p>
          <a:p>
            <a:pPr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 360 degrees starting form 105 cm to 195 cm of the radius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850 high rate MRPCs, each MRPC detector  is 10 cm x 10 cm, consists of 3 readout pads. 10gaps, gap width is 0.25mm.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2550 channels</a:t>
            </a:r>
          </a:p>
          <a:p>
            <a:pPr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 	</a:t>
            </a:r>
          </a:p>
        </p:txBody>
      </p:sp>
      <p:grpSp>
        <p:nvGrpSpPr>
          <p:cNvPr id="3" name="组合 5"/>
          <p:cNvGrpSpPr>
            <a:grpSpLocks/>
          </p:cNvGrpSpPr>
          <p:nvPr/>
        </p:nvGrpSpPr>
        <p:grpSpPr bwMode="auto">
          <a:xfrm>
            <a:off x="4859338" y="3644900"/>
            <a:ext cx="2952750" cy="2879725"/>
            <a:chOff x="1187624" y="980728"/>
            <a:chExt cx="3960440" cy="3960440"/>
          </a:xfrm>
        </p:grpSpPr>
        <p:sp>
          <p:nvSpPr>
            <p:cNvPr id="7" name="矩形 6"/>
            <p:cNvSpPr/>
            <p:nvPr/>
          </p:nvSpPr>
          <p:spPr>
            <a:xfrm>
              <a:off x="1692260" y="1845300"/>
              <a:ext cx="3455804" cy="26635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996129" y="1989396"/>
              <a:ext cx="1007145" cy="2375391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834922" y="1989396"/>
              <a:ext cx="1009273" cy="2375391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916590" y="1989396"/>
              <a:ext cx="1007143" cy="2375391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1402679" y="1989396"/>
              <a:ext cx="72182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>
            <a:xfrm rot="5400000" flipH="1" flipV="1">
              <a:off x="1152271" y="2384594"/>
              <a:ext cx="792525" cy="213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/>
            <p:cNvCxnSpPr/>
            <p:nvPr/>
          </p:nvCxnSpPr>
          <p:spPr>
            <a:xfrm rot="5400000">
              <a:off x="972153" y="3787340"/>
              <a:ext cx="1152763" cy="213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rot="5400000" flipH="1" flipV="1">
              <a:off x="2482891" y="1844237"/>
              <a:ext cx="720477" cy="21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 flipH="1" flipV="1">
              <a:off x="2555286" y="1844237"/>
              <a:ext cx="720477" cy="21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>
              <a:off x="2484348" y="1773253"/>
              <a:ext cx="359847" cy="218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 rot="10800000">
              <a:off x="2916590" y="1773253"/>
              <a:ext cx="359846" cy="218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7" name="TextBox 17"/>
            <p:cNvSpPr txBox="1">
              <a:spLocks noChangeArrowheads="1"/>
            </p:cNvSpPr>
            <p:nvPr/>
          </p:nvSpPr>
          <p:spPr bwMode="auto">
            <a:xfrm>
              <a:off x="1331639" y="2852936"/>
              <a:ext cx="514368" cy="423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FF0000"/>
                  </a:solidFill>
                </a:rPr>
                <a:t>10</a:t>
              </a:r>
              <a:endParaRPr lang="zh-CN" alt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48" name="TextBox 18"/>
            <p:cNvSpPr txBox="1">
              <a:spLocks noChangeArrowheads="1"/>
            </p:cNvSpPr>
            <p:nvPr/>
          </p:nvSpPr>
          <p:spPr bwMode="auto">
            <a:xfrm>
              <a:off x="2771800" y="1196752"/>
              <a:ext cx="2760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FF0000"/>
                  </a:solidFill>
                </a:rPr>
                <a:t>3</a:t>
              </a:r>
              <a:endParaRPr lang="zh-CN" altLang="en-US" sz="1400">
                <a:solidFill>
                  <a:srgbClr val="FF0000"/>
                </a:solidFill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 rot="5400000">
              <a:off x="1439725" y="4543841"/>
              <a:ext cx="792524" cy="212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rot="5400000">
              <a:off x="2448998" y="4543841"/>
              <a:ext cx="792524" cy="212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>
              <a:off x="2484348" y="4652977"/>
              <a:ext cx="359847" cy="218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/>
            <p:nvPr/>
          </p:nvCxnSpPr>
          <p:spPr>
            <a:xfrm rot="10800000">
              <a:off x="1834922" y="4652977"/>
              <a:ext cx="217185" cy="218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53" name="TextBox 23"/>
            <p:cNvSpPr txBox="1">
              <a:spLocks noChangeArrowheads="1"/>
            </p:cNvSpPr>
            <p:nvPr/>
          </p:nvSpPr>
          <p:spPr bwMode="auto">
            <a:xfrm>
              <a:off x="2051720" y="4509120"/>
              <a:ext cx="3674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FF0000"/>
                  </a:solidFill>
                </a:rPr>
                <a:t>30</a:t>
              </a:r>
              <a:endParaRPr lang="zh-CN" altLang="en-US" sz="1400">
                <a:solidFill>
                  <a:srgbClr val="FF0000"/>
                </a:solidFill>
              </a:endParaRPr>
            </a:p>
          </p:txBody>
        </p:sp>
        <p:sp>
          <p:nvSpPr>
            <p:cNvPr id="25" name="上箭头 24"/>
            <p:cNvSpPr/>
            <p:nvPr/>
          </p:nvSpPr>
          <p:spPr>
            <a:xfrm>
              <a:off x="2267163" y="1413014"/>
              <a:ext cx="144790" cy="576382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6" name="上箭头 25"/>
            <p:cNvSpPr/>
            <p:nvPr/>
          </p:nvSpPr>
          <p:spPr>
            <a:xfrm>
              <a:off x="3348831" y="1413014"/>
              <a:ext cx="142662" cy="576382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7" name="上箭头 26"/>
            <p:cNvSpPr/>
            <p:nvPr/>
          </p:nvSpPr>
          <p:spPr>
            <a:xfrm>
              <a:off x="4428371" y="1413014"/>
              <a:ext cx="142660" cy="576382"/>
            </a:xfrm>
            <a:prstGeom prst="up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2557" name="TextBox 27"/>
            <p:cNvSpPr txBox="1">
              <a:spLocks noChangeArrowheads="1"/>
            </p:cNvSpPr>
            <p:nvPr/>
          </p:nvSpPr>
          <p:spPr bwMode="auto">
            <a:xfrm>
              <a:off x="2123728" y="980728"/>
              <a:ext cx="5148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FEE</a:t>
              </a:r>
              <a:endParaRPr lang="zh-CN" altLang="en-US"/>
            </a:p>
          </p:txBody>
        </p:sp>
        <p:sp>
          <p:nvSpPr>
            <p:cNvPr id="22558" name="TextBox 28"/>
            <p:cNvSpPr txBox="1">
              <a:spLocks noChangeArrowheads="1"/>
            </p:cNvSpPr>
            <p:nvPr/>
          </p:nvSpPr>
          <p:spPr bwMode="auto">
            <a:xfrm>
              <a:off x="3131840" y="980728"/>
              <a:ext cx="5148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FEE</a:t>
              </a:r>
              <a:endParaRPr lang="zh-CN" altLang="en-US"/>
            </a:p>
          </p:txBody>
        </p:sp>
        <p:sp>
          <p:nvSpPr>
            <p:cNvPr id="22559" name="TextBox 29"/>
            <p:cNvSpPr txBox="1">
              <a:spLocks noChangeArrowheads="1"/>
            </p:cNvSpPr>
            <p:nvPr/>
          </p:nvSpPr>
          <p:spPr bwMode="auto">
            <a:xfrm>
              <a:off x="4211960" y="1052736"/>
              <a:ext cx="5148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/>
                <a:t>FEE</a:t>
              </a:r>
              <a:endParaRPr lang="zh-CN" altLang="en-US"/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1187624" y="4364786"/>
              <a:ext cx="719693" cy="218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5435600" y="6488113"/>
            <a:ext cx="21209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Structure of MRPC</a:t>
            </a:r>
            <a:endParaRPr lang="zh-CN" altLang="en-US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47800" y="5562600"/>
            <a:ext cx="198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17AE7-5BB2-4EC3-8D44-45E1783AD290}" type="slidenum">
              <a:rPr lang="zh-CN" altLang="en-US" smtClean="0"/>
              <a:pPr>
                <a:defRPr/>
              </a:pPr>
              <a:t>14</a:t>
            </a:fld>
            <a:endParaRPr lang="zh-CN" altLang="en-US" dirty="0"/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1116013" y="188913"/>
            <a:ext cx="7127875" cy="7858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Amplifier, TDC and DAQ system</a:t>
            </a:r>
          </a:p>
        </p:txBody>
      </p:sp>
      <p:grpSp>
        <p:nvGrpSpPr>
          <p:cNvPr id="3" name="组合 3"/>
          <p:cNvGrpSpPr>
            <a:grpSpLocks/>
          </p:cNvGrpSpPr>
          <p:nvPr/>
        </p:nvGrpSpPr>
        <p:grpSpPr bwMode="auto">
          <a:xfrm>
            <a:off x="250825" y="1268413"/>
            <a:ext cx="8713788" cy="3897312"/>
            <a:chOff x="179512" y="1844824"/>
            <a:chExt cx="8712968" cy="3897724"/>
          </a:xfrm>
        </p:grpSpPr>
        <p:grpSp>
          <p:nvGrpSpPr>
            <p:cNvPr id="4" name="组合 4"/>
            <p:cNvGrpSpPr>
              <a:grpSpLocks/>
            </p:cNvGrpSpPr>
            <p:nvPr/>
          </p:nvGrpSpPr>
          <p:grpSpPr bwMode="auto">
            <a:xfrm>
              <a:off x="683568" y="1844824"/>
              <a:ext cx="8208912" cy="3897724"/>
              <a:chOff x="683568" y="1844824"/>
              <a:chExt cx="8208912" cy="3897724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4644730" y="1844824"/>
                <a:ext cx="1511158" cy="33118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4571712" y="1989301"/>
                <a:ext cx="1512745" cy="33118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1763688" y="1844824"/>
                <a:ext cx="2233403" cy="33118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692258" y="1989301"/>
                <a:ext cx="2231815" cy="331187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等腰三角形 10"/>
              <p:cNvSpPr/>
              <p:nvPr/>
            </p:nvSpPr>
            <p:spPr>
              <a:xfrm rot="5400000">
                <a:off x="1944553" y="2529180"/>
                <a:ext cx="935137" cy="719070"/>
              </a:xfrm>
              <a:prstGeom prst="triangl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>
                <a:off x="1116049" y="2708515"/>
                <a:ext cx="93653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116049" y="3068915"/>
                <a:ext cx="93653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3324054" y="2637070"/>
                <a:ext cx="14651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3324054" y="3140361"/>
                <a:ext cx="14651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2012903" y="3037162"/>
                <a:ext cx="71430" cy="7144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rot="5400000">
                <a:off x="2881090" y="2529180"/>
                <a:ext cx="935137" cy="719070"/>
              </a:xfrm>
              <a:prstGeom prst="triangl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cxnSp>
            <p:nvCxnSpPr>
              <p:cNvPr id="18" name="直接连接符 17"/>
              <p:cNvCxnSpPr/>
              <p:nvPr/>
            </p:nvCxnSpPr>
            <p:spPr>
              <a:xfrm>
                <a:off x="3060554" y="3068915"/>
                <a:ext cx="21588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rot="5400000" flipH="1" flipV="1">
                <a:off x="3132750" y="2925232"/>
                <a:ext cx="28736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 rot="5400000" flipH="1" flipV="1">
                <a:off x="2988300" y="2925232"/>
                <a:ext cx="28736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>
                <a:off x="3131984" y="2781548"/>
                <a:ext cx="21588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椭圆 21"/>
              <p:cNvSpPr/>
              <p:nvPr/>
            </p:nvSpPr>
            <p:spPr>
              <a:xfrm>
                <a:off x="3276434" y="2605316"/>
                <a:ext cx="71430" cy="7144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cxnSp>
            <p:nvCxnSpPr>
              <p:cNvPr id="23" name="直接连接符 22"/>
              <p:cNvCxnSpPr>
                <a:stCxn id="11" idx="0"/>
                <a:endCxn id="17" idx="3"/>
              </p:cNvCxnSpPr>
              <p:nvPr/>
            </p:nvCxnSpPr>
            <p:spPr>
              <a:xfrm>
                <a:off x="2771656" y="2889509"/>
                <a:ext cx="21746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矩形 23"/>
              <p:cNvSpPr/>
              <p:nvPr/>
            </p:nvSpPr>
            <p:spPr>
              <a:xfrm>
                <a:off x="1763688" y="2276670"/>
                <a:ext cx="2015935" cy="136857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3579" name="TextBox 24"/>
              <p:cNvSpPr txBox="1">
                <a:spLocks noChangeArrowheads="1"/>
              </p:cNvSpPr>
              <p:nvPr/>
            </p:nvSpPr>
            <p:spPr bwMode="auto">
              <a:xfrm>
                <a:off x="2339752" y="3645024"/>
                <a:ext cx="115212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CAD ASIC</a:t>
                </a:r>
                <a:endParaRPr lang="zh-CN" altLang="en-US"/>
              </a:p>
            </p:txBody>
          </p:sp>
          <p:sp>
            <p:nvSpPr>
              <p:cNvPr id="23580" name="TextBox 25"/>
              <p:cNvSpPr txBox="1">
                <a:spLocks noChangeArrowheads="1"/>
              </p:cNvSpPr>
              <p:nvPr/>
            </p:nvSpPr>
            <p:spPr bwMode="auto">
              <a:xfrm>
                <a:off x="4788024" y="2708920"/>
                <a:ext cx="122413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FPGA TDC</a:t>
                </a:r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4789178" y="2348114"/>
                <a:ext cx="1079398" cy="108120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3582" name="TextBox 27"/>
              <p:cNvSpPr txBox="1">
                <a:spLocks noChangeArrowheads="1"/>
              </p:cNvSpPr>
              <p:nvPr/>
            </p:nvSpPr>
            <p:spPr bwMode="auto">
              <a:xfrm>
                <a:off x="2195736" y="5373216"/>
                <a:ext cx="115212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FEE Board</a:t>
                </a:r>
                <a:endParaRPr lang="zh-CN" altLang="en-US"/>
              </a:p>
            </p:txBody>
          </p:sp>
          <p:sp>
            <p:nvSpPr>
              <p:cNvPr id="23583" name="TextBox 28"/>
              <p:cNvSpPr txBox="1">
                <a:spLocks noChangeArrowheads="1"/>
              </p:cNvSpPr>
              <p:nvPr/>
            </p:nvSpPr>
            <p:spPr bwMode="auto">
              <a:xfrm>
                <a:off x="4716016" y="5373216"/>
                <a:ext cx="158417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Digitizer Board</a:t>
                </a:r>
                <a:endParaRPr lang="zh-CN" altLang="en-US"/>
              </a:p>
            </p:txBody>
          </p:sp>
          <p:sp>
            <p:nvSpPr>
              <p:cNvPr id="23584" name="TextBox 29"/>
              <p:cNvSpPr txBox="1">
                <a:spLocks noChangeArrowheads="1"/>
              </p:cNvSpPr>
              <p:nvPr/>
            </p:nvSpPr>
            <p:spPr bwMode="auto">
              <a:xfrm>
                <a:off x="683568" y="2492896"/>
                <a:ext cx="57606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IN+</a:t>
                </a:r>
                <a:endParaRPr lang="zh-CN" altLang="en-US"/>
              </a:p>
            </p:txBody>
          </p:sp>
          <p:sp>
            <p:nvSpPr>
              <p:cNvPr id="23585" name="TextBox 30"/>
              <p:cNvSpPr txBox="1">
                <a:spLocks noChangeArrowheads="1"/>
              </p:cNvSpPr>
              <p:nvPr/>
            </p:nvSpPr>
            <p:spPr bwMode="auto">
              <a:xfrm>
                <a:off x="683568" y="2852936"/>
                <a:ext cx="57606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IN-</a:t>
                </a:r>
                <a:endParaRPr lang="zh-CN" altLang="en-US"/>
              </a:p>
            </p:txBody>
          </p:sp>
          <p:sp>
            <p:nvSpPr>
              <p:cNvPr id="32" name="右箭头 31"/>
              <p:cNvSpPr/>
              <p:nvPr/>
            </p:nvSpPr>
            <p:spPr>
              <a:xfrm>
                <a:off x="6228906" y="3365810"/>
                <a:ext cx="287310" cy="288956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6660665" y="3078441"/>
                <a:ext cx="1152416" cy="86369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3588" name="TextBox 33"/>
              <p:cNvSpPr txBox="1">
                <a:spLocks noChangeArrowheads="1"/>
              </p:cNvSpPr>
              <p:nvPr/>
            </p:nvSpPr>
            <p:spPr bwMode="auto">
              <a:xfrm>
                <a:off x="6588224" y="4014356"/>
                <a:ext cx="12961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DAQ Board</a:t>
                </a:r>
                <a:endParaRPr lang="zh-CN" altLang="en-US"/>
              </a:p>
            </p:txBody>
          </p:sp>
          <p:sp>
            <p:nvSpPr>
              <p:cNvPr id="23589" name="TextBox 34"/>
              <p:cNvSpPr txBox="1">
                <a:spLocks noChangeArrowheads="1"/>
              </p:cNvSpPr>
              <p:nvPr/>
            </p:nvSpPr>
            <p:spPr bwMode="auto">
              <a:xfrm>
                <a:off x="7812360" y="3140968"/>
                <a:ext cx="10801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/>
                  <a:t>Ethernet</a:t>
                </a:r>
                <a:endParaRPr lang="zh-CN" altLang="en-US"/>
              </a:p>
            </p:txBody>
          </p:sp>
          <p:cxnSp>
            <p:nvCxnSpPr>
              <p:cNvPr id="36" name="直接箭头连接符 35"/>
              <p:cNvCxnSpPr>
                <a:stCxn id="33" idx="3"/>
              </p:cNvCxnSpPr>
              <p:nvPr/>
            </p:nvCxnSpPr>
            <p:spPr>
              <a:xfrm>
                <a:off x="7813082" y="3510287"/>
                <a:ext cx="93494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矩形 5"/>
            <p:cNvSpPr/>
            <p:nvPr/>
          </p:nvSpPr>
          <p:spPr>
            <a:xfrm>
              <a:off x="179512" y="2205224"/>
              <a:ext cx="936537" cy="12240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3557" name="TextBox 36"/>
          <p:cNvSpPr txBox="1">
            <a:spLocks noChangeArrowheads="1"/>
          </p:cNvSpPr>
          <p:nvPr/>
        </p:nvSpPr>
        <p:spPr bwMode="auto">
          <a:xfrm>
            <a:off x="250825" y="2924175"/>
            <a:ext cx="865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MRPC</a:t>
            </a:r>
            <a:endParaRPr lang="zh-CN" altLang="en-US"/>
          </a:p>
        </p:txBody>
      </p:sp>
      <p:sp>
        <p:nvSpPr>
          <p:cNvPr id="23558" name="TextBox 37"/>
          <p:cNvSpPr txBox="1">
            <a:spLocks noChangeArrowheads="1"/>
          </p:cNvSpPr>
          <p:nvPr/>
        </p:nvSpPr>
        <p:spPr bwMode="auto">
          <a:xfrm>
            <a:off x="755650" y="5516563"/>
            <a:ext cx="8137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MRPC technology will be used to construct  TOF.  Combine ASIC FEE and FPGA  TDC and Ethernet DAQ s</a:t>
            </a:r>
            <a:endParaRPr lang="zh-CN" altLang="en-US"/>
          </a:p>
        </p:txBody>
      </p:sp>
      <p:sp>
        <p:nvSpPr>
          <p:cNvPr id="39" name="Rectangle 38"/>
          <p:cNvSpPr/>
          <p:nvPr/>
        </p:nvSpPr>
        <p:spPr>
          <a:xfrm>
            <a:off x="3810000" y="6248400"/>
            <a:ext cx="1987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EB50B-4DFF-423A-BE24-061FAFE5ADEB}" type="slidenum">
              <a:rPr lang="zh-CN" altLang="en-US" smtClean="0"/>
              <a:pPr>
                <a:defRPr/>
              </a:pPr>
              <a:t>15</a:t>
            </a:fld>
            <a:endParaRPr lang="zh-CN" altLang="en-US" dirty="0"/>
          </a:p>
        </p:txBody>
      </p:sp>
      <p:sp>
        <p:nvSpPr>
          <p:cNvPr id="24579" name="Rectangle 2"/>
          <p:cNvSpPr txBox="1">
            <a:spLocks noChangeArrowheads="1"/>
          </p:cNvSpPr>
          <p:nvPr/>
        </p:nvSpPr>
        <p:spPr bwMode="auto">
          <a:xfrm>
            <a:off x="1116013" y="188913"/>
            <a:ext cx="7127875" cy="7858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latin typeface="Calibri" pitchFamily="34" charset="0"/>
              </a:rPr>
              <a:t>Cost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76375" y="1628775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Cost (</a:t>
                      </a:r>
                      <a:r>
                        <a:rPr lang="en-US" altLang="zh-CN" dirty="0" smtClean="0">
                          <a:latin typeface="Batang"/>
                          <a:ea typeface="Batang"/>
                        </a:rPr>
                        <a:t>$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MRPC modules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180K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Electronics</a:t>
                      </a:r>
                      <a:r>
                        <a:rPr lang="en-US" altLang="zh-CN" baseline="0" dirty="0" smtClean="0"/>
                        <a:t> and DAQ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250K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Total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    430K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191000"/>
            <a:ext cx="5800883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MPRC prototype test plan at </a:t>
            </a:r>
            <a:r>
              <a:rPr lang="en-US" sz="2800" b="1" dirty="0" err="1" smtClean="0">
                <a:solidFill>
                  <a:srgbClr val="00B050"/>
                </a:solidFill>
              </a:rPr>
              <a:t>JLab</a:t>
            </a:r>
            <a:r>
              <a:rPr lang="en-US" sz="2800" b="1" dirty="0" smtClean="0">
                <a:solidFill>
                  <a:srgbClr val="00B050"/>
                </a:solidFill>
              </a:rPr>
              <a:t> :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Yi Wang and group will bring the prototype 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detector and FEE to </a:t>
            </a:r>
            <a:r>
              <a:rPr lang="en-US" sz="2400" b="1" dirty="0" err="1" smtClean="0">
                <a:solidFill>
                  <a:srgbClr val="7030A0"/>
                </a:solidFill>
              </a:rPr>
              <a:t>JLab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</a:rPr>
              <a:t>JLab</a:t>
            </a:r>
            <a:r>
              <a:rPr lang="en-US" sz="2400" b="1" dirty="0" smtClean="0">
                <a:solidFill>
                  <a:srgbClr val="7030A0"/>
                </a:solidFill>
              </a:rPr>
              <a:t> provide additional electronics and DAQ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Test in November, 2011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78074" y="3244334"/>
            <a:ext cx="2827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Cost estimate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7772400" cy="1387475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DC0502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5225" algn="l"/>
              </a:tabLst>
            </a:pPr>
            <a:r>
              <a:rPr lang="zh-CN" altLang="en-GB" sz="2800" b="1" i="1" dirty="0" smtClean="0">
                <a:solidFill>
                  <a:schemeClr val="tx1"/>
                </a:solidFill>
                <a:ea typeface="SimSun" pitchFamily="2" charset="-122"/>
              </a:rPr>
              <a:t> </a:t>
            </a:r>
            <a:r>
              <a:rPr lang="en-US" altLang="zh-CN" sz="2400" b="1" i="1" dirty="0" smtClean="0">
                <a:ea typeface="SimSun" pitchFamily="2" charset="-122"/>
              </a:rPr>
              <a:t>E</a:t>
            </a:r>
            <a:r>
              <a:rPr lang="en-US" altLang="zh-CN" sz="2400" b="1" i="1" dirty="0" smtClean="0">
                <a:solidFill>
                  <a:schemeClr val="tx1"/>
                </a:solidFill>
                <a:ea typeface="SimSun" pitchFamily="2" charset="-122"/>
              </a:rPr>
              <a:t>-10-006</a:t>
            </a:r>
            <a:r>
              <a:rPr lang="en-US" altLang="zh-CN" sz="2400" b="1" i="1" dirty="0" smtClean="0">
                <a:solidFill>
                  <a:schemeClr val="tx1"/>
                </a:solidFill>
                <a:ea typeface="SimSun" pitchFamily="2" charset="-122"/>
              </a:rPr>
              <a:t>: Update to PR-09-014 (PAC35)</a:t>
            </a:r>
            <a:r>
              <a:rPr lang="en-US" altLang="zh-CN" sz="2400" b="1" i="1" dirty="0" smtClean="0">
                <a:solidFill>
                  <a:srgbClr val="DC0502"/>
                </a:solidFill>
                <a:ea typeface="SimSun" pitchFamily="2" charset="-122"/>
              </a:rPr>
              <a:t> </a:t>
            </a:r>
            <a:r>
              <a:rPr lang="en-US" altLang="zh-CN" sz="2800" b="1" i="1" dirty="0" smtClean="0">
                <a:solidFill>
                  <a:srgbClr val="DC0502"/>
                </a:solidFill>
                <a:ea typeface="SimSun" pitchFamily="2" charset="-122"/>
              </a:rPr>
              <a:t/>
            </a:r>
            <a:br>
              <a:rPr lang="en-US" altLang="zh-CN" sz="2800" b="1" i="1" dirty="0" smtClean="0">
                <a:solidFill>
                  <a:srgbClr val="DC0502"/>
                </a:solidFill>
                <a:ea typeface="SimSun" pitchFamily="2" charset="-122"/>
              </a:rPr>
            </a:br>
            <a:r>
              <a:rPr lang="en-GB" altLang="zh-CN" sz="2800" b="1" i="1" dirty="0" smtClean="0">
                <a:solidFill>
                  <a:srgbClr val="000099"/>
                </a:solidFill>
                <a:ea typeface="SimSun" pitchFamily="2" charset="-122"/>
              </a:rPr>
              <a:t>Nucleon </a:t>
            </a:r>
            <a:r>
              <a:rPr lang="en-GB" altLang="zh-CN" sz="2800" b="1" i="1" dirty="0" err="1" smtClean="0">
                <a:solidFill>
                  <a:srgbClr val="000099"/>
                </a:solidFill>
                <a:ea typeface="SimSun" pitchFamily="2" charset="-122"/>
              </a:rPr>
              <a:t>Transversity</a:t>
            </a:r>
            <a:r>
              <a:rPr lang="en-GB" altLang="zh-CN" sz="2800" b="1" i="1" dirty="0" smtClean="0">
                <a:solidFill>
                  <a:srgbClr val="000099"/>
                </a:solidFill>
                <a:ea typeface="SimSun" pitchFamily="2" charset="-122"/>
              </a:rPr>
              <a:t> at 11 </a:t>
            </a:r>
            <a:r>
              <a:rPr lang="en-GB" altLang="zh-CN" sz="2800" b="1" i="1" dirty="0" err="1" smtClean="0">
                <a:solidFill>
                  <a:srgbClr val="000099"/>
                </a:solidFill>
                <a:ea typeface="SimSun" pitchFamily="2" charset="-122"/>
              </a:rPr>
              <a:t>GeV</a:t>
            </a:r>
            <a:r>
              <a:rPr lang="en-GB" altLang="zh-CN" sz="2800" b="1" i="1" dirty="0" smtClean="0">
                <a:solidFill>
                  <a:srgbClr val="000099"/>
                </a:solidFill>
                <a:ea typeface="SimSun" pitchFamily="2" charset="-122"/>
              </a:rPr>
              <a:t> Using a Polarized </a:t>
            </a:r>
            <a:r>
              <a:rPr lang="en-GB" altLang="zh-CN" sz="2800" b="1" i="1" baseline="30000" dirty="0" smtClean="0">
                <a:solidFill>
                  <a:srgbClr val="000099"/>
                </a:solidFill>
                <a:ea typeface="SimSun" pitchFamily="2" charset="-122"/>
              </a:rPr>
              <a:t>3</a:t>
            </a:r>
            <a:r>
              <a:rPr lang="en-GB" altLang="zh-CN" sz="2800" b="1" i="1" dirty="0" smtClean="0">
                <a:solidFill>
                  <a:srgbClr val="000099"/>
                </a:solidFill>
                <a:ea typeface="SimSun" pitchFamily="2" charset="-122"/>
              </a:rPr>
              <a:t>He Target  and </a:t>
            </a:r>
            <a:r>
              <a:rPr lang="en-GB" altLang="zh-CN" sz="2800" b="1" i="1" dirty="0" err="1" smtClean="0">
                <a:solidFill>
                  <a:srgbClr val="000099"/>
                </a:solidFill>
                <a:ea typeface="SimSun" pitchFamily="2" charset="-122"/>
              </a:rPr>
              <a:t>SOLid</a:t>
            </a:r>
            <a:r>
              <a:rPr lang="en-GB" altLang="zh-CN" sz="2800" b="1" i="1" dirty="0" smtClean="0">
                <a:solidFill>
                  <a:srgbClr val="000099"/>
                </a:solidFill>
                <a:ea typeface="SimSun" pitchFamily="2" charset="-122"/>
              </a:rPr>
              <a:t> in Hall A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5181600"/>
            <a:ext cx="6400800" cy="1661993"/>
          </a:xfrm>
        </p:spPr>
        <p:txBody>
          <a:bodyPr>
            <a:spAutoFit/>
          </a:bodyPr>
          <a:lstStyle/>
          <a:p>
            <a:pPr marL="0" indent="0" algn="ctr" eaLnBrk="1" hangingPunct="1">
              <a:lnSpc>
                <a:spcPct val="100000"/>
              </a:lnSpc>
              <a:spcBef>
                <a:spcPts val="700"/>
              </a:spcBef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800" b="1" i="1" dirty="0" smtClean="0">
                <a:solidFill>
                  <a:schemeClr val="tx2"/>
                </a:solidFill>
                <a:ea typeface="SimSun" pitchFamily="2" charset="-122"/>
              </a:rPr>
              <a:t>New since PAC35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1" i="1" dirty="0" err="1" smtClean="0">
                <a:ea typeface="SimSun" pitchFamily="2" charset="-122"/>
              </a:rPr>
              <a:t>Shangdong</a:t>
            </a:r>
            <a:r>
              <a:rPr lang="en-GB" altLang="zh-CN" sz="2000" b="1" i="1" dirty="0" smtClean="0">
                <a:ea typeface="SimSun" pitchFamily="2" charset="-122"/>
              </a:rPr>
              <a:t> University, </a:t>
            </a:r>
            <a:r>
              <a:rPr lang="en-GB" altLang="zh-CN" sz="2000" b="1" i="1" dirty="0" err="1" smtClean="0">
                <a:ea typeface="SimSun" pitchFamily="2" charset="-122"/>
              </a:rPr>
              <a:t>Huazhong</a:t>
            </a:r>
            <a:r>
              <a:rPr lang="en-GB" altLang="zh-CN" sz="2000" b="1" i="1" dirty="0" smtClean="0">
                <a:ea typeface="SimSun" pitchFamily="2" charset="-122"/>
              </a:rPr>
              <a:t> Univ. of Science and Technology, </a:t>
            </a:r>
            <a:r>
              <a:rPr lang="en-GB" altLang="zh-CN" sz="2000" b="1" i="1" dirty="0" smtClean="0">
                <a:solidFill>
                  <a:schemeClr val="accent1"/>
                </a:solidFill>
                <a:ea typeface="SimSun" pitchFamily="2" charset="-122"/>
              </a:rPr>
              <a:t>Inst. of Modern Physics of CAS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400" b="1" i="1" dirty="0" smtClean="0">
              <a:ea typeface="SimSun" pitchFamily="2" charset="-122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547813" y="2924175"/>
            <a:ext cx="369252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 eaLnBrk="0" hangingPunct="0">
              <a:buClr>
                <a:srgbClr val="0D02FF"/>
              </a:buClr>
              <a:buSzPct val="100000"/>
              <a:buFont typeface="Verdana-Bold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b="1">
              <a:solidFill>
                <a:srgbClr val="0D02FF"/>
              </a:solidFill>
              <a:latin typeface="Verdana-Bold" charset="0"/>
              <a:ea typeface="SimSun" pitchFamily="2" charset="-122"/>
            </a:endParaRPr>
          </a:p>
          <a:p>
            <a:pPr eaLnBrk="0" hangingPunct="0">
              <a:buClr>
                <a:srgbClr val="0D02FF"/>
              </a:buClr>
              <a:buSzPct val="100000"/>
              <a:buFont typeface="Verdana-Bold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1">
                <a:solidFill>
                  <a:srgbClr val="0D02FF"/>
                </a:solidFill>
                <a:latin typeface="Verdana-Bold" charset="0"/>
                <a:ea typeface="SimSun" pitchFamily="2" charset="-122"/>
              </a:rPr>
              <a:t>			          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84525" y="1935163"/>
            <a:ext cx="2667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 eaLnBrk="0" hangingPunct="0"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>
                <a:solidFill>
                  <a:srgbClr val="FFFFFF"/>
                </a:solidFill>
                <a:latin typeface="Times New Roman" pitchFamily="18" charset="0"/>
                <a:ea typeface="SimSun" pitchFamily="2" charset="-122"/>
              </a:rPr>
              <a:t>(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611188" y="1916113"/>
            <a:ext cx="7093865" cy="326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 smtClean="0"/>
              <a:t>Peking U</a:t>
            </a:r>
            <a:r>
              <a:rPr lang="en-US" altLang="zh-CN" sz="1800" b="1" dirty="0">
                <a:solidFill>
                  <a:srgbClr val="990000"/>
                </a:solidFill>
              </a:rPr>
              <a:t>., </a:t>
            </a:r>
            <a:r>
              <a:rPr lang="en-US" altLang="zh-CN" sz="1800" b="1" dirty="0" err="1">
                <a:solidFill>
                  <a:srgbClr val="990000"/>
                </a:solidFill>
              </a:rPr>
              <a:t>CalState</a:t>
            </a:r>
            <a:r>
              <a:rPr lang="en-US" altLang="zh-CN" sz="1800" b="1" dirty="0">
                <a:solidFill>
                  <a:srgbClr val="990000"/>
                </a:solidFill>
              </a:rPr>
              <a:t>-LA</a:t>
            </a:r>
            <a:r>
              <a:rPr lang="en-US" altLang="zh-CN" sz="1800" b="1" dirty="0"/>
              <a:t>, CIAE</a:t>
            </a:r>
            <a:r>
              <a:rPr lang="en-US" altLang="zh-CN" sz="1800" b="1" dirty="0">
                <a:solidFill>
                  <a:srgbClr val="990000"/>
                </a:solidFill>
              </a:rPr>
              <a:t>, W&amp;M, Duke, FIU, Hampton, </a:t>
            </a:r>
            <a:r>
              <a:rPr lang="en-US" altLang="zh-CN" sz="1800" b="1" dirty="0" err="1"/>
              <a:t>Huangshan</a:t>
            </a:r>
            <a:r>
              <a:rPr lang="en-US" altLang="zh-CN" sz="1800" b="1" dirty="0"/>
              <a:t> U</a:t>
            </a:r>
            <a:r>
              <a:rPr lang="en-US" altLang="zh-CN" sz="1800" b="1" dirty="0">
                <a:solidFill>
                  <a:srgbClr val="990000"/>
                </a:solidFill>
              </a:rPr>
              <a:t>., 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Cagliari U. and INFN, INFN-Bari and U. of Bari, INFN-</a:t>
            </a:r>
            <a:r>
              <a:rPr lang="en-US" altLang="zh-CN" sz="1800" b="1" dirty="0" err="1">
                <a:solidFill>
                  <a:srgbClr val="990000"/>
                </a:solidFill>
              </a:rPr>
              <a:t>Frascati</a:t>
            </a:r>
            <a:r>
              <a:rPr lang="en-US" altLang="zh-CN" sz="1800" b="1" dirty="0">
                <a:solidFill>
                  <a:srgbClr val="990000"/>
                </a:solidFill>
              </a:rPr>
              <a:t>, INFN-Pavia,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Torino U. and INFN, </a:t>
            </a:r>
            <a:r>
              <a:rPr lang="en-US" altLang="zh-CN" sz="1800" b="1" dirty="0" err="1">
                <a:solidFill>
                  <a:srgbClr val="990000"/>
                </a:solidFill>
              </a:rPr>
              <a:t>JLab</a:t>
            </a:r>
            <a:r>
              <a:rPr lang="en-US" altLang="zh-CN" sz="1800" b="1" dirty="0">
                <a:solidFill>
                  <a:srgbClr val="990000"/>
                </a:solidFill>
              </a:rPr>
              <a:t>, JSI (Slovenia</a:t>
            </a:r>
            <a:r>
              <a:rPr lang="en-US" altLang="zh-CN" sz="1800" b="1" dirty="0">
                <a:solidFill>
                  <a:srgbClr val="C00000"/>
                </a:solidFill>
              </a:rPr>
              <a:t>)</a:t>
            </a:r>
            <a:r>
              <a:rPr lang="en-US" altLang="zh-CN" sz="1800" b="1" dirty="0"/>
              <a:t>, Lanzhou U</a:t>
            </a:r>
            <a:r>
              <a:rPr lang="en-US" altLang="zh-CN" sz="1800" b="1" dirty="0">
                <a:solidFill>
                  <a:srgbClr val="990000"/>
                </a:solidFill>
              </a:rPr>
              <a:t>, LBNL, Longwood U, 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LANL, MIT, Miss. State, New Mexico, ODU, Penn State at Berks, Rutgers, 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Seoul Nat. U., St. Mary’s, Syracuse, Tel </a:t>
            </a:r>
            <a:r>
              <a:rPr lang="en-US" altLang="zh-CN" sz="1800" b="1" dirty="0" err="1">
                <a:solidFill>
                  <a:srgbClr val="990000"/>
                </a:solidFill>
              </a:rPr>
              <a:t>aviv</a:t>
            </a:r>
            <a:r>
              <a:rPr lang="en-US" altLang="zh-CN" sz="1800" b="1" dirty="0">
                <a:solidFill>
                  <a:srgbClr val="990000"/>
                </a:solidFill>
              </a:rPr>
              <a:t>, Temple, </a:t>
            </a:r>
            <a:r>
              <a:rPr lang="en-US" altLang="zh-CN" sz="1800" b="1" dirty="0" err="1"/>
              <a:t>Tsinghua</a:t>
            </a:r>
            <a:r>
              <a:rPr lang="en-US" altLang="zh-CN" sz="1800" b="1" dirty="0"/>
              <a:t> U</a:t>
            </a:r>
            <a:r>
              <a:rPr lang="en-US" altLang="zh-CN" sz="1800" b="1" dirty="0">
                <a:solidFill>
                  <a:srgbClr val="990000"/>
                </a:solidFill>
              </a:rPr>
              <a:t>, </a:t>
            </a:r>
            <a:r>
              <a:rPr lang="en-US" altLang="zh-CN" sz="1800" b="1" dirty="0" err="1">
                <a:solidFill>
                  <a:srgbClr val="990000"/>
                </a:solidFill>
              </a:rPr>
              <a:t>UConn</a:t>
            </a:r>
            <a:r>
              <a:rPr lang="en-US" altLang="zh-CN" sz="1800" b="1" dirty="0">
                <a:solidFill>
                  <a:srgbClr val="990000"/>
                </a:solidFill>
              </a:rPr>
              <a:t>, 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Glasgow, UIUC, Kentucky, Maryland, UMass, New Hampshire</a:t>
            </a:r>
            <a:r>
              <a:rPr lang="en-US" altLang="zh-CN" sz="1800" b="1" dirty="0"/>
              <a:t>, USTC</a:t>
            </a:r>
            <a:r>
              <a:rPr lang="en-US" altLang="zh-CN" sz="1800" b="1" dirty="0">
                <a:solidFill>
                  <a:srgbClr val="990000"/>
                </a:solidFill>
              </a:rPr>
              <a:t>, </a:t>
            </a:r>
            <a:r>
              <a:rPr lang="en-US" altLang="zh-CN" sz="1800" b="1" dirty="0" err="1">
                <a:solidFill>
                  <a:srgbClr val="990000"/>
                </a:solidFill>
              </a:rPr>
              <a:t>UVa</a:t>
            </a:r>
            <a:endParaRPr lang="en-US" altLang="zh-CN" sz="1800" b="1" dirty="0">
              <a:solidFill>
                <a:srgbClr val="990000"/>
              </a:solidFill>
            </a:endParaRP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1800" b="1" dirty="0">
                <a:solidFill>
                  <a:srgbClr val="990000"/>
                </a:solidFill>
              </a:rPr>
              <a:t>                                         </a:t>
            </a:r>
            <a:r>
              <a:rPr lang="en-US" altLang="zh-CN" sz="1800" b="1" i="1" dirty="0">
                <a:solidFill>
                  <a:srgbClr val="000099"/>
                </a:solidFill>
              </a:rPr>
              <a:t>and the Hall A Collaboration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2000" b="1" i="1" dirty="0">
                <a:solidFill>
                  <a:srgbClr val="008000"/>
                </a:solidFill>
              </a:rPr>
              <a:t>Strong theory support, Over 130 collaborators, 40 institutions, </a:t>
            </a:r>
          </a:p>
          <a:p>
            <a:pPr eaLnBrk="0" hangingPunct="0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zh-CN" sz="2000" b="1" i="1" dirty="0">
                <a:solidFill>
                  <a:srgbClr val="008000"/>
                </a:solidFill>
              </a:rPr>
              <a:t>              8 countries, strong overlap with PVDIS Collaboration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280988"/>
            <a:ext cx="7772400" cy="579437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3200" b="1" smtClean="0">
                <a:solidFill>
                  <a:srgbClr val="808080"/>
                </a:solidFill>
                <a:ea typeface="SimSun" pitchFamily="2" charset="-122"/>
              </a:rPr>
              <a:t>Responsibilities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908050"/>
            <a:ext cx="7772400" cy="4108450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F05B0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CO</a:t>
            </a:r>
            <a:r>
              <a:rPr lang="en-GB" altLang="zh-CN" sz="2000" b="1" baseline="-25000" dirty="0" smtClean="0">
                <a:solidFill>
                  <a:srgbClr val="0F05B0"/>
                </a:solidFill>
                <a:ea typeface="SimSun" pitchFamily="2" charset="-122"/>
              </a:rPr>
              <a:t>2 </a:t>
            </a: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gas Cerenkov detector: Temple U.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50021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solidFill>
                  <a:srgbClr val="A50021"/>
                </a:solidFill>
                <a:ea typeface="SimSun" pitchFamily="2" charset="-122"/>
              </a:rPr>
              <a:t>Heavy Gas Cerenkov: Temple U.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F05B0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err="1" smtClean="0">
                <a:solidFill>
                  <a:srgbClr val="0F05B0"/>
                </a:solidFill>
                <a:ea typeface="SimSun" pitchFamily="2" charset="-122"/>
              </a:rPr>
              <a:t>ECal</a:t>
            </a: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: W&amp;M, UMass, </a:t>
            </a:r>
            <a:r>
              <a:rPr lang="en-GB" altLang="zh-CN" sz="2000" b="1" dirty="0" err="1" smtClean="0">
                <a:solidFill>
                  <a:srgbClr val="0F05B0"/>
                </a:solidFill>
                <a:ea typeface="SimSun" pitchFamily="2" charset="-122"/>
              </a:rPr>
              <a:t>JLab</a:t>
            </a: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, Rutgers, Syracuse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ea typeface="SimSun" pitchFamily="2" charset="-122"/>
              </a:rPr>
              <a:t>GEM </a:t>
            </a:r>
            <a:r>
              <a:rPr lang="en-GB" altLang="zh-CN" sz="2000" b="1" dirty="0" err="1" smtClean="0">
                <a:ea typeface="SimSun" pitchFamily="2" charset="-122"/>
              </a:rPr>
              <a:t>detectors:UVa</a:t>
            </a:r>
            <a:r>
              <a:rPr lang="en-GB" altLang="zh-CN" sz="2000" b="1" dirty="0" smtClean="0">
                <a:ea typeface="SimSun" pitchFamily="2" charset="-122"/>
              </a:rPr>
              <a:t>, Miss State, W&amp;M, Chinese Collaboration (CIAE, </a:t>
            </a:r>
            <a:r>
              <a:rPr lang="en-GB" altLang="zh-CN" sz="2000" b="1" dirty="0" err="1" smtClean="0">
                <a:ea typeface="SimSun" pitchFamily="2" charset="-122"/>
              </a:rPr>
              <a:t>Huangshan</a:t>
            </a:r>
            <a:r>
              <a:rPr lang="en-GB" altLang="zh-CN" sz="2000" b="1" dirty="0" smtClean="0">
                <a:ea typeface="SimSun" pitchFamily="2" charset="-122"/>
              </a:rPr>
              <a:t> U, PKU, LZU, </a:t>
            </a:r>
            <a:r>
              <a:rPr lang="en-GB" altLang="zh-CN" sz="2000" b="1" dirty="0" err="1" smtClean="0">
                <a:ea typeface="SimSun" pitchFamily="2" charset="-122"/>
              </a:rPr>
              <a:t>Tsinghua</a:t>
            </a:r>
            <a:r>
              <a:rPr lang="en-GB" altLang="zh-CN" sz="2000" b="1" dirty="0" smtClean="0">
                <a:ea typeface="SimSun" pitchFamily="2" charset="-122"/>
              </a:rPr>
              <a:t>, USTC), UKY, Korean Collaboration (Seoul National U)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50021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err="1" smtClean="0">
                <a:solidFill>
                  <a:srgbClr val="A50021"/>
                </a:solidFill>
                <a:ea typeface="SimSun" pitchFamily="2" charset="-122"/>
              </a:rPr>
              <a:t>Scintillator</a:t>
            </a:r>
            <a:r>
              <a:rPr lang="en-GB" altLang="zh-CN" sz="2000" b="1" dirty="0" smtClean="0">
                <a:solidFill>
                  <a:srgbClr val="A50021"/>
                </a:solidFill>
                <a:ea typeface="SimSun" pitchFamily="2" charset="-122"/>
              </a:rPr>
              <a:t>: Chinese </a:t>
            </a:r>
            <a:r>
              <a:rPr lang="en-GB" altLang="zh-CN" sz="2000" b="1" dirty="0" err="1" smtClean="0">
                <a:solidFill>
                  <a:srgbClr val="A50021"/>
                </a:solidFill>
                <a:ea typeface="SimSun" pitchFamily="2" charset="-122"/>
              </a:rPr>
              <a:t>Cobllaboration</a:t>
            </a:r>
            <a:r>
              <a:rPr lang="en-GB" altLang="zh-CN" sz="2000" b="1" dirty="0" smtClean="0">
                <a:solidFill>
                  <a:srgbClr val="A50021"/>
                </a:solidFill>
                <a:ea typeface="SimSun" pitchFamily="2" charset="-122"/>
              </a:rPr>
              <a:t>, Duke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A50021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solidFill>
                  <a:srgbClr val="A50021"/>
                </a:solidFill>
                <a:ea typeface="SimSun" pitchFamily="2" charset="-122"/>
              </a:rPr>
              <a:t>MRPC: </a:t>
            </a:r>
            <a:r>
              <a:rPr lang="en-GB" altLang="zh-CN" sz="2000" b="1" dirty="0" err="1" smtClean="0">
                <a:solidFill>
                  <a:srgbClr val="A50021"/>
                </a:solidFill>
                <a:ea typeface="SimSun" pitchFamily="2" charset="-122"/>
              </a:rPr>
              <a:t>Tsinghua</a:t>
            </a:r>
            <a:r>
              <a:rPr lang="en-GB" altLang="zh-CN" sz="2000" b="1" dirty="0" smtClean="0">
                <a:solidFill>
                  <a:srgbClr val="A50021"/>
                </a:solidFill>
                <a:ea typeface="SimSun" pitchFamily="2" charset="-122"/>
              </a:rPr>
              <a:t> Univ., Duke</a:t>
            </a:r>
            <a:endParaRPr lang="en-GB" altLang="zh-CN" sz="2000" b="1" dirty="0" smtClean="0"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ea typeface="SimSun" pitchFamily="2" charset="-122"/>
              </a:rPr>
              <a:t>Electronics: </a:t>
            </a:r>
            <a:r>
              <a:rPr lang="en-GB" altLang="zh-CN" sz="2000" b="1" dirty="0" err="1" smtClean="0">
                <a:ea typeface="SimSun" pitchFamily="2" charset="-122"/>
              </a:rPr>
              <a:t>JLab</a:t>
            </a:r>
            <a:endParaRPr lang="en-GB" altLang="zh-CN" sz="2000" b="1" dirty="0" smtClean="0"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ea typeface="SimSun" pitchFamily="2" charset="-122"/>
              </a:rPr>
              <a:t>DAQ: LANL, </a:t>
            </a:r>
            <a:r>
              <a:rPr lang="en-GB" altLang="zh-CN" sz="2000" b="1" dirty="0" err="1" smtClean="0">
                <a:ea typeface="SimSun" pitchFamily="2" charset="-122"/>
              </a:rPr>
              <a:t>UVa</a:t>
            </a:r>
            <a:r>
              <a:rPr lang="en-GB" altLang="zh-CN" sz="2000" b="1" dirty="0" smtClean="0">
                <a:ea typeface="SimSun" pitchFamily="2" charset="-122"/>
              </a:rPr>
              <a:t> and </a:t>
            </a:r>
            <a:r>
              <a:rPr lang="en-GB" altLang="zh-CN" sz="2000" b="1" dirty="0" err="1" smtClean="0">
                <a:ea typeface="SimSun" pitchFamily="2" charset="-122"/>
              </a:rPr>
              <a:t>JLab</a:t>
            </a:r>
            <a:endParaRPr lang="en-GB" altLang="zh-CN" sz="2000" b="1" dirty="0" smtClean="0"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F05B0"/>
              </a:buClr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Magnet: </a:t>
            </a:r>
            <a:r>
              <a:rPr lang="en-GB" altLang="zh-CN" sz="2000" b="1" dirty="0" err="1" smtClean="0">
                <a:solidFill>
                  <a:srgbClr val="0F05B0"/>
                </a:solidFill>
                <a:ea typeface="SimSun" pitchFamily="2" charset="-122"/>
              </a:rPr>
              <a:t>JLab</a:t>
            </a:r>
            <a:r>
              <a:rPr lang="en-GB" altLang="zh-CN" sz="2000" b="1" dirty="0" smtClean="0">
                <a:solidFill>
                  <a:srgbClr val="0F05B0"/>
                </a:solidFill>
                <a:ea typeface="SimSun" pitchFamily="2" charset="-122"/>
              </a:rPr>
              <a:t> and UMass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</a:pPr>
            <a:r>
              <a:rPr lang="en-GB" altLang="zh-CN" sz="2000" b="1" dirty="0" smtClean="0">
                <a:ea typeface="SimSun" pitchFamily="2" charset="-122"/>
              </a:rPr>
              <a:t>Simulation: </a:t>
            </a:r>
            <a:r>
              <a:rPr lang="en-GB" altLang="zh-CN" sz="2000" b="1" dirty="0" err="1" smtClean="0">
                <a:ea typeface="SimSun" pitchFamily="2" charset="-122"/>
              </a:rPr>
              <a:t>JLab</a:t>
            </a:r>
            <a:r>
              <a:rPr lang="en-GB" altLang="zh-CN" sz="2000" b="1" dirty="0" smtClean="0">
                <a:ea typeface="SimSun" pitchFamily="2" charset="-122"/>
              </a:rPr>
              <a:t> and Duke 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609600" y="5181600"/>
            <a:ext cx="7834604" cy="1479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 eaLnBrk="0" hangingPunct="0">
              <a:buClr>
                <a:srgbClr val="0099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Groups have experience with GEM already in China: IMP, Lanzhou U, </a:t>
            </a:r>
            <a:r>
              <a:rPr lang="en-US" altLang="zh-CN" b="1" i="1" dirty="0" err="1" smtClean="0">
                <a:solidFill>
                  <a:srgbClr val="990000"/>
                </a:solidFill>
                <a:ea typeface="SimSun" pitchFamily="2" charset="-122"/>
              </a:rPr>
              <a:t>Tsinghua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 U</a:t>
            </a:r>
          </a:p>
          <a:p>
            <a:pPr eaLnBrk="0" hangingPunct="0">
              <a:buClr>
                <a:srgbClr val="0099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Groups interested in GEM: USTC/</a:t>
            </a:r>
            <a:r>
              <a:rPr lang="en-US" altLang="zh-CN" b="1" i="1" dirty="0" err="1" smtClean="0">
                <a:solidFill>
                  <a:srgbClr val="990000"/>
                </a:solidFill>
                <a:ea typeface="SimSun" pitchFamily="2" charset="-122"/>
              </a:rPr>
              <a:t>Huangshan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, Lanzhou U, CIAE, </a:t>
            </a:r>
            <a:r>
              <a:rPr lang="en-US" altLang="zh-CN" b="1" i="1" dirty="0" err="1" smtClean="0">
                <a:solidFill>
                  <a:srgbClr val="990000"/>
                </a:solidFill>
                <a:ea typeface="SimSun" pitchFamily="2" charset="-122"/>
              </a:rPr>
              <a:t>Shangdong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 U, </a:t>
            </a:r>
          </a:p>
          <a:p>
            <a:pPr eaLnBrk="0" hangingPunct="0">
              <a:buClr>
                <a:srgbClr val="0099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i="1" dirty="0" err="1" smtClean="0">
                <a:solidFill>
                  <a:srgbClr val="990000"/>
                </a:solidFill>
                <a:ea typeface="SimSun" pitchFamily="2" charset="-122"/>
              </a:rPr>
              <a:t>Tsinghua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 U, PKU, </a:t>
            </a:r>
            <a:r>
              <a:rPr lang="en-US" altLang="zh-CN" b="1" i="1" dirty="0" smtClean="0">
                <a:solidFill>
                  <a:srgbClr val="002060"/>
                </a:solidFill>
                <a:ea typeface="SimSun" pitchFamily="2" charset="-122"/>
              </a:rPr>
              <a:t>and IMP</a:t>
            </a:r>
          </a:p>
          <a:p>
            <a:pPr eaLnBrk="0" hangingPunct="0">
              <a:buClr>
                <a:srgbClr val="0099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USTC: detectors, electronics and 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readout</a:t>
            </a:r>
          </a:p>
          <a:p>
            <a:pPr eaLnBrk="0" hangingPunct="0">
              <a:buClr>
                <a:srgbClr val="0099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MRPC: </a:t>
            </a:r>
            <a:r>
              <a:rPr lang="en-US" altLang="zh-CN" b="1" i="1" dirty="0" err="1" smtClean="0">
                <a:solidFill>
                  <a:srgbClr val="990000"/>
                </a:solidFill>
                <a:ea typeface="SimSun" pitchFamily="2" charset="-122"/>
              </a:rPr>
              <a:t>Tsinghua</a:t>
            </a:r>
            <a:r>
              <a:rPr lang="en-US" altLang="zh-CN" b="1" i="1" dirty="0" smtClean="0">
                <a:solidFill>
                  <a:srgbClr val="990000"/>
                </a:solidFill>
                <a:ea typeface="SimSun" pitchFamily="2" charset="-122"/>
              </a:rPr>
              <a:t> University</a:t>
            </a:r>
            <a:endParaRPr lang="zh-CN" altLang="en-GB" b="1" i="1" dirty="0">
              <a:solidFill>
                <a:srgbClr val="990000"/>
              </a:solidFill>
              <a:ea typeface="SimSun" pitchFamily="2" charset="-122"/>
            </a:endParaRP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562600" y="3276600"/>
            <a:ext cx="3259137" cy="1479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 eaLnBrk="0" hangingPunct="0">
              <a:buClr>
                <a:srgbClr val="CC0099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1" i="1" dirty="0">
                <a:solidFill>
                  <a:srgbClr val="000099"/>
                </a:solidFill>
              </a:rPr>
              <a:t>Blue: common with</a:t>
            </a:r>
          </a:p>
          <a:p>
            <a:pPr eaLnBrk="0" hangingPunct="0">
              <a:buClr>
                <a:srgbClr val="CC0099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1" i="1" dirty="0">
                <a:solidFill>
                  <a:srgbClr val="000099"/>
                </a:solidFill>
              </a:rPr>
              <a:t>PVDIS</a:t>
            </a:r>
          </a:p>
          <a:p>
            <a:pPr eaLnBrk="0" hangingPunct="0">
              <a:buClr>
                <a:srgbClr val="CC0099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1" i="1" dirty="0">
                <a:solidFill>
                  <a:schemeClr val="tx1"/>
                </a:solidFill>
              </a:rPr>
              <a:t>Black: part in common with </a:t>
            </a:r>
          </a:p>
          <a:p>
            <a:pPr eaLnBrk="0" hangingPunct="0">
              <a:buClr>
                <a:srgbClr val="CC0099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1" i="1" dirty="0">
                <a:solidFill>
                  <a:schemeClr val="tx1"/>
                </a:solidFill>
              </a:rPr>
              <a:t>PVDIS</a:t>
            </a:r>
          </a:p>
          <a:p>
            <a:pPr eaLnBrk="0" hangingPunct="0">
              <a:buClr>
                <a:srgbClr val="CC0099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1" i="1" dirty="0">
                <a:solidFill>
                  <a:srgbClr val="C00000"/>
                </a:solidFill>
              </a:rPr>
              <a:t>Red: This experiment only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Chinese Collaboration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Form a strong collaboration in China </a:t>
            </a:r>
          </a:p>
          <a:p>
            <a:r>
              <a:rPr lang="en-US" dirty="0" smtClean="0"/>
              <a:t>Organize annual China-US </a:t>
            </a:r>
            <a:r>
              <a:rPr lang="en-US" dirty="0" err="1" smtClean="0"/>
              <a:t>hadron</a:t>
            </a:r>
            <a:r>
              <a:rPr lang="en-US" dirty="0" smtClean="0"/>
              <a:t> physics workshop, 3</a:t>
            </a:r>
            <a:r>
              <a:rPr lang="en-US" baseline="30000" dirty="0" smtClean="0"/>
              <a:t>rd</a:t>
            </a:r>
            <a:r>
              <a:rPr lang="en-US" dirty="0" smtClean="0"/>
              <a:t> one will be in </a:t>
            </a:r>
            <a:r>
              <a:rPr lang="en-US" dirty="0" err="1" smtClean="0"/>
              <a:t>Weihai</a:t>
            </a:r>
            <a:r>
              <a:rPr lang="en-US" dirty="0" smtClean="0"/>
              <a:t>, </a:t>
            </a:r>
            <a:r>
              <a:rPr lang="en-US" dirty="0" err="1" smtClean="0"/>
              <a:t>Shangdong</a:t>
            </a:r>
            <a:r>
              <a:rPr lang="en-US" dirty="0" smtClean="0"/>
              <a:t>, China, August 8-11, 2011 </a:t>
            </a:r>
          </a:p>
          <a:p>
            <a:pPr>
              <a:buNone/>
            </a:pPr>
            <a:r>
              <a:rPr lang="en-US" dirty="0" smtClean="0"/>
              <a:t>(http://hepg.sdu.edu.cn/THPPC/conference/weihai2011/Home.html)</a:t>
            </a:r>
          </a:p>
          <a:p>
            <a:r>
              <a:rPr lang="en-US" dirty="0" smtClean="0"/>
              <a:t>Encourage Chinese physicists to pursue their own physics interests at </a:t>
            </a:r>
            <a:r>
              <a:rPr lang="en-US" dirty="0" err="1" smtClean="0"/>
              <a:t>JLab</a:t>
            </a:r>
            <a:endParaRPr lang="en-US" dirty="0" smtClean="0"/>
          </a:p>
          <a:p>
            <a:r>
              <a:rPr lang="en-US" dirty="0" smtClean="0"/>
              <a:t>Communications with NSFC, CAS and MOST</a:t>
            </a:r>
          </a:p>
          <a:p>
            <a:r>
              <a:rPr lang="en-US" dirty="0" smtClean="0"/>
              <a:t>Goal is to have strong joint support from CAS, NSFC and MOST</a:t>
            </a:r>
          </a:p>
          <a:p>
            <a:pPr lvl="1"/>
            <a:r>
              <a:rPr lang="en-US" dirty="0" err="1" smtClean="0"/>
              <a:t>SoLID</a:t>
            </a:r>
            <a:r>
              <a:rPr lang="en-US" dirty="0" smtClean="0"/>
              <a:t> is highlighted in the program for activities for PRC-US Cooperation in High Energy Physics (Nov 2010-Oct 2011)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Status on </a:t>
            </a:r>
            <a:r>
              <a:rPr lang="en-US" sz="4000" b="1" dirty="0" smtClean="0">
                <a:solidFill>
                  <a:srgbClr val="C00000"/>
                </a:solidFill>
              </a:rPr>
              <a:t>f</a:t>
            </a:r>
            <a:r>
              <a:rPr lang="en-US" sz="4000" b="1" dirty="0" smtClean="0">
                <a:solidFill>
                  <a:srgbClr val="C00000"/>
                </a:solidFill>
              </a:rPr>
              <a:t>unding applications </a:t>
            </a:r>
            <a:r>
              <a:rPr lang="en-US" sz="4000" b="1" dirty="0" smtClean="0">
                <a:solidFill>
                  <a:srgbClr val="C00000"/>
                </a:solidFill>
              </a:rPr>
              <a:t>in China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Science foundation of China (NSFC)</a:t>
            </a:r>
          </a:p>
          <a:p>
            <a:pPr lvl="1"/>
            <a:r>
              <a:rPr lang="en-US" dirty="0" smtClean="0"/>
              <a:t>Major international collaborations 2-3 M (RMB) over a period of 3-4 years, proposal by Ma and </a:t>
            </a:r>
            <a:r>
              <a:rPr lang="en-US" dirty="0" err="1" smtClean="0"/>
              <a:t>Gao</a:t>
            </a:r>
            <a:r>
              <a:rPr lang="en-US" dirty="0" smtClean="0"/>
              <a:t> submitted in March 2011</a:t>
            </a:r>
            <a:endParaRPr lang="en-US" dirty="0"/>
          </a:p>
          <a:p>
            <a:r>
              <a:rPr lang="en-US" dirty="0" smtClean="0"/>
              <a:t>Ministry of Science and Technology (MOST)</a:t>
            </a:r>
          </a:p>
          <a:p>
            <a:pPr lvl="1"/>
            <a:r>
              <a:rPr lang="en-US" dirty="0" smtClean="0"/>
              <a:t>973 program: large scale science project over a  funding period of 5 years: total ~10M (RMB), proposal to be submitted March 2011, led by CIAE</a:t>
            </a:r>
          </a:p>
          <a:p>
            <a:pPr lvl="1"/>
            <a:r>
              <a:rPr lang="en-US" dirty="0" smtClean="0"/>
              <a:t>International Collaboration (led by </a:t>
            </a:r>
            <a:r>
              <a:rPr lang="en-US" dirty="0" err="1" smtClean="0"/>
              <a:t>Zhengguo</a:t>
            </a:r>
            <a:r>
              <a:rPr lang="en-US" dirty="0" smtClean="0"/>
              <a:t> Zhao, USTC, to be submitted 2011)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528763" y="2651125"/>
            <a:ext cx="455612" cy="8540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eaVert" wrap="none" lIns="89991" tIns="46795" rIns="89991" bIns="46795">
            <a:spAutoFit/>
          </a:bodyPr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zh-CN" altLang="en-GB" sz="1800">
                <a:solidFill>
                  <a:srgbClr val="000000"/>
                </a:solidFill>
              </a:rPr>
              <a:t>         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403725" y="4379913"/>
            <a:ext cx="815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>
                <a:solidFill>
                  <a:srgbClr val="000000"/>
                </a:solidFill>
              </a:rPr>
              <a:t>GEMs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 flipV="1">
            <a:off x="4113213" y="4265613"/>
            <a:ext cx="384175" cy="231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V="1">
            <a:off x="5181600" y="4265613"/>
            <a:ext cx="609600" cy="307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5181600" y="4418013"/>
            <a:ext cx="914400" cy="155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5181600" y="4572000"/>
            <a:ext cx="1143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835150" y="523875"/>
            <a:ext cx="4311650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91" tIns="46795" rIns="89991" bIns="46795">
            <a:spAutoFit/>
          </a:bodyPr>
          <a:lstStyle/>
          <a:p>
            <a:pPr>
              <a:buClr>
                <a:srgbClr val="000000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>
                <a:solidFill>
                  <a:srgbClr val="000000"/>
                </a:solidFill>
              </a:rPr>
              <a:t>(study done with CDF magnet, 1.5T)</a:t>
            </a:r>
          </a:p>
        </p:txBody>
      </p:sp>
      <p:pic>
        <p:nvPicPr>
          <p:cNvPr id="39945" name="Picture 10" descr="setup_cdf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549275"/>
            <a:ext cx="7739063" cy="605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6" name="TextBox 11"/>
          <p:cNvSpPr txBox="1">
            <a:spLocks noChangeArrowheads="1"/>
          </p:cNvSpPr>
          <p:nvPr/>
        </p:nvSpPr>
        <p:spPr bwMode="auto">
          <a:xfrm>
            <a:off x="323850" y="6351588"/>
            <a:ext cx="69484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b="1">
                <a:solidFill>
                  <a:srgbClr val="990000"/>
                </a:solidFill>
              </a:rPr>
              <a:t>Study done with CDF and BarBar magnets (CDF shown here)</a:t>
            </a:r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2411413" y="-171450"/>
            <a:ext cx="4572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1D0EB7"/>
                </a:solidFill>
              </a:rPr>
              <a:t/>
            </a:r>
            <a:br>
              <a:rPr lang="en-GB" b="1">
                <a:solidFill>
                  <a:srgbClr val="1D0EB7"/>
                </a:solidFill>
              </a:rPr>
            </a:br>
            <a:r>
              <a:rPr lang="en-GB" sz="3200" b="1">
                <a:solidFill>
                  <a:srgbClr val="1D0EB7"/>
                </a:solidFill>
              </a:rPr>
              <a:t>Experiment E12-10-006</a:t>
            </a:r>
            <a:endParaRPr lang="en-US" sz="3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7386638" cy="60801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Tracking with GEM detectors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57188" y="928688"/>
            <a:ext cx="7770812" cy="4113212"/>
          </a:xfrm>
        </p:spPr>
        <p:txBody>
          <a:bodyPr/>
          <a:lstStyle/>
          <a:p>
            <a:r>
              <a:rPr lang="en-US" sz="2400" smtClean="0"/>
              <a:t>5</a:t>
            </a:r>
            <a:r>
              <a:rPr lang="en-US" sz="2400" smtClean="0">
                <a:solidFill>
                  <a:srgbClr val="002060"/>
                </a:solidFill>
              </a:rPr>
              <a:t> planes reconfigured from PVDIS GEM detectors (</a:t>
            </a:r>
            <a:r>
              <a:rPr lang="en-US" sz="2400" smtClean="0"/>
              <a:t>23 m</a:t>
            </a:r>
            <a:r>
              <a:rPr lang="en-US" sz="2400" baseline="30000" smtClean="0"/>
              <a:t>2</a:t>
            </a:r>
            <a:r>
              <a:rPr lang="en-US" sz="240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400" smtClean="0">
                <a:solidFill>
                  <a:srgbClr val="002060"/>
                </a:solidFill>
              </a:rPr>
              <a:t>Total surface for this experiment ~ </a:t>
            </a:r>
            <a:r>
              <a:rPr lang="en-US" sz="2400" smtClean="0"/>
              <a:t>18 m</a:t>
            </a:r>
            <a:r>
              <a:rPr lang="en-US" sz="2400" baseline="30000" smtClean="0"/>
              <a:t>2</a:t>
            </a:r>
          </a:p>
          <a:p>
            <a:r>
              <a:rPr lang="en-US" sz="2400" smtClean="0">
                <a:solidFill>
                  <a:srgbClr val="002060"/>
                </a:solidFill>
              </a:rPr>
              <a:t>Need to build the first plane </a:t>
            </a:r>
            <a:r>
              <a:rPr lang="en-US" sz="2400" smtClean="0"/>
              <a:t>1.15 m</a:t>
            </a:r>
            <a:r>
              <a:rPr lang="en-US" sz="2400" baseline="30000" smtClean="0"/>
              <a:t>2</a:t>
            </a:r>
          </a:p>
          <a:p>
            <a:r>
              <a:rPr lang="en-US" sz="2400" smtClean="0">
                <a:solidFill>
                  <a:srgbClr val="002060"/>
                </a:solidFill>
              </a:rPr>
              <a:t>Electronics will be shared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4400550"/>
            <a:ext cx="36099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1500188"/>
            <a:ext cx="245268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rved Left Arrow 6"/>
          <p:cNvSpPr/>
          <p:nvPr/>
        </p:nvSpPr>
        <p:spPr>
          <a:xfrm>
            <a:off x="8610600" y="2857500"/>
            <a:ext cx="533400" cy="2362200"/>
          </a:xfrm>
          <a:prstGeom prst="curvedLeftArrow">
            <a:avLst>
              <a:gd name="adj1" fmla="val 65774"/>
              <a:gd name="adj2" fmla="val 118987"/>
              <a:gd name="adj3" fmla="val 425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500438"/>
            <a:ext cx="5507037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1357313" y="6072188"/>
            <a:ext cx="228600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4000"/>
              </a:lnSpc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b="1" dirty="0">
                <a:solidFill>
                  <a:schemeClr val="tx1"/>
                </a:solidFill>
              </a:rPr>
              <a:t>PAC 34  report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Status on GEM </a:t>
            </a:r>
            <a:endParaRPr 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Prototypes for testing</a:t>
            </a:r>
          </a:p>
          <a:p>
            <a:pPr lvl="1"/>
            <a:r>
              <a:rPr lang="en-US" dirty="0" smtClean="0"/>
              <a:t>USTC (</a:t>
            </a:r>
            <a:r>
              <a:rPr lang="en-US" dirty="0" err="1" smtClean="0"/>
              <a:t>Wenbiao</a:t>
            </a:r>
            <a:r>
              <a:rPr lang="en-US" dirty="0" smtClean="0"/>
              <a:t> Yan, Z-G. Zhao)</a:t>
            </a:r>
          </a:p>
          <a:p>
            <a:pPr lvl="1"/>
            <a:r>
              <a:rPr lang="en-US" dirty="0" err="1" smtClean="0"/>
              <a:t>Tsinghua</a:t>
            </a:r>
            <a:r>
              <a:rPr lang="en-US" dirty="0" smtClean="0"/>
              <a:t> (</a:t>
            </a:r>
            <a:r>
              <a:rPr lang="en-US" dirty="0" err="1" smtClean="0"/>
              <a:t>Zhigang</a:t>
            </a:r>
            <a:r>
              <a:rPr lang="en-US" dirty="0" smtClean="0"/>
              <a:t> Xiao)</a:t>
            </a:r>
          </a:p>
          <a:p>
            <a:pPr lvl="2"/>
            <a:r>
              <a:rPr lang="en-US" dirty="0" smtClean="0"/>
              <a:t>Placed order with INFN on AVP FEE recently</a:t>
            </a:r>
          </a:p>
          <a:p>
            <a:pPr lvl="2"/>
            <a:r>
              <a:rPr lang="en-US" dirty="0" smtClean="0"/>
              <a:t>All other hardware components in house</a:t>
            </a:r>
          </a:p>
          <a:p>
            <a:pPr lvl="2"/>
            <a:r>
              <a:rPr lang="en-US" dirty="0" smtClean="0"/>
              <a:t>Present preliminary test results at </a:t>
            </a:r>
            <a:r>
              <a:rPr lang="en-US" dirty="0" err="1" smtClean="0"/>
              <a:t>Weihai</a:t>
            </a:r>
            <a:r>
              <a:rPr lang="en-US" dirty="0" smtClean="0"/>
              <a:t> workshop</a:t>
            </a:r>
          </a:p>
          <a:p>
            <a:r>
              <a:rPr lang="en-US" dirty="0" smtClean="0"/>
              <a:t>USTC: readout electronics and detector hardware</a:t>
            </a:r>
          </a:p>
          <a:p>
            <a:r>
              <a:rPr lang="en-US" dirty="0" smtClean="0"/>
              <a:t>CIAE: interest in developing and fabrication of GEM foils, and detector hardware</a:t>
            </a:r>
          </a:p>
          <a:p>
            <a:r>
              <a:rPr lang="en-US" dirty="0" err="1" smtClean="0"/>
              <a:t>Tsinghua</a:t>
            </a:r>
            <a:r>
              <a:rPr lang="en-US" dirty="0" smtClean="0"/>
              <a:t>, Lanzhou U: detector hardware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6096000"/>
            <a:ext cx="3926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See </a:t>
            </a:r>
            <a:r>
              <a:rPr lang="en-US" sz="2000" b="1" dirty="0" err="1" smtClean="0">
                <a:solidFill>
                  <a:srgbClr val="002060"/>
                </a:solidFill>
              </a:rPr>
              <a:t>Nilanga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Liyanage’s</a:t>
            </a:r>
            <a:r>
              <a:rPr lang="en-US" sz="2000" b="1" dirty="0" smtClean="0">
                <a:solidFill>
                  <a:srgbClr val="002060"/>
                </a:solidFill>
              </a:rPr>
              <a:t> talk on GEM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EFB21-0483-4F66-8F21-1C906BE5D144}" type="slidenum">
              <a:rPr lang="zh-CN" altLang="en-US" smtClean="0"/>
              <a:pPr>
                <a:defRPr/>
              </a:pPr>
              <a:t>9</a:t>
            </a:fld>
            <a:endParaRPr lang="zh-CN" altLang="en-US" dirty="0"/>
          </a:p>
        </p:txBody>
      </p:sp>
      <p:pic>
        <p:nvPicPr>
          <p:cNvPr id="5123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71500"/>
            <a:ext cx="64770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01"/>
          <p:cNvSpPr txBox="1">
            <a:spLocks noChangeArrowheads="1"/>
          </p:cNvSpPr>
          <p:nvPr/>
        </p:nvSpPr>
        <p:spPr bwMode="auto">
          <a:xfrm>
            <a:off x="1409700" y="190500"/>
            <a:ext cx="6667500" cy="584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>
                <a:solidFill>
                  <a:srgbClr val="FF0000"/>
                </a:solidFill>
                <a:ea typeface="华文楷体" pitchFamily="2" charset="-122"/>
              </a:rPr>
              <a:t>Introduction of MRPC</a:t>
            </a: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714375" y="5143500"/>
            <a:ext cx="3076575" cy="12001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FF"/>
                </a:solidFill>
              </a:rPr>
              <a:t>Large area, high granularity</a:t>
            </a:r>
          </a:p>
          <a:p>
            <a:r>
              <a:rPr lang="en-US" altLang="zh-CN">
                <a:solidFill>
                  <a:srgbClr val="0000FF"/>
                </a:solidFill>
              </a:rPr>
              <a:t>Good time resolution&lt;100ps</a:t>
            </a:r>
          </a:p>
          <a:p>
            <a:r>
              <a:rPr lang="en-US" altLang="zh-CN">
                <a:solidFill>
                  <a:srgbClr val="0000FF"/>
                </a:solidFill>
              </a:rPr>
              <a:t>High efficiency&gt; 95%</a:t>
            </a:r>
          </a:p>
          <a:p>
            <a:r>
              <a:rPr lang="en-US" altLang="zh-CN">
                <a:solidFill>
                  <a:srgbClr val="0000FF"/>
                </a:solidFill>
              </a:rPr>
              <a:t>Low cost</a:t>
            </a:r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5076825" y="5373688"/>
            <a:ext cx="3146425" cy="92233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FF"/>
                </a:solidFill>
              </a:rPr>
              <a:t>Was used or will be used  in ALICE, STAR, FOPI, HADES HARP, CBM and NICA-MPD</a:t>
            </a:r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6488668"/>
            <a:ext cx="1987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Slide from Yi Wang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978</Words>
  <Application>Microsoft Office PowerPoint</Application>
  <PresentationFormat>On-screen Show (4:3)</PresentationFormat>
  <Paragraphs>153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GEM/MRPC/Chinese Collaboration </vt:lpstr>
      <vt:lpstr> E-10-006: Update to PR-09-014 (PAC35)  Nucleon Transversity at 11 GeV Using a Polarized 3He Target  and SOLid in Hall A </vt:lpstr>
      <vt:lpstr>Responsibilities</vt:lpstr>
      <vt:lpstr>Chinese Collaboration </vt:lpstr>
      <vt:lpstr>Status on funding applications in China</vt:lpstr>
      <vt:lpstr>Slide 6</vt:lpstr>
      <vt:lpstr>Tracking with GEM detectors</vt:lpstr>
      <vt:lpstr>Status on GEM 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Haiyan Gao</dc:creator>
  <cp:lastModifiedBy>Haiyan Gao</cp:lastModifiedBy>
  <cp:revision>32</cp:revision>
  <dcterms:created xsi:type="dcterms:W3CDTF">2011-01-27T22:39:47Z</dcterms:created>
  <dcterms:modified xsi:type="dcterms:W3CDTF">2011-03-25T18:43:11Z</dcterms:modified>
</cp:coreProperties>
</file>