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1" r:id="rId4"/>
    <p:sldId id="263" r:id="rId5"/>
    <p:sldId id="257" r:id="rId6"/>
    <p:sldId id="260" r:id="rId7"/>
    <p:sldId id="259" r:id="rId8"/>
    <p:sldId id="262" r:id="rId9"/>
    <p:sldId id="264" r:id="rId10"/>
    <p:sldId id="265" r:id="rId11"/>
    <p:sldId id="266" r:id="rId12"/>
    <p:sldId id="269" r:id="rId13"/>
    <p:sldId id="267" r:id="rId14"/>
    <p:sldId id="268" r:id="rId15"/>
    <p:sldId id="272" r:id="rId16"/>
    <p:sldId id="274" r:id="rId17"/>
    <p:sldId id="271" r:id="rId18"/>
    <p:sldId id="275" r:id="rId19"/>
    <p:sldId id="276" r:id="rId20"/>
    <p:sldId id="277" r:id="rId21"/>
    <p:sldId id="278" r:id="rId22"/>
    <p:sldId id="273" r:id="rId23"/>
    <p:sldId id="279" r:id="rId24"/>
    <p:sldId id="270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D57AD-A052-4917-8460-F1DEACE699E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28FC4-16E8-456E-B6E0-B856B39F0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30471F-536A-4328-8636-B13432181F67}" type="slidenum">
              <a:rPr lang="zh-CN" altLang="en-GB" smtClean="0"/>
              <a:pPr/>
              <a:t>2</a:t>
            </a:fld>
            <a:endParaRPr lang="en-GB" altLang="zh-CN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wrap="none" anchor="ctr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41B1FB-8591-49A9-A3D4-BBBF5D74ED32}" type="slidenum">
              <a:rPr lang="en-GB"/>
              <a:pPr/>
              <a:t>15</a:t>
            </a:fld>
            <a:endParaRPr lang="en-GB"/>
          </a:p>
        </p:txBody>
      </p:sp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9C69-4111-4C79-85B7-133DE97DD402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57E2-1E7B-41F9-A89B-9507F337E0CC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FD01-DE80-4244-9F32-F76C684C2DFC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32813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905000"/>
            <a:ext cx="4189413" cy="4186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05000"/>
            <a:ext cx="4191000" cy="2016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073525"/>
            <a:ext cx="4191000" cy="2017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01625" y="6245225"/>
            <a:ext cx="2281238" cy="468313"/>
          </a:xfrm>
        </p:spPr>
        <p:txBody>
          <a:bodyPr/>
          <a:lstStyle>
            <a:lvl1pPr>
              <a:defRPr/>
            </a:lvl1pPr>
          </a:lstStyle>
          <a:p>
            <a:fld id="{2F5C05AE-02FE-4DA3-81C1-806E045F5A32}" type="datetime1">
              <a:rPr lang="en-US" smtClean="0"/>
              <a:pPr/>
              <a:t>3/23/2011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7663" cy="468313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Caltech Seminar on E06010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281238" cy="468313"/>
          </a:xfrm>
        </p:spPr>
        <p:txBody>
          <a:bodyPr/>
          <a:lstStyle>
            <a:lvl1pPr>
              <a:defRPr/>
            </a:lvl1pPr>
          </a:lstStyle>
          <a:p>
            <a:fld id="{EE801B82-492C-427C-8F65-E082E0779BD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62BD-0472-419D-8259-EAB315C076A4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574F-16D2-4E5E-81BA-F3750D1DD70D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A93-EBB1-4189-8063-FAE114E6A032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C3B9-CF25-4452-A8D2-FBA812530C9B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D9B7-6731-4B5F-8D0F-3C5B81C3F4F6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362F-8B11-4B71-9349-831809F9E552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18B1-2242-42EB-9D8C-68E48303DA2A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C358-655C-402C-BADA-7A23EA142B15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DFE9B-CA06-4B25-9519-4082FB383DE6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3.png"/><Relationship Id="rId4" Type="http://schemas.openxmlformats.org/officeDocument/2006/relationships/image" Target="../media/image19.wmf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Physics Opportunities with SSA at </a:t>
            </a:r>
            <a:r>
              <a:rPr lang="en-US" dirty="0" err="1" smtClean="0"/>
              <a:t>SoLID</a:t>
            </a:r>
            <a:r>
              <a:rPr lang="en-US" dirty="0" smtClean="0"/>
              <a:t> with Transverse Polarized </a:t>
            </a:r>
            <a:r>
              <a:rPr lang="en-US" baseline="30000" dirty="0" smtClean="0"/>
              <a:t>3</a:t>
            </a:r>
            <a:r>
              <a:rPr lang="en-US" dirty="0" smtClean="0"/>
              <a:t>He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2895600"/>
            <a:ext cx="31242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Xin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Qian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KRL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Caltech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alte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857" y="5000857"/>
            <a:ext cx="1857143" cy="185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362200"/>
            <a:ext cx="5334000" cy="39950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r>
              <a:rPr lang="en-US" dirty="0" smtClean="0"/>
              <a:t>Results of 6 </a:t>
            </a:r>
            <a:r>
              <a:rPr lang="en-US" dirty="0" err="1" smtClean="0"/>
              <a:t>GeV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2819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Large Collins asymmetry at large x for </a:t>
            </a:r>
            <a:r>
              <a:rPr lang="el-GR" dirty="0" smtClean="0"/>
              <a:t>π</a:t>
            </a:r>
            <a:r>
              <a:rPr lang="en-US" baseline="30000" dirty="0" smtClean="0"/>
              <a:t>+</a:t>
            </a:r>
            <a:r>
              <a:rPr lang="en-US" dirty="0" smtClean="0"/>
              <a:t>?</a:t>
            </a:r>
          </a:p>
          <a:p>
            <a:r>
              <a:rPr lang="en-US" dirty="0" smtClean="0"/>
              <a:t>Negative </a:t>
            </a:r>
            <a:r>
              <a:rPr lang="en-US" dirty="0" err="1" smtClean="0"/>
              <a:t>Sivers</a:t>
            </a:r>
            <a:r>
              <a:rPr lang="en-US" dirty="0" smtClean="0"/>
              <a:t> asymmetries for </a:t>
            </a:r>
            <a:r>
              <a:rPr lang="el-GR" dirty="0" smtClean="0"/>
              <a:t>π</a:t>
            </a:r>
            <a:r>
              <a:rPr lang="en-US" baseline="30000" dirty="0" smtClean="0"/>
              <a:t>+</a:t>
            </a:r>
          </a:p>
          <a:p>
            <a:r>
              <a:rPr lang="en-US" dirty="0" smtClean="0"/>
              <a:t>Significant contribution from model due to limited angular coverage.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14400"/>
            <a:ext cx="6172200" cy="483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5921514"/>
            <a:ext cx="6629400" cy="70788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Huge improvement in </a:t>
            </a:r>
            <a:r>
              <a:rPr lang="en-US" sz="2000" dirty="0" err="1" smtClean="0"/>
              <a:t>azimuthal</a:t>
            </a:r>
            <a:r>
              <a:rPr lang="en-US" sz="2000" dirty="0" smtClean="0"/>
              <a:t> angular coverage with </a:t>
            </a:r>
            <a:r>
              <a:rPr lang="en-US" sz="2000" dirty="0" err="1" smtClean="0"/>
              <a:t>SoLID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Large stat. enable multi-term fitting with </a:t>
            </a:r>
            <a:r>
              <a:rPr lang="en-US" sz="2000" dirty="0" err="1" smtClean="0"/>
              <a:t>SoLID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Test Violation of </a:t>
            </a:r>
            <a:r>
              <a:rPr lang="en-US" dirty="0" err="1" smtClean="0"/>
              <a:t>Soffer</a:t>
            </a:r>
            <a:r>
              <a:rPr lang="en-US" dirty="0" smtClean="0"/>
              <a:t>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n-US" dirty="0" smtClean="0"/>
              <a:t>Precision measurement of Collins asymmetry at large x can provide an unique opportunity to test </a:t>
            </a:r>
            <a:r>
              <a:rPr lang="en-US" dirty="0" err="1" smtClean="0"/>
              <a:t>Soffer’s</a:t>
            </a:r>
            <a:r>
              <a:rPr lang="en-US" dirty="0" smtClean="0"/>
              <a:t> bound.</a:t>
            </a:r>
          </a:p>
          <a:p>
            <a:endParaRPr lang="en-US" dirty="0" smtClean="0"/>
          </a:p>
          <a:p>
            <a:r>
              <a:rPr lang="en-US" dirty="0" err="1" smtClean="0"/>
              <a:t>Transversity</a:t>
            </a:r>
            <a:r>
              <a:rPr lang="en-US" dirty="0" smtClean="0"/>
              <a:t> Distribution:</a:t>
            </a:r>
          </a:p>
          <a:p>
            <a:pPr lvl="1"/>
            <a:r>
              <a:rPr lang="en-US" dirty="0" smtClean="0"/>
              <a:t>Possible sign change in x dependence?</a:t>
            </a:r>
          </a:p>
          <a:p>
            <a:pPr lvl="1"/>
            <a:r>
              <a:rPr lang="en-US" dirty="0" smtClean="0"/>
              <a:t>Possible sign change 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dependence?</a:t>
            </a:r>
          </a:p>
          <a:p>
            <a:pPr lvl="1"/>
            <a:r>
              <a:rPr lang="en-US" dirty="0" smtClean="0"/>
              <a:t>10% measurement of d quark tensor charge.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Pretzlosity</a:t>
            </a:r>
            <a:r>
              <a:rPr lang="en-US" dirty="0" smtClean="0"/>
              <a:t> Asymmetry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Non-zero </a:t>
            </a:r>
            <a:r>
              <a:rPr lang="en-US" dirty="0" err="1" smtClean="0"/>
              <a:t>Pretzlosity</a:t>
            </a:r>
            <a:r>
              <a:rPr lang="en-US" dirty="0" smtClean="0"/>
              <a:t> require interference of LCWFs different by 2 units of OAM.</a:t>
            </a:r>
          </a:p>
          <a:p>
            <a:r>
              <a:rPr lang="en-US" dirty="0" smtClean="0"/>
              <a:t>Direct measurement of relativistic effect of quark?</a:t>
            </a:r>
          </a:p>
          <a:p>
            <a:pPr lvl="1"/>
            <a:r>
              <a:rPr lang="en-US" dirty="0" smtClean="0"/>
              <a:t>PRD 78, 114024 (2008)</a:t>
            </a:r>
          </a:p>
          <a:p>
            <a:r>
              <a:rPr lang="en-US" dirty="0" smtClean="0"/>
              <a:t>Direct measurement of OAM?</a:t>
            </a:r>
          </a:p>
          <a:p>
            <a:pPr lvl="1"/>
            <a:r>
              <a:rPr lang="en-US" dirty="0" smtClean="0"/>
              <a:t>PRD 58, 096008 (1998)</a:t>
            </a:r>
          </a:p>
          <a:p>
            <a:r>
              <a:rPr lang="en-US" dirty="0" smtClean="0"/>
              <a:t>Spin densities, deformation of nucleon shape etc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Zero so far from Experiments!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5628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non-zero </a:t>
            </a:r>
            <a:r>
              <a:rPr lang="en-US" dirty="0" err="1" smtClean="0"/>
              <a:t>Pretzlosity</a:t>
            </a:r>
            <a:r>
              <a:rPr lang="en-US" dirty="0" smtClean="0"/>
              <a:t> </a:t>
            </a:r>
            <a:r>
              <a:rPr lang="en-US" dirty="0" err="1" smtClean="0"/>
              <a:t>Assymetry</a:t>
            </a:r>
            <a:r>
              <a:rPr lang="en-US" dirty="0" smtClean="0"/>
              <a:t> at </a:t>
            </a:r>
            <a:r>
              <a:rPr lang="en-US" dirty="0" err="1" smtClean="0"/>
              <a:t>SoLID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pretz_predi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6934200" cy="498286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6525" y="2971800"/>
            <a:ext cx="2657475" cy="29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275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"/>
            <a:ext cx="8540750" cy="106680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4000" dirty="0" smtClean="0"/>
              <a:t>Rich Physics in </a:t>
            </a:r>
            <a:r>
              <a:rPr lang="en-GB" altLang="zh-CN" sz="4000" dirty="0" err="1" smtClean="0"/>
              <a:t>Sivers</a:t>
            </a:r>
            <a:r>
              <a:rPr lang="en-GB" altLang="zh-CN" sz="4000" dirty="0" smtClean="0"/>
              <a:t> Function </a:t>
            </a:r>
            <a:endParaRPr lang="en-GB" altLang="zh-CN" sz="4000" dirty="0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85225" cy="511810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zh-CN" sz="2800" dirty="0" smtClean="0"/>
              <a:t>Correlation </a:t>
            </a:r>
            <a:r>
              <a:rPr lang="en-GB" altLang="zh-CN" sz="2800" dirty="0"/>
              <a:t>between nucleon </a:t>
            </a:r>
            <a:r>
              <a:rPr lang="en-GB" altLang="zh-CN" sz="2800" b="1" dirty="0">
                <a:solidFill>
                  <a:srgbClr val="FF0000"/>
                </a:solidFill>
              </a:rPr>
              <a:t>spin</a:t>
            </a:r>
            <a:r>
              <a:rPr lang="en-GB" altLang="zh-CN" sz="2800" dirty="0"/>
              <a:t> with quark </a:t>
            </a:r>
            <a:r>
              <a:rPr lang="en-GB" altLang="zh-CN" sz="2800" b="1" dirty="0" smtClean="0">
                <a:solidFill>
                  <a:srgbClr val="FF0000"/>
                </a:solidFill>
              </a:rPr>
              <a:t>orbital angular </a:t>
            </a:r>
            <a:r>
              <a:rPr lang="en-GB" altLang="zh-CN" sz="2800" b="1" dirty="0">
                <a:solidFill>
                  <a:srgbClr val="FF0000"/>
                </a:solidFill>
              </a:rPr>
              <a:t>momentum</a:t>
            </a:r>
            <a:r>
              <a:rPr lang="en-GB" altLang="zh-CN" sz="2800" dirty="0"/>
              <a:t>                </a:t>
            </a:r>
            <a:endParaRPr lang="en-GB" altLang="zh-CN" sz="2400" dirty="0" smtClean="0"/>
          </a:p>
          <a:p>
            <a:pPr lvl="1">
              <a:lnSpc>
                <a:spcPct val="93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zh-CN" sz="2400" dirty="0"/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3962400" y="4419600"/>
            <a:ext cx="2209800" cy="11249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400" dirty="0" err="1">
                <a:solidFill>
                  <a:srgbClr val="007A77"/>
                </a:solidFill>
              </a:rPr>
              <a:t>Burkhardt</a:t>
            </a:r>
            <a:r>
              <a:rPr lang="en-GB" altLang="zh-CN" sz="2400" dirty="0">
                <a:solidFill>
                  <a:srgbClr val="007A77"/>
                </a:solidFill>
              </a:rPr>
              <a:t> : 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400" dirty="0" err="1">
                <a:solidFill>
                  <a:srgbClr val="007A77"/>
                </a:solidFill>
              </a:rPr>
              <a:t>chromodynamic</a:t>
            </a:r>
            <a:r>
              <a:rPr lang="en-GB" altLang="zh-CN" sz="2400" dirty="0">
                <a:solidFill>
                  <a:srgbClr val="007A77"/>
                </a:solidFill>
              </a:rPr>
              <a:t> 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400" dirty="0" err="1">
                <a:solidFill>
                  <a:srgbClr val="007A77"/>
                </a:solidFill>
              </a:rPr>
              <a:t>lensing</a:t>
            </a:r>
            <a:r>
              <a:rPr lang="en-GB" altLang="zh-CN" sz="2400" dirty="0">
                <a:solidFill>
                  <a:srgbClr val="007A77"/>
                </a:solidFill>
              </a:rPr>
              <a:t> 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6475413" y="6248400"/>
            <a:ext cx="2509896" cy="380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000" dirty="0">
                <a:solidFill>
                  <a:srgbClr val="007A77"/>
                </a:solidFill>
              </a:rPr>
              <a:t>Final-State-Interaction</a:t>
            </a:r>
          </a:p>
        </p:txBody>
      </p:sp>
      <p:graphicFrame>
        <p:nvGraphicFramePr>
          <p:cNvPr id="202763" name="Object 11"/>
          <p:cNvGraphicFramePr>
            <a:graphicFrameLocks noChangeAspect="1"/>
          </p:cNvGraphicFramePr>
          <p:nvPr/>
        </p:nvGraphicFramePr>
        <p:xfrm>
          <a:off x="990600" y="5980112"/>
          <a:ext cx="2768600" cy="649288"/>
        </p:xfrm>
        <a:graphic>
          <a:graphicData uri="http://schemas.openxmlformats.org/presentationml/2006/ole">
            <p:oleObj spid="_x0000_s8194" r:id="rId5" imgW="1244520" imgH="291960" progId="Equation.3">
              <p:embed/>
            </p:oleObj>
          </a:graphicData>
        </a:graphic>
      </p:graphicFrame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3962400" y="5980112"/>
            <a:ext cx="2410830" cy="781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400" dirty="0">
                <a:solidFill>
                  <a:srgbClr val="007A77"/>
                </a:solidFill>
              </a:rPr>
              <a:t>Important test for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400" dirty="0">
                <a:solidFill>
                  <a:srgbClr val="007A77"/>
                </a:solidFill>
              </a:rPr>
              <a:t>Factorization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CA7C542-4F34-4865-8839-548F3D71F09C}" type="datetime1">
              <a:rPr lang="en-US" smtClean="0"/>
              <a:pPr/>
              <a:t>3/23/2011</a:t>
            </a:fld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924300" y="1524000"/>
          <a:ext cx="3124200" cy="685800"/>
        </p:xfrm>
        <a:graphic>
          <a:graphicData uri="http://schemas.openxmlformats.org/presentationml/2006/ole">
            <p:oleObj spid="_x0000_s8195" name="Equation" r:id="rId6" imgW="1041120" imgH="228600" progId="Equation.3">
              <p:embed/>
            </p:oleObj>
          </a:graphicData>
        </a:graphic>
      </p:graphicFrame>
      <p:pic>
        <p:nvPicPr>
          <p:cNvPr id="1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733800" y="2743200"/>
            <a:ext cx="2447925" cy="1376362"/>
          </a:xfrm>
          <a:noFill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36750" y="2514600"/>
            <a:ext cx="1568450" cy="2701925"/>
            <a:chOff x="2300" y="2158"/>
            <a:chExt cx="988" cy="1702"/>
          </a:xfrm>
          <a:solidFill>
            <a:schemeClr val="bg1"/>
          </a:solidFill>
        </p:grpSpPr>
        <p:sp>
          <p:nvSpPr>
            <p:cNvPr id="16" name="AutoShape 20"/>
            <p:cNvSpPr>
              <a:spLocks noChangeArrowheads="1"/>
            </p:cNvSpPr>
            <p:nvPr/>
          </p:nvSpPr>
          <p:spPr bwMode="auto">
            <a:xfrm>
              <a:off x="2544" y="2568"/>
              <a:ext cx="409" cy="999"/>
            </a:xfrm>
            <a:prstGeom prst="upArrow">
              <a:avLst>
                <a:gd name="adj1" fmla="val 50000"/>
                <a:gd name="adj2" fmla="val 61064"/>
              </a:avLst>
            </a:prstGeom>
            <a:grpFill/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7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72" y="3657"/>
              <a:ext cx="681" cy="20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2300" y="2158"/>
              <a:ext cx="988" cy="1317"/>
              <a:chOff x="2300" y="2295"/>
              <a:chExt cx="988" cy="1317"/>
            </a:xfrm>
            <a:grpFill/>
          </p:grpSpPr>
          <p:grpSp>
            <p:nvGrpSpPr>
              <p:cNvPr id="4" name="Group 23"/>
              <p:cNvGrpSpPr>
                <a:grpSpLocks/>
              </p:cNvGrpSpPr>
              <p:nvPr/>
            </p:nvGrpSpPr>
            <p:grpSpPr bwMode="auto">
              <a:xfrm>
                <a:off x="2300" y="2295"/>
                <a:ext cx="988" cy="1317"/>
                <a:chOff x="2300" y="2295"/>
                <a:chExt cx="988" cy="1317"/>
              </a:xfrm>
              <a:grpFill/>
            </p:grpSpPr>
            <p:sp>
              <p:nvSpPr>
                <p:cNvPr id="21" name="AutoShape 24"/>
                <p:cNvSpPr>
                  <a:spLocks noChangeArrowheads="1"/>
                </p:cNvSpPr>
                <p:nvPr/>
              </p:nvSpPr>
              <p:spPr bwMode="auto">
                <a:xfrm>
                  <a:off x="2544" y="2295"/>
                  <a:ext cx="409" cy="999"/>
                </a:xfrm>
                <a:prstGeom prst="upArrow">
                  <a:avLst>
                    <a:gd name="adj1" fmla="val 50000"/>
                    <a:gd name="adj2" fmla="val 61064"/>
                  </a:avLst>
                </a:prstGeom>
                <a:grpFill/>
                <a:ln w="28575" algn="ctr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pic>
              <p:nvPicPr>
                <p:cNvPr id="22" name="Picture 25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300" y="2614"/>
                  <a:ext cx="988" cy="998"/>
                </a:xfrm>
                <a:prstGeom prst="rect">
                  <a:avLst/>
                </a:prstGeom>
                <a:grpFill/>
                <a:ln w="9525" algn="ctr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 flipV="1">
                <a:off x="2747" y="2659"/>
                <a:ext cx="0" cy="816"/>
              </a:xfrm>
              <a:prstGeom prst="line">
                <a:avLst/>
              </a:prstGeom>
              <a:grp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2819400"/>
            <a:ext cx="1498600" cy="208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15400" cy="685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5562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Physics at medium P</a:t>
            </a:r>
            <a:r>
              <a:rPr lang="en-US" sz="2400" baseline="-25000" dirty="0" smtClean="0"/>
              <a:t>T</a:t>
            </a:r>
            <a:endParaRPr lang="en-US" sz="2400" baseline="-2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4495800" cy="1143000"/>
          </a:xfrm>
        </p:spPr>
        <p:txBody>
          <a:bodyPr/>
          <a:lstStyle/>
          <a:p>
            <a:r>
              <a:rPr lang="en-US" dirty="0" err="1" smtClean="0"/>
              <a:t>Sivers</a:t>
            </a:r>
            <a:r>
              <a:rPr lang="en-US" dirty="0" smtClean="0"/>
              <a:t> vs. Twist-3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990600"/>
            <a:ext cx="473190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sa-all-final-lba-sivers"/>
          <p:cNvPicPr>
            <a:picLocks noChangeAspect="1" noChangeArrowheads="1"/>
          </p:cNvPicPr>
          <p:nvPr/>
        </p:nvPicPr>
        <p:blipFill>
          <a:blip r:embed="rId3" cstate="print"/>
          <a:srcRect b="960"/>
          <a:stretch>
            <a:fillRect/>
          </a:stretch>
        </p:blipFill>
        <p:spPr bwMode="auto">
          <a:xfrm>
            <a:off x="0" y="0"/>
            <a:ext cx="3733800" cy="616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6248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SIDIS</a:t>
            </a:r>
            <a:endParaRPr lang="en-US" sz="2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1347" y="4724400"/>
            <a:ext cx="548265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67200" y="5943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PRL 97 082002 (2006)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Sign Mismatch?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1722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From Z. B. Kang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79888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Is there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Kang, </a:t>
            </a:r>
            <a:r>
              <a:rPr lang="en-US" dirty="0" err="1" smtClean="0"/>
              <a:t>Qiu</a:t>
            </a:r>
            <a:r>
              <a:rPr lang="en-US" dirty="0" smtClean="0"/>
              <a:t>, </a:t>
            </a:r>
            <a:r>
              <a:rPr lang="en-US" dirty="0" err="1" smtClean="0"/>
              <a:t>Vogelsang</a:t>
            </a:r>
            <a:r>
              <a:rPr lang="en-US" dirty="0" smtClean="0"/>
              <a:t> and Yuan: </a:t>
            </a:r>
            <a:r>
              <a:rPr lang="en-US" dirty="0" err="1" smtClean="0"/>
              <a:t>arxiv</a:t>
            </a:r>
            <a:r>
              <a:rPr lang="en-US" dirty="0" smtClean="0"/>
              <a:t>: 1103.1591</a:t>
            </a:r>
          </a:p>
          <a:p>
            <a:pPr lvl="1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dependence of </a:t>
            </a:r>
            <a:r>
              <a:rPr lang="en-US" dirty="0" err="1" smtClean="0"/>
              <a:t>Sivers</a:t>
            </a:r>
            <a:r>
              <a:rPr lang="en-US" dirty="0" smtClean="0"/>
              <a:t> function?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node in x, sign change of </a:t>
            </a:r>
            <a:r>
              <a:rPr lang="en-US" dirty="0" err="1" smtClean="0"/>
              <a:t>Sivers</a:t>
            </a:r>
            <a:r>
              <a:rPr lang="en-US" dirty="0" smtClean="0"/>
              <a:t> function at large x? (A. </a:t>
            </a:r>
            <a:r>
              <a:rPr lang="en-US" dirty="0" err="1" smtClean="0"/>
              <a:t>Prokudin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Complications in A</a:t>
            </a:r>
            <a:r>
              <a:rPr lang="en-US" baseline="-25000" dirty="0" smtClean="0"/>
              <a:t>N </a:t>
            </a:r>
            <a:r>
              <a:rPr lang="en-US" dirty="0" smtClean="0"/>
              <a:t>(PDF vs. FF)</a:t>
            </a:r>
          </a:p>
          <a:p>
            <a:r>
              <a:rPr lang="en-US" dirty="0" err="1" smtClean="0"/>
              <a:t>SoLID</a:t>
            </a:r>
            <a:r>
              <a:rPr lang="en-US" dirty="0" smtClean="0"/>
              <a:t> can provide some inputs to this “puzzle”!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2209800" cy="188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828800"/>
            <a:ext cx="20764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590800" y="2667000"/>
            <a:ext cx="609600" cy="1588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932226"/>
            <a:ext cx="5181600" cy="79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620496"/>
            <a:ext cx="3563048" cy="3180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 rot="19638828">
            <a:off x="5924000" y="2940170"/>
            <a:ext cx="2573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This is not New!</a:t>
            </a:r>
            <a:endParaRPr lang="en-U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52513"/>
            <a:ext cx="4449762" cy="275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685800" y="5374"/>
            <a:ext cx="7772400" cy="909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795" rIns="0" bIns="0" anchor="b">
            <a:spAutoFit/>
          </a:bodyPr>
          <a:lstStyle/>
          <a:p>
            <a:pPr algn="ctr" eaLnBrk="1" hangingPunct="1">
              <a:lnSpc>
                <a:spcPct val="100000"/>
              </a:lnSpc>
              <a:buClr>
                <a:srgbClr val="DE0F0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2800" b="1" dirty="0" smtClean="0">
                <a:solidFill>
                  <a:srgbClr val="990000"/>
                </a:solidFill>
                <a:ea typeface="宋体" pitchFamily="2" charset="-122"/>
              </a:rPr>
              <a:t>Measure Collins, </a:t>
            </a:r>
            <a:r>
              <a:rPr lang="en-GB" altLang="zh-CN" sz="2800" b="1" dirty="0" err="1" smtClean="0">
                <a:solidFill>
                  <a:srgbClr val="990000"/>
                </a:solidFill>
                <a:ea typeface="宋体" pitchFamily="2" charset="-122"/>
              </a:rPr>
              <a:t>Sivers</a:t>
            </a:r>
            <a:r>
              <a:rPr lang="en-GB" altLang="zh-CN" sz="2800" b="1" dirty="0" smtClean="0">
                <a:solidFill>
                  <a:srgbClr val="990000"/>
                </a:solidFill>
                <a:ea typeface="宋体" pitchFamily="2" charset="-122"/>
              </a:rPr>
              <a:t> and </a:t>
            </a:r>
            <a:r>
              <a:rPr lang="en-GB" altLang="zh-CN" sz="2800" b="1" dirty="0" err="1" smtClean="0">
                <a:solidFill>
                  <a:srgbClr val="990000"/>
                </a:solidFill>
                <a:ea typeface="宋体" pitchFamily="2" charset="-122"/>
              </a:rPr>
              <a:t>Pretzlosity</a:t>
            </a:r>
            <a:r>
              <a:rPr lang="en-GB" altLang="zh-CN" sz="2800" b="1" dirty="0" smtClean="0">
                <a:solidFill>
                  <a:srgbClr val="990000"/>
                </a:solidFill>
                <a:ea typeface="宋体" pitchFamily="2" charset="-122"/>
              </a:rPr>
              <a:t> Asymmetries on Neutron for </a:t>
            </a:r>
            <a:r>
              <a:rPr lang="en-GB" altLang="zh-CN" sz="2800" b="1" dirty="0" err="1" smtClean="0">
                <a:solidFill>
                  <a:srgbClr val="990000"/>
                </a:solidFill>
                <a:ea typeface="宋体" pitchFamily="2" charset="-122"/>
              </a:rPr>
              <a:t>pions</a:t>
            </a:r>
            <a:endParaRPr lang="en-GB" altLang="zh-CN" sz="2800" b="1" dirty="0">
              <a:solidFill>
                <a:srgbClr val="990000"/>
              </a:solidFill>
              <a:ea typeface="宋体" pitchFamily="2" charset="-122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1692275" y="6573838"/>
            <a:ext cx="903288" cy="28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2555875" y="6573838"/>
            <a:ext cx="3113088" cy="28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7529513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 hangingPunct="1">
              <a:lnSpc>
                <a:spcPct val="100000"/>
              </a:lnSpc>
              <a:buClr>
                <a:srgbClr val="045C75"/>
              </a:buClr>
              <a:buFont typeface="Constant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200">
              <a:solidFill>
                <a:srgbClr val="045C75"/>
              </a:solidFill>
              <a:latin typeface="Constantia" pitchFamily="18" charset="0"/>
              <a:ea typeface="宋体" pitchFamily="2" charset="-122"/>
            </a:endParaRP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319088" y="1117600"/>
          <a:ext cx="5332412" cy="2082800"/>
        </p:xfrm>
        <a:graphic>
          <a:graphicData uri="http://schemas.openxmlformats.org/presentationml/2006/ole">
            <p:oleObj spid="_x0000_s1026" name="Equation" r:id="rId5" imgW="2438280" imgH="952200" progId="">
              <p:embed/>
            </p:oleObj>
          </a:graphicData>
        </a:graphic>
      </p:graphicFrame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533400" y="4267200"/>
          <a:ext cx="6048375" cy="1984375"/>
        </p:xfrm>
        <a:graphic>
          <a:graphicData uri="http://schemas.openxmlformats.org/presentationml/2006/ole">
            <p:oleObj spid="_x0000_s1027" name="Equation" r:id="rId6" imgW="2476440" imgH="81252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14400" y="38055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UT</a:t>
            </a:r>
            <a:r>
              <a:rPr lang="en-US" sz="2400" dirty="0" smtClean="0"/>
              <a:t>: </a:t>
            </a:r>
            <a:r>
              <a:rPr lang="en-US" sz="2400" b="1" u="sng" dirty="0" err="1" smtClean="0"/>
              <a:t>U</a:t>
            </a:r>
            <a:r>
              <a:rPr lang="en-US" sz="2400" dirty="0" err="1" smtClean="0"/>
              <a:t>npolarized</a:t>
            </a:r>
            <a:r>
              <a:rPr lang="en-US" sz="2400" dirty="0" smtClean="0"/>
              <a:t> lepton + </a:t>
            </a:r>
            <a:r>
              <a:rPr lang="en-US" sz="2400" b="1" u="sng" dirty="0" smtClean="0"/>
              <a:t>T</a:t>
            </a:r>
            <a:r>
              <a:rPr lang="en-US" sz="2400" dirty="0" smtClean="0"/>
              <a:t>ransversely polarized nucleon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4332982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Transversity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Opportunities of P</a:t>
            </a:r>
            <a:r>
              <a:rPr lang="en-US" baseline="-25000" dirty="0" smtClean="0"/>
              <a:t>T</a:t>
            </a:r>
            <a:r>
              <a:rPr lang="en-US" dirty="0" smtClean="0"/>
              <a:t> Weighted Asymmetry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Large Contribution from large P</a:t>
            </a:r>
            <a:r>
              <a:rPr lang="en-US" baseline="-25000" dirty="0" smtClean="0"/>
              <a:t>T</a:t>
            </a:r>
          </a:p>
          <a:p>
            <a:r>
              <a:rPr lang="en-US" dirty="0" smtClean="0"/>
              <a:t>Experiment always have limited range in P</a:t>
            </a:r>
            <a:r>
              <a:rPr lang="en-US" baseline="-25000" dirty="0" smtClean="0"/>
              <a:t>T</a:t>
            </a:r>
            <a:endParaRPr lang="en-US" dirty="0" smtClean="0"/>
          </a:p>
          <a:p>
            <a:r>
              <a:rPr lang="en-US" dirty="0" smtClean="0"/>
              <a:t>From A. </a:t>
            </a:r>
            <a:r>
              <a:rPr lang="en-US" dirty="0" err="1" smtClean="0"/>
              <a:t>Prokudin</a:t>
            </a:r>
            <a:endParaRPr lang="en-US" baseline="-250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543800" cy="355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81400"/>
            <a:ext cx="8229600" cy="2286000"/>
          </a:xfrm>
        </p:spPr>
        <p:txBody>
          <a:bodyPr/>
          <a:lstStyle/>
          <a:p>
            <a:r>
              <a:rPr lang="en-US" dirty="0" smtClean="0"/>
              <a:t>Such method will give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dependence of TMD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391400" cy="349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phase_com.png"/>
          <p:cNvPicPr>
            <a:picLocks noChangeAspect="1"/>
          </p:cNvPicPr>
          <p:nvPr/>
        </p:nvPicPr>
        <p:blipFill>
          <a:blip r:embed="rId4" cstate="print"/>
          <a:srcRect l="48421" t="48971"/>
          <a:stretch>
            <a:fillRect/>
          </a:stretch>
        </p:blipFill>
        <p:spPr>
          <a:xfrm>
            <a:off x="5943600" y="4114800"/>
            <a:ext cx="3124200" cy="255036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" y="4267200"/>
          <a:ext cx="5652654" cy="1295400"/>
        </p:xfrm>
        <a:graphic>
          <a:graphicData uri="http://schemas.openxmlformats.org/presentationml/2006/ole">
            <p:oleObj spid="_x0000_s16387" name="Equation" r:id="rId5" imgW="2438280" imgH="55872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54864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Require measurements on both asymmetry and </a:t>
            </a:r>
            <a:r>
              <a:rPr lang="en-US" sz="2800" dirty="0" err="1" smtClean="0"/>
              <a:t>unpolarized</a:t>
            </a:r>
            <a:r>
              <a:rPr lang="en-US" sz="2800" dirty="0" smtClean="0"/>
              <a:t> cross section.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What about Higher Twist?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457200" y="1066800"/>
          <a:ext cx="7586133" cy="1066800"/>
        </p:xfrm>
        <a:graphic>
          <a:graphicData uri="http://schemas.openxmlformats.org/presentationml/2006/ole">
            <p:oleObj spid="_x0000_s9218" name="Equation" r:id="rId3" imgW="3251160" imgH="457200" progId="Equation.3">
              <p:embed/>
            </p:oleObj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209800"/>
            <a:ext cx="5810250" cy="435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Goals of </a:t>
            </a:r>
            <a:r>
              <a:rPr lang="en-US" dirty="0" err="1" smtClean="0"/>
              <a:t>SoLID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4-D mapping of TSSA</a:t>
            </a:r>
          </a:p>
          <a:p>
            <a:pPr lvl="1"/>
            <a:r>
              <a:rPr lang="en-US" dirty="0" smtClean="0"/>
              <a:t>Test SIDIS factorization, PT dependence at JLab12</a:t>
            </a:r>
          </a:p>
          <a:p>
            <a:r>
              <a:rPr lang="en-US" dirty="0" smtClean="0"/>
              <a:t>Selected topics covered in this talk.</a:t>
            </a:r>
          </a:p>
          <a:p>
            <a:pPr lvl="1"/>
            <a:r>
              <a:rPr lang="en-US" dirty="0" smtClean="0"/>
              <a:t>Test </a:t>
            </a:r>
            <a:r>
              <a:rPr lang="en-US" dirty="0" err="1" smtClean="0"/>
              <a:t>Soffer</a:t>
            </a:r>
            <a:r>
              <a:rPr lang="en-US" dirty="0" smtClean="0"/>
              <a:t> bound of </a:t>
            </a:r>
            <a:r>
              <a:rPr lang="en-US" dirty="0" err="1" smtClean="0"/>
              <a:t>transversity</a:t>
            </a:r>
            <a:r>
              <a:rPr lang="en-US" dirty="0" smtClean="0"/>
              <a:t> distribution!</a:t>
            </a:r>
          </a:p>
          <a:p>
            <a:pPr lvl="1"/>
            <a:r>
              <a:rPr lang="en-US" dirty="0" smtClean="0"/>
              <a:t>Non-zero </a:t>
            </a:r>
            <a:r>
              <a:rPr lang="en-US" dirty="0" err="1" smtClean="0"/>
              <a:t>pretzlosity</a:t>
            </a:r>
            <a:r>
              <a:rPr lang="en-US" dirty="0" smtClean="0"/>
              <a:t>?!</a:t>
            </a:r>
          </a:p>
          <a:p>
            <a:pPr lvl="1"/>
            <a:r>
              <a:rPr lang="en-US" dirty="0" smtClean="0"/>
              <a:t>Search for Sign change in x or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dependence of </a:t>
            </a:r>
            <a:r>
              <a:rPr lang="en-US" dirty="0" err="1" smtClean="0"/>
              <a:t>Sivers</a:t>
            </a:r>
            <a:r>
              <a:rPr lang="en-US" dirty="0" smtClean="0"/>
              <a:t> function!</a:t>
            </a:r>
          </a:p>
          <a:p>
            <a:pPr lvl="1"/>
            <a:r>
              <a:rPr lang="en-US" dirty="0" smtClean="0"/>
              <a:t>PT weighted asymmetry.</a:t>
            </a:r>
          </a:p>
          <a:p>
            <a:pPr lvl="1"/>
            <a:r>
              <a:rPr lang="en-US" dirty="0" smtClean="0"/>
              <a:t>Higher Twist measurements. </a:t>
            </a:r>
          </a:p>
          <a:p>
            <a:r>
              <a:rPr lang="en-US" dirty="0" smtClean="0"/>
              <a:t>Acknowledgement: A. </a:t>
            </a:r>
            <a:r>
              <a:rPr lang="en-US" dirty="0" err="1" smtClean="0"/>
              <a:t>Prokudin</a:t>
            </a:r>
            <a:r>
              <a:rPr lang="en-US" dirty="0" smtClean="0"/>
              <a:t>, B. </a:t>
            </a:r>
            <a:r>
              <a:rPr lang="en-US" dirty="0" err="1" smtClean="0"/>
              <a:t>Musch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976254"/>
            <a:ext cx="3962400" cy="288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Bright Future for TMDs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762000"/>
            <a:ext cx="54102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Golden channel of Electron-Ion Collider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3" cstate="print"/>
          <a:srcRect r="50538"/>
          <a:stretch>
            <a:fillRect/>
          </a:stretch>
        </p:blipFill>
        <p:spPr bwMode="auto">
          <a:xfrm>
            <a:off x="0" y="914400"/>
            <a:ext cx="3733800" cy="292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slide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6074" y="2133600"/>
            <a:ext cx="3595526" cy="46010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3733800" y="2590800"/>
            <a:ext cx="1620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Dream!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102374">
            <a:off x="4942657" y="3156967"/>
            <a:ext cx="1049319" cy="8368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1219200"/>
          </a:xfrm>
        </p:spPr>
        <p:txBody>
          <a:bodyPr/>
          <a:lstStyle/>
          <a:p>
            <a:r>
              <a:rPr lang="en-US" dirty="0" smtClean="0"/>
              <a:t>From arXiv:0812.4366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6019800" cy="580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1600200"/>
            <a:ext cx="2209800" cy="4525963"/>
          </a:xfrm>
        </p:spPr>
        <p:txBody>
          <a:bodyPr/>
          <a:lstStyle/>
          <a:p>
            <a:r>
              <a:rPr lang="en-US" dirty="0" smtClean="0"/>
              <a:t>Require a sizable asymmetry due to bound.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650173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Current Knowledge (Torino)</a:t>
            </a:r>
            <a:endParaRPr lang="en-US" dirty="0"/>
          </a:p>
        </p:txBody>
      </p:sp>
      <p:pic>
        <p:nvPicPr>
          <p:cNvPr id="4" name="Content Placeholder 3" descr="soffer_boun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057400"/>
            <a:ext cx="4191000" cy="301162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838200"/>
            <a:ext cx="3106744" cy="4343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990600"/>
          <a:ext cx="4741333" cy="1066800"/>
        </p:xfrm>
        <a:graphic>
          <a:graphicData uri="http://schemas.openxmlformats.org/presentationml/2006/ole">
            <p:oleObj spid="_x0000_s39938" name="Equation" r:id="rId5" imgW="2031840" imgH="4572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52578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Close to the bound, bound is required in the fit.  As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d</a:t>
            </a:r>
            <a:r>
              <a:rPr lang="en-US" sz="2000" dirty="0" smtClean="0"/>
              <a:t> = -1,  current fitting favors a result violating the bound.  (arxiv:0812.4366)</a:t>
            </a:r>
            <a:endParaRPr lang="en-U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5297996"/>
            <a:ext cx="4495800" cy="12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Discussion: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theorist favor a “positive” asymmetry for deuteron, since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Proton cross section is much larger than neutron, so a zero A</a:t>
            </a:r>
            <a:r>
              <a:rPr lang="en-US" baseline="-25000" dirty="0" smtClean="0"/>
              <a:t>D</a:t>
            </a:r>
            <a:r>
              <a:rPr lang="en-US" dirty="0" smtClean="0"/>
              <a:t> require a large negative A</a:t>
            </a:r>
            <a:r>
              <a:rPr lang="en-US" baseline="-25000" dirty="0" smtClean="0"/>
              <a:t>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However, there is </a:t>
            </a:r>
            <a:r>
              <a:rPr lang="en-US" dirty="0" err="1" smtClean="0"/>
              <a:t>soffer</a:t>
            </a:r>
            <a:r>
              <a:rPr lang="en-US" dirty="0" smtClean="0"/>
              <a:t> bound, d quark </a:t>
            </a:r>
            <a:r>
              <a:rPr lang="en-US" dirty="0" err="1" smtClean="0"/>
              <a:t>transversity</a:t>
            </a:r>
            <a:r>
              <a:rPr lang="en-US" dirty="0" smtClean="0"/>
              <a:t> is already saturated in the fit.</a:t>
            </a:r>
          </a:p>
          <a:p>
            <a:pPr lvl="1"/>
            <a:r>
              <a:rPr lang="en-US" dirty="0" smtClean="0"/>
              <a:t>In addition, at our kinematics the Collins asymmetry is suppressed by about 0.5 (y~0.8 vs. y~0.54)  (1-y)/(1-y+y*y/2.)=0.4 when y=0.8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38200" y="1905000"/>
          <a:ext cx="2903838" cy="1143000"/>
        </p:xfrm>
        <a:graphic>
          <a:graphicData uri="http://schemas.openxmlformats.org/presentationml/2006/ole">
            <p:oleObj spid="_x0000_s40962" name="Equation" r:id="rId3" imgW="1193760" imgH="4698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724400" y="1905000"/>
          <a:ext cx="2575560" cy="990600"/>
        </p:xfrm>
        <a:graphic>
          <a:graphicData uri="http://schemas.openxmlformats.org/presentationml/2006/ole">
            <p:oleObj spid="_x0000_s40963" name="Equation" r:id="rId4" imgW="132048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r>
              <a:rPr lang="en-US" dirty="0" smtClean="0"/>
              <a:t>Results of 6 </a:t>
            </a:r>
            <a:r>
              <a:rPr lang="en-US" dirty="0" err="1" smtClean="0"/>
              <a:t>GeV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2819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Large Collins asymmetry at large x for </a:t>
            </a:r>
            <a:r>
              <a:rPr lang="el-GR" dirty="0" smtClean="0"/>
              <a:t>π</a:t>
            </a:r>
            <a:r>
              <a:rPr lang="en-US" baseline="30000" dirty="0" smtClean="0"/>
              <a:t>+</a:t>
            </a:r>
            <a:r>
              <a:rPr lang="en-US" dirty="0" smtClean="0"/>
              <a:t>?</a:t>
            </a:r>
          </a:p>
          <a:p>
            <a:r>
              <a:rPr lang="en-US" dirty="0" smtClean="0"/>
              <a:t>Negative </a:t>
            </a:r>
            <a:r>
              <a:rPr lang="en-US" dirty="0" err="1" smtClean="0"/>
              <a:t>Sivers</a:t>
            </a:r>
            <a:r>
              <a:rPr lang="en-US" dirty="0" smtClean="0"/>
              <a:t> asymmetries for </a:t>
            </a:r>
            <a:r>
              <a:rPr lang="el-GR" dirty="0" smtClean="0"/>
              <a:t>π</a:t>
            </a:r>
            <a:r>
              <a:rPr lang="en-US" baseline="30000" dirty="0" smtClean="0"/>
              <a:t>+</a:t>
            </a:r>
          </a:p>
          <a:p>
            <a:r>
              <a:rPr lang="en-US" dirty="0" smtClean="0"/>
              <a:t>Significant contribution from model due to limited angular coverage.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14400"/>
            <a:ext cx="6172200" cy="483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5921514"/>
            <a:ext cx="6629400" cy="70788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Huge improvement in </a:t>
            </a:r>
            <a:r>
              <a:rPr lang="en-US" sz="2000" dirty="0" err="1" smtClean="0"/>
              <a:t>azimuthal</a:t>
            </a:r>
            <a:r>
              <a:rPr lang="en-US" sz="2000" dirty="0" smtClean="0"/>
              <a:t> angular coverage with </a:t>
            </a:r>
            <a:r>
              <a:rPr lang="en-US" sz="2000" dirty="0" err="1" smtClean="0"/>
              <a:t>SoLID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Large stat. enable multi-term fitting with </a:t>
            </a:r>
            <a:r>
              <a:rPr lang="en-US" sz="2000" dirty="0" err="1" smtClean="0"/>
              <a:t>SoLID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</a:t>
            </a:r>
            <a:r>
              <a:rPr lang="en-US" dirty="0" err="1" smtClean="0"/>
              <a:t>Sivers</a:t>
            </a:r>
            <a:r>
              <a:rPr lang="en-US" dirty="0" smtClean="0"/>
              <a:t>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From 1012.3565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77681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362075"/>
            <a:ext cx="71437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74295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800" y="1600200"/>
            <a:ext cx="2133600" cy="4525963"/>
          </a:xfrm>
        </p:spPr>
        <p:txBody>
          <a:bodyPr/>
          <a:lstStyle/>
          <a:p>
            <a:r>
              <a:rPr lang="en-US" dirty="0" err="1" smtClean="0"/>
              <a:t>Whern</a:t>
            </a:r>
            <a:r>
              <a:rPr lang="en-US" dirty="0" smtClean="0"/>
              <a:t> there is sea, d quark </a:t>
            </a:r>
            <a:r>
              <a:rPr lang="en-US" dirty="0" err="1" smtClean="0"/>
              <a:t>Sivers</a:t>
            </a:r>
            <a:r>
              <a:rPr lang="en-US" dirty="0" smtClean="0"/>
              <a:t> is more negative.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16610"/>
            <a:ext cx="5886450" cy="234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Sivers</a:t>
            </a:r>
            <a:r>
              <a:rPr lang="en-US" dirty="0" smtClean="0"/>
              <a:t> function is modeled directly from </a:t>
            </a:r>
            <a:r>
              <a:rPr lang="en-US" dirty="0" err="1" smtClean="0"/>
              <a:t>unpolarized</a:t>
            </a:r>
            <a:r>
              <a:rPr lang="en-US" dirty="0" smtClean="0"/>
              <a:t> cross section. </a:t>
            </a:r>
          </a:p>
          <a:p>
            <a:pPr lvl="1"/>
            <a:r>
              <a:rPr lang="en-US" dirty="0" smtClean="0"/>
              <a:t>So d quark can be larger.</a:t>
            </a:r>
          </a:p>
          <a:p>
            <a:pPr lvl="1"/>
            <a:r>
              <a:rPr lang="en-US" dirty="0" smtClean="0"/>
              <a:t>There is no </a:t>
            </a:r>
            <a:r>
              <a:rPr lang="en-US" dirty="0" err="1" smtClean="0"/>
              <a:t>Soffer</a:t>
            </a:r>
            <a:r>
              <a:rPr lang="en-US" dirty="0" smtClean="0"/>
              <a:t> bound for it. </a:t>
            </a:r>
          </a:p>
          <a:p>
            <a:pPr lvl="2"/>
            <a:r>
              <a:rPr lang="en-US" dirty="0" smtClean="0"/>
              <a:t>Or we can say the distribution is far away from the bound.  (N in the following table)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648200"/>
            <a:ext cx="5939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Quark distribution gives a factor of 4 (compare d/u </a:t>
            </a:r>
            <a:r>
              <a:rPr lang="en-US" dirty="0" err="1" smtClean="0"/>
              <a:t>transversity</a:t>
            </a:r>
            <a:r>
              <a:rPr lang="en-US" dirty="0" smtClean="0"/>
              <a:t> and d/u </a:t>
            </a:r>
            <a:r>
              <a:rPr lang="en-US" dirty="0" err="1" smtClean="0"/>
              <a:t>Sivers</a:t>
            </a:r>
            <a:r>
              <a:rPr lang="en-US" dirty="0" smtClean="0"/>
              <a:t>) and a factor of 0.4 from kinematics, so 2% - &gt; 20% effect (Collins -&gt; </a:t>
            </a:r>
            <a:r>
              <a:rPr lang="en-US" dirty="0" err="1" smtClean="0"/>
              <a:t>Sivers</a:t>
            </a:r>
            <a:r>
              <a:rPr lang="en-US" dirty="0" smtClean="0"/>
              <a:t>)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5292" y="2057400"/>
            <a:ext cx="538870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610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Phase Space (much large z coverage)</a:t>
            </a:r>
            <a:endParaRPr lang="en-US" dirty="0"/>
          </a:p>
        </p:txBody>
      </p:sp>
      <p:pic>
        <p:nvPicPr>
          <p:cNvPr id="4" name="Content Placeholder 3" descr="phase_c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884870"/>
            <a:ext cx="7239000" cy="5973130"/>
          </a:xfrm>
        </p:spPr>
      </p:pic>
      <p:sp>
        <p:nvSpPr>
          <p:cNvPr id="6" name="TextBox 5"/>
          <p:cNvSpPr txBox="1"/>
          <p:nvPr/>
        </p:nvSpPr>
        <p:spPr>
          <a:xfrm>
            <a:off x="0" y="1828800"/>
            <a:ext cx="205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Low z: for target fragmentation analysis</a:t>
            </a:r>
          </a:p>
          <a:p>
            <a:endParaRPr lang="en-US" sz="2800" dirty="0" smtClean="0"/>
          </a:p>
          <a:p>
            <a:r>
              <a:rPr lang="en-US" sz="2800" dirty="0" smtClean="0"/>
              <a:t>High z: for exclusive channel, nuclear effect 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77015"/>
            <a:ext cx="8077200" cy="592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Map Collins, </a:t>
            </a:r>
            <a:r>
              <a:rPr lang="en-US" sz="2800" dirty="0" err="1" smtClean="0"/>
              <a:t>Sivers</a:t>
            </a:r>
            <a:r>
              <a:rPr lang="en-US" sz="2800" dirty="0" smtClean="0"/>
              <a:t> and </a:t>
            </a:r>
            <a:r>
              <a:rPr lang="en-US" sz="2800" dirty="0" err="1" smtClean="0"/>
              <a:t>Pretzlosity</a:t>
            </a:r>
            <a:r>
              <a:rPr lang="en-US" sz="2800" dirty="0" smtClean="0"/>
              <a:t> asymmetries in a 4-D (x, z, Q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P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18477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10% Measurement on  d quark tensor charge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/>
          <a:lstStyle/>
          <a:p>
            <a:pPr lvl="1"/>
            <a:r>
              <a:rPr lang="en-US" dirty="0" smtClean="0"/>
              <a:t>With proton/deuteron/</a:t>
            </a:r>
            <a:r>
              <a:rPr lang="en-US" baseline="30000" dirty="0" smtClean="0"/>
              <a:t>3</a:t>
            </a:r>
            <a:r>
              <a:rPr lang="en-US" dirty="0" smtClean="0"/>
              <a:t>He </a:t>
            </a:r>
            <a:r>
              <a:rPr lang="en-US" dirty="0" err="1" smtClean="0"/>
              <a:t>unpolarized</a:t>
            </a:r>
            <a:r>
              <a:rPr lang="en-US" dirty="0" smtClean="0"/>
              <a:t> data in a large phase space coverage.</a:t>
            </a:r>
          </a:p>
          <a:p>
            <a:pPr lvl="2"/>
            <a:r>
              <a:rPr lang="en-US" dirty="0" smtClean="0"/>
              <a:t>Understand SIDIS process itself (Factorization , P</a:t>
            </a:r>
            <a:r>
              <a:rPr lang="en-US" baseline="-25000" dirty="0" smtClean="0"/>
              <a:t>T</a:t>
            </a:r>
            <a:r>
              <a:rPr lang="en-US" dirty="0" smtClean="0"/>
              <a:t> dependence)</a:t>
            </a:r>
          </a:p>
          <a:p>
            <a:pPr lvl="2"/>
            <a:r>
              <a:rPr lang="en-US" dirty="0" smtClean="0"/>
              <a:t>Understand the Nuclear effect in the light nuclei. 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19400"/>
            <a:ext cx="7467600" cy="380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Transversity</a:t>
            </a:r>
            <a:r>
              <a:rPr lang="en-US" dirty="0" smtClean="0"/>
              <a:t>: </a:t>
            </a:r>
            <a:r>
              <a:rPr lang="en-US" dirty="0" err="1" smtClean="0"/>
              <a:t>Soffer</a:t>
            </a:r>
            <a:r>
              <a:rPr lang="en-US" dirty="0" smtClean="0"/>
              <a:t> Bound Violation?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562600"/>
          </a:xfrm>
        </p:spPr>
        <p:txBody>
          <a:bodyPr/>
          <a:lstStyle/>
          <a:p>
            <a:r>
              <a:rPr lang="en-US" dirty="0" err="1" smtClean="0"/>
              <a:t>Soffer</a:t>
            </a:r>
            <a:r>
              <a:rPr lang="en-US" dirty="0" smtClean="0"/>
              <a:t> bound:        </a:t>
            </a:r>
            <a:r>
              <a:rPr lang="en-GB" dirty="0" smtClean="0"/>
              <a:t> |h</a:t>
            </a:r>
            <a:r>
              <a:rPr lang="en-GB" baseline="-25000" dirty="0" smtClean="0"/>
              <a:t>1T</a:t>
            </a:r>
            <a:r>
              <a:rPr lang="en-GB" dirty="0" smtClean="0"/>
              <a:t>| &lt;= (f</a:t>
            </a:r>
            <a:r>
              <a:rPr lang="en-GB" baseline="-25000" dirty="0" smtClean="0"/>
              <a:t>1</a:t>
            </a:r>
            <a:r>
              <a:rPr lang="en-GB" dirty="0" smtClean="0"/>
              <a:t>+g</a:t>
            </a:r>
            <a:r>
              <a:rPr lang="en-GB" baseline="-25000" dirty="0" smtClean="0"/>
              <a:t>1L</a:t>
            </a:r>
            <a:r>
              <a:rPr lang="en-GB" dirty="0" smtClean="0"/>
              <a:t>)/2 </a:t>
            </a:r>
          </a:p>
          <a:p>
            <a:pPr lvl="1"/>
            <a:r>
              <a:rPr lang="en-GB" dirty="0" smtClean="0"/>
              <a:t>PRL 74, 1292 (1995).</a:t>
            </a:r>
          </a:p>
          <a:p>
            <a:r>
              <a:rPr lang="en-GB" dirty="0" smtClean="0"/>
              <a:t>NLO QCD evolution will not break </a:t>
            </a:r>
            <a:r>
              <a:rPr lang="en-GB" dirty="0" err="1" smtClean="0"/>
              <a:t>Soffer</a:t>
            </a:r>
            <a:r>
              <a:rPr lang="en-GB" dirty="0" smtClean="0"/>
              <a:t> bound, if it is satisfied at one scale. </a:t>
            </a:r>
          </a:p>
          <a:p>
            <a:pPr lvl="1"/>
            <a:r>
              <a:rPr lang="en-US" dirty="0" err="1" smtClean="0"/>
              <a:t>Phys.Rev</a:t>
            </a:r>
            <a:r>
              <a:rPr lang="en-US" dirty="0" smtClean="0"/>
              <a:t>. D57 (1998) 1886</a:t>
            </a:r>
          </a:p>
          <a:p>
            <a:r>
              <a:rPr lang="en-US" dirty="0" smtClean="0"/>
              <a:t>Doubts has been casted on this inequality</a:t>
            </a:r>
          </a:p>
          <a:p>
            <a:pPr lvl="1"/>
            <a:r>
              <a:rPr lang="en-US" dirty="0" smtClean="0"/>
              <a:t>J. P. Alston: arxiv:0810.0871, also spin08 talk</a:t>
            </a:r>
          </a:p>
          <a:p>
            <a:pPr lvl="2"/>
            <a:r>
              <a:rPr lang="en-US" dirty="0" smtClean="0"/>
              <a:t>“…</a:t>
            </a:r>
            <a:r>
              <a:rPr lang="en-US" dirty="0" err="1" smtClean="0"/>
              <a:t>Soffer</a:t>
            </a:r>
            <a:r>
              <a:rPr lang="en-US" dirty="0" smtClean="0"/>
              <a:t> bound on </a:t>
            </a:r>
            <a:r>
              <a:rPr lang="en-US" dirty="0" err="1" smtClean="0"/>
              <a:t>transversity</a:t>
            </a:r>
            <a:r>
              <a:rPr lang="en-US" dirty="0" smtClean="0"/>
              <a:t> is not a valid fact of QCD…”</a:t>
            </a:r>
          </a:p>
          <a:p>
            <a:pPr lvl="2"/>
            <a:r>
              <a:rPr lang="en-US" dirty="0" smtClean="0"/>
              <a:t>Understand QCD confinement through study of spin effect. 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Current Knowledge (Torino)</a:t>
            </a:r>
            <a:endParaRPr lang="en-US" dirty="0"/>
          </a:p>
        </p:txBody>
      </p:sp>
      <p:pic>
        <p:nvPicPr>
          <p:cNvPr id="4" name="Content Placeholder 3" descr="soffer_boun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057400"/>
            <a:ext cx="4191000" cy="301162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4400" y="838199"/>
            <a:ext cx="4147200" cy="5798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990600"/>
          <a:ext cx="4741333" cy="1066800"/>
        </p:xfrm>
        <a:graphic>
          <a:graphicData uri="http://schemas.openxmlformats.org/presentationml/2006/ole">
            <p:oleObj spid="_x0000_s6146" name="Equation" r:id="rId5" imgW="2031840" imgH="4572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52578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Close to the bound, bound is required in the fit.  As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d</a:t>
            </a:r>
            <a:r>
              <a:rPr lang="en-US" sz="2000" dirty="0" smtClean="0"/>
              <a:t> = -1,  current fitting favors a result violating the bound.  (arxiv:0812.4366)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869</Words>
  <Application>Microsoft Office PowerPoint</Application>
  <PresentationFormat>On-screen Show (4:3)</PresentationFormat>
  <Paragraphs>127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Equation</vt:lpstr>
      <vt:lpstr>Microsoft Equation 3.0</vt:lpstr>
      <vt:lpstr>Physics Opportunities with SSA at SoLID with Transverse Polarized 3He </vt:lpstr>
      <vt:lpstr>Slide 2</vt:lpstr>
      <vt:lpstr>Results of 6 GeV Experiment</vt:lpstr>
      <vt:lpstr>Phase Space (much large z coverage)</vt:lpstr>
      <vt:lpstr>Map Collins, Sivers and Pretzlosity asymmetries in a 4-D (x, z, Q2, PT)</vt:lpstr>
      <vt:lpstr>10% Measurement on  d quark tensor charge </vt:lpstr>
      <vt:lpstr>What else?</vt:lpstr>
      <vt:lpstr>Transversity: Soffer Bound Violation?</vt:lpstr>
      <vt:lpstr>Current Knowledge (Torino)</vt:lpstr>
      <vt:lpstr>Results of 6 GeV Experiment</vt:lpstr>
      <vt:lpstr>Test Violation of Soffer Bound</vt:lpstr>
      <vt:lpstr>Pretzlosity Asymmetry</vt:lpstr>
      <vt:lpstr>Zero so far from Experiments!</vt:lpstr>
      <vt:lpstr>First non-zero Pretzlosity Assymetry at SoLID?</vt:lpstr>
      <vt:lpstr>Rich Physics in Sivers Function </vt:lpstr>
      <vt:lpstr>Slide 16</vt:lpstr>
      <vt:lpstr>Sivers vs. Twist-3</vt:lpstr>
      <vt:lpstr>Sign Mismatch?</vt:lpstr>
      <vt:lpstr>Is there a problem?</vt:lpstr>
      <vt:lpstr>Opportunities of PT Weighted Asymmetry</vt:lpstr>
      <vt:lpstr>Slide 21</vt:lpstr>
      <vt:lpstr>What about Higher Twist?</vt:lpstr>
      <vt:lpstr>Summary</vt:lpstr>
      <vt:lpstr>Bright Future for TMDs</vt:lpstr>
      <vt:lpstr>Slide 25</vt:lpstr>
      <vt:lpstr>Slide 26</vt:lpstr>
      <vt:lpstr>Slide 27</vt:lpstr>
      <vt:lpstr>Current Knowledge (Torino)</vt:lpstr>
      <vt:lpstr>Discussion:</vt:lpstr>
      <vt:lpstr>Comparison to Sivers Case</vt:lpstr>
      <vt:lpstr>Slide 31</vt:lpstr>
      <vt:lpstr>Slide 32</vt:lpstr>
      <vt:lpstr>Discussion</vt:lpstr>
      <vt:lpstr>Naively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Opportunities with SSA at SoLID with Transverse Polarized 3He </dc:title>
  <dc:creator>xqian</dc:creator>
  <cp:lastModifiedBy>xqian</cp:lastModifiedBy>
  <cp:revision>21</cp:revision>
  <dcterms:created xsi:type="dcterms:W3CDTF">2006-08-16T00:00:00Z</dcterms:created>
  <dcterms:modified xsi:type="dcterms:W3CDTF">2011-03-24T03:34:29Z</dcterms:modified>
</cp:coreProperties>
</file>