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  <p:sldId id="262" r:id="rId7"/>
    <p:sldId id="258" r:id="rId8"/>
    <p:sldId id="267" r:id="rId9"/>
    <p:sldId id="263" r:id="rId10"/>
    <p:sldId id="264" r:id="rId11"/>
    <p:sldId id="272" r:id="rId12"/>
    <p:sldId id="275" r:id="rId13"/>
    <p:sldId id="274" r:id="rId14"/>
    <p:sldId id="276" r:id="rId15"/>
    <p:sldId id="277" r:id="rId16"/>
    <p:sldId id="278" r:id="rId17"/>
    <p:sldId id="259" r:id="rId18"/>
    <p:sldId id="269" r:id="rId19"/>
    <p:sldId id="266" r:id="rId20"/>
    <p:sldId id="273" r:id="rId21"/>
    <p:sldId id="268" r:id="rId22"/>
    <p:sldId id="270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470025"/>
          </a:xfrm>
        </p:spPr>
        <p:txBody>
          <a:bodyPr/>
          <a:lstStyle/>
          <a:p>
            <a:r>
              <a:rPr lang="en-US" dirty="0" smtClean="0"/>
              <a:t>Optics, Tracking, and TOF Status/Update/Roadmap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2971800"/>
            <a:ext cx="40386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Xin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Qian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KRL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Caltech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alte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857" y="5000857"/>
            <a:ext cx="1857143" cy="1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362200"/>
            <a:ext cx="5334000" cy="3995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Tracking Development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Major uncertainties: Background on GEM</a:t>
            </a:r>
          </a:p>
          <a:p>
            <a:pPr lvl="1"/>
            <a:r>
              <a:rPr lang="en-US" dirty="0" smtClean="0"/>
              <a:t>Need further beam test to fully understand background.  Impact on</a:t>
            </a:r>
          </a:p>
          <a:p>
            <a:pPr lvl="2"/>
            <a:r>
              <a:rPr lang="en-US" dirty="0" smtClean="0"/>
              <a:t>Tracking Speed</a:t>
            </a:r>
          </a:p>
          <a:p>
            <a:pPr lvl="2"/>
            <a:r>
              <a:rPr lang="en-US" dirty="0" smtClean="0"/>
              <a:t>Number of GEM chambers (Currently 5 and 4, also hit efficiency)</a:t>
            </a:r>
          </a:p>
          <a:p>
            <a:pPr lvl="1"/>
            <a:r>
              <a:rPr lang="en-US" b="1" u="sng" dirty="0" smtClean="0"/>
              <a:t>Need to work together with SBS GEM test.</a:t>
            </a:r>
          </a:p>
          <a:p>
            <a:r>
              <a:rPr lang="en-US" dirty="0" smtClean="0"/>
              <a:t>Online Tracking:</a:t>
            </a:r>
          </a:p>
          <a:p>
            <a:pPr lvl="1"/>
            <a:r>
              <a:rPr lang="en-US" dirty="0" smtClean="0"/>
              <a:t>Speed:  need multi-thread tracking.</a:t>
            </a:r>
          </a:p>
          <a:p>
            <a:pPr lvl="1"/>
            <a:r>
              <a:rPr lang="en-US" dirty="0" smtClean="0"/>
              <a:t>Need a Good and Quick Optics Model .</a:t>
            </a:r>
          </a:p>
          <a:p>
            <a:pPr lvl="2"/>
            <a:r>
              <a:rPr lang="en-US" dirty="0" smtClean="0"/>
              <a:t>Also Low luminosity run + event display</a:t>
            </a:r>
          </a:p>
          <a:p>
            <a:pPr lvl="1"/>
            <a:r>
              <a:rPr lang="en-US" dirty="0" smtClean="0"/>
              <a:t>A good student with great computer skill can help on this part. 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PVDIS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Condition:</a:t>
            </a:r>
          </a:p>
          <a:p>
            <a:pPr lvl="1"/>
            <a:r>
              <a:rPr lang="en-US" dirty="0" smtClean="0"/>
              <a:t>COMGEANT simulation based on realistic magnetic field simulation (energy loss included)</a:t>
            </a:r>
          </a:p>
          <a:p>
            <a:pPr lvl="1"/>
            <a:r>
              <a:rPr lang="en-US" dirty="0" smtClean="0"/>
              <a:t>200 um smearing of position in GEMs</a:t>
            </a:r>
          </a:p>
          <a:p>
            <a:pPr lvl="1"/>
            <a:r>
              <a:rPr lang="en-US" dirty="0" smtClean="0"/>
              <a:t>Background added from </a:t>
            </a:r>
            <a:br>
              <a:rPr lang="en-US" dirty="0" smtClean="0"/>
            </a:br>
            <a:r>
              <a:rPr lang="en-US" dirty="0" smtClean="0"/>
              <a:t>simulation. (50 ns TDC window)</a:t>
            </a:r>
          </a:p>
          <a:p>
            <a:pPr lvl="1"/>
            <a:r>
              <a:rPr lang="en-US" dirty="0" smtClean="0"/>
              <a:t>Add in false hit based </a:t>
            </a:r>
            <a:br>
              <a:rPr lang="en-US" dirty="0" smtClean="0"/>
            </a:br>
            <a:r>
              <a:rPr lang="en-US" dirty="0" smtClean="0"/>
              <a:t>on 10 degree strip</a:t>
            </a:r>
            <a:br>
              <a:rPr lang="en-US" dirty="0" smtClean="0"/>
            </a:br>
            <a:r>
              <a:rPr lang="en-US" dirty="0" smtClean="0"/>
              <a:t>separation.</a:t>
            </a:r>
          </a:p>
          <a:p>
            <a:pPr lvl="1"/>
            <a:r>
              <a:rPr lang="en-US" dirty="0" smtClean="0"/>
              <a:t>Factor of 4 reduction </a:t>
            </a:r>
            <a:br>
              <a:rPr lang="en-US" dirty="0" smtClean="0"/>
            </a:br>
            <a:r>
              <a:rPr lang="en-US" dirty="0" smtClean="0"/>
              <a:t>assumed for false hits.</a:t>
            </a:r>
          </a:p>
          <a:p>
            <a:pPr lvl="1"/>
            <a:r>
              <a:rPr lang="en-US" dirty="0" smtClean="0"/>
              <a:t>98% hitting efficiency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05200"/>
            <a:ext cx="3810000" cy="300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</a:t>
            </a:r>
            <a:endParaRPr lang="en-US" dirty="0"/>
          </a:p>
        </p:txBody>
      </p:sp>
      <p:pic>
        <p:nvPicPr>
          <p:cNvPr id="4" name="Content Placeholder 3" descr="illustration_pvdi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495800" cy="4360248"/>
          </a:xfrm>
        </p:spPr>
      </p:pic>
      <p:pic>
        <p:nvPicPr>
          <p:cNvPr id="5" name="Picture 4" descr="mul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495800" cy="436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Event Display</a:t>
            </a:r>
            <a:endParaRPr lang="en-US" dirty="0"/>
          </a:p>
        </p:txBody>
      </p:sp>
      <p:pic>
        <p:nvPicPr>
          <p:cNvPr id="4" name="Content Placeholder 3" descr="event_displa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382000" cy="5410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Tracking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Similar to that of SIDIS </a:t>
            </a:r>
          </a:p>
          <a:p>
            <a:pPr lvl="1"/>
            <a:r>
              <a:rPr lang="en-US" dirty="0" smtClean="0"/>
              <a:t>Progressive Search (coarse search)</a:t>
            </a:r>
          </a:p>
          <a:p>
            <a:pPr lvl="1"/>
            <a:r>
              <a:rPr lang="en-US" dirty="0" smtClean="0"/>
              <a:t>Four planes: require ¾ or 4/4 to compare (5 methods)</a:t>
            </a:r>
          </a:p>
          <a:p>
            <a:pPr lvl="1"/>
            <a:r>
              <a:rPr lang="en-US" dirty="0" smtClean="0"/>
              <a:t>Use optics information to reduce false track (fine search)</a:t>
            </a:r>
          </a:p>
          <a:p>
            <a:pPr lvl="1"/>
            <a:r>
              <a:rPr lang="en-US" dirty="0" smtClean="0"/>
              <a:t>Final step to de-ghost the tracks </a:t>
            </a:r>
          </a:p>
          <a:p>
            <a:pPr lvl="1"/>
            <a:r>
              <a:rPr lang="en-US" sz="3200" dirty="0" smtClean="0"/>
              <a:t>total 50000 tracks</a:t>
            </a:r>
          </a:p>
          <a:p>
            <a:pPr lvl="1"/>
            <a:r>
              <a:rPr lang="en-US" sz="3200" b="1" u="sng" dirty="0" smtClean="0"/>
              <a:t>No fine tuning yet due to limited time.</a:t>
            </a:r>
          </a:p>
          <a:p>
            <a:pPr lvl="1"/>
            <a:r>
              <a:rPr lang="en-US" sz="3200" dirty="0" smtClean="0"/>
              <a:t>Code available @ /w/work5602/</a:t>
            </a:r>
            <a:r>
              <a:rPr lang="en-US" sz="3200" dirty="0" err="1" smtClean="0"/>
              <a:t>transversity</a:t>
            </a:r>
            <a:r>
              <a:rPr lang="en-US" sz="3200" dirty="0" smtClean="0"/>
              <a:t>/</a:t>
            </a:r>
            <a:r>
              <a:rPr lang="en-US" sz="3200" dirty="0" err="1" smtClean="0"/>
              <a:t>xqian</a:t>
            </a:r>
            <a:r>
              <a:rPr lang="en-US" sz="3200" dirty="0" smtClean="0"/>
              <a:t>/</a:t>
            </a:r>
            <a:r>
              <a:rPr lang="en-US" sz="3200" dirty="0" err="1" smtClean="0"/>
              <a:t>PVDIS_tracking</a:t>
            </a:r>
            <a:r>
              <a:rPr lang="en-US" sz="3200" dirty="0" smtClean="0"/>
              <a:t>   @ central disk.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/>
              <a:t>Results (50000 events, 92% for 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1" y="762000"/>
          <a:ext cx="8610600" cy="520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4590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Conf.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Coarse</a:t>
                      </a:r>
                    </a:p>
                    <a:p>
                      <a:r>
                        <a:rPr lang="en-US" sz="2400" dirty="0" smtClean="0"/>
                        <a:t>(Single/Multiple)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(Single/Multiple)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4/4 (Coarse)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(Single/Multiple</a:t>
                      </a:r>
                      <a:r>
                        <a:rPr lang="en-US" sz="240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4/4 (Fine)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(Single/Multiple)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9031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BG</a:t>
                      </a:r>
                    </a:p>
                    <a:p>
                      <a:r>
                        <a:rPr lang="en-US" sz="2400" dirty="0" smtClean="0"/>
                        <a:t>100% eff.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99.30%/-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99.16%/-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95.3%/-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89.0</a:t>
                      </a:r>
                      <a:r>
                        <a:rPr lang="en-US" sz="2400" dirty="0" smtClean="0"/>
                        <a:t>%/-</a:t>
                      </a:r>
                    </a:p>
                  </a:txBody>
                  <a:tcPr/>
                </a:tc>
              </a:tr>
              <a:tr h="1181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Track </a:t>
                      </a:r>
                    </a:p>
                    <a:p>
                      <a:r>
                        <a:rPr lang="en-US" sz="2400" dirty="0" smtClean="0"/>
                        <a:t>With BG</a:t>
                      </a:r>
                    </a:p>
                    <a:p>
                      <a:r>
                        <a:rPr lang="en-US" sz="2400" dirty="0" smtClean="0"/>
                        <a:t>98% </a:t>
                      </a:r>
                      <a:r>
                        <a:rPr lang="en-US" sz="2400" dirty="0" err="1" smtClean="0"/>
                        <a:t>eff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PVDIS</a:t>
                      </a:r>
                      <a:r>
                        <a:rPr lang="en-US" sz="2400" baseline="0" dirty="0" smtClean="0"/>
                        <a:t> BG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82.8/16.3%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2532s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86.9/11.6%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2496s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88%/-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797s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82.1%/-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785s</a:t>
                      </a:r>
                      <a:endParaRPr lang="en-US" sz="2400" dirty="0"/>
                    </a:p>
                  </a:txBody>
                  <a:tcPr/>
                </a:tc>
              </a:tr>
              <a:tr h="1181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Only</a:t>
                      </a:r>
                      <a:r>
                        <a:rPr lang="en-US" sz="2400" baseline="0" dirty="0" smtClean="0"/>
                        <a:t> BG</a:t>
                      </a:r>
                    </a:p>
                    <a:p>
                      <a:r>
                        <a:rPr lang="en-US" sz="2400" baseline="0" dirty="0" smtClean="0"/>
                        <a:t>98% </a:t>
                      </a:r>
                      <a:r>
                        <a:rPr lang="en-US" sz="2400" baseline="0" dirty="0" err="1" smtClean="0"/>
                        <a:t>eff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PVDIS </a:t>
                      </a:r>
                      <a:r>
                        <a:rPr lang="en-US" sz="2400" baseline="0" dirty="0" smtClean="0"/>
                        <a:t>BG</a:t>
                      </a:r>
                      <a:endParaRPr lang="en-US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14.5/1.5%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2488s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10/0.3%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2520s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-/-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770s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-/-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704s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248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65% for 4/4 at 90% hitting efficiency.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Motivation: </a:t>
            </a:r>
          </a:p>
          <a:p>
            <a:pPr lvl="1"/>
            <a:r>
              <a:rPr lang="en-US" dirty="0" smtClean="0"/>
              <a:t>to demonstrate the principle of tracking and give the preliminary requirement for GEM trackers</a:t>
            </a:r>
          </a:p>
          <a:p>
            <a:pPr lvl="1"/>
            <a:r>
              <a:rPr lang="en-US" b="1" u="sng" dirty="0" smtClean="0"/>
              <a:t>No fine tuning at this point for optics e</a:t>
            </a:r>
            <a:r>
              <a:rPr lang="en-US" dirty="0" smtClean="0"/>
              <a:t>tc</a:t>
            </a:r>
          </a:p>
          <a:p>
            <a:pPr lvl="1"/>
            <a:r>
              <a:rPr lang="en-US" dirty="0" smtClean="0"/>
              <a:t>Speed is slow</a:t>
            </a:r>
          </a:p>
          <a:p>
            <a:pPr lvl="2"/>
            <a:r>
              <a:rPr lang="en-US" dirty="0" smtClean="0"/>
              <a:t>Can use multi-thread</a:t>
            </a:r>
          </a:p>
          <a:p>
            <a:pPr lvl="2"/>
            <a:r>
              <a:rPr lang="en-US" dirty="0" smtClean="0"/>
              <a:t>Can use calorimeter to significantly reduce speed (/30 for sectors) and provide redundancy to eliminate </a:t>
            </a:r>
            <a:r>
              <a:rPr lang="en-US" smtClean="0"/>
              <a:t>false track.</a:t>
            </a:r>
            <a:endParaRPr lang="en-US" dirty="0" smtClean="0"/>
          </a:p>
          <a:p>
            <a:r>
              <a:rPr lang="en-US" dirty="0" smtClean="0"/>
              <a:t>Observation:</a:t>
            </a:r>
          </a:p>
          <a:p>
            <a:pPr lvl="1"/>
            <a:r>
              <a:rPr lang="en-US" dirty="0" smtClean="0"/>
              <a:t>Without Background, tracking efficiency is very high.</a:t>
            </a:r>
          </a:p>
          <a:p>
            <a:pPr lvl="1"/>
            <a:r>
              <a:rPr lang="en-US" dirty="0" smtClean="0"/>
              <a:t>With Background, need at least 4 planes to reduce multi-tracks.</a:t>
            </a:r>
          </a:p>
          <a:p>
            <a:pPr lvl="1"/>
            <a:r>
              <a:rPr lang="en-US" dirty="0" smtClean="0"/>
              <a:t>Four GEM planes is not enough (</a:t>
            </a:r>
            <a:r>
              <a:rPr lang="en-US" sz="3200" b="1" u="sng" dirty="0" smtClean="0">
                <a:solidFill>
                  <a:srgbClr val="FF0000"/>
                </a:solidFill>
              </a:rPr>
              <a:t>At least five?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Time-of-Flight (TOF)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086600" cy="50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95400" y="6059269"/>
            <a:ext cx="586740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Large area, high </a:t>
            </a:r>
            <a:r>
              <a:rPr lang="en-US" altLang="zh-CN" dirty="0" smtClean="0">
                <a:solidFill>
                  <a:srgbClr val="0000FF"/>
                </a:solidFill>
              </a:rPr>
              <a:t>granularity. Good </a:t>
            </a:r>
            <a:r>
              <a:rPr lang="en-US" altLang="zh-CN" dirty="0">
                <a:solidFill>
                  <a:srgbClr val="0000FF"/>
                </a:solidFill>
              </a:rPr>
              <a:t>time resolution&lt;100ps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High efficiency&gt; </a:t>
            </a:r>
            <a:r>
              <a:rPr lang="en-US" altLang="zh-CN" dirty="0" smtClean="0">
                <a:solidFill>
                  <a:srgbClr val="0000FF"/>
                </a:solidFill>
              </a:rPr>
              <a:t>95%   .Low </a:t>
            </a:r>
            <a:r>
              <a:rPr lang="en-US" altLang="zh-CN" dirty="0">
                <a:solidFill>
                  <a:srgbClr val="0000FF"/>
                </a:solidFill>
              </a:rPr>
              <a:t>cost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工作\CBM合作\文章和报告\Rate word map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899400" cy="4964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438400" y="3962400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4600" y="411480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 rate </a:t>
            </a:r>
            <a:br>
              <a:rPr lang="en-US" dirty="0" smtClean="0"/>
            </a:br>
            <a:r>
              <a:rPr lang="en-US" dirty="0" err="1" smtClean="0"/>
              <a:t>SoLID</a:t>
            </a:r>
            <a:r>
              <a:rPr lang="en-US" dirty="0" smtClean="0"/>
              <a:t> @ JLab12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648200" y="4038600"/>
            <a:ext cx="304800" cy="609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31242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@GSI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TOF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581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Goal: 20:1 </a:t>
            </a:r>
            <a:r>
              <a:rPr lang="en-US" dirty="0" err="1" smtClean="0"/>
              <a:t>kaon</a:t>
            </a:r>
            <a:r>
              <a:rPr lang="en-US" dirty="0" smtClean="0"/>
              <a:t> rejection up to 2.5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n-US" dirty="0" smtClean="0"/>
              <a:t>~ 9 m, flight path</a:t>
            </a:r>
          </a:p>
          <a:p>
            <a:pPr lvl="1"/>
            <a:r>
              <a:rPr lang="en-US" dirty="0" smtClean="0"/>
              <a:t>0.55 ns separation @ 2.5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lvl="1"/>
            <a:r>
              <a:rPr lang="en-US" dirty="0" smtClean="0"/>
              <a:t>Considering tail: requiring about 100 </a:t>
            </a:r>
            <a:r>
              <a:rPr lang="en-US" dirty="0" err="1" smtClean="0"/>
              <a:t>ps</a:t>
            </a:r>
            <a:r>
              <a:rPr lang="en-US" dirty="0" smtClean="0"/>
              <a:t> (200 </a:t>
            </a:r>
            <a:r>
              <a:rPr lang="en-US" dirty="0" err="1" smtClean="0"/>
              <a:t>ps</a:t>
            </a:r>
            <a:r>
              <a:rPr lang="en-US" dirty="0" smtClean="0"/>
              <a:t> with a </a:t>
            </a:r>
            <a:r>
              <a:rPr lang="en-US" dirty="0" err="1" smtClean="0"/>
              <a:t>gaussain</a:t>
            </a:r>
            <a:r>
              <a:rPr lang="en-US" dirty="0" smtClean="0"/>
              <a:t>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066800"/>
            <a:ext cx="5334000" cy="3995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525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BaBar</a:t>
            </a:r>
            <a:r>
              <a:rPr lang="en-US" sz="2400" dirty="0" smtClean="0"/>
              <a:t>: 7m, with same requirement, need &lt;75 </a:t>
            </a:r>
            <a:r>
              <a:rPr lang="en-US" sz="2400" dirty="0" err="1" smtClean="0"/>
              <a:t>ps</a:t>
            </a:r>
            <a:r>
              <a:rPr lang="en-US" sz="2400" dirty="0" smtClean="0"/>
              <a:t> (150 </a:t>
            </a:r>
            <a:r>
              <a:rPr lang="en-US" sz="2400" dirty="0" err="1" smtClean="0"/>
              <a:t>ps</a:t>
            </a:r>
            <a:r>
              <a:rPr lang="en-US" sz="2400" dirty="0" smtClean="0"/>
              <a:t>). Will need to improve the tail with better optics, tighter TOF cut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Optics</a:t>
            </a:r>
          </a:p>
          <a:p>
            <a:pPr lvl="1"/>
            <a:r>
              <a:rPr lang="en-US" dirty="0" smtClean="0"/>
              <a:t>Is </a:t>
            </a:r>
            <a:r>
              <a:rPr lang="en-US" dirty="0" smtClean="0"/>
              <a:t>based on COMGEANT </a:t>
            </a:r>
            <a:r>
              <a:rPr lang="en-US" dirty="0" smtClean="0"/>
              <a:t>simulation </a:t>
            </a:r>
            <a:r>
              <a:rPr lang="en-US" dirty="0" smtClean="0"/>
              <a:t>with magnetic field generated by Poisson.  </a:t>
            </a:r>
          </a:p>
          <a:p>
            <a:pPr lvl="1"/>
            <a:r>
              <a:rPr lang="en-US" dirty="0" smtClean="0"/>
              <a:t>is used to study the detector resolution.</a:t>
            </a:r>
          </a:p>
          <a:p>
            <a:pPr lvl="1"/>
            <a:r>
              <a:rPr lang="en-US" dirty="0" smtClean="0"/>
              <a:t>Is used in </a:t>
            </a:r>
            <a:r>
              <a:rPr lang="en-US" dirty="0" smtClean="0"/>
              <a:t>“progressive tracking”, </a:t>
            </a:r>
            <a:r>
              <a:rPr lang="en-US" dirty="0" smtClean="0"/>
              <a:t>as one needs to predict the hitting </a:t>
            </a:r>
            <a:r>
              <a:rPr lang="en-US" dirty="0" smtClean="0"/>
              <a:t>locations. </a:t>
            </a:r>
            <a:endParaRPr lang="en-US" dirty="0" smtClean="0"/>
          </a:p>
          <a:p>
            <a:r>
              <a:rPr lang="en-US" dirty="0" smtClean="0"/>
              <a:t>200 um GEM position resolution with u/v orientation 10</a:t>
            </a:r>
            <a:r>
              <a:rPr lang="en-US" baseline="30000" dirty="0" smtClean="0"/>
              <a:t>o</a:t>
            </a:r>
            <a:r>
              <a:rPr lang="en-US" dirty="0" smtClean="0"/>
              <a:t> separation.</a:t>
            </a:r>
          </a:p>
          <a:p>
            <a:pPr lvl="1"/>
            <a:r>
              <a:rPr lang="en-US" dirty="0" smtClean="0"/>
              <a:t>1% momentum resolution.</a:t>
            </a:r>
          </a:p>
          <a:p>
            <a:pPr lvl="1"/>
            <a:r>
              <a:rPr lang="en-US" dirty="0" smtClean="0"/>
              <a:t>Polar angular resolution 0.3 </a:t>
            </a:r>
            <a:r>
              <a:rPr lang="en-US" dirty="0" err="1" smtClean="0"/>
              <a:t>mr.</a:t>
            </a:r>
            <a:endParaRPr lang="en-US" dirty="0" smtClean="0"/>
          </a:p>
          <a:p>
            <a:pPr lvl="1"/>
            <a:r>
              <a:rPr lang="en-US" dirty="0" err="1" smtClean="0"/>
              <a:t>Azimuthal</a:t>
            </a:r>
            <a:r>
              <a:rPr lang="en-US" dirty="0" smtClean="0"/>
              <a:t> angular resolution is 5 </a:t>
            </a:r>
            <a:r>
              <a:rPr lang="en-US" dirty="0" err="1" smtClean="0"/>
              <a:t>mr.</a:t>
            </a:r>
            <a:endParaRPr lang="en-US" dirty="0" smtClean="0"/>
          </a:p>
          <a:p>
            <a:pPr lvl="1"/>
            <a:r>
              <a:rPr lang="en-US" dirty="0" smtClean="0"/>
              <a:t>0.8 cm vertex resolution.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Naïve Estimation: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0.8 cm vertex resolution</a:t>
            </a:r>
          </a:p>
          <a:p>
            <a:r>
              <a:rPr lang="en-US" dirty="0" smtClean="0"/>
              <a:t>0.3 </a:t>
            </a:r>
            <a:r>
              <a:rPr lang="en-US" dirty="0" err="1" smtClean="0"/>
              <a:t>mr</a:t>
            </a:r>
            <a:r>
              <a:rPr lang="en-US" dirty="0" smtClean="0"/>
              <a:t> polar angular resolution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mr</a:t>
            </a:r>
            <a:r>
              <a:rPr lang="en-US" dirty="0" smtClean="0"/>
              <a:t> polar angular resolution</a:t>
            </a:r>
          </a:p>
          <a:p>
            <a:r>
              <a:rPr lang="en-US" dirty="0" smtClean="0"/>
              <a:t>9 m flight distance</a:t>
            </a:r>
          </a:p>
          <a:p>
            <a:r>
              <a:rPr lang="en-US" dirty="0" smtClean="0"/>
              <a:t>4m distance outside field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4419600"/>
          <a:ext cx="7045325" cy="685800"/>
        </p:xfrm>
        <a:graphic>
          <a:graphicData uri="http://schemas.openxmlformats.org/presentationml/2006/ole">
            <p:oleObj spid="_x0000_s4098" name="Equation" r:id="rId3" imgW="2869920" imgH="27936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257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80 </a:t>
            </a:r>
            <a:r>
              <a:rPr lang="en-US" sz="2400" b="1" dirty="0" err="1" smtClean="0"/>
              <a:t>ps</a:t>
            </a:r>
            <a:r>
              <a:rPr lang="en-US" sz="2400" b="1" dirty="0" smtClean="0"/>
              <a:t> at c gives 2.4 cm on travel length.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780782"/>
            <a:ext cx="8458200" cy="584775"/>
          </a:xfrm>
          <a:prstGeom prst="rect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It is possible to reach the desired TOF resolution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TOF Developing Roadmap: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r>
              <a:rPr lang="en-US" dirty="0" smtClean="0"/>
              <a:t>MRPC Design for </a:t>
            </a:r>
            <a:r>
              <a:rPr lang="en-US" dirty="0" err="1" smtClean="0"/>
              <a:t>SoLID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Beam test on MRPC to demonstrate rate limit.</a:t>
            </a:r>
          </a:p>
          <a:p>
            <a:pPr lvl="1"/>
            <a:r>
              <a:rPr lang="en-US" dirty="0" smtClean="0"/>
              <a:t>Also beam test for background prediction.</a:t>
            </a:r>
          </a:p>
          <a:p>
            <a:pPr lvl="1"/>
            <a:r>
              <a:rPr lang="en-US" dirty="0" smtClean="0"/>
              <a:t>How to Eliminate Gap?</a:t>
            </a:r>
          </a:p>
          <a:p>
            <a:pPr lvl="1"/>
            <a:r>
              <a:rPr lang="en-US" dirty="0" smtClean="0"/>
              <a:t>Electronics integration (DAQ)</a:t>
            </a:r>
          </a:p>
          <a:p>
            <a:r>
              <a:rPr lang="en-US" dirty="0" smtClean="0"/>
              <a:t>Goal TOF resolution: 100 </a:t>
            </a:r>
            <a:r>
              <a:rPr lang="en-US" dirty="0" err="1" smtClean="0"/>
              <a:t>ps</a:t>
            </a:r>
            <a:endParaRPr lang="en-US" dirty="0" smtClean="0"/>
          </a:p>
          <a:p>
            <a:pPr lvl="1"/>
            <a:r>
              <a:rPr lang="en-US" dirty="0" smtClean="0"/>
              <a:t>Intrinsic resolution  capable of 40~ 60 ps.</a:t>
            </a:r>
          </a:p>
          <a:p>
            <a:pPr lvl="2"/>
            <a:r>
              <a:rPr lang="en-US" dirty="0" smtClean="0"/>
              <a:t>Determine the cell size</a:t>
            </a:r>
          </a:p>
          <a:p>
            <a:pPr lvl="1"/>
            <a:r>
              <a:rPr lang="en-US" u="sng" dirty="0" smtClean="0"/>
              <a:t>Need to study the path length correction in simulation together with optics to determine what is the limit in TOF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Hall D Magnet </a:t>
            </a:r>
            <a:r>
              <a:rPr lang="en-US" dirty="0" smtClean="0"/>
              <a:t>Study (Preliminary)</a:t>
            </a:r>
            <a:endParaRPr lang="en-US" dirty="0"/>
          </a:p>
        </p:txBody>
      </p:sp>
      <p:pic>
        <p:nvPicPr>
          <p:cNvPr id="4" name="Content Placeholder 3" descr="hall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4824" y="2667000"/>
            <a:ext cx="5364481" cy="4191000"/>
          </a:xfrm>
        </p:spPr>
      </p:pic>
      <p:sp>
        <p:nvSpPr>
          <p:cNvPr id="5" name="TextBox 4"/>
          <p:cNvSpPr txBox="1"/>
          <p:nvPr/>
        </p:nvSpPr>
        <p:spPr>
          <a:xfrm>
            <a:off x="228600" y="9906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 uniformity of magnetic field is not a big issue for SIDIS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strength of the integrated </a:t>
            </a:r>
            <a:r>
              <a:rPr lang="en-US" sz="2000" dirty="0" err="1" smtClean="0"/>
              <a:t>BdL</a:t>
            </a:r>
            <a:r>
              <a:rPr lang="en-US" sz="2000" dirty="0" smtClean="0"/>
              <a:t> will be related to the momentum resolution.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Current number: 90 cm radius x 340 cm length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Similar ratio of CDF magnet    150 cm radius x 550 cm.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Similar size to ZEUS: 86 cm radius x ~ 300 cm length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5908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Things not likely to be changed: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Distance between target and magnet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Length of calorimeter, gas Cerenkov detectors.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TOF are needed, so the distance between MRPC and target. 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8006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BABAR and CLEO Magnet can work for SIDIS</a:t>
            </a:r>
          </a:p>
          <a:p>
            <a:r>
              <a:rPr lang="en-US" dirty="0" smtClean="0"/>
              <a:t>CDF will give slightly worse phase space, but can work too.</a:t>
            </a:r>
          </a:p>
          <a:p>
            <a:r>
              <a:rPr lang="en-US" dirty="0" smtClean="0"/>
              <a:t>ZEUS and Hall D are similar, </a:t>
            </a:r>
          </a:p>
          <a:p>
            <a:r>
              <a:rPr lang="en-US" dirty="0" smtClean="0"/>
              <a:t>Probably ZEUS will give a better phase space?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-1"/>
            <a:ext cx="9156481" cy="685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2667000"/>
            <a:ext cx="381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00200" y="3429000"/>
            <a:ext cx="5791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4267200"/>
            <a:ext cx="381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371599" y="3429000"/>
            <a:ext cx="5791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of forward angle detectors will be ok. </a:t>
            </a:r>
          </a:p>
          <a:p>
            <a:pPr lvl="1"/>
            <a:r>
              <a:rPr lang="en-US" dirty="0" smtClean="0"/>
              <a:t>Largest limitation will be on the yoke, need to have enough room to hold the detectors.</a:t>
            </a:r>
          </a:p>
          <a:p>
            <a:pPr lvl="1"/>
            <a:r>
              <a:rPr lang="en-US" dirty="0" smtClean="0"/>
              <a:t>Background will not change much. </a:t>
            </a:r>
          </a:p>
          <a:p>
            <a:r>
              <a:rPr lang="en-US" dirty="0" smtClean="0"/>
              <a:t>Will phase space got affected? </a:t>
            </a:r>
          </a:p>
          <a:p>
            <a:pPr lvl="1"/>
            <a:r>
              <a:rPr lang="en-US" dirty="0" smtClean="0"/>
              <a:t>Depending on the thickness of front </a:t>
            </a:r>
            <a:r>
              <a:rPr lang="en-US" dirty="0" err="1" smtClean="0"/>
              <a:t>york</a:t>
            </a:r>
            <a:r>
              <a:rPr lang="en-US" dirty="0" smtClean="0"/>
              <a:t> </a:t>
            </a:r>
            <a:r>
              <a:rPr lang="en-US" dirty="0" smtClean="0"/>
              <a:t>(also back)</a:t>
            </a:r>
          </a:p>
          <a:p>
            <a:pPr lvl="1"/>
            <a:r>
              <a:rPr lang="en-US" dirty="0" smtClean="0"/>
              <a:t>Shorter target, but higher density to improve the phase space?</a:t>
            </a:r>
          </a:p>
          <a:p>
            <a:pPr lvl="1"/>
            <a:r>
              <a:rPr lang="en-US" dirty="0" smtClean="0"/>
              <a:t>Slightly shorter magnet possible?</a:t>
            </a:r>
          </a:p>
          <a:p>
            <a:r>
              <a:rPr lang="en-US" dirty="0" smtClean="0"/>
              <a:t>Current design of large angle detector will not work. </a:t>
            </a:r>
          </a:p>
          <a:p>
            <a:pPr lvl="1"/>
            <a:r>
              <a:rPr lang="en-US" dirty="0" smtClean="0"/>
              <a:t>Need new design for GEMs and large angle calorimeter (barrel shape for both)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Starting 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Along z, the trajectory is a circle.</a:t>
            </a:r>
          </a:p>
          <a:p>
            <a:r>
              <a:rPr lang="en-US" dirty="0" smtClean="0"/>
              <a:t>With Radius R, and distance along z</a:t>
            </a:r>
          </a:p>
          <a:p>
            <a:pPr lvl="1"/>
            <a:r>
              <a:rPr lang="en-US" dirty="0" smtClean="0"/>
              <a:t>One can get P</a:t>
            </a:r>
            <a:r>
              <a:rPr lang="en-US" baseline="-25000" dirty="0" smtClean="0"/>
              <a:t>T</a:t>
            </a:r>
            <a:r>
              <a:rPr lang="en-US" dirty="0" smtClean="0"/>
              <a:t>/P</a:t>
            </a:r>
            <a:r>
              <a:rPr lang="en-US" baseline="-25000" dirty="0" smtClean="0"/>
              <a:t>L  </a:t>
            </a:r>
            <a:r>
              <a:rPr lang="en-US" dirty="0" smtClean="0"/>
              <a:t>-&gt; polar angle</a:t>
            </a:r>
          </a:p>
          <a:p>
            <a:pPr lvl="1"/>
            <a:r>
              <a:rPr lang="en-US" dirty="0" smtClean="0"/>
              <a:t>Combine R and Magnetic field, one can get P</a:t>
            </a:r>
            <a:r>
              <a:rPr lang="en-US" baseline="-25000" dirty="0" smtClean="0"/>
              <a:t>T</a:t>
            </a:r>
            <a:r>
              <a:rPr lang="en-US" dirty="0" smtClean="0"/>
              <a:t> -&gt; Momentum</a:t>
            </a:r>
          </a:p>
          <a:p>
            <a:pPr lvl="1"/>
            <a:r>
              <a:rPr lang="en-US" dirty="0" err="1" smtClean="0"/>
              <a:t>Azimuthal</a:t>
            </a:r>
            <a:r>
              <a:rPr lang="en-US" dirty="0" smtClean="0"/>
              <a:t> angle can be determined at the point when the particles enter magnetic field + theta angle</a:t>
            </a:r>
          </a:p>
          <a:p>
            <a:pPr lvl="1"/>
            <a:r>
              <a:rPr lang="en-US" dirty="0" smtClean="0"/>
              <a:t>Vertex can be determined by </a:t>
            </a:r>
            <a:br>
              <a:rPr lang="en-US" dirty="0" smtClean="0"/>
            </a:br>
            <a:r>
              <a:rPr lang="en-US" dirty="0" smtClean="0"/>
              <a:t>unfolding the trajectory + </a:t>
            </a:r>
            <a:br>
              <a:rPr lang="en-US" dirty="0" smtClean="0"/>
            </a:br>
            <a:r>
              <a:rPr lang="en-US" dirty="0" smtClean="0"/>
              <a:t>polar angle + hit positions.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86600" y="533400"/>
          <a:ext cx="1625600" cy="1828800"/>
        </p:xfrm>
        <a:graphic>
          <a:graphicData uri="http://schemas.openxmlformats.org/presentationml/2006/ole">
            <p:oleObj spid="_x0000_s3075" name="Equation" r:id="rId3" imgW="609480" imgH="685800" progId="Equation.3">
              <p:embed/>
            </p:oleObj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800600"/>
            <a:ext cx="3200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Quality of Optics</a:t>
            </a:r>
            <a:endParaRPr lang="en-US" dirty="0"/>
          </a:p>
        </p:txBody>
      </p:sp>
      <p:pic>
        <p:nvPicPr>
          <p:cNvPr id="4" name="Content Placeholder 3" descr="optics_examp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5029200" cy="3613947"/>
          </a:xfrm>
        </p:spPr>
      </p:pic>
      <p:sp>
        <p:nvSpPr>
          <p:cNvPr id="5" name="TextBox 4"/>
          <p:cNvSpPr txBox="1"/>
          <p:nvPr/>
        </p:nvSpPr>
        <p:spPr>
          <a:xfrm>
            <a:off x="228600" y="46482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momentum, no resolution (example)</a:t>
            </a:r>
          </a:p>
          <a:p>
            <a:r>
              <a:rPr lang="en-US" sz="2400" dirty="0" smtClean="0"/>
              <a:t>Show that we can do reconstruction.</a:t>
            </a:r>
          </a:p>
          <a:p>
            <a:r>
              <a:rPr lang="en-US" sz="2400" dirty="0" smtClean="0"/>
              <a:t>We know both input and output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886200" cy="37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5334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Resolution included, optics is performed at each momentum/angle separately.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0"/>
            <a:ext cx="6019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Initial Idea of Optics Calibration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Similar to </a:t>
            </a:r>
            <a:r>
              <a:rPr lang="en-US" dirty="0" err="1" smtClean="0"/>
              <a:t>BigBite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Multi-Carbon foils</a:t>
            </a:r>
            <a:br>
              <a:rPr lang="en-US" dirty="0" smtClean="0"/>
            </a:br>
            <a:r>
              <a:rPr lang="en-US" dirty="0" smtClean="0"/>
              <a:t>for vertex reconstruction.</a:t>
            </a:r>
          </a:p>
          <a:p>
            <a:r>
              <a:rPr lang="en-US" dirty="0" smtClean="0"/>
              <a:t>Sieve for Angular calibration</a:t>
            </a:r>
          </a:p>
          <a:p>
            <a:r>
              <a:rPr lang="en-US" dirty="0" smtClean="0"/>
              <a:t>e-p elastic scattering</a:t>
            </a:r>
            <a:br>
              <a:rPr lang="en-US" dirty="0" smtClean="0"/>
            </a:br>
            <a:r>
              <a:rPr lang="en-US" dirty="0" smtClean="0"/>
              <a:t>for momentum</a:t>
            </a:r>
            <a:br>
              <a:rPr lang="en-US" dirty="0" smtClean="0"/>
            </a:br>
            <a:r>
              <a:rPr lang="en-US" dirty="0" smtClean="0"/>
              <a:t>calibration</a:t>
            </a:r>
            <a:br>
              <a:rPr lang="en-US" dirty="0" smtClean="0"/>
            </a:br>
            <a:r>
              <a:rPr lang="en-US" dirty="0" smtClean="0"/>
              <a:t>at 1 and 2 pass.</a:t>
            </a:r>
          </a:p>
          <a:p>
            <a:r>
              <a:rPr lang="en-US" dirty="0" smtClean="0"/>
              <a:t>Need lower mag.</a:t>
            </a:r>
            <a:br>
              <a:rPr lang="en-US" dirty="0" smtClean="0"/>
            </a:br>
            <a:r>
              <a:rPr lang="en-US" dirty="0" smtClean="0"/>
              <a:t>field setting for</a:t>
            </a:r>
            <a:br>
              <a:rPr lang="en-US" dirty="0" smtClean="0"/>
            </a:br>
            <a:r>
              <a:rPr lang="en-US" dirty="0" err="1" smtClean="0"/>
              <a:t>SoLID</a:t>
            </a:r>
            <a:endParaRPr lang="en-US" dirty="0" smtClean="0"/>
          </a:p>
          <a:p>
            <a:r>
              <a:rPr lang="en-US" dirty="0" smtClean="0"/>
              <a:t>Other ideas?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0"/>
            <a:ext cx="43434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86200" y="3486150"/>
            <a:ext cx="2887662" cy="3371850"/>
            <a:chOff x="5557851" y="2939199"/>
            <a:chExt cx="2887505" cy="3371154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557851" y="2939199"/>
              <a:ext cx="2887505" cy="3264789"/>
              <a:chOff x="5594364" y="3121764"/>
              <a:chExt cx="2887505" cy="3264789"/>
            </a:xfrm>
          </p:grpSpPr>
          <p:pic>
            <p:nvPicPr>
              <p:cNvPr id="8" name="Picture 10" descr="sieve.jpe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4818553" y="4022246"/>
                <a:ext cx="2857500" cy="130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00243" y="3121764"/>
                <a:ext cx="1581626" cy="3264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6240439" y="6035772"/>
              <a:ext cx="1304854" cy="274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onstantia" pitchFamily="18" charset="0"/>
                </a:rPr>
                <a:t>BigBite Sieve Slit</a:t>
              </a: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r="50000"/>
          <a:stretch>
            <a:fillRect/>
          </a:stretch>
        </p:blipFill>
        <p:spPr bwMode="auto">
          <a:xfrm>
            <a:off x="6767138" y="3200400"/>
            <a:ext cx="21482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Optics Working Plan (With Future Manpower)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Current Optics Model is good for director review etc.</a:t>
            </a:r>
          </a:p>
          <a:p>
            <a:r>
              <a:rPr lang="en-US" dirty="0" smtClean="0"/>
              <a:t>Future working plan includes:</a:t>
            </a:r>
          </a:p>
          <a:p>
            <a:pPr lvl="1"/>
            <a:r>
              <a:rPr lang="en-US" dirty="0" smtClean="0"/>
              <a:t>Work out a </a:t>
            </a:r>
            <a:r>
              <a:rPr lang="en-US" b="1" dirty="0" smtClean="0"/>
              <a:t>single unified optics </a:t>
            </a:r>
            <a:r>
              <a:rPr lang="en-US" dirty="0" smtClean="0"/>
              <a:t>model for several baseline design (magnetic field, angle etc)</a:t>
            </a:r>
          </a:p>
          <a:p>
            <a:pPr lvl="1"/>
            <a:r>
              <a:rPr lang="en-US" dirty="0" smtClean="0"/>
              <a:t>Design the </a:t>
            </a:r>
            <a:r>
              <a:rPr lang="en-US" b="1" dirty="0" smtClean="0"/>
              <a:t>detailed optics working plan </a:t>
            </a:r>
            <a:r>
              <a:rPr lang="en-US" dirty="0" smtClean="0"/>
              <a:t>(beam energies/current, beam time, target, settings, and checks)</a:t>
            </a:r>
          </a:p>
          <a:p>
            <a:pPr lvl="1"/>
            <a:r>
              <a:rPr lang="en-US" dirty="0" smtClean="0"/>
              <a:t>Generate </a:t>
            </a:r>
            <a:r>
              <a:rPr lang="en-US" b="1" dirty="0" smtClean="0"/>
              <a:t>simulated data </a:t>
            </a:r>
            <a:r>
              <a:rPr lang="en-US" dirty="0" smtClean="0"/>
              <a:t>to demonstrate optics reconstruction according to optics working plan.</a:t>
            </a:r>
          </a:p>
          <a:p>
            <a:pPr lvl="1"/>
            <a:r>
              <a:rPr lang="en-US" u="sng" dirty="0" smtClean="0"/>
              <a:t>We MUST achieve this before data taking, since tracking needs this information as input (online).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Tracking: Progressive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7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one seed in the first plane.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Loop over hit in the second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Predict/Check hit in the next plane (combining the optics information)</a:t>
            </a:r>
          </a:p>
          <a:p>
            <a:pPr marL="971550" lvl="1" indent="-514350">
              <a:buNone/>
            </a:pPr>
            <a:r>
              <a:rPr lang="en-US" dirty="0" smtClean="0"/>
              <a:t>3.1 If succeed, predict/check hit in the next plane with better optics information.</a:t>
            </a:r>
          </a:p>
          <a:p>
            <a:pPr marL="971550" lvl="1" indent="-514350">
              <a:buNone/>
            </a:pPr>
            <a:r>
              <a:rPr lang="en-US" dirty="0" smtClean="0"/>
              <a:t>3.2 If not succeeded, go </a:t>
            </a:r>
            <a:r>
              <a:rPr lang="en-US" dirty="0" smtClean="0"/>
              <a:t>back to </a:t>
            </a:r>
            <a:r>
              <a:rPr lang="en-US" dirty="0" smtClean="0"/>
              <a:t>second step.</a:t>
            </a:r>
          </a:p>
          <a:p>
            <a:pPr marL="971550" lvl="1" indent="-514350">
              <a:buNone/>
            </a:pPr>
            <a:endParaRPr lang="en-US" dirty="0" smtClean="0"/>
          </a:p>
          <a:p>
            <a:pPr marL="971550" lvl="1" indent="-514350">
              <a:buNone/>
            </a:pPr>
            <a:r>
              <a:rPr lang="en-US" dirty="0" smtClean="0"/>
              <a:t>Use the optics information, trajectories are closely related momentum angle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Tracking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5 planes in forward angle + 4 planes in large angle:</a:t>
            </a:r>
          </a:p>
          <a:p>
            <a:pPr lvl="1"/>
            <a:r>
              <a:rPr lang="en-US" dirty="0" smtClean="0"/>
              <a:t>Require 4/5 and 3/4 to increase tracking efficiency gives 6+5=11 different combinations </a:t>
            </a:r>
          </a:p>
          <a:p>
            <a:pPr lvl="2"/>
            <a:r>
              <a:rPr lang="en-US" dirty="0" smtClean="0"/>
              <a:t>separate treatments.</a:t>
            </a:r>
          </a:p>
          <a:p>
            <a:pPr lvl="1"/>
            <a:r>
              <a:rPr lang="en-US" dirty="0" smtClean="0"/>
              <a:t>Sort all the found tracks by quality of fit (can be improved):</a:t>
            </a:r>
          </a:p>
          <a:p>
            <a:pPr lvl="1"/>
            <a:r>
              <a:rPr lang="en-US" dirty="0" smtClean="0"/>
              <a:t>Ensure no hits were used twice to </a:t>
            </a:r>
            <a:r>
              <a:rPr lang="en-US" dirty="0" smtClean="0"/>
              <a:t>de-ghost </a:t>
            </a:r>
            <a:r>
              <a:rPr lang="en-US" dirty="0" smtClean="0"/>
              <a:t>the false track.</a:t>
            </a:r>
          </a:p>
          <a:p>
            <a:pPr lvl="1"/>
            <a:r>
              <a:rPr lang="en-US" dirty="0" smtClean="0"/>
              <a:t>Still need to connect final track with optics and also for TOF.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8" descr="chamber_b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667000"/>
            <a:ext cx="4572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5" descr="multi_track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84488"/>
            <a:ext cx="47244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5334000" y="3406775"/>
            <a:ext cx="4699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L1</a:t>
            </a:r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8418513" y="3048000"/>
            <a:ext cx="5826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B050"/>
                </a:solidFill>
              </a:rPr>
              <a:t>LF3</a:t>
            </a:r>
          </a:p>
        </p:txBody>
      </p: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5286375" y="4879975"/>
            <a:ext cx="5826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70C0"/>
                </a:solidFill>
              </a:rPr>
              <a:t>LF4</a:t>
            </a: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6929438" y="4854575"/>
            <a:ext cx="48418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F5</a:t>
            </a:r>
          </a:p>
        </p:txBody>
      </p:sp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8358188" y="4926013"/>
            <a:ext cx="48418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99"/>
                </a:solidFill>
              </a:rPr>
              <a:t>F6</a:t>
            </a:r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4876800" y="3940175"/>
            <a:ext cx="30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nstantia" pitchFamily="18" charset="0"/>
              </a:rPr>
              <a:t>6</a:t>
            </a:r>
          </a:p>
        </p:txBody>
      </p:sp>
      <p:sp>
        <p:nvSpPr>
          <p:cNvPr id="20492" name="TextBox 19"/>
          <p:cNvSpPr txBox="1">
            <a:spLocks noChangeArrowheads="1"/>
          </p:cNvSpPr>
          <p:nvPr/>
        </p:nvSpPr>
        <p:spPr bwMode="auto">
          <a:xfrm>
            <a:off x="8153400" y="3940175"/>
            <a:ext cx="42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onstantia" pitchFamily="18" charset="0"/>
              </a:rPr>
              <a:t>20</a:t>
            </a:r>
          </a:p>
        </p:txBody>
      </p:sp>
      <p:sp>
        <p:nvSpPr>
          <p:cNvPr id="20493" name="TextBox 20"/>
          <p:cNvSpPr txBox="1">
            <a:spLocks noChangeArrowheads="1"/>
          </p:cNvSpPr>
          <p:nvPr/>
        </p:nvSpPr>
        <p:spPr bwMode="auto">
          <a:xfrm>
            <a:off x="5029200" y="5692775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onstantia" pitchFamily="18" charset="0"/>
              </a:rPr>
              <a:t>25</a:t>
            </a:r>
          </a:p>
        </p:txBody>
      </p:sp>
      <p:sp>
        <p:nvSpPr>
          <p:cNvPr id="20494" name="TextBox 21"/>
          <p:cNvSpPr txBox="1">
            <a:spLocks noChangeArrowheads="1"/>
          </p:cNvSpPr>
          <p:nvPr/>
        </p:nvSpPr>
        <p:spPr bwMode="auto">
          <a:xfrm>
            <a:off x="6572250" y="556895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F0"/>
                </a:solidFill>
                <a:latin typeface="Constantia" pitchFamily="18" charset="0"/>
              </a:rPr>
              <a:t>18</a:t>
            </a:r>
          </a:p>
        </p:txBody>
      </p:sp>
      <p:sp>
        <p:nvSpPr>
          <p:cNvPr id="20495" name="TextBox 22"/>
          <p:cNvSpPr txBox="1">
            <a:spLocks noChangeArrowheads="1"/>
          </p:cNvSpPr>
          <p:nvPr/>
        </p:nvSpPr>
        <p:spPr bwMode="auto">
          <a:xfrm>
            <a:off x="8072438" y="5568950"/>
            <a:ext cx="42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99"/>
                </a:solidFill>
                <a:latin typeface="Constantia" pitchFamily="18" charset="0"/>
              </a:rPr>
              <a:t>20</a:t>
            </a:r>
          </a:p>
        </p:txBody>
      </p:sp>
      <p:sp>
        <p:nvSpPr>
          <p:cNvPr id="20496" name="TextBox 23"/>
          <p:cNvSpPr txBox="1">
            <a:spLocks noChangeArrowheads="1"/>
          </p:cNvSpPr>
          <p:nvPr/>
        </p:nvSpPr>
        <p:spPr bwMode="auto">
          <a:xfrm>
            <a:off x="6846888" y="3330575"/>
            <a:ext cx="5826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LF2</a:t>
            </a:r>
          </a:p>
        </p:txBody>
      </p:sp>
      <p:sp>
        <p:nvSpPr>
          <p:cNvPr id="20497" name="TextBox 17"/>
          <p:cNvSpPr txBox="1">
            <a:spLocks noChangeArrowheads="1"/>
          </p:cNvSpPr>
          <p:nvPr/>
        </p:nvSpPr>
        <p:spPr bwMode="auto">
          <a:xfrm>
            <a:off x="6572250" y="3854450"/>
            <a:ext cx="4699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20498" name="TextBox 25"/>
          <p:cNvSpPr txBox="1">
            <a:spLocks noChangeArrowheads="1"/>
          </p:cNvSpPr>
          <p:nvPr/>
        </p:nvSpPr>
        <p:spPr bwMode="auto">
          <a:xfrm>
            <a:off x="1500188" y="6207125"/>
            <a:ext cx="21415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11 GeV,  R(cm) </a:t>
            </a:r>
          </a:p>
        </p:txBody>
      </p:sp>
      <p:sp>
        <p:nvSpPr>
          <p:cNvPr id="20499" name="TextBox 26"/>
          <p:cNvSpPr txBox="1">
            <a:spLocks noChangeArrowheads="1"/>
          </p:cNvSpPr>
          <p:nvPr/>
        </p:nvSpPr>
        <p:spPr bwMode="auto">
          <a:xfrm>
            <a:off x="533400" y="2895600"/>
            <a:ext cx="29829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990000"/>
                </a:solidFill>
              </a:rPr>
              <a:t>Count rate in kHz/mm</a:t>
            </a:r>
            <a:r>
              <a:rPr lang="en-US" sz="2000" b="1" baseline="30000" dirty="0">
                <a:solidFill>
                  <a:srgbClr val="990000"/>
                </a:solidFill>
              </a:rPr>
              <a:t>2</a:t>
            </a:r>
            <a:r>
              <a:rPr lang="en-US" sz="2000" b="1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0500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29902-740C-4CC1-958B-A919659DE188}" type="slidenum">
              <a:rPr lang="zh-CN" altLang="en-GB" smtClean="0"/>
              <a:pPr/>
              <a:t>9</a:t>
            </a:fld>
            <a:endParaRPr lang="en-GB" altLang="zh-CN" smtClean="0"/>
          </a:p>
        </p:txBody>
      </p:sp>
      <p:sp>
        <p:nvSpPr>
          <p:cNvPr id="20501" name="TextBox 25"/>
          <p:cNvSpPr txBox="1">
            <a:spLocks noChangeArrowheads="1"/>
          </p:cNvSpPr>
          <p:nvPr/>
        </p:nvSpPr>
        <p:spPr bwMode="auto">
          <a:xfrm>
            <a:off x="5572125" y="6497638"/>
            <a:ext cx="21415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Multiplicity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8534400" cy="270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1251</Words>
  <Application>Microsoft Office PowerPoint</Application>
  <PresentationFormat>On-screen Show (4:3)</PresentationFormat>
  <Paragraphs>214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Optics, Tracking, and TOF Status/Update/Roadmap </vt:lpstr>
      <vt:lpstr>Optics</vt:lpstr>
      <vt:lpstr>Starting Model:</vt:lpstr>
      <vt:lpstr>Quality of Optics</vt:lpstr>
      <vt:lpstr>Initial Idea of Optics Calibration</vt:lpstr>
      <vt:lpstr>Optics Working Plan (With Future Manpower)</vt:lpstr>
      <vt:lpstr>Tracking: Progressive Method</vt:lpstr>
      <vt:lpstr>Tracking Algorithm</vt:lpstr>
      <vt:lpstr>Slide 9</vt:lpstr>
      <vt:lpstr>Tracking Development Plan:</vt:lpstr>
      <vt:lpstr>PVDIS Tracking</vt:lpstr>
      <vt:lpstr>Illustration</vt:lpstr>
      <vt:lpstr>Event Display</vt:lpstr>
      <vt:lpstr>Tracking Algorithm</vt:lpstr>
      <vt:lpstr>Results (50000 events, 92% for 4/4)</vt:lpstr>
      <vt:lpstr>Discussion</vt:lpstr>
      <vt:lpstr>Time-of-Flight (TOF)</vt:lpstr>
      <vt:lpstr>Background Rates</vt:lpstr>
      <vt:lpstr>TOF Requirement</vt:lpstr>
      <vt:lpstr>Naïve Estimation:</vt:lpstr>
      <vt:lpstr>TOF Developing Roadmap:</vt:lpstr>
      <vt:lpstr>Hall D Magnet Study (Preliminary)</vt:lpstr>
      <vt:lpstr>Slide 23</vt:lpstr>
      <vt:lpstr>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Tracking, Optics and TOF Status/Update/Roadmap </dc:title>
  <dc:creator>xqian</dc:creator>
  <cp:lastModifiedBy>xqian</cp:lastModifiedBy>
  <cp:revision>36</cp:revision>
  <dcterms:created xsi:type="dcterms:W3CDTF">2006-08-16T00:00:00Z</dcterms:created>
  <dcterms:modified xsi:type="dcterms:W3CDTF">2011-03-25T17:45:22Z</dcterms:modified>
</cp:coreProperties>
</file>