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notesMasterIdLst>
    <p:notesMasterId r:id="rId33"/>
  </p:notesMasterIdLst>
  <p:sldIdLst>
    <p:sldId id="256" r:id="rId6"/>
    <p:sldId id="258" r:id="rId7"/>
    <p:sldId id="269" r:id="rId8"/>
    <p:sldId id="272" r:id="rId9"/>
    <p:sldId id="283" r:id="rId10"/>
    <p:sldId id="284" r:id="rId11"/>
    <p:sldId id="274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259" r:id="rId20"/>
    <p:sldId id="260" r:id="rId21"/>
    <p:sldId id="270" r:id="rId22"/>
    <p:sldId id="271" r:id="rId23"/>
    <p:sldId id="264" r:id="rId24"/>
    <p:sldId id="257" r:id="rId25"/>
    <p:sldId id="261" r:id="rId26"/>
    <p:sldId id="262" r:id="rId27"/>
    <p:sldId id="265" r:id="rId28"/>
    <p:sldId id="266" r:id="rId29"/>
    <p:sldId id="267" r:id="rId30"/>
    <p:sldId id="282" r:id="rId31"/>
    <p:sldId id="268" r:id="rId3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33BC457-9145-4126-880D-D515BB91C572}" type="datetimeFigureOut">
              <a:rPr lang="en-US" smtClean="0"/>
              <a:t>3/25/2011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176C24-6A9A-4CDC-BEF3-9219CCE4E1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6EA9-04D4-4035-AC3B-D102F00343BC}" type="datetime1">
              <a:rPr lang="en-US" smtClean="0"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446E-A0C8-4942-965A-5C854C8F27E1}" type="datetime1">
              <a:rPr lang="en-US" smtClean="0"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1331-098B-4D58-8DAB-FB4745E1C709}" type="datetime1">
              <a:rPr lang="en-US" smtClean="0"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A5F96-CDED-49AD-9BDF-C03A6708D0CA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84D5DE-01AA-46CA-AF2A-B892D3D865CD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BD28BA-F117-46C5-AE05-0ED9563377A7}" type="datetime1">
              <a:rPr lang="en-US" smtClean="0"/>
              <a:t>3/25/2011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8F8F2-01FC-490D-890C-031F4BEF2922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707AA-D1F2-412B-87CE-50550C9F815E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63179-0CE0-429D-9232-AADC195ACD2E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FF8B8-BB14-4B3C-B012-C60AE89FD39F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853-44E0-4869-AFC1-B5ED1F6768EA}" type="datetime1">
              <a:rPr lang="en-US" smtClean="0"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11E5B8-439D-402F-9053-EB557C1567DF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6626C-BE03-4442-9EC4-6806FFC0F9BC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82901-E1E4-416F-8C6B-DEDB07F05432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55796-85E6-489A-8ACA-3EEE491C980D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2894F-7AC8-4C6F-ADDB-3ABDB1C6177E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792B23D-5ADB-4FBB-A6B5-FDAFFBE1C4BE}" type="datetime1">
              <a:rPr lang="en-US" smtClean="0"/>
              <a:t>3/25/2011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4A8DD-8430-4767-9353-877A4FBE3E2F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1DDC8-0483-4E74-A564-96194441DD98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ACEADD-D061-4ED6-B9D7-C45A00C6FA2B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976E-E5D6-4438-8316-815186EE575E}" type="datetime1">
              <a:rPr lang="en-US" smtClean="0"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81656-7228-41FF-AD2D-B8DA5EECB242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748BA3-439B-43EA-A03A-B06ABCFE6038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C7029-8A0E-4185-BFCE-95C044FF268D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D6F10-7787-4689-B1AF-6B8BA965C160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E63F1-2DE8-427D-8ABD-96DF050622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DD9B3-F9AB-4241-BDF0-BB3052D888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7D408-8D85-4890-ADA2-073D7D8978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762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88" y="762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A6B95-B5C5-42B2-8CE0-233522DFED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4AD4C-6E44-4074-B1C3-ED037612D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F7E58-3D3A-43FC-B358-6908AB76C9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F8DE-2DFB-4DE2-A3AE-13B713C8EC4E}" type="datetime1">
              <a:rPr lang="en-US" smtClean="0"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0268-10A3-4CB8-B602-D1B47C35B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6DD34-9279-41C0-85E3-4A759652C4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854F-E9BB-4B16-8F02-6984329952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87C30-3A32-416E-AF20-FC7B06288B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6488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D8365-256D-40C1-86C4-49F421D1F7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524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7188" y="762000"/>
            <a:ext cx="7772400" cy="533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684713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125" y="6324600"/>
            <a:ext cx="1416050" cy="381000"/>
          </a:xfrm>
        </p:spPr>
        <p:txBody>
          <a:bodyPr/>
          <a:lstStyle>
            <a:lvl1pPr>
              <a:defRPr/>
            </a:lvl1pPr>
          </a:lstStyle>
          <a:p>
            <a:fld id="{C1D7199E-602E-4F40-9215-03C0968201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E63F1-2DE8-427D-8ABD-96DF050622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DD9B3-F9AB-4241-BDF0-BB3052D888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7D408-8D85-4890-ADA2-073D7D8978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762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88" y="762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A6B95-B5C5-42B2-8CE0-233522DFED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A0F-A392-4272-A5E4-574726A9FF21}" type="datetime1">
              <a:rPr lang="en-US" smtClean="0"/>
              <a:t>3/25/2011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4AD4C-6E44-4074-B1C3-ED037612D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F7E58-3D3A-43FC-B358-6908AB76C9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0268-10A3-4CB8-B602-D1B47C35B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6DD34-9279-41C0-85E3-4A759652C4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854F-E9BB-4B16-8F02-6984329952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87C30-3A32-416E-AF20-FC7B06288B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6488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D8365-256D-40C1-86C4-49F421D1F7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524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7188" y="762000"/>
            <a:ext cx="7772400" cy="533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4684713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125" y="6324600"/>
            <a:ext cx="1416050" cy="381000"/>
          </a:xfrm>
        </p:spPr>
        <p:txBody>
          <a:bodyPr/>
          <a:lstStyle>
            <a:lvl1pPr>
              <a:defRPr/>
            </a:lvl1pPr>
          </a:lstStyle>
          <a:p>
            <a:fld id="{C1D7199E-602E-4F40-9215-03C0968201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43FC-680C-4EE6-83FF-91C9D55A83F0}" type="datetime1">
              <a:rPr lang="en-US" smtClean="0"/>
              <a:t>3/25/2011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AFC-CEFB-4F6A-A2C3-A2B06CA06E55}" type="datetime1">
              <a:rPr lang="en-US" smtClean="0"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DEF5-DDEF-47CF-8F93-9F5B76379F46}" type="datetime1">
              <a:rPr lang="en-US" smtClean="0"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C645-ADC0-4A34-A632-411E7A68CD65}" type="datetime1">
              <a:rPr lang="en-US" smtClean="0"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C8C7-1E5A-465F-9B12-D55228392416}" type="datetime1">
              <a:rPr lang="en-US" smtClean="0"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DD4E3C0-F4D5-443C-A2F6-5B43DEB1FE9C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US" dirty="0">
              <a:solidFill>
                <a:srgbClr val="61616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DD20FEA-FBCE-4448-8AA1-BF10FFC4A8D3}" type="datetime1">
              <a:rPr lang="en-US" smtClean="0">
                <a:solidFill>
                  <a:srgbClr val="616161"/>
                </a:solidFill>
              </a:rPr>
              <a:t>3/25/2011</a:t>
            </a:fld>
            <a:endParaRPr lang="en-US">
              <a:solidFill>
                <a:srgbClr val="616161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US" dirty="0">
              <a:solidFill>
                <a:srgbClr val="61616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762000"/>
            <a:ext cx="7772400" cy="5334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4684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324600"/>
            <a:ext cx="1416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27E124-1EDC-418B-836B-ADE7DD2DFB1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7188" y="6224588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57188" y="652463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2475" y="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PandaLogo2_we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2400"/>
            <a:ext cx="1639888" cy="393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8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762000"/>
            <a:ext cx="7772400" cy="5334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4684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324600"/>
            <a:ext cx="1416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27E124-1EDC-418B-836B-ADE7DD2DFB1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7188" y="6224588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57188" y="652463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2475" y="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PandaLogo2_we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2400"/>
            <a:ext cx="1639888" cy="393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8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EC Forward Angle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tx1"/>
                </a:solidFill>
              </a:rPr>
              <a:t>Zhiwen</a:t>
            </a:r>
            <a:r>
              <a:rPr lang="en-US" i="1" dirty="0" smtClean="0">
                <a:solidFill>
                  <a:schemeClr val="tx1"/>
                </a:solidFill>
              </a:rPr>
              <a:t> Zhao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UVa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2011/03/25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260D-577D-4C25-9D47-D4A8C474A88B}" type="slidenum">
              <a:rPr lang="en-US"/>
              <a:pPr/>
              <a:t>10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300" y="152400"/>
            <a:ext cx="4484688" cy="457200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Minimum ionizing particle peak</a:t>
            </a:r>
            <a:endParaRPr lang="ru-RU" b="1">
              <a:solidFill>
                <a:srgbClr val="0033CC"/>
              </a:solidFill>
            </a:endParaRPr>
          </a:p>
        </p:txBody>
      </p:sp>
      <p:pic>
        <p:nvPicPr>
          <p:cNvPr id="166916" name="Picture 4" descr="muon-1seg"/>
          <p:cNvPicPr>
            <a:picLocks noChangeAspect="1" noChangeArrowheads="1"/>
          </p:cNvPicPr>
          <p:nvPr/>
        </p:nvPicPr>
        <p:blipFill>
          <a:blip r:embed="rId2" cstate="print"/>
          <a:srcRect t="36104" r="5630"/>
          <a:stretch>
            <a:fillRect/>
          </a:stretch>
        </p:blipFill>
        <p:spPr bwMode="auto">
          <a:xfrm>
            <a:off x="1555750" y="787400"/>
            <a:ext cx="5518150" cy="528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1315-BFBE-4569-93B9-784187B5D80E}" type="slidenum">
              <a:rPr lang="en-US"/>
              <a:pPr/>
              <a:t>11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152400"/>
            <a:ext cx="6338888" cy="457200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Energy Resolution dependence on  energy</a:t>
            </a:r>
            <a:endParaRPr lang="ru-RU" b="1">
              <a:solidFill>
                <a:srgbClr val="0033CC"/>
              </a:solidFill>
            </a:endParaRPr>
          </a:p>
        </p:txBody>
      </p:sp>
      <p:pic>
        <p:nvPicPr>
          <p:cNvPr id="160772" name="Picture 4" descr="eresol_ener"/>
          <p:cNvPicPr>
            <a:picLocks noChangeAspect="1" noChangeArrowheads="1"/>
          </p:cNvPicPr>
          <p:nvPr/>
        </p:nvPicPr>
        <p:blipFill>
          <a:blip r:embed="rId2" cstate="print"/>
          <a:srcRect t="54633" r="4958"/>
          <a:stretch>
            <a:fillRect/>
          </a:stretch>
        </p:blipFill>
        <p:spPr bwMode="auto">
          <a:xfrm>
            <a:off x="793750" y="1016000"/>
            <a:ext cx="7181850" cy="485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E54-6B65-402C-9D8D-5B978296703C}" type="slidenum">
              <a:rPr lang="en-US"/>
              <a:pPr/>
              <a:t>12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152400"/>
            <a:ext cx="6173788" cy="457200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Energy Resolution parameterization</a:t>
            </a:r>
            <a:endParaRPr lang="ru-RU" b="1">
              <a:solidFill>
                <a:srgbClr val="0033CC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62000"/>
            <a:ext cx="7772400" cy="5168900"/>
          </a:xfrm>
          <a:ln/>
        </p:spPr>
        <p:txBody>
          <a:bodyPr/>
          <a:lstStyle/>
          <a:p>
            <a:pPr lvl="2">
              <a:buFontTx/>
              <a:buNone/>
            </a:pPr>
            <a:endParaRPr lang="en-US" sz="2400">
              <a:cs typeface="Times New Roman" pitchFamily="18" charset="0"/>
            </a:endParaRPr>
          </a:p>
          <a:p>
            <a:pPr lvl="2">
              <a:buFontTx/>
              <a:buNone/>
            </a:pPr>
            <a:r>
              <a:rPr lang="el-GR" sz="2400" b="1">
                <a:solidFill>
                  <a:srgbClr val="0033CC"/>
                </a:solidFill>
                <a:cs typeface="Times New Roman" pitchFamily="18" charset="0"/>
              </a:rPr>
              <a:t>σ</a:t>
            </a:r>
            <a:r>
              <a:rPr lang="en-US" sz="2400" b="1" baseline="-25000">
                <a:solidFill>
                  <a:srgbClr val="0033CC"/>
                </a:solidFill>
                <a:cs typeface="Times New Roman" pitchFamily="18" charset="0"/>
              </a:rPr>
              <a:t>E </a:t>
            </a:r>
            <a:r>
              <a:rPr lang="en-US" sz="2400" b="1">
                <a:solidFill>
                  <a:srgbClr val="0033CC"/>
                </a:solidFill>
                <a:cs typeface="Times New Roman" pitchFamily="18" charset="0"/>
              </a:rPr>
              <a:t>/E = a/E </a:t>
            </a:r>
            <a:r>
              <a:rPr lang="en-US" sz="2400" b="1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 b/√E  c [%], E in GeV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2">
              <a:buFontTx/>
              <a:buNone/>
            </a:pPr>
            <a:endParaRPr lang="en-US" sz="2000" b="1">
              <a:solidFill>
                <a:srgbClr val="0033CC"/>
              </a:solidFill>
              <a:cs typeface="Times New Roman" pitchFamily="18" charset="0"/>
              <a:sym typeface="Symbol" pitchFamily="18" charset="2"/>
            </a:endParaRPr>
          </a:p>
          <a:p>
            <a:pPr lvl="2">
              <a:buFontTx/>
              <a:buNone/>
            </a:pPr>
            <a:r>
              <a:rPr lang="en-US" sz="200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Experiment data fit:        MC data fit:</a:t>
            </a:r>
          </a:p>
          <a:p>
            <a:pPr lvl="2">
              <a:buFontTx/>
              <a:buNone/>
            </a:pPr>
            <a:r>
              <a:rPr lang="en-US" sz="2000">
                <a:cs typeface="Times New Roman" pitchFamily="18" charset="0"/>
                <a:sym typeface="Symbol" pitchFamily="18" charset="2"/>
              </a:rPr>
              <a:t>a = 3.5 ± 0.3		    a = 0.0</a:t>
            </a:r>
          </a:p>
          <a:p>
            <a:pPr lvl="2">
              <a:buFontTx/>
              <a:buNone/>
            </a:pPr>
            <a:r>
              <a:rPr lang="en-US" sz="2000">
                <a:cs typeface="Times New Roman" pitchFamily="18" charset="0"/>
                <a:sym typeface="Symbol" pitchFamily="18" charset="2"/>
              </a:rPr>
              <a:t>b = 2.8 ± 0.2		    b = 3.0 ± 0.3</a:t>
            </a:r>
          </a:p>
          <a:p>
            <a:pPr lvl="2">
              <a:buFontTx/>
              <a:buNone/>
            </a:pPr>
            <a:r>
              <a:rPr lang="en-US" sz="2000">
                <a:cs typeface="Times New Roman" pitchFamily="18" charset="0"/>
                <a:sym typeface="Symbol" pitchFamily="18" charset="2"/>
              </a:rPr>
              <a:t>c = 1.3 ± 0.04		    c = 1.1 ± 0.7</a:t>
            </a:r>
          </a:p>
          <a:p>
            <a:pPr lvl="2">
              <a:buFontTx/>
              <a:buNone/>
            </a:pPr>
            <a:endParaRPr lang="en-US" sz="2000">
              <a:cs typeface="Times New Roman" pitchFamily="18" charset="0"/>
              <a:sym typeface="Symbol" pitchFamily="18" charset="2"/>
            </a:endParaRPr>
          </a:p>
          <a:p>
            <a:pPr lvl="2">
              <a:buFontTx/>
              <a:buNone/>
            </a:pPr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Good agreement with MC without noise term.</a:t>
            </a:r>
          </a:p>
          <a:p>
            <a:pPr lvl="2">
              <a:buFontTx/>
              <a:buNone/>
            </a:pPr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Good agreement with previous studies of similar sampling modules at lower energies (2.9%/ 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√</a:t>
            </a:r>
            <a:r>
              <a:rPr lang="en-US" sz="200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at 220-370 MeV: </a:t>
            </a:r>
            <a:r>
              <a:rPr lang="en-US" i="1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Test beam study of the KOPIO shashlyk calorimeter prototype, </a:t>
            </a:r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G.Atoian, S.Dhawan,V.Issakov et al</a:t>
            </a:r>
            <a:r>
              <a:rPr lang="en-US" i="1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. CALOR-2004 Proceedings </a:t>
            </a:r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) </a:t>
            </a:r>
          </a:p>
          <a:p>
            <a:pPr lvl="2">
              <a:buFontTx/>
              <a:buNone/>
            </a:pPr>
            <a:endParaRPr lang="en-US">
              <a:solidFill>
                <a:srgbClr val="0033CC"/>
              </a:solidFill>
              <a:cs typeface="Times New Roman" pitchFamily="18" charset="0"/>
              <a:sym typeface="Symbol" pitchFamily="18" charset="2"/>
            </a:endParaRPr>
          </a:p>
          <a:p>
            <a:pPr lvl="2">
              <a:buFontTx/>
              <a:buNone/>
            </a:pPr>
            <a:endParaRPr lang="en-US" sz="2000"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283-05EA-4C1F-A64C-E5BC5752F9C4}" type="slidenum">
              <a:rPr lang="en-US"/>
              <a:pPr/>
              <a:t>13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152400"/>
            <a:ext cx="5310188" cy="457200"/>
          </a:xfrm>
        </p:spPr>
        <p:txBody>
          <a:bodyPr/>
          <a:lstStyle/>
          <a:p>
            <a:r>
              <a:rPr lang="en-US" sz="1800" b="1">
                <a:solidFill>
                  <a:srgbClr val="FF0000"/>
                </a:solidFill>
              </a:rPr>
              <a:t>Position resolution (center) dependence on energy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endParaRPr lang="ru-RU" sz="2000" b="1">
              <a:solidFill>
                <a:srgbClr val="FF0000"/>
              </a:solidFill>
            </a:endParaRPr>
          </a:p>
        </p:txBody>
      </p:sp>
      <p:pic>
        <p:nvPicPr>
          <p:cNvPr id="164868" name="Picture 4" descr="coord_ener"/>
          <p:cNvPicPr>
            <a:picLocks noChangeAspect="1" noChangeArrowheads="1"/>
          </p:cNvPicPr>
          <p:nvPr/>
        </p:nvPicPr>
        <p:blipFill>
          <a:blip r:embed="rId2" cstate="print"/>
          <a:srcRect t="55226" r="4790"/>
          <a:stretch>
            <a:fillRect/>
          </a:stretch>
        </p:blipFill>
        <p:spPr bwMode="auto">
          <a:xfrm>
            <a:off x="336550" y="990600"/>
            <a:ext cx="7194550" cy="478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7EB-9160-4FBD-8E7C-08A306D6C7C0}" type="slidenum">
              <a:rPr lang="en-US"/>
              <a:pPr/>
              <a:t>14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152400"/>
            <a:ext cx="6173788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Position resolution parameterization</a:t>
            </a:r>
            <a:endParaRPr lang="ru-RU" b="1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		</a:t>
            </a:r>
          </a:p>
          <a:p>
            <a:pPr algn="ctr">
              <a:buFontTx/>
              <a:buNone/>
            </a:pPr>
            <a:r>
              <a:rPr lang="en-US"/>
              <a:t>	 </a:t>
            </a:r>
            <a:r>
              <a:rPr lang="el-GR" sz="2800" b="1">
                <a:solidFill>
                  <a:srgbClr val="0033CC"/>
                </a:solidFill>
                <a:cs typeface="Times New Roman" pitchFamily="18" charset="0"/>
              </a:rPr>
              <a:t>σ</a:t>
            </a:r>
            <a:r>
              <a:rPr lang="en-US" sz="2800" b="1" baseline="-25000">
                <a:solidFill>
                  <a:srgbClr val="0033CC"/>
                </a:solidFill>
                <a:cs typeface="Times New Roman" pitchFamily="18" charset="0"/>
              </a:rPr>
              <a:t>x </a:t>
            </a:r>
            <a:r>
              <a:rPr lang="en-US" sz="2800" b="1">
                <a:solidFill>
                  <a:srgbClr val="0033CC"/>
                </a:solidFill>
                <a:cs typeface="Times New Roman" pitchFamily="18" charset="0"/>
              </a:rPr>
              <a:t> = </a:t>
            </a:r>
            <a:r>
              <a:rPr lang="en-US" sz="2800" b="1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a/√E  b [mm], E in GeV</a:t>
            </a:r>
            <a:endParaRPr lang="en-US" sz="3200" b="1">
              <a:cs typeface="Times New Roman" pitchFamily="18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>
                <a:cs typeface="Times New Roman" pitchFamily="18" charset="0"/>
                <a:sym typeface="Symbol" pitchFamily="18" charset="2"/>
              </a:rPr>
              <a:t>      </a:t>
            </a:r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Experiment data fit:        MC data fit:</a:t>
            </a:r>
          </a:p>
          <a:p>
            <a:pPr lvl="2">
              <a:buFontTx/>
              <a:buNone/>
            </a:pPr>
            <a:r>
              <a:rPr lang="en-US" sz="2400">
                <a:cs typeface="Times New Roman" pitchFamily="18" charset="0"/>
                <a:sym typeface="Symbol" pitchFamily="18" charset="2"/>
              </a:rPr>
              <a:t>a = 17.6 ± 0.9		    a = 14.2 ± 0.6</a:t>
            </a:r>
          </a:p>
          <a:p>
            <a:pPr lvl="2">
              <a:buFontTx/>
              <a:buNone/>
            </a:pPr>
            <a:r>
              <a:rPr lang="en-US" sz="2400">
                <a:cs typeface="Times New Roman" pitchFamily="18" charset="0"/>
                <a:sym typeface="Symbol" pitchFamily="18" charset="2"/>
              </a:rPr>
              <a:t>b = 4.6 ± 0.9		    b = 5.5 ± 0.9</a:t>
            </a:r>
          </a:p>
          <a:p>
            <a:pPr lvl="2">
              <a:buFontTx/>
              <a:buNone/>
            </a:pPr>
            <a:endParaRPr lang="en-US" sz="2400">
              <a:cs typeface="Times New Roman" pitchFamily="18" charset="0"/>
              <a:sym typeface="Symbol" pitchFamily="18" charset="2"/>
            </a:endParaRPr>
          </a:p>
          <a:p>
            <a:pPr lvl="2">
              <a:buFontTx/>
              <a:buNone/>
            </a:pPr>
            <a:r>
              <a:rPr lang="en-US" sz="2400">
                <a:cs typeface="Times New Roman" pitchFamily="18" charset="0"/>
                <a:sym typeface="Symbol" pitchFamily="18" charset="2"/>
              </a:rPr>
              <a:t>Worst case – resolution at the module center. </a:t>
            </a:r>
          </a:p>
          <a:p>
            <a:pPr lvl="2">
              <a:buFontTx/>
              <a:buNone/>
            </a:pPr>
            <a:r>
              <a:rPr lang="en-US" sz="2400">
                <a:cs typeface="Times New Roman" pitchFamily="18" charset="0"/>
                <a:sym typeface="Symbol" pitchFamily="18" charset="2"/>
              </a:rPr>
              <a:t>Resolution near the module edge is 3 times better</a:t>
            </a:r>
            <a:endParaRPr lang="ru-RU" sz="2400"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imer\Documents\JLab\12_GeV\SoLID\poisson\BABAR_300.PNG"/>
          <p:cNvPicPr>
            <a:picLocks noChangeAspect="1" noChangeArrowheads="1"/>
          </p:cNvPicPr>
          <p:nvPr/>
        </p:nvPicPr>
        <p:blipFill>
          <a:blip r:embed="rId2" cstate="print"/>
          <a:srcRect l="48333" t="43860" r="20000"/>
          <a:stretch>
            <a:fillRect/>
          </a:stretch>
        </p:blipFill>
        <p:spPr bwMode="auto">
          <a:xfrm>
            <a:off x="3200399" y="678924"/>
            <a:ext cx="5715001" cy="5500152"/>
          </a:xfrm>
          <a:prstGeom prst="rect">
            <a:avLst/>
          </a:prstGeom>
          <a:noFill/>
        </p:spPr>
      </p:pic>
      <p:pic>
        <p:nvPicPr>
          <p:cNvPr id="1028" name="Picture 4" descr="C:\Users\reimer\Documents\JLab\12_GeV\SoLID\poisson\CALO01.PNG"/>
          <p:cNvPicPr>
            <a:picLocks noChangeAspect="1" noChangeArrowheads="1"/>
          </p:cNvPicPr>
          <p:nvPr/>
        </p:nvPicPr>
        <p:blipFill>
          <a:blip r:embed="rId3" cstate="print"/>
          <a:srcRect l="55000" t="43859" r="20089"/>
          <a:stretch>
            <a:fillRect/>
          </a:stretch>
        </p:blipFill>
        <p:spPr bwMode="auto">
          <a:xfrm>
            <a:off x="4419600" y="678924"/>
            <a:ext cx="4495800" cy="55001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15962"/>
          </a:xfrm>
        </p:spPr>
        <p:txBody>
          <a:bodyPr/>
          <a:lstStyle/>
          <a:p>
            <a:r>
              <a:rPr lang="en-US" dirty="0" smtClean="0"/>
              <a:t>Calorimeter in Solenoid Flux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3048000" cy="4525963"/>
          </a:xfrm>
        </p:spPr>
        <p:txBody>
          <a:bodyPr/>
          <a:lstStyle/>
          <a:p>
            <a:r>
              <a:rPr lang="en-US" dirty="0" smtClean="0"/>
              <a:t>How to get the light from the calorimeter to a photosensitive detector?</a:t>
            </a:r>
          </a:p>
          <a:p>
            <a:pPr lvl="1"/>
            <a:r>
              <a:rPr lang="en-US" dirty="0" smtClean="0"/>
              <a:t>APD’s</a:t>
            </a:r>
          </a:p>
          <a:p>
            <a:pPr lvl="1"/>
            <a:r>
              <a:rPr lang="en-US" dirty="0" smtClean="0"/>
              <a:t>Light Guides out of field region</a:t>
            </a:r>
          </a:p>
          <a:p>
            <a:pPr lvl="1"/>
            <a:r>
              <a:rPr lang="en-US" b="1" dirty="0" smtClean="0"/>
              <a:t>Use flux return for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15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3200400"/>
            <a:ext cx="41243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7848600" y="1295400"/>
            <a:ext cx="685800" cy="21336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1616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102620" y="2083599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PMT in &gt;10 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Snip Single Corner Rectangle 18"/>
          <p:cNvSpPr/>
          <p:nvPr/>
        </p:nvSpPr>
        <p:spPr bwMode="auto">
          <a:xfrm rot="10800000" flipH="1">
            <a:off x="7086600" y="1295400"/>
            <a:ext cx="762000" cy="2514600"/>
          </a:xfrm>
          <a:prstGeom prst="snip1Rect">
            <a:avLst>
              <a:gd name="adj" fmla="val 50000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61616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60694" y="2197506"/>
            <a:ext cx="245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Calorimeter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imer\Documents\JLab\12_GeV\SoLID\poisson\CALO01.PNG"/>
          <p:cNvPicPr>
            <a:picLocks noChangeAspect="1" noChangeArrowheads="1"/>
          </p:cNvPicPr>
          <p:nvPr/>
        </p:nvPicPr>
        <p:blipFill>
          <a:blip r:embed="rId2" cstate="print"/>
          <a:srcRect l="55000" t="43859" r="20089"/>
          <a:stretch>
            <a:fillRect/>
          </a:stretch>
        </p:blipFill>
        <p:spPr bwMode="auto">
          <a:xfrm>
            <a:off x="6356072" y="678924"/>
            <a:ext cx="2559328" cy="31310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15962"/>
          </a:xfrm>
        </p:spPr>
        <p:txBody>
          <a:bodyPr/>
          <a:lstStyle/>
          <a:p>
            <a:r>
              <a:rPr lang="en-US" dirty="0" smtClean="0"/>
              <a:t>Calorimeter in Solenoid Flux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324600" cy="5638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Open Questions:</a:t>
            </a:r>
          </a:p>
          <a:p>
            <a:r>
              <a:rPr lang="en-US" dirty="0" smtClean="0"/>
              <a:t>What does magnetic field do the shower? </a:t>
            </a:r>
          </a:p>
          <a:p>
            <a:pPr lvl="1"/>
            <a:r>
              <a:rPr lang="en-US" dirty="0" smtClean="0"/>
              <a:t>My guess is that charged particles in the EM shower will curl up causing the shower to become shorter and wider</a:t>
            </a:r>
          </a:p>
          <a:p>
            <a:r>
              <a:rPr lang="en-US" dirty="0" smtClean="0"/>
              <a:t>How does magnetic field affect resolution in Energy and in  space?</a:t>
            </a:r>
            <a:r>
              <a:rPr lang="en-US" dirty="0"/>
              <a:t> </a:t>
            </a:r>
            <a:r>
              <a:rPr lang="en-US" dirty="0" smtClean="0"/>
              <a:t> Is this a strong function of field strength or direction?</a:t>
            </a:r>
          </a:p>
          <a:p>
            <a:r>
              <a:rPr lang="en-US" dirty="0" smtClean="0"/>
              <a:t>What resolution do we need?  [</a:t>
            </a:r>
            <a:r>
              <a:rPr lang="en-US" dirty="0" err="1" smtClean="0"/>
              <a:t>Pb:SciFi</a:t>
            </a:r>
            <a:r>
              <a:rPr lang="en-US" dirty="0" smtClean="0"/>
              <a:t> at ~1:1 gives 4.5%/</a:t>
            </a:r>
            <a:r>
              <a:rPr lang="en-US" dirty="0" err="1" smtClean="0"/>
              <a:t>sqrt</a:t>
            </a:r>
            <a:r>
              <a:rPr lang="en-US" dirty="0" smtClean="0"/>
              <a:t>(E)]</a:t>
            </a:r>
          </a:p>
          <a:p>
            <a:r>
              <a:rPr lang="en-US" dirty="0" smtClean="0"/>
              <a:t>Is Iron dense enough?</a:t>
            </a:r>
          </a:p>
          <a:p>
            <a:r>
              <a:rPr lang="en-US" dirty="0" smtClean="0"/>
              <a:t>How does the fiber affect the Magnetic flux return?</a:t>
            </a:r>
          </a:p>
          <a:p>
            <a:pPr lvl="1"/>
            <a:r>
              <a:rPr lang="en-US" dirty="0" smtClean="0"/>
              <a:t>My guess is that we use and “effective” </a:t>
            </a:r>
            <a:r>
              <a:rPr lang="el-GR" dirty="0" smtClean="0"/>
              <a:t>μ</a:t>
            </a:r>
            <a:r>
              <a:rPr lang="en-US" dirty="0" smtClean="0"/>
              <a:t> which is about half that of Fe.</a:t>
            </a:r>
          </a:p>
          <a:p>
            <a:pPr>
              <a:buNone/>
            </a:pPr>
            <a:r>
              <a:rPr lang="en-US" dirty="0" smtClean="0"/>
              <a:t>Require detailed MC;  Have contacted D. Hertzog about simulations.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 we cost this?</a:t>
            </a:r>
          </a:p>
          <a:p>
            <a:pPr lvl="1"/>
            <a:r>
              <a:rPr lang="en-US" dirty="0" smtClean="0"/>
              <a:t>D Hertzog—driving cost is amount of fiber—Fe less dense than </a:t>
            </a:r>
            <a:r>
              <a:rPr lang="en-US" dirty="0" err="1" smtClean="0"/>
              <a:t>Pb</a:t>
            </a:r>
            <a:r>
              <a:rPr lang="en-US" dirty="0" smtClean="0"/>
              <a:t> thus need more fiber.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16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2427" y="4191000"/>
            <a:ext cx="276695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8153400" y="838200"/>
            <a:ext cx="362387" cy="1592271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61616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529251" y="1462349"/>
            <a:ext cx="161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PMT in &gt;10 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Snip Single Corner Rectangle 17"/>
          <p:cNvSpPr/>
          <p:nvPr/>
        </p:nvSpPr>
        <p:spPr bwMode="auto">
          <a:xfrm rot="10800000" flipH="1">
            <a:off x="7750748" y="838200"/>
            <a:ext cx="402652" cy="1876605"/>
          </a:xfrm>
          <a:prstGeom prst="snip1Rect">
            <a:avLst>
              <a:gd name="adj" fmla="val 50000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61616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012633" y="15217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Calorimeter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of radiation material and </a:t>
            </a:r>
            <a:r>
              <a:rPr lang="en-US" dirty="0" err="1" smtClean="0"/>
              <a:t>scintillator</a:t>
            </a:r>
            <a:r>
              <a:rPr lang="en-US" dirty="0" smtClean="0"/>
              <a:t> fiber(glue)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86200"/>
            <a:ext cx="6343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45790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38800" y="2209800"/>
            <a:ext cx="30970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/>
              <a:t>g-2  W/</a:t>
            </a:r>
            <a:r>
              <a:rPr lang="en-US" sz="2500" dirty="0" err="1" smtClean="0"/>
              <a:t>SciFi</a:t>
            </a:r>
            <a:r>
              <a:rPr lang="en-US" sz="2500" dirty="0" smtClean="0"/>
              <a:t> prototype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 prototype test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Data                            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70" y="2560320"/>
            <a:ext cx="854213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Test module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90cm(height)x32cm(width)x60cm(depth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material</a:t>
            </a:r>
            <a:r>
              <a:rPr lang="en-US" sz="2400" dirty="0" smtClean="0">
                <a:sym typeface="Wingdings" pitchFamily="2" charset="2"/>
              </a:rPr>
              <a:t>:(</a:t>
            </a:r>
            <a:r>
              <a:rPr lang="en-US" sz="2400" dirty="0" err="1" smtClean="0"/>
              <a:t>fiber+flue</a:t>
            </a:r>
            <a:r>
              <a:rPr lang="en-US" sz="2400" dirty="0" smtClean="0"/>
              <a:t>)=1:1, </a:t>
            </a:r>
          </a:p>
          <a:p>
            <a:r>
              <a:rPr lang="en-US" sz="2400" dirty="0" smtClean="0"/>
              <a:t>fiber along Z, layer along Y,  optional 2T field along Y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</a:t>
            </a:r>
            <a:r>
              <a:rPr lang="en-US" sz="2500" b="1" dirty="0" smtClean="0">
                <a:solidFill>
                  <a:srgbClr val="FF0000"/>
                </a:solidFill>
              </a:rPr>
              <a:t>W/</a:t>
            </a:r>
            <a:r>
              <a:rPr lang="en-US" sz="2500" b="1" dirty="0" err="1" smtClean="0">
                <a:solidFill>
                  <a:srgbClr val="FF0000"/>
                </a:solidFill>
              </a:rPr>
              <a:t>SciFi</a:t>
            </a:r>
            <a:r>
              <a:rPr lang="en-US" sz="2500" b="1" dirty="0" smtClean="0">
                <a:solidFill>
                  <a:srgbClr val="FF0000"/>
                </a:solidFill>
              </a:rPr>
              <a:t>                                                Fe/</a:t>
            </a:r>
            <a:r>
              <a:rPr lang="en-US" sz="2500" b="1" dirty="0" err="1" smtClean="0">
                <a:solidFill>
                  <a:srgbClr val="FF0000"/>
                </a:solidFill>
              </a:rPr>
              <a:t>SciFi</a:t>
            </a:r>
            <a:endParaRPr lang="en-US" sz="25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CaloSim_showeron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418871" cy="4572000"/>
          </a:xfrm>
          <a:prstGeom prst="rect">
            <a:avLst/>
          </a:prstGeom>
          <a:noFill/>
        </p:spPr>
      </p:pic>
      <p:pic>
        <p:nvPicPr>
          <p:cNvPr id="5122" name="Picture 2" descr="Z:\work_doc\ecSciFi\CaloSim_showeronly_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29" y="2286000"/>
            <a:ext cx="4418871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forward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Z:\work_doc\solid\BaBar_SIDIS_ec_forward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004" y="12954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2166104">
            <a:off x="6883589" y="930466"/>
            <a:ext cx="1143000" cy="17526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work_doc\ecSciFi\Hit_Fe_No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8767591" cy="2286000"/>
          </a:xfrm>
          <a:prstGeom prst="rect">
            <a:avLst/>
          </a:prstGeom>
          <a:noFill/>
        </p:spPr>
      </p:pic>
      <p:pic>
        <p:nvPicPr>
          <p:cNvPr id="1027" name="Picture 3" descr="Z:\work_doc\ecSciFi\Hit_W_NoFie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180" y="1600200"/>
            <a:ext cx="8586820" cy="246888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module simulation</a:t>
            </a:r>
            <a:br>
              <a:rPr lang="en-US" dirty="0" smtClean="0"/>
            </a:br>
            <a:r>
              <a:rPr lang="en-US" dirty="0" smtClean="0"/>
              <a:t>hit distribution (No Field)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371600"/>
            <a:ext cx="12763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W/</a:t>
            </a:r>
            <a:r>
              <a:rPr lang="en-US" sz="2500" b="1" dirty="0" err="1" smtClean="0">
                <a:solidFill>
                  <a:srgbClr val="FF0000"/>
                </a:solidFill>
              </a:rPr>
              <a:t>SciFi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endParaRPr lang="en-US" sz="25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4038600"/>
            <a:ext cx="17236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500" b="1" dirty="0" smtClean="0">
                <a:solidFill>
                  <a:srgbClr val="FF0000"/>
                </a:solidFill>
              </a:rPr>
              <a:t>      Fe/</a:t>
            </a:r>
            <a:r>
              <a:rPr lang="en-US" sz="2500" b="1" dirty="0" err="1" smtClean="0">
                <a:solidFill>
                  <a:srgbClr val="FF0000"/>
                </a:solidFill>
              </a:rPr>
              <a:t>SciFi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endParaRPr lang="en-US" sz="25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Z:\work_doc\ecSciFi\sho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598" y="1295400"/>
            <a:ext cx="5637402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module simulation</a:t>
            </a:r>
            <a:br>
              <a:rPr lang="en-US" dirty="0" smtClean="0"/>
            </a:br>
            <a:r>
              <a:rPr lang="en-US" dirty="0" smtClean="0"/>
              <a:t>shower position and size</a:t>
            </a:r>
            <a:endParaRPr lang="en-US" dirty="0"/>
          </a:p>
        </p:txBody>
      </p:sp>
      <p:pic>
        <p:nvPicPr>
          <p:cNvPr id="2051" name="Picture 3" descr="Z:\work_doc\ecSciFi\lab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1295400"/>
            <a:ext cx="258127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Z:\work_doc\ecSciFi\resol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98" y="1143000"/>
            <a:ext cx="5637402" cy="548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Test module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5" name="Picture 3" descr="Z:\work_doc\ecSciFi\lab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2581275" cy="190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2975" y="762000"/>
            <a:ext cx="15420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resolution</a:t>
            </a:r>
            <a:endParaRPr lang="en-US" sz="2500" b="1" dirty="0"/>
          </a:p>
        </p:txBody>
      </p:sp>
      <p:sp>
        <p:nvSpPr>
          <p:cNvPr id="8" name="Rectangle 7"/>
          <p:cNvSpPr/>
          <p:nvPr/>
        </p:nvSpPr>
        <p:spPr>
          <a:xfrm>
            <a:off x="2209800" y="762000"/>
            <a:ext cx="25163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Sampling fraction</a:t>
            </a:r>
            <a:endParaRPr lang="en-US" sz="2500" b="1" dirty="0"/>
          </a:p>
        </p:txBody>
      </p:sp>
      <p:sp>
        <p:nvSpPr>
          <p:cNvPr id="9" name="Rectangle 8"/>
          <p:cNvSpPr/>
          <p:nvPr/>
        </p:nvSpPr>
        <p:spPr>
          <a:xfrm>
            <a:off x="4953000" y="762000"/>
            <a:ext cx="6928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loss</a:t>
            </a:r>
            <a:endParaRPr lang="en-US" sz="25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3810000"/>
            <a:ext cx="16030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Stochastic </a:t>
            </a:r>
            <a:endParaRPr lang="en-US" sz="2500" b="1" dirty="0"/>
          </a:p>
        </p:txBody>
      </p:sp>
      <p:sp>
        <p:nvSpPr>
          <p:cNvPr id="11" name="Rectangle 10"/>
          <p:cNvSpPr/>
          <p:nvPr/>
        </p:nvSpPr>
        <p:spPr>
          <a:xfrm>
            <a:off x="2362200" y="3810000"/>
            <a:ext cx="8242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floor</a:t>
            </a:r>
            <a:endParaRPr lang="en-US" sz="25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343400" y="3790146"/>
            <a:ext cx="8980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500" b="1" dirty="0" smtClean="0">
                <a:solidFill>
                  <a:srgbClr val="FF0000"/>
                </a:solidFill>
              </a:rPr>
              <a:t>noise</a:t>
            </a:r>
            <a:endParaRPr lang="en-US" sz="2500" b="1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907088" y="3810000"/>
          <a:ext cx="3236912" cy="962025"/>
        </p:xfrm>
        <a:graphic>
          <a:graphicData uri="http://schemas.openxmlformats.org/presentationml/2006/ole">
            <p:oleObj spid="_x0000_s3076" name="Equation" r:id="rId5" imgW="14094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module </a:t>
            </a:r>
            <a:r>
              <a:rPr lang="en-US" dirty="0" smtClean="0"/>
              <a:t>simulation</a:t>
            </a:r>
            <a:br>
              <a:rPr lang="en-US" dirty="0" smtClean="0"/>
            </a:br>
            <a:r>
              <a:rPr lang="en-US" dirty="0" err="1" smtClean="0"/>
              <a:t>pion</a:t>
            </a:r>
            <a:r>
              <a:rPr lang="en-US" dirty="0" smtClean="0"/>
              <a:t>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W/</a:t>
            </a:r>
            <a:r>
              <a:rPr lang="en-US" b="1" dirty="0" err="1" smtClean="0">
                <a:solidFill>
                  <a:srgbClr val="FF0000"/>
                </a:solidFill>
              </a:rPr>
              <a:t>SciFi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Fe/</a:t>
            </a:r>
            <a:r>
              <a:rPr lang="en-US" b="1" dirty="0" err="1" smtClean="0">
                <a:solidFill>
                  <a:srgbClr val="FF0000"/>
                </a:solidFill>
              </a:rPr>
              <a:t>SciFi</a:t>
            </a:r>
            <a:endParaRPr lang="en-US" dirty="0"/>
          </a:p>
        </p:txBody>
      </p:sp>
      <p:pic>
        <p:nvPicPr>
          <p:cNvPr id="6146" name="Picture 2" descr="Z:\work_doc\ecSciFi\CaloSim_showeronly_W_pi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33600"/>
            <a:ext cx="4418871" cy="4572000"/>
          </a:xfrm>
          <a:prstGeom prst="rect">
            <a:avLst/>
          </a:prstGeom>
          <a:noFill/>
        </p:spPr>
      </p:pic>
      <p:pic>
        <p:nvPicPr>
          <p:cNvPr id="6147" name="Picture 3" descr="Z:\work_doc\ecSciFi\CaloSim_showeronly_Fe_pi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929" y="2133600"/>
            <a:ext cx="4418871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Fe/</a:t>
            </a:r>
            <a:r>
              <a:rPr lang="en-US" b="1" dirty="0" err="1" smtClean="0">
                <a:solidFill>
                  <a:srgbClr val="FF0000"/>
                </a:solidFill>
              </a:rPr>
              <a:t>SciFi</a:t>
            </a:r>
            <a:r>
              <a:rPr lang="en-US" b="1" dirty="0" smtClean="0">
                <a:solidFill>
                  <a:srgbClr val="FF0000"/>
                </a:solidFill>
              </a:rPr>
              <a:t>, electron                    Fe/</a:t>
            </a:r>
            <a:r>
              <a:rPr lang="en-US" b="1" dirty="0" err="1" smtClean="0">
                <a:solidFill>
                  <a:srgbClr val="FF0000"/>
                </a:solidFill>
              </a:rPr>
              <a:t>SciFi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module </a:t>
            </a:r>
            <a:r>
              <a:rPr lang="en-US" dirty="0" smtClean="0"/>
              <a:t>simulation</a:t>
            </a:r>
            <a:br>
              <a:rPr lang="en-US" dirty="0" smtClean="0"/>
            </a:br>
            <a:r>
              <a:rPr lang="en-US" dirty="0" smtClean="0"/>
              <a:t>add 4cm W </a:t>
            </a:r>
            <a:r>
              <a:rPr lang="en-US" dirty="0" err="1" smtClean="0"/>
              <a:t>preshower</a:t>
            </a:r>
            <a:endParaRPr lang="en-US" dirty="0"/>
          </a:p>
        </p:txBody>
      </p:sp>
      <p:pic>
        <p:nvPicPr>
          <p:cNvPr id="7172" name="Picture 4" descr="Z:\work_doc\ecSciFi\CaloSim_totalshower_WFe_pi-_ne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4418871" cy="4572000"/>
          </a:xfrm>
          <a:prstGeom prst="rect">
            <a:avLst/>
          </a:prstGeom>
          <a:noFill/>
        </p:spPr>
      </p:pic>
      <p:pic>
        <p:nvPicPr>
          <p:cNvPr id="7173" name="Picture 5" descr="Z:\work_doc\ecSciFi\CaloSim_totalshower_WFe_e-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29" y="1981200"/>
            <a:ext cx="441887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electron </a:t>
            </a:r>
            <a:r>
              <a:rPr lang="en-US" dirty="0" err="1" smtClean="0"/>
              <a:t>eff</a:t>
            </a:r>
            <a:r>
              <a:rPr lang="en-US" dirty="0" smtClean="0"/>
              <a:t> 95%                     </a:t>
            </a:r>
            <a:r>
              <a:rPr lang="en-US" dirty="0" err="1" smtClean="0"/>
              <a:t>pion</a:t>
            </a:r>
            <a:r>
              <a:rPr lang="en-US" dirty="0" smtClean="0"/>
              <a:t> rejection 50:1</a:t>
            </a:r>
            <a:endParaRPr lang="en-US" dirty="0"/>
          </a:p>
        </p:txBody>
      </p:sp>
      <p:pic>
        <p:nvPicPr>
          <p:cNvPr id="8194" name="Picture 2" descr="Z:\work_doc\ecSciFi\PlotEoverP_e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38" y="2362200"/>
            <a:ext cx="4157962" cy="41148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module </a:t>
            </a:r>
            <a:r>
              <a:rPr lang="en-US" dirty="0" smtClean="0"/>
              <a:t>simulation</a:t>
            </a:r>
            <a:br>
              <a:rPr lang="en-US" dirty="0" smtClean="0"/>
            </a:br>
            <a:r>
              <a:rPr lang="en-US" dirty="0" smtClean="0"/>
              <a:t>add 4cm W </a:t>
            </a:r>
            <a:r>
              <a:rPr lang="en-US" dirty="0" err="1" smtClean="0"/>
              <a:t>preshower</a:t>
            </a:r>
            <a:endParaRPr lang="en-US" dirty="0"/>
          </a:p>
        </p:txBody>
      </p:sp>
      <p:pic>
        <p:nvPicPr>
          <p:cNvPr id="8195" name="Picture 3" descr="Z:\work_doc\ecSciFi\PlotEoverP_pi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9997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err="1" smtClean="0"/>
              <a:t>HallD</a:t>
            </a:r>
            <a:r>
              <a:rPr lang="en-US" sz="3500" dirty="0" smtClean="0"/>
              <a:t> </a:t>
            </a:r>
            <a:r>
              <a:rPr lang="en-US" sz="3500" dirty="0" err="1" smtClean="0"/>
              <a:t>Pb</a:t>
            </a:r>
            <a:r>
              <a:rPr lang="en-US" sz="3500" dirty="0" smtClean="0"/>
              <a:t>/</a:t>
            </a:r>
            <a:r>
              <a:rPr lang="en-US" sz="3500" dirty="0" err="1" smtClean="0"/>
              <a:t>SciFi</a:t>
            </a:r>
            <a:r>
              <a:rPr lang="en-US" sz="3500" dirty="0" smtClean="0"/>
              <a:t> </a:t>
            </a:r>
            <a:r>
              <a:rPr lang="en-US" sz="3500" dirty="0" smtClean="0"/>
              <a:t>BCAL</a:t>
            </a:r>
            <a:br>
              <a:rPr lang="en-US" sz="3500" dirty="0" smtClean="0"/>
            </a:br>
            <a:r>
              <a:rPr lang="en-US" sz="3500" dirty="0" err="1" smtClean="0"/>
              <a:t>optimazed</a:t>
            </a:r>
            <a:r>
              <a:rPr lang="en-US" sz="3500" dirty="0" smtClean="0"/>
              <a:t> for photon detection 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086600" cy="50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Shashlyk</a:t>
            </a:r>
            <a:r>
              <a:rPr lang="en-US" dirty="0" smtClean="0"/>
              <a:t> </a:t>
            </a:r>
            <a:r>
              <a:rPr lang="en-US" dirty="0" smtClean="0"/>
              <a:t>need more study.</a:t>
            </a:r>
          </a:p>
          <a:p>
            <a:r>
              <a:rPr lang="en-US" dirty="0" smtClean="0"/>
              <a:t>Fe/</a:t>
            </a:r>
            <a:r>
              <a:rPr lang="en-US" dirty="0" err="1" smtClean="0"/>
              <a:t>SciFi</a:t>
            </a:r>
            <a:r>
              <a:rPr lang="en-US" dirty="0" smtClean="0"/>
              <a:t> seems a promising candidate.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Still need more study, particular emerging side about how to implement it into </a:t>
            </a:r>
            <a:r>
              <a:rPr lang="en-US" dirty="0" err="1" smtClean="0"/>
              <a:t>endcup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Some expertise can be used within </a:t>
            </a:r>
            <a:r>
              <a:rPr lang="en-US" dirty="0" err="1" smtClean="0"/>
              <a:t>Jlab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PVDIS   rate 2000</a:t>
            </a:r>
            <a:r>
              <a:rPr lang="en-US" sz="2400" dirty="0" smtClean="0"/>
              <a:t>GeV/cm2/s</a:t>
            </a:r>
            <a:r>
              <a:rPr lang="en-US" dirty="0" smtClean="0"/>
              <a:t>, 60</a:t>
            </a:r>
            <a:r>
              <a:rPr lang="en-US" sz="2400" dirty="0" smtClean="0"/>
              <a:t>krad/year</a:t>
            </a:r>
          </a:p>
          <a:p>
            <a:r>
              <a:rPr lang="en-US" dirty="0" smtClean="0"/>
              <a:t>SIDIS    rate 500</a:t>
            </a:r>
            <a:r>
              <a:rPr lang="en-US" sz="2400" dirty="0" smtClean="0"/>
              <a:t>GeV/cm2/s</a:t>
            </a:r>
            <a:r>
              <a:rPr lang="en-US" dirty="0" smtClean="0"/>
              <a:t>, 15</a:t>
            </a:r>
            <a:r>
              <a:rPr lang="en-US" sz="2400" dirty="0" smtClean="0"/>
              <a:t>krad/year</a:t>
            </a:r>
          </a:p>
          <a:p>
            <a:r>
              <a:rPr lang="en-US" sz="3800" dirty="0" err="1" smtClean="0"/>
              <a:t>R</a:t>
            </a:r>
            <a:r>
              <a:rPr lang="en-US" sz="3800" dirty="0" err="1" smtClean="0"/>
              <a:t>esultion</a:t>
            </a:r>
            <a:endParaRPr lang="en-US" sz="3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err="1" smtClean="0"/>
              <a:t>Pion</a:t>
            </a:r>
            <a:r>
              <a:rPr lang="en-US" dirty="0" smtClean="0"/>
              <a:t> rejection 200:1 at E &gt; 3.5 </a:t>
            </a:r>
            <a:r>
              <a:rPr lang="en-US" dirty="0" err="1" smtClean="0"/>
              <a:t>GeV</a:t>
            </a:r>
            <a:r>
              <a:rPr lang="en-US" dirty="0" smtClean="0"/>
              <a:t>, 100:1 at E &gt; 1.0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 smtClean="0"/>
              <a:t>ast time response, provide a trigger</a:t>
            </a:r>
          </a:p>
          <a:p>
            <a:r>
              <a:rPr lang="en-US" dirty="0" smtClean="0"/>
              <a:t>G</a:t>
            </a:r>
            <a:r>
              <a:rPr lang="en-US" dirty="0" smtClean="0"/>
              <a:t>ood position resolution for tracking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95600" y="2743200"/>
          <a:ext cx="2362200" cy="962378"/>
        </p:xfrm>
        <a:graphic>
          <a:graphicData uri="http://schemas.openxmlformats.org/presentationml/2006/ole">
            <p:oleObj spid="_x0000_s10242" name="Equation" r:id="rId3" imgW="1028520" imgH="419040" progId="Equation.3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884862" y="2743200"/>
          <a:ext cx="2420938" cy="962025"/>
        </p:xfrm>
        <a:graphic>
          <a:graphicData uri="http://schemas.openxmlformats.org/presentationml/2006/ole">
            <p:oleObj spid="_x0000_s10244" name="Equation" r:id="rId4" imgW="10540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glass (can’t hold such radiation)</a:t>
            </a:r>
          </a:p>
          <a:p>
            <a:r>
              <a:rPr lang="en-US" b="1" dirty="0" err="1" smtClean="0"/>
              <a:t>Shashlyk</a:t>
            </a:r>
            <a:endParaRPr lang="en-US" b="1" dirty="0" smtClean="0"/>
          </a:p>
          <a:p>
            <a:r>
              <a:rPr lang="en-US" b="1" dirty="0" err="1" smtClean="0"/>
              <a:t>SciFI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314" name="Picture 2" descr="Z:\work_doc\ecSciFi\BABARv3_100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762463" cy="2743200"/>
          </a:xfrm>
          <a:prstGeom prst="rect">
            <a:avLst/>
          </a:prstGeom>
          <a:noFill/>
        </p:spPr>
      </p:pic>
      <p:pic>
        <p:nvPicPr>
          <p:cNvPr id="13315" name="Picture 3" descr="Z:\work_doc\ecSciFi\BABARv3_50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762463" cy="2743200"/>
          </a:xfrm>
          <a:prstGeom prst="rect">
            <a:avLst/>
          </a:prstGeom>
          <a:noFill/>
        </p:spPr>
      </p:pic>
      <p:pic>
        <p:nvPicPr>
          <p:cNvPr id="13316" name="Picture 4" descr="Z:\work_doc\ecSciFi\BABARv3_20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114800"/>
            <a:ext cx="3762463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10668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79872" y="107846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50872" y="4343400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338" name="Picture 2" descr="Z:\work_doc\ecSciFi\CDFv3_100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38" y="1219200"/>
            <a:ext cx="3762462" cy="2743200"/>
          </a:xfrm>
          <a:prstGeom prst="rect">
            <a:avLst/>
          </a:prstGeom>
          <a:noFill/>
        </p:spPr>
      </p:pic>
      <p:pic>
        <p:nvPicPr>
          <p:cNvPr id="14339" name="Picture 3" descr="Z:\work_doc\ecSciFi\CDFv3_50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762462" cy="2743200"/>
          </a:xfrm>
          <a:prstGeom prst="rect">
            <a:avLst/>
          </a:prstGeom>
          <a:noFill/>
        </p:spPr>
      </p:pic>
      <p:pic>
        <p:nvPicPr>
          <p:cNvPr id="14340" name="Picture 4" descr="Z:\work_doc\ecSciFi\CDFv3_20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14800"/>
            <a:ext cx="3762462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10668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70272" y="1066800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420266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9F77-BEE2-439F-8A59-D21971B6032C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513" y="152400"/>
            <a:ext cx="5791200" cy="4572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Shashlyk</a:t>
            </a:r>
            <a:r>
              <a:rPr lang="en-US" b="1" dirty="0">
                <a:solidFill>
                  <a:srgbClr val="FF0000"/>
                </a:solidFill>
              </a:rPr>
              <a:t> prototype module parameters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US" b="1"/>
              <a:t>	</a:t>
            </a:r>
            <a:r>
              <a:rPr lang="en-US" sz="2800" b="1">
                <a:solidFill>
                  <a:schemeClr val="accent2"/>
                </a:solidFill>
              </a:rPr>
              <a:t>9 modules</a:t>
            </a:r>
            <a:r>
              <a:rPr lang="en-US" sz="2800">
                <a:solidFill>
                  <a:schemeClr val="accent2"/>
                </a:solidFill>
              </a:rPr>
              <a:t> assembled in matrix 3x3</a:t>
            </a:r>
          </a:p>
          <a:p>
            <a:r>
              <a:rPr lang="en-US" sz="2800"/>
              <a:t>380 layers of 0.3-mm lead and 1.5-mm scintillator, total length 680 mm</a:t>
            </a:r>
          </a:p>
          <a:p>
            <a:r>
              <a:rPr lang="en-US" sz="2800"/>
              <a:t>Transverse size 110x110 mm</a:t>
            </a:r>
            <a:r>
              <a:rPr lang="en-US" sz="2800" baseline="30000"/>
              <a:t>2</a:t>
            </a:r>
          </a:p>
          <a:p>
            <a:r>
              <a:rPr lang="en-US" sz="2800"/>
              <a:t>Effective Moliere radius: R</a:t>
            </a:r>
            <a:r>
              <a:rPr lang="en-US" sz="2800" baseline="-25000"/>
              <a:t>M</a:t>
            </a:r>
            <a:r>
              <a:rPr lang="en-US" sz="2800"/>
              <a:t>=59 mm</a:t>
            </a:r>
          </a:p>
          <a:p>
            <a:r>
              <a:rPr lang="en-US" sz="2800"/>
              <a:t>Effective radiation length: X</a:t>
            </a:r>
            <a:r>
              <a:rPr lang="en-US" sz="2800" baseline="-25000"/>
              <a:t>0</a:t>
            </a:r>
            <a:r>
              <a:rPr lang="en-US" sz="2800"/>
              <a:t>=34 mm</a:t>
            </a:r>
          </a:p>
          <a:p>
            <a:r>
              <a:rPr lang="en-US" sz="2800"/>
              <a:t>Total radiation length: 20X</a:t>
            </a:r>
            <a:r>
              <a:rPr lang="en-US" sz="2800" baseline="-25000"/>
              <a:t>0</a:t>
            </a:r>
          </a:p>
          <a:p>
            <a:r>
              <a:rPr lang="en-US" sz="2800"/>
              <a:t>Light collection: 144 (12</a:t>
            </a:r>
            <a:r>
              <a:rPr lang="en-US" sz="2800">
                <a:sym typeface="Symbol" pitchFamily="18" charset="2"/>
              </a:rPr>
              <a:t></a:t>
            </a:r>
            <a:r>
              <a:rPr lang="en-US" sz="2800"/>
              <a:t>12) fibers </a:t>
            </a:r>
            <a:r>
              <a:rPr lang="en-US"/>
              <a:t>BCF-91A</a:t>
            </a:r>
            <a:r>
              <a:rPr lang="ru-RU"/>
              <a:t> (</a:t>
            </a:r>
            <a:r>
              <a:rPr lang="ru-RU">
                <a:sym typeface="Symbol" pitchFamily="18" charset="2"/>
              </a:rPr>
              <a:t></a:t>
            </a:r>
            <a:r>
              <a:rPr lang="ru-RU"/>
              <a:t>1.2 </a:t>
            </a:r>
            <a:r>
              <a:rPr lang="en-US"/>
              <a:t>mm</a:t>
            </a:r>
            <a:r>
              <a:rPr lang="ru-RU"/>
              <a:t>)</a:t>
            </a:r>
            <a:endParaRPr lang="en-US" sz="2800"/>
          </a:p>
          <a:p>
            <a:r>
              <a:rPr lang="en-US" sz="2800"/>
              <a:t>PMT Hamamtsu R5800 as photodetectors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3 March 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3333CC"/>
                </a:solidFill>
              </a:rPr>
              <a:t>Pavel Semenov, INSTR08@BINP, Novosibirsk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6CFF-704F-44B2-9466-E931C9602F8F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4200" y="152400"/>
            <a:ext cx="6275388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Shashlyk modules production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149508" name="Picture 4" descr="http://spin.ihep.su/rffi/photo/DSC0002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8" y="1177925"/>
            <a:ext cx="673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March  2008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Pavel Semenov, INSTR08@BINP, Novosibirsk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097E-835A-49D9-A95B-88D7FD6E0FDB}" type="slidenum">
              <a:rPr lang="en-US"/>
              <a:pPr/>
              <a:t>9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152400"/>
            <a:ext cx="5684837" cy="457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Shashlyk prototype pictures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144388" name="Picture 4" descr="http://spin.ihep.su/U70-2006-Dec/photo/ECAL-installation/2006-Nov-2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3" y="11001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&amp;Icy;&amp;zcy;&amp;ocy;&amp;bcy;&amp;rcy;&amp;acy;&amp;zhcy;&amp;iecy;&amp;ncy;&amp;icy;&amp;iecy; “http://spin.ihep.su/U70-2006-Dec/photo/ECAL-HV/2006-Nov-30_04.jpg” &amp;ncy;&amp;iecy; &amp;mcy;&amp;ocy;&amp;zhcy;&amp;iecy;&amp;tcy; &amp;bcy;&amp;ycy;&amp;tcy;&amp;softcy; &amp;pcy;&amp;ocy;&amp;kcy;&amp;acy;&amp;zcy;&amp;acy;&amp;ncy;&amp;ocy;, &amp;tcy;&amp;acy;&amp;kcy; &amp;kcy;&amp;acy;&amp;kcy; &amp;scy;&amp;ocy;&amp;dcy;&amp;iecy;&amp;rcy;&amp;zhcy;&amp;icy;&amp;tcy; &amp;ocy;&amp;shcy;&amp;icy;&amp;bcy;&amp;kcy;&amp;i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3" y="11001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60363" y="4318000"/>
            <a:ext cx="834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3x3 matrix of shashlyk modules and PMT attached to the modules 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gonne_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gonne_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ll_talk">
  <a:themeElements>
    <a:clrScheme name="coll_tal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ll_tal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ll_tal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_tal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ll_talk">
  <a:themeElements>
    <a:clrScheme name="coll_tal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ll_tal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ll_tal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_tal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561</Words>
  <Application>Microsoft Office PowerPoint</Application>
  <PresentationFormat>On-screen Show (4:3)</PresentationFormat>
  <Paragraphs>158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Office Theme</vt:lpstr>
      <vt:lpstr>Argonne_Blue</vt:lpstr>
      <vt:lpstr>1_Argonne_Blue</vt:lpstr>
      <vt:lpstr>coll_talk</vt:lpstr>
      <vt:lpstr>1_coll_talk</vt:lpstr>
      <vt:lpstr>Microsoft Equation 3.0</vt:lpstr>
      <vt:lpstr>EC Forward Angle</vt:lpstr>
      <vt:lpstr>EC forward angle</vt:lpstr>
      <vt:lpstr>Requirement</vt:lpstr>
      <vt:lpstr>The Menu</vt:lpstr>
      <vt:lpstr>BaBar field</vt:lpstr>
      <vt:lpstr>CDF field</vt:lpstr>
      <vt:lpstr>Shashlyk prototype module parameters</vt:lpstr>
      <vt:lpstr>Shashlyk modules production</vt:lpstr>
      <vt:lpstr>Shashlyk prototype pictures</vt:lpstr>
      <vt:lpstr>Minimum ionizing particle peak</vt:lpstr>
      <vt:lpstr>Energy Resolution dependence on  energy</vt:lpstr>
      <vt:lpstr>Energy Resolution parameterization</vt:lpstr>
      <vt:lpstr>Position resolution (center) dependence on energy </vt:lpstr>
      <vt:lpstr>Position resolution parameterization</vt:lpstr>
      <vt:lpstr>Calorimeter in Solenoid Flux Return</vt:lpstr>
      <vt:lpstr>Calorimeter in Solenoid Flux Return</vt:lpstr>
      <vt:lpstr>Mixture of radiation material and scintillator fiber(glue)</vt:lpstr>
      <vt:lpstr>g-2 prototype test run</vt:lpstr>
      <vt:lpstr>Test module simulation</vt:lpstr>
      <vt:lpstr>Test module simulation hit distribution (No Field)</vt:lpstr>
      <vt:lpstr>Test module simulation shower position and size</vt:lpstr>
      <vt:lpstr>Test module simulation</vt:lpstr>
      <vt:lpstr>Test module simulation pion response</vt:lpstr>
      <vt:lpstr>Test module simulation add 4cm W preshower</vt:lpstr>
      <vt:lpstr>Test module simulation add 4cm W preshower</vt:lpstr>
      <vt:lpstr>HallD Pb/SciFi BCAL optimazed for photon detection 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 Forward Angle</dc:title>
  <dc:creator>owner</dc:creator>
  <cp:lastModifiedBy>Windows User</cp:lastModifiedBy>
  <cp:revision>50</cp:revision>
  <dcterms:created xsi:type="dcterms:W3CDTF">2006-08-16T00:00:00Z</dcterms:created>
  <dcterms:modified xsi:type="dcterms:W3CDTF">2011-03-25T17:26:01Z</dcterms:modified>
</cp:coreProperties>
</file>