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7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gi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 3 Slides for PAC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Measurement of Target Single Spin Asymmetry in Semi-Inclusive Deep Inelastic Scattering with 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He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724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Map Collins moments to provide neutron data for a </a:t>
            </a:r>
            <a:r>
              <a:rPr lang="en-US" sz="2400" b="1" dirty="0" smtClean="0">
                <a:solidFill>
                  <a:srgbClr val="0070C0"/>
                </a:solidFill>
              </a:rPr>
              <a:t>10% d quark tensor charge </a:t>
            </a:r>
            <a:r>
              <a:rPr lang="en-US" sz="2400" dirty="0" smtClean="0"/>
              <a:t>extraction (Spin)</a:t>
            </a:r>
          </a:p>
          <a:p>
            <a:pPr lvl="1"/>
            <a:r>
              <a:rPr lang="en-US" sz="2000" dirty="0" smtClean="0"/>
              <a:t>Search for violation of </a:t>
            </a:r>
            <a:r>
              <a:rPr lang="en-US" sz="2000" dirty="0" err="1" smtClean="0"/>
              <a:t>Soffer’s</a:t>
            </a:r>
            <a:r>
              <a:rPr lang="en-US" sz="2000" dirty="0" smtClean="0"/>
              <a:t> inequality  </a:t>
            </a:r>
            <a:r>
              <a:rPr lang="en-GB" sz="2000" b="1" dirty="0" smtClean="0"/>
              <a:t>|h</a:t>
            </a:r>
            <a:r>
              <a:rPr lang="en-GB" sz="2000" b="1" baseline="-25000" dirty="0" smtClean="0"/>
              <a:t>1T</a:t>
            </a:r>
            <a:r>
              <a:rPr lang="en-GB" sz="2000" b="1" dirty="0" smtClean="0"/>
              <a:t>| &lt;= (f</a:t>
            </a:r>
            <a:r>
              <a:rPr lang="en-GB" sz="2000" b="1" baseline="-25000" dirty="0" smtClean="0"/>
              <a:t>1</a:t>
            </a:r>
            <a:r>
              <a:rPr lang="en-GB" sz="2000" b="1" dirty="0" smtClean="0"/>
              <a:t>+g</a:t>
            </a:r>
            <a:r>
              <a:rPr lang="en-GB" sz="2000" b="1" baseline="-25000" dirty="0" smtClean="0"/>
              <a:t>1L</a:t>
            </a:r>
            <a:r>
              <a:rPr lang="en-GB" sz="2000" b="1" dirty="0" smtClean="0"/>
              <a:t>)/2 </a:t>
            </a:r>
            <a:r>
              <a:rPr lang="en-GB" sz="2000" dirty="0" smtClean="0"/>
              <a:t>at high x</a:t>
            </a:r>
          </a:p>
          <a:p>
            <a:r>
              <a:rPr lang="en-GB" sz="2400" dirty="0" smtClean="0"/>
              <a:t>Map </a:t>
            </a:r>
            <a:r>
              <a:rPr lang="en-GB" sz="2400" dirty="0" err="1" smtClean="0"/>
              <a:t>Sivers</a:t>
            </a:r>
            <a:r>
              <a:rPr lang="en-GB" sz="2400" dirty="0" smtClean="0"/>
              <a:t> moments in the valence region at low Q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(4-D, OAM)</a:t>
            </a:r>
          </a:p>
          <a:p>
            <a:pPr lvl="1"/>
            <a:r>
              <a:rPr lang="en-GB" sz="2000" dirty="0" smtClean="0"/>
              <a:t>Provide data for </a:t>
            </a:r>
            <a:r>
              <a:rPr lang="en-GB" sz="2000" b="1" dirty="0" smtClean="0">
                <a:solidFill>
                  <a:srgbClr val="0070C0"/>
                </a:solidFill>
              </a:rPr>
              <a:t>evolution</a:t>
            </a:r>
            <a:r>
              <a:rPr lang="en-GB" sz="2000" dirty="0" smtClean="0"/>
              <a:t> studies (combined with EIC measurement)</a:t>
            </a:r>
          </a:p>
          <a:p>
            <a:pPr lvl="1"/>
            <a:r>
              <a:rPr lang="en-GB" sz="2000" dirty="0" smtClean="0"/>
              <a:t>Provide data to test TMD </a:t>
            </a:r>
            <a:r>
              <a:rPr lang="en-GB" sz="2000" b="1" dirty="0" smtClean="0">
                <a:solidFill>
                  <a:srgbClr val="0070C0"/>
                </a:solidFill>
              </a:rPr>
              <a:t>factorization</a:t>
            </a:r>
          </a:p>
          <a:p>
            <a:pPr lvl="1"/>
            <a:r>
              <a:rPr lang="en-GB" sz="2000" dirty="0" smtClean="0"/>
              <a:t>Search for </a:t>
            </a:r>
            <a:r>
              <a:rPr lang="en-GB" sz="2000" b="1" dirty="0" smtClean="0">
                <a:solidFill>
                  <a:srgbClr val="0070C0"/>
                </a:solidFill>
              </a:rPr>
              <a:t>sign change of </a:t>
            </a:r>
            <a:r>
              <a:rPr lang="en-GB" sz="2000" b="1" dirty="0" err="1" smtClean="0">
                <a:solidFill>
                  <a:srgbClr val="0070C0"/>
                </a:solidFill>
              </a:rPr>
              <a:t>Sivers</a:t>
            </a:r>
            <a:r>
              <a:rPr lang="en-GB" sz="2000" b="1" dirty="0" smtClean="0">
                <a:solidFill>
                  <a:srgbClr val="0070C0"/>
                </a:solidFill>
              </a:rPr>
              <a:t> function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in x or P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 dependence</a:t>
            </a:r>
          </a:p>
          <a:p>
            <a:r>
              <a:rPr lang="en-GB" sz="2400" dirty="0" smtClean="0"/>
              <a:t>Search for first non-zero </a:t>
            </a:r>
            <a:r>
              <a:rPr lang="en-GB" sz="2400" dirty="0" err="1" smtClean="0"/>
              <a:t>pretzelosity</a:t>
            </a:r>
            <a:r>
              <a:rPr lang="en-GB" sz="2400" dirty="0" smtClean="0"/>
              <a:t> moments</a:t>
            </a:r>
          </a:p>
          <a:p>
            <a:pPr lvl="1"/>
            <a:r>
              <a:rPr lang="en-GB" sz="2000" dirty="0" smtClean="0"/>
              <a:t>Effect of OAM, relativistic effects, model calculations</a:t>
            </a:r>
          </a:p>
          <a:p>
            <a:r>
              <a:rPr lang="en-GB" sz="2400" dirty="0" smtClean="0"/>
              <a:t>Measurement Cross section ratio on p, d and </a:t>
            </a:r>
            <a:r>
              <a:rPr lang="en-GB" sz="2400" baseline="30000" dirty="0" smtClean="0"/>
              <a:t>3</a:t>
            </a:r>
            <a:r>
              <a:rPr lang="en-GB" sz="2400" dirty="0" smtClean="0"/>
              <a:t>He</a:t>
            </a:r>
          </a:p>
          <a:p>
            <a:pPr lvl="1"/>
            <a:r>
              <a:rPr lang="en-GB" sz="2000" dirty="0" smtClean="0"/>
              <a:t>Understand SIDIS factorization, P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 dependence, and FSI in the proposed kinematics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066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E12-10-006 Spokespersons: </a:t>
            </a:r>
            <a:r>
              <a:rPr lang="de-DE" dirty="0" smtClean="0"/>
              <a:t>J.-P. Chen, H. Gao, X.-D. Jiang, J. C. </a:t>
            </a:r>
            <a:r>
              <a:rPr lang="en-US" dirty="0" err="1" smtClean="0"/>
              <a:t>Peng</a:t>
            </a:r>
            <a:r>
              <a:rPr lang="en-US" dirty="0" smtClean="0"/>
              <a:t> and X. </a:t>
            </a:r>
            <a:r>
              <a:rPr lang="en-US" dirty="0" err="1" smtClean="0"/>
              <a:t>Qian</a:t>
            </a:r>
            <a:endParaRPr lang="en-US" dirty="0" smtClean="0"/>
          </a:p>
          <a:p>
            <a:r>
              <a:rPr lang="en-US" dirty="0" smtClean="0"/>
              <a:t>(50 days at 11 </a:t>
            </a:r>
            <a:r>
              <a:rPr lang="en-US" dirty="0" err="1" smtClean="0"/>
              <a:t>GeV</a:t>
            </a:r>
            <a:r>
              <a:rPr lang="en-US" dirty="0" smtClean="0"/>
              <a:t>, 22 days at 8.8 </a:t>
            </a:r>
            <a:r>
              <a:rPr lang="en-US" dirty="0" err="1" smtClean="0"/>
              <a:t>GeV</a:t>
            </a:r>
            <a:r>
              <a:rPr lang="en-US" dirty="0" smtClean="0"/>
              <a:t>,   10 days on H/D,   8 days calibrations)   90 days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752600"/>
            <a:ext cx="8915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Map Collins, </a:t>
            </a:r>
            <a:r>
              <a:rPr lang="en-US" b="1" dirty="0" err="1" smtClean="0"/>
              <a:t>Sivers</a:t>
            </a:r>
            <a:r>
              <a:rPr lang="en-US" b="1" dirty="0" smtClean="0"/>
              <a:t>, and </a:t>
            </a:r>
            <a:r>
              <a:rPr lang="en-US" b="1" dirty="0" err="1" smtClean="0"/>
              <a:t>Pretzelosity</a:t>
            </a:r>
            <a:r>
              <a:rPr lang="en-US" b="1" dirty="0" smtClean="0"/>
              <a:t> Asymmetries on Neutron in 4-D (x,Q</a:t>
            </a:r>
            <a:r>
              <a:rPr lang="en-US" b="1" baseline="30000" dirty="0" smtClean="0"/>
              <a:t>2</a:t>
            </a:r>
            <a:r>
              <a:rPr lang="en-US" b="1" dirty="0" smtClean="0"/>
              <a:t>,z,P</a:t>
            </a:r>
            <a:r>
              <a:rPr lang="en-US" b="1" baseline="-25000" dirty="0" smtClean="0"/>
              <a:t>T</a:t>
            </a:r>
            <a:r>
              <a:rPr lang="en-US" b="1" dirty="0" smtClean="0"/>
              <a:t>) phase space</a:t>
            </a:r>
            <a:endParaRPr lang="en-US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791200" y="3962400"/>
          <a:ext cx="2768600" cy="649288"/>
        </p:xfrm>
        <a:graphic>
          <a:graphicData uri="http://schemas.openxmlformats.org/presentationml/2006/ole">
            <p:oleObj spid="_x0000_s1026" r:id="rId3" imgW="1244520" imgH="29196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 rot="1163191">
            <a:off x="7132007" y="4889202"/>
            <a:ext cx="186566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moments</a:t>
            </a:r>
            <a:br>
              <a:rPr lang="en-US" b="1" dirty="0" smtClean="0"/>
            </a:br>
            <a:r>
              <a:rPr lang="en-US" b="1" dirty="0" smtClean="0"/>
              <a:t> are measured at same time!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81600" y="4114800"/>
            <a:ext cx="609600" cy="1524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447800"/>
            <a:ext cx="3450225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505200"/>
            <a:ext cx="4476750" cy="335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686800" cy="6324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10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36</a:t>
            </a:r>
            <a:r>
              <a:rPr lang="en-US" sz="2400" b="1" dirty="0" smtClean="0">
                <a:solidFill>
                  <a:srgbClr val="00B050"/>
                </a:solidFill>
              </a:rPr>
              <a:t> N/cm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2</a:t>
            </a:r>
            <a:r>
              <a:rPr lang="en-US" sz="2400" b="1" dirty="0" smtClean="0">
                <a:solidFill>
                  <a:srgbClr val="00B050"/>
                </a:solidFill>
              </a:rPr>
              <a:t>/s</a:t>
            </a:r>
            <a:r>
              <a:rPr lang="en-US" sz="2400" dirty="0" smtClean="0"/>
              <a:t> polarized luminosity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Achieved Target Performance: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/>
              <a:t>Transverse/Vertical Polarized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/>
              <a:t>&gt;60% polarization + Fast Spin Flip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Large acceptance enables </a:t>
            </a:r>
            <a:r>
              <a:rPr lang="en-US" sz="2400" b="1" dirty="0" smtClean="0">
                <a:solidFill>
                  <a:srgbClr val="00B050"/>
                </a:solidFill>
              </a:rPr>
              <a:t>4-D mapping</a:t>
            </a: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Full </a:t>
            </a:r>
            <a:r>
              <a:rPr lang="en-US" sz="2400" b="1" dirty="0" err="1" smtClean="0">
                <a:solidFill>
                  <a:srgbClr val="00B050"/>
                </a:solidFill>
              </a:rPr>
              <a:t>azimuthal</a:t>
            </a:r>
            <a:r>
              <a:rPr lang="en-US" sz="2400" b="1" dirty="0" smtClean="0">
                <a:solidFill>
                  <a:srgbClr val="00B050"/>
                </a:solidFill>
              </a:rPr>
              <a:t>-angle</a:t>
            </a:r>
            <a:r>
              <a:rPr lang="en-US" sz="2400" b="1" dirty="0" smtClean="0"/>
              <a:t> </a:t>
            </a:r>
            <a:r>
              <a:rPr lang="en-US" sz="2400" dirty="0" smtClean="0"/>
              <a:t>coverage </a:t>
            </a:r>
            <a:br>
              <a:rPr lang="en-US" sz="2400" dirty="0" smtClean="0"/>
            </a:br>
            <a:r>
              <a:rPr lang="en-US" sz="2400" dirty="0" smtClean="0"/>
              <a:t>-&gt; smaller systematic </a:t>
            </a:r>
            <a:r>
              <a:rPr lang="en-US" sz="2400" dirty="0" err="1" smtClean="0"/>
              <a:t>uncer</a:t>
            </a:r>
            <a:r>
              <a:rPr lang="en-US" sz="2400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304800" y="0"/>
            <a:ext cx="5486400" cy="685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err="1">
                <a:latin typeface="+mj-lt"/>
                <a:ea typeface="+mj-ea"/>
                <a:cs typeface="+mj-cs"/>
              </a:rPr>
              <a:t>SoLID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for </a:t>
            </a:r>
            <a:r>
              <a:rPr lang="en-US" sz="3600" dirty="0">
                <a:latin typeface="+mj-lt"/>
                <a:ea typeface="+mj-ea"/>
                <a:cs typeface="+mj-cs"/>
              </a:rPr>
              <a:t>SIDIS on </a:t>
            </a:r>
            <a:r>
              <a:rPr lang="en-US" sz="3600" baseline="30000" dirty="0">
                <a:latin typeface="+mj-lt"/>
                <a:ea typeface="+mj-ea"/>
                <a:cs typeface="+mj-cs"/>
              </a:rPr>
              <a:t>3</a:t>
            </a:r>
            <a:r>
              <a:rPr lang="en-US" sz="3600" dirty="0">
                <a:latin typeface="+mj-lt"/>
                <a:ea typeface="+mj-ea"/>
                <a:cs typeface="+mj-cs"/>
              </a:rPr>
              <a:t>He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334000" y="152400"/>
            <a:ext cx="2667000" cy="838200"/>
            <a:chOff x="555859" y="1219200"/>
            <a:chExt cx="5311541" cy="1843111"/>
          </a:xfrm>
        </p:grpSpPr>
        <p:sp>
          <p:nvSpPr>
            <p:cNvPr id="9223" name="TextBox 7"/>
            <p:cNvSpPr txBox="1">
              <a:spLocks noChangeArrowheads="1"/>
            </p:cNvSpPr>
            <p:nvPr/>
          </p:nvSpPr>
          <p:spPr bwMode="auto">
            <a:xfrm>
              <a:off x="1981200" y="2590800"/>
              <a:ext cx="2681558" cy="471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  <a:cs typeface="Calibri" pitchFamily="34" charset="0"/>
                </a:rPr>
                <a:t>~90%     ~1.5%    ~8%</a:t>
              </a:r>
            </a:p>
          </p:txBody>
        </p:sp>
        <p:pic>
          <p:nvPicPr>
            <p:cNvPr id="9224" name="Picture 8" descr="H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5859" y="1219200"/>
              <a:ext cx="5311541" cy="1362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2" name="矩形 16"/>
          <p:cNvSpPr>
            <a:spLocks noChangeArrowheads="1"/>
          </p:cNvSpPr>
          <p:nvPr/>
        </p:nvSpPr>
        <p:spPr bwMode="auto">
          <a:xfrm>
            <a:off x="5334000" y="1143000"/>
            <a:ext cx="3075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Eff. pol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. neutron target</a:t>
            </a:r>
          </a:p>
        </p:txBody>
      </p:sp>
      <p:pic>
        <p:nvPicPr>
          <p:cNvPr id="9" name="Content Placeholder 3" descr="phase_com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799" y="3505200"/>
            <a:ext cx="406272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4038600" cy="279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48" y="2667000"/>
            <a:ext cx="477695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3" name="Object 3"/>
          <p:cNvGraphicFramePr>
            <a:graphicFrameLocks noChangeAspect="1"/>
          </p:cNvGraphicFramePr>
          <p:nvPr/>
        </p:nvGraphicFramePr>
        <p:xfrm>
          <a:off x="5181600" y="2819400"/>
          <a:ext cx="3738562" cy="898525"/>
        </p:xfrm>
        <a:graphic>
          <a:graphicData uri="http://schemas.openxmlformats.org/presentationml/2006/ole">
            <p:oleObj spid="_x0000_s2053" name="Equation" r:id="rId5" imgW="2095200" imgH="507960" progId="Equation.3">
              <p:embed/>
            </p:oleObj>
          </a:graphicData>
        </a:graphic>
      </p:graphicFrame>
      <p:pic>
        <p:nvPicPr>
          <p:cNvPr id="18" name="Picture 29" descr="collins6_rev3_medSiz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28600" y="457200"/>
            <a:ext cx="2362200" cy="2057400"/>
          </a:xfrm>
          <a:prstGeom prst="rect">
            <a:avLst/>
          </a:prstGeom>
          <a:noFill/>
          <a:ln/>
        </p:spPr>
      </p:pic>
      <p:sp>
        <p:nvSpPr>
          <p:cNvPr id="20" name="TextBox 19"/>
          <p:cNvSpPr txBox="1"/>
          <p:nvPr/>
        </p:nvSpPr>
        <p:spPr>
          <a:xfrm>
            <a:off x="304800" y="593467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Example projections of Neutron Collins moments, 1/48 bins in z vs. Q</a:t>
            </a:r>
            <a:r>
              <a:rPr lang="en-US" b="1" baseline="30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Goal: 10% precision on d quark tensor charge!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8925" y="0"/>
            <a:ext cx="2428875" cy="26842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04800" y="26024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Systematic : 0.1% (abs.) + ~6% (rel.)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9381650">
            <a:off x="5861879" y="400686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Place Holder!!!</a:t>
            </a:r>
          </a:p>
          <a:p>
            <a:r>
              <a:rPr lang="en-US" sz="3200" b="1" dirty="0" smtClean="0"/>
              <a:t>Improve in </a:t>
            </a:r>
            <a:r>
              <a:rPr lang="en-US" sz="3200" b="1" dirty="0" err="1" smtClean="0"/>
              <a:t>Sivers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04800" y="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Collins Effect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819400" y="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Sivers</a:t>
            </a:r>
            <a:r>
              <a:rPr lang="en-US" sz="2400" b="1" dirty="0" smtClean="0"/>
              <a:t> Effect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876800" y="5715000"/>
            <a:ext cx="4114800" cy="1015663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These data will provide ultimate precision mapping of Neutron SSA in the valence region at low Q2!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3000" y="3959185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50 days</a:t>
            </a:r>
            <a:r>
              <a:rPr lang="en-US" sz="2000" dirty="0" smtClean="0"/>
              <a:t> @ 11 </a:t>
            </a:r>
            <a:r>
              <a:rPr lang="en-US" sz="2000" dirty="0" err="1" smtClean="0"/>
              <a:t>GeV</a:t>
            </a:r>
            <a:r>
              <a:rPr lang="en-US" sz="2000" dirty="0" smtClean="0"/>
              <a:t> + </a:t>
            </a:r>
            <a:r>
              <a:rPr lang="en-US" sz="2000" dirty="0" smtClean="0">
                <a:solidFill>
                  <a:srgbClr val="FF0000"/>
                </a:solidFill>
              </a:rPr>
              <a:t>22 days </a:t>
            </a:r>
            <a:r>
              <a:rPr lang="en-US" sz="2000" dirty="0" smtClean="0"/>
              <a:t>@ 8.8 </a:t>
            </a:r>
            <a:r>
              <a:rPr lang="en-US" sz="2000" dirty="0" err="1" smtClean="0"/>
              <a:t>GeV</a:t>
            </a:r>
            <a:r>
              <a:rPr lang="en-US" sz="2000" dirty="0" smtClean="0"/>
              <a:t> (Coverage + RC) + </a:t>
            </a:r>
            <a:r>
              <a:rPr lang="en-US" sz="2000" dirty="0" smtClean="0">
                <a:solidFill>
                  <a:srgbClr val="FF0000"/>
                </a:solidFill>
              </a:rPr>
              <a:t>10 days </a:t>
            </a:r>
            <a:r>
              <a:rPr lang="en-US" sz="2000" dirty="0" smtClean="0"/>
              <a:t>on H/D (Dilution, FSI, SIDIS mechanism) + </a:t>
            </a:r>
            <a:r>
              <a:rPr lang="en-US" sz="2000" dirty="0" smtClean="0">
                <a:solidFill>
                  <a:srgbClr val="FF0000"/>
                </a:solidFill>
              </a:rPr>
              <a:t>8 days </a:t>
            </a:r>
            <a:r>
              <a:rPr lang="en-US" sz="2000" dirty="0" smtClean="0"/>
              <a:t>on calibration of new device </a:t>
            </a:r>
            <a:r>
              <a:rPr lang="en-US" sz="2800" dirty="0" smtClean="0"/>
              <a:t>= </a:t>
            </a:r>
            <a:r>
              <a:rPr lang="en-US" sz="2800" b="1" dirty="0" smtClean="0"/>
              <a:t>90 days</a:t>
            </a:r>
            <a:r>
              <a:rPr lang="en-US" sz="2800" dirty="0" smtClean="0"/>
              <a:t>!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Backup about Physics (next 2 slides)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 we need backup for developments on hardware?</a:t>
            </a:r>
          </a:p>
          <a:p>
            <a:r>
              <a:rPr lang="en-US" dirty="0" smtClean="0"/>
              <a:t>What about Software?</a:t>
            </a:r>
          </a:p>
          <a:p>
            <a:r>
              <a:rPr lang="en-US" dirty="0" smtClean="0"/>
              <a:t>What about milestones?</a:t>
            </a:r>
          </a:p>
          <a:p>
            <a:r>
              <a:rPr lang="en-US" dirty="0" smtClean="0"/>
              <a:t>What about schedule?</a:t>
            </a:r>
          </a:p>
          <a:p>
            <a:r>
              <a:rPr lang="en-US" dirty="0" smtClean="0"/>
              <a:t>Collaboration issues, such as responsibility?</a:t>
            </a:r>
          </a:p>
          <a:p>
            <a:r>
              <a:rPr lang="en-US" dirty="0" smtClean="0"/>
              <a:t>Combined 6 slides for SSA/DSA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 1 more slide here, and 2 slides for DSA?</a:t>
            </a:r>
          </a:p>
          <a:p>
            <a:r>
              <a:rPr lang="en-US" dirty="0" smtClean="0"/>
              <a:t>What do we need to write?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943600" cy="762000"/>
          </a:xfrm>
        </p:spPr>
        <p:txBody>
          <a:bodyPr/>
          <a:lstStyle/>
          <a:p>
            <a:r>
              <a:rPr lang="en-US" smtClean="0"/>
              <a:t>Transversity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91200"/>
          </a:xfrm>
        </p:spPr>
        <p:txBody>
          <a:bodyPr/>
          <a:lstStyle/>
          <a:p>
            <a:r>
              <a:rPr lang="en-US" sz="2800" smtClean="0"/>
              <a:t>The third PDFs in addition to f</a:t>
            </a:r>
            <a:r>
              <a:rPr lang="en-US" sz="2800" baseline="-25000" smtClean="0"/>
              <a:t>1</a:t>
            </a:r>
            <a:r>
              <a:rPr lang="en-US" sz="2800" smtClean="0"/>
              <a:t>          and g</a:t>
            </a:r>
            <a:r>
              <a:rPr lang="en-US" sz="2800" baseline="-25000" smtClean="0"/>
              <a:t>1L</a:t>
            </a:r>
            <a:endParaRPr lang="en-US" sz="2800" smtClean="0"/>
          </a:p>
          <a:p>
            <a:r>
              <a:rPr lang="en-US" sz="2800" smtClean="0"/>
              <a:t>10% d quark tensor charge with world data</a:t>
            </a:r>
          </a:p>
          <a:p>
            <a:r>
              <a:rPr lang="en-US" sz="2800" smtClean="0"/>
              <a:t>Test Soffer’s inequality </a:t>
            </a:r>
            <a:r>
              <a:rPr lang="en-GB" sz="2800" b="1" smtClean="0"/>
              <a:t>|h</a:t>
            </a:r>
            <a:r>
              <a:rPr lang="en-GB" sz="2800" b="1" baseline="-25000" smtClean="0"/>
              <a:t>1T</a:t>
            </a:r>
            <a:r>
              <a:rPr lang="en-GB" sz="2800" b="1" smtClean="0"/>
              <a:t>| &lt;= (f</a:t>
            </a:r>
            <a:r>
              <a:rPr lang="en-GB" sz="2800" b="1" baseline="-25000" smtClean="0"/>
              <a:t>1</a:t>
            </a:r>
            <a:r>
              <a:rPr lang="en-GB" sz="2800" b="1" smtClean="0"/>
              <a:t>+g</a:t>
            </a:r>
            <a:r>
              <a:rPr lang="en-GB" sz="2800" b="1" baseline="-25000" smtClean="0"/>
              <a:t>1L</a:t>
            </a:r>
            <a:r>
              <a:rPr lang="en-GB" sz="2800" b="1" smtClean="0"/>
              <a:t>)/2  </a:t>
            </a:r>
            <a:r>
              <a:rPr lang="en-GB" sz="2800" smtClean="0"/>
              <a:t>at large x</a:t>
            </a:r>
          </a:p>
        </p:txBody>
      </p:sp>
      <p:sp>
        <p:nvSpPr>
          <p:cNvPr id="11268" name="TextBox 34"/>
          <p:cNvSpPr txBox="1">
            <a:spLocks noChangeArrowheads="1"/>
          </p:cNvSpPr>
          <p:nvPr/>
        </p:nvSpPr>
        <p:spPr bwMode="auto">
          <a:xfrm>
            <a:off x="5334000" y="217488"/>
            <a:ext cx="630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b="1" baseline="-2500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1T</a:t>
            </a:r>
            <a:r>
              <a:rPr lang="en-US" b="1">
                <a:latin typeface="Calibri" pitchFamily="34" charset="0"/>
                <a:cs typeface="Calibri" pitchFamily="34" charset="0"/>
              </a:rPr>
              <a:t> =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2500" y="120650"/>
            <a:ext cx="13001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914400"/>
            <a:ext cx="32861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914400"/>
            <a:ext cx="14605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590800"/>
            <a:ext cx="5105400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438400"/>
            <a:ext cx="29972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" name="Oval 20"/>
          <p:cNvSpPr/>
          <p:nvPr/>
        </p:nvSpPr>
        <p:spPr>
          <a:xfrm>
            <a:off x="1676400" y="4572000"/>
            <a:ext cx="1600200" cy="106680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705600" cy="762000"/>
          </a:xfrm>
        </p:spPr>
        <p:txBody>
          <a:bodyPr/>
          <a:lstStyle/>
          <a:p>
            <a:r>
              <a:rPr lang="en-US" smtClean="0"/>
              <a:t>Sivers Function</a:t>
            </a:r>
          </a:p>
        </p:txBody>
      </p:sp>
      <p:sp>
        <p:nvSpPr>
          <p:cNvPr id="205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91200"/>
          </a:xfrm>
        </p:spPr>
        <p:txBody>
          <a:bodyPr/>
          <a:lstStyle/>
          <a:p>
            <a:r>
              <a:rPr lang="en-GB" altLang="zh-CN" sz="2400" smtClean="0"/>
              <a:t>Correlation between nucleon spin with quark angular momentum</a:t>
            </a:r>
          </a:p>
          <a:p>
            <a:r>
              <a:rPr lang="en-GB" sz="2400" smtClean="0"/>
              <a:t>Important test for factorization</a:t>
            </a:r>
          </a:p>
          <a:p>
            <a:r>
              <a:rPr lang="en-GB" sz="2400" smtClean="0"/>
              <a:t>Different sign with twist-3 </a:t>
            </a:r>
            <a:r>
              <a:rPr lang="en-GB" altLang="zh-CN" sz="2400" smtClean="0"/>
              <a:t>quark-gluon corr. dis. at high P</a:t>
            </a:r>
            <a:r>
              <a:rPr lang="en-GB" altLang="zh-CN" sz="2400" baseline="-25000" smtClean="0"/>
              <a:t>T</a:t>
            </a:r>
            <a:r>
              <a:rPr lang="en-GB" altLang="zh-CN" sz="2400" smtClean="0"/>
              <a:t>?  </a:t>
            </a:r>
          </a:p>
          <a:p>
            <a:pPr lvl="1"/>
            <a:r>
              <a:rPr lang="en-GB" altLang="zh-CN" sz="2000" smtClean="0"/>
              <a:t>Kang,</a:t>
            </a:r>
            <a:r>
              <a:rPr lang="en-US" sz="2000" smtClean="0"/>
              <a:t> Qiu, Vogelsang and Yuan: arxiv: 1103.1591</a:t>
            </a:r>
            <a:endParaRPr lang="en-GB" altLang="zh-CN" sz="2000" smtClean="0"/>
          </a:p>
          <a:p>
            <a:pPr lvl="1"/>
            <a:r>
              <a:rPr lang="en-GB" sz="2000" smtClean="0"/>
              <a:t>Search for sign change,  also P</a:t>
            </a:r>
            <a:r>
              <a:rPr lang="en-GB" sz="2000" baseline="-25000" smtClean="0"/>
              <a:t>T</a:t>
            </a:r>
            <a:r>
              <a:rPr lang="en-GB" sz="2000" smtClean="0"/>
              <a:t> weighted moments (Boer, Gamberg, Musch)</a:t>
            </a:r>
          </a:p>
          <a:p>
            <a:pPr lvl="1"/>
            <a:endParaRPr lang="en-US" smtClean="0"/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5867400" y="192088"/>
            <a:ext cx="719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b="1" baseline="-2500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b="1" baseline="-250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1T</a:t>
            </a:r>
            <a:r>
              <a:rPr lang="en-US" b="1" baseline="3000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</a:t>
            </a:r>
            <a:r>
              <a:rPr lang="en-US" b="1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b="1">
                <a:latin typeface="Calibri" pitchFamily="34" charset="0"/>
                <a:cs typeface="Calibri" pitchFamily="34" charset="0"/>
              </a:rPr>
              <a:t>=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5138" y="76200"/>
            <a:ext cx="13001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648200" y="1066800"/>
          <a:ext cx="2768600" cy="649288"/>
        </p:xfrm>
        <a:graphic>
          <a:graphicData uri="http://schemas.openxmlformats.org/presentationml/2006/ole">
            <p:oleObj spid="_x0000_s16386" r:id="rId4" imgW="1244520" imgH="29196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28600" y="6013450"/>
          <a:ext cx="3352800" cy="768350"/>
        </p:xfrm>
        <a:graphic>
          <a:graphicData uri="http://schemas.openxmlformats.org/presentationml/2006/ole">
            <p:oleObj spid="_x0000_s16387" name="Equation" r:id="rId5" imgW="2438280" imgH="558720" progId="Equation.3">
              <p:embed/>
            </p:oleObj>
          </a:graphicData>
        </a:graphic>
      </p:graphicFrame>
      <p:pic>
        <p:nvPicPr>
          <p:cNvPr id="205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80013"/>
            <a:ext cx="44958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50" y="3068638"/>
            <a:ext cx="169545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Box 17"/>
          <p:cNvSpPr txBox="1">
            <a:spLocks noChangeArrowheads="1"/>
          </p:cNvSpPr>
          <p:nvPr/>
        </p:nvSpPr>
        <p:spPr bwMode="auto">
          <a:xfrm>
            <a:off x="2819400" y="4659313"/>
            <a:ext cx="144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Also in x</a:t>
            </a:r>
          </a:p>
        </p:txBody>
      </p:sp>
      <p:pic>
        <p:nvPicPr>
          <p:cNvPr id="2059" name="Picture 5" descr="pip_special_sivers.eps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3048000"/>
            <a:ext cx="45720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"/>
          <p:cNvPicPr>
            <a:picLocks noChangeAspect="1" noChangeArrowheads="1"/>
          </p:cNvPicPr>
          <p:nvPr/>
        </p:nvPicPr>
        <p:blipFill>
          <a:blip r:embed="rId9" cstate="print"/>
          <a:srcRect l="45898" t="14063" r="13399" b="25000"/>
          <a:stretch>
            <a:fillRect/>
          </a:stretch>
        </p:blipFill>
        <p:spPr bwMode="auto">
          <a:xfrm>
            <a:off x="0" y="2819400"/>
            <a:ext cx="2479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about FSI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theoretical issues,</a:t>
            </a:r>
          </a:p>
          <a:p>
            <a:pPr lvl="1"/>
            <a:r>
              <a:rPr lang="en-US" dirty="0" smtClean="0"/>
              <a:t>Need to be solved by theorists/calculations.</a:t>
            </a:r>
          </a:p>
          <a:p>
            <a:pPr lvl="1"/>
            <a:r>
              <a:rPr lang="en-US" dirty="0" smtClean="0"/>
              <a:t>For a simple estimation, </a:t>
            </a:r>
            <a:r>
              <a:rPr lang="en-US" dirty="0" smtClean="0"/>
              <a:t>see:</a:t>
            </a:r>
            <a:br>
              <a:rPr lang="en-US" dirty="0" smtClean="0"/>
            </a:br>
            <a:r>
              <a:rPr lang="en-US" dirty="0" smtClean="0"/>
              <a:t> https://hallaweb.jlab.org/dvcslog//transversity/645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497</Words>
  <Application>Microsoft Office PowerPoint</Application>
  <PresentationFormat>On-screen Show (4:3)</PresentationFormat>
  <Paragraphs>60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Microsoft Equation 3.0</vt:lpstr>
      <vt:lpstr>Equation</vt:lpstr>
      <vt:lpstr>Example 3 Slides for PAC</vt:lpstr>
      <vt:lpstr>Measurement of Target Single Spin Asymmetry in Semi-Inclusive Deep Inelastic Scattering with 3He</vt:lpstr>
      <vt:lpstr>Slide 3</vt:lpstr>
      <vt:lpstr>Slide 4</vt:lpstr>
      <vt:lpstr>Backup about Physics (next 2 slides)</vt:lpstr>
      <vt:lpstr>Transversity</vt:lpstr>
      <vt:lpstr>Sivers Function</vt:lpstr>
      <vt:lpstr>Discussion about FSI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Target Single Spin Asymmetry in Semi-Inclusive Deep Inelastic Scattering with 3He</dc:title>
  <dc:creator>xqian</dc:creator>
  <cp:lastModifiedBy>xqian</cp:lastModifiedBy>
  <cp:revision>17</cp:revision>
  <dcterms:created xsi:type="dcterms:W3CDTF">2006-08-16T00:00:00Z</dcterms:created>
  <dcterms:modified xsi:type="dcterms:W3CDTF">2011-06-03T02:41:22Z</dcterms:modified>
</cp:coreProperties>
</file>