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9.xml" ContentType="application/vnd.openxmlformats-officedocument.presentationml.tag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1"/>
  </p:notesMasterIdLst>
  <p:sldIdLst>
    <p:sldId id="429" r:id="rId2"/>
    <p:sldId id="381" r:id="rId3"/>
    <p:sldId id="453" r:id="rId4"/>
    <p:sldId id="350" r:id="rId5"/>
    <p:sldId id="388" r:id="rId6"/>
    <p:sldId id="356" r:id="rId7"/>
    <p:sldId id="371" r:id="rId8"/>
    <p:sldId id="372" r:id="rId9"/>
    <p:sldId id="450" r:id="rId10"/>
    <p:sldId id="394" r:id="rId11"/>
    <p:sldId id="382" r:id="rId12"/>
    <p:sldId id="383" r:id="rId13"/>
    <p:sldId id="435" r:id="rId14"/>
    <p:sldId id="452" r:id="rId15"/>
    <p:sldId id="363" r:id="rId16"/>
    <p:sldId id="364" r:id="rId17"/>
    <p:sldId id="401" r:id="rId18"/>
    <p:sldId id="376" r:id="rId19"/>
    <p:sldId id="454" r:id="rId20"/>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646464"/>
    <a:srgbClr val="CC6600"/>
    <a:srgbClr val="0101FF"/>
    <a:srgbClr val="000000"/>
    <a:srgbClr val="CC3399"/>
    <a:srgbClr val="00FF00"/>
    <a:srgbClr val="3333CC"/>
    <a:srgbClr val="00FFFF"/>
    <a:srgbClr val="D67000"/>
    <a:srgbClr val="FF7C8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60" autoAdjust="0"/>
    <p:restoredTop sz="89888" autoAdjust="0"/>
  </p:normalViewPr>
  <p:slideViewPr>
    <p:cSldViewPr>
      <p:cViewPr varScale="1">
        <p:scale>
          <a:sx n="107" d="100"/>
          <a:sy n="107" d="100"/>
        </p:scale>
        <p:origin x="-172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648"/>
    </p:cViewPr>
  </p:sorterViewPr>
  <p:notesViewPr>
    <p:cSldViewPr>
      <p:cViewPr varScale="1">
        <p:scale>
          <a:sx n="98" d="100"/>
          <a:sy n="98" d="100"/>
        </p:scale>
        <p:origin x="-3456" y="-90"/>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日期占位符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76DED6FA-3620-42DE-A214-F363622CAC83}" type="datetimeFigureOut">
              <a:rPr lang="en-US" smtClean="0"/>
              <a:pPr/>
              <a:t>6/3/2011</a:t>
            </a:fld>
            <a:endParaRPr lang="en-US"/>
          </a:p>
        </p:txBody>
      </p:sp>
      <p:sp>
        <p:nvSpPr>
          <p:cNvPr id="4" name="幻灯片图像占位符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备注占位符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6" name="页脚占位符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灯片编号占位符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81D27BB4-7507-496B-A596-4501E78419B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dirty="0" smtClean="0"/>
              <a:t>! One of the leading group will be China institute</a:t>
            </a:r>
            <a:r>
              <a:rPr lang="en-US" baseline="0" dirty="0" smtClean="0"/>
              <a:t> … </a:t>
            </a:r>
            <a:endParaRPr lang="en-US" dirty="0" smtClean="0"/>
          </a:p>
          <a:p>
            <a:r>
              <a:rPr lang="en-US" dirty="0" smtClean="0"/>
              <a:t>! Slow down for</a:t>
            </a:r>
            <a:r>
              <a:rPr lang="en-US" baseline="0" dirty="0" smtClean="0"/>
              <a:t> important points</a:t>
            </a:r>
          </a:p>
          <a:p>
            <a:r>
              <a:rPr lang="en-US" dirty="0" smtClean="0"/>
              <a:t>! </a:t>
            </a:r>
            <a:r>
              <a:rPr lang="en-US" baseline="0" dirty="0" smtClean="0"/>
              <a:t>Say: China institute in Spokes person. Play major role</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FFs. Harut talk BNL</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 Naomi</a:t>
            </a:r>
            <a:r>
              <a:rPr lang="en-US" altLang="zh-CN" baseline="0" dirty="0" smtClean="0"/>
              <a:t> talk for animation</a:t>
            </a:r>
            <a:r>
              <a:rPr lang="en-US" altLang="zh-CN" dirty="0" smtClean="0"/>
              <a:t> </a:t>
            </a:r>
          </a:p>
          <a:p>
            <a:endParaRPr lang="en-US" baseline="0" dirty="0" smtClean="0"/>
          </a:p>
        </p:txBody>
      </p:sp>
      <p:sp>
        <p:nvSpPr>
          <p:cNvPr id="4" name="灯片编号占位符 3"/>
          <p:cNvSpPr>
            <a:spLocks noGrp="1"/>
          </p:cNvSpPr>
          <p:nvPr>
            <p:ph type="sldNum" sz="quarter" idx="10"/>
          </p:nvPr>
        </p:nvSpPr>
        <p:spPr/>
        <p:txBody>
          <a:bodyPr/>
          <a:lstStyle/>
          <a:p>
            <a:fld id="{81D27BB4-7507-496B-A596-4501E78419B6}"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altLang="zh-CN" dirty="0" smtClean="0"/>
          </a:p>
          <a:p>
            <a:r>
              <a:rPr lang="en-US" altLang="zh-CN" dirty="0" smtClean="0"/>
              <a:t>TMDs</a:t>
            </a:r>
            <a:r>
              <a:rPr lang="en-US" altLang="zh-CN" baseline="0" dirty="0" smtClean="0"/>
              <a:t> could be accessed through cross sections of SIDIS. Each TMD is related with a term of characteristic target-beam spin combinations and angular modulation.</a:t>
            </a:r>
          </a:p>
          <a:p>
            <a:endParaRPr lang="en-US" altLang="zh-CN" baseline="0" dirty="0" smtClean="0"/>
          </a:p>
          <a:p>
            <a:r>
              <a:rPr lang="en-US" altLang="zh-CN" baseline="0" dirty="0" smtClean="0"/>
              <a:t>TO BE simplified</a:t>
            </a:r>
            <a:endParaRPr lang="zh-CN" altLang="en-US" dirty="0"/>
          </a:p>
        </p:txBody>
      </p:sp>
      <p:sp>
        <p:nvSpPr>
          <p:cNvPr id="4" name="灯片编号占位符 3"/>
          <p:cNvSpPr>
            <a:spLocks noGrp="1"/>
          </p:cNvSpPr>
          <p:nvPr>
            <p:ph type="sldNum" sz="quarter" idx="10"/>
          </p:nvPr>
        </p:nvSpPr>
        <p:spPr/>
        <p:txBody>
          <a:bodyPr/>
          <a:lstStyle/>
          <a:p>
            <a:fld id="{81D27BB4-7507-496B-A596-4501E78419B6}"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a:buFontTx/>
              <a:buNone/>
            </a:pPr>
            <a:endParaRPr lang="en-US" dirty="0"/>
          </a:p>
        </p:txBody>
      </p:sp>
      <p:sp>
        <p:nvSpPr>
          <p:cNvPr id="4" name="灯片编号占位符 3"/>
          <p:cNvSpPr>
            <a:spLocks noGrp="1"/>
          </p:cNvSpPr>
          <p:nvPr>
            <p:ph type="sldNum" sz="quarter" idx="10"/>
          </p:nvPr>
        </p:nvSpPr>
        <p:spPr/>
        <p:txBody>
          <a:bodyPr/>
          <a:lstStyle/>
          <a:p>
            <a:fld id="{81D27BB4-7507-496B-A596-4501E78419B6}"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dirty="0"/>
          </a:p>
        </p:txBody>
      </p:sp>
      <p:sp>
        <p:nvSpPr>
          <p:cNvPr id="4" name="灯片编号占位符 3"/>
          <p:cNvSpPr>
            <a:spLocks noGrp="1"/>
          </p:cNvSpPr>
          <p:nvPr>
            <p:ph type="sldNum" sz="quarter" idx="10"/>
          </p:nvPr>
        </p:nvSpPr>
        <p:spPr/>
        <p:txBody>
          <a:bodyPr/>
          <a:lstStyle/>
          <a:p>
            <a:fld id="{81D27BB4-7507-496B-A596-4501E78419B6}"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dirty="0" smtClean="0"/>
              <a:t>+ bound</a:t>
            </a:r>
            <a:endParaRPr lang="en-US" dirty="0"/>
          </a:p>
        </p:txBody>
      </p:sp>
      <p:sp>
        <p:nvSpPr>
          <p:cNvPr id="4" name="灯片编号占位符 3"/>
          <p:cNvSpPr>
            <a:spLocks noGrp="1"/>
          </p:cNvSpPr>
          <p:nvPr>
            <p:ph type="sldNum" sz="quarter" idx="10"/>
          </p:nvPr>
        </p:nvSpPr>
        <p:spPr/>
        <p:txBody>
          <a:bodyPr/>
          <a:lstStyle/>
          <a:p>
            <a:fld id="{81D27BB4-7507-496B-A596-4501E78419B6}"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dirty="0" smtClean="0"/>
              <a:t>! Slow</a:t>
            </a:r>
            <a:endParaRPr lang="en-US" dirty="0"/>
          </a:p>
        </p:txBody>
      </p:sp>
      <p:sp>
        <p:nvSpPr>
          <p:cNvPr id="4" name="灯片编号占位符 3"/>
          <p:cNvSpPr>
            <a:spLocks noGrp="1"/>
          </p:cNvSpPr>
          <p:nvPr>
            <p:ph type="sldNum" sz="quarter" idx="10"/>
          </p:nvPr>
        </p:nvSpPr>
        <p:spPr/>
        <p:txBody>
          <a:bodyPr/>
          <a:lstStyle/>
          <a:p>
            <a:fld id="{81D27BB4-7507-496B-A596-4501E78419B6}" type="slidenum">
              <a:rPr lang="en-US" smtClean="0"/>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dirty="0" smtClean="0"/>
              <a:t>+ icon</a:t>
            </a:r>
          </a:p>
          <a:p>
            <a:r>
              <a:rPr lang="en-US" dirty="0" smtClean="0"/>
              <a:t>! 12GeV project</a:t>
            </a:r>
            <a:r>
              <a:rPr lang="en-US" baseline="0" dirty="0" smtClean="0"/>
              <a:t> </a:t>
            </a:r>
          </a:p>
          <a:p>
            <a:endParaRPr lang="en-US" dirty="0"/>
          </a:p>
        </p:txBody>
      </p:sp>
      <p:sp>
        <p:nvSpPr>
          <p:cNvPr id="4" name="灯片编号占位符 3"/>
          <p:cNvSpPr>
            <a:spLocks noGrp="1"/>
          </p:cNvSpPr>
          <p:nvPr>
            <p:ph type="sldNum" sz="quarter" idx="10"/>
          </p:nvPr>
        </p:nvSpPr>
        <p:spPr/>
        <p:txBody>
          <a:bodyPr/>
          <a:lstStyle/>
          <a:p>
            <a:fld id="{81D27BB4-7507-496B-A596-4501E78419B6}" type="slidenum">
              <a:rPr lang="en-US" smtClean="0"/>
              <a:pPr/>
              <a:t>18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dirty="0" smtClean="0"/>
              <a:t>! Introduce related</a:t>
            </a:r>
            <a:r>
              <a:rPr lang="en-US" baseline="0" dirty="0" smtClean="0"/>
              <a:t> experiments, He-3</a:t>
            </a:r>
            <a:endParaRPr lang="en-US" dirty="0"/>
          </a:p>
        </p:txBody>
      </p:sp>
      <p:sp>
        <p:nvSpPr>
          <p:cNvPr id="4" name="灯片编号占位符 3"/>
          <p:cNvSpPr>
            <a:spLocks noGrp="1"/>
          </p:cNvSpPr>
          <p:nvPr>
            <p:ph type="sldNum" sz="quarter" idx="10"/>
          </p:nvPr>
        </p:nvSpPr>
        <p:spPr/>
        <p:txBody>
          <a:bodyPr/>
          <a:lstStyle/>
          <a:p>
            <a:fld id="{81D27BB4-7507-496B-A596-4501E78419B6}"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a:buFont typeface="Arial" pitchFamily="34" charset="0"/>
              <a:buNone/>
            </a:pPr>
            <a:r>
              <a:rPr lang="en-US" altLang="zh-CN" sz="1200" kern="1200" baseline="0" dirty="0" smtClean="0">
                <a:solidFill>
                  <a:schemeClr val="tx1"/>
                </a:solidFill>
                <a:latin typeface="+mn-lt"/>
                <a:ea typeface="+mn-ea"/>
                <a:cs typeface="+mn-cs"/>
              </a:rPr>
              <a:t>! Read experiment names</a:t>
            </a:r>
          </a:p>
          <a:p>
            <a:pPr>
              <a:buFont typeface="Arial" pitchFamily="34" charset="0"/>
              <a:buNone/>
            </a:pPr>
            <a:endParaRPr lang="en-US" altLang="zh-CN" sz="1200" kern="1200" baseline="0" dirty="0" smtClean="0">
              <a:solidFill>
                <a:schemeClr val="tx1"/>
              </a:solidFill>
              <a:latin typeface="+mn-lt"/>
              <a:ea typeface="+mn-ea"/>
              <a:cs typeface="+mn-cs"/>
            </a:endParaRPr>
          </a:p>
          <a:p>
            <a:pPr>
              <a:buFont typeface="Arial" pitchFamily="34" charset="0"/>
              <a:buChar char="•"/>
            </a:pPr>
            <a:r>
              <a:rPr lang="en-US" altLang="zh-CN" sz="1200" kern="1200" baseline="0" dirty="0" smtClean="0">
                <a:solidFill>
                  <a:schemeClr val="tx1"/>
                </a:solidFill>
                <a:latin typeface="+mn-lt"/>
                <a:ea typeface="+mn-ea"/>
                <a:cs typeface="+mn-cs"/>
              </a:rPr>
              <a:t> A crucial innovation in this new phase of investigation of the fundamental structure of matter is looking at, and studying, physical observables which are sensitive to the transverse structure of the nucleon. This information is encoded in the so-called Transverse Momentum Dependent partonic Distributions or TMDs, which link the intrinsic motion of partons to their spin and the spin of the parent nucleon. </a:t>
            </a:r>
          </a:p>
          <a:p>
            <a:pPr>
              <a:buFont typeface="Arial" pitchFamily="34" charset="0"/>
              <a:buChar char="•"/>
            </a:pPr>
            <a:r>
              <a:rPr lang="en-US" altLang="zh-CN" sz="1200" kern="1200" baseline="0" dirty="0" smtClean="0">
                <a:solidFill>
                  <a:schemeClr val="tx1"/>
                </a:solidFill>
                <a:latin typeface="+mn-lt"/>
                <a:ea typeface="+mn-ea"/>
                <a:cs typeface="+mn-cs"/>
              </a:rPr>
              <a:t> TMDs can be used to construct a three-dimensional picture of partons inside hadrons in momentum space and may be related to the orbital angular momentum of partons. Here is a naïve picture why OAM and TMD are correlated: in DIS, since the momentum transfer is large, nucleon contracts into a pancake. However, on the transverse plane, which is perpendicular to that of virtual photon momentum transfer, transverse motion of the quark is conserved. Therefore if quark carries OAM in side this polarized nucleon, transverse momentum will be non-zero.</a:t>
            </a:r>
          </a:p>
          <a:p>
            <a:pPr>
              <a:buFont typeface="Arial" pitchFamily="34" charset="0"/>
              <a:buChar char="•"/>
            </a:pPr>
            <a:r>
              <a:rPr lang="en-US" altLang="zh-CN" sz="1200" kern="1200" baseline="0" dirty="0" smtClean="0">
                <a:solidFill>
                  <a:schemeClr val="tx1"/>
                </a:solidFill>
                <a:latin typeface="+mn-lt"/>
                <a:ea typeface="+mn-ea"/>
                <a:cs typeface="+mn-cs"/>
              </a:rPr>
              <a:t> Therefore TMD opened a new phase of study. There was few studies of TMD until a decade ago. But this field are fast developing in both theory and experimental ways ... </a:t>
            </a:r>
          </a:p>
        </p:txBody>
      </p:sp>
      <p:sp>
        <p:nvSpPr>
          <p:cNvPr id="4" name="灯片编号占位符 3"/>
          <p:cNvSpPr>
            <a:spLocks noGrp="1"/>
          </p:cNvSpPr>
          <p:nvPr>
            <p:ph type="sldNum" sz="quarter" idx="10"/>
          </p:nvPr>
        </p:nvSpPr>
        <p:spPr/>
        <p:txBody>
          <a:bodyPr/>
          <a:lstStyle/>
          <a:p>
            <a:fld id="{81D27BB4-7507-496B-A596-4501E78419B6}"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a:buFont typeface="Arial" pitchFamily="34" charset="0"/>
              <a:buNone/>
            </a:pPr>
            <a:r>
              <a:rPr lang="en-US" dirty="0" smtClean="0"/>
              <a:t>! TMD helicity distribution</a:t>
            </a:r>
          </a:p>
          <a:p>
            <a:pPr>
              <a:buFont typeface="Arial" pitchFamily="34" charset="0"/>
              <a:buNone/>
            </a:pPr>
            <a:r>
              <a:rPr lang="en-US" dirty="0" smtClean="0"/>
              <a:t>! He-3 experiments on Sivers… has been approved/ CA</a:t>
            </a:r>
          </a:p>
          <a:p>
            <a:pPr>
              <a:buFont typeface="Arial" pitchFamily="34" charset="0"/>
              <a:buNone/>
            </a:pPr>
            <a:r>
              <a:rPr lang="en-US" dirty="0" smtClean="0"/>
              <a:t>! Boer-Mulders</a:t>
            </a:r>
            <a:r>
              <a:rPr lang="en-US" baseline="0" dirty="0" smtClean="0"/>
              <a:t> approved in Hall B.</a:t>
            </a:r>
            <a:endParaRPr lang="en-US" dirty="0" smtClean="0"/>
          </a:p>
          <a:p>
            <a:pPr>
              <a:buFont typeface="Arial" pitchFamily="34" charset="0"/>
              <a:buNone/>
            </a:pPr>
            <a:r>
              <a:rPr lang="en-US" dirty="0" smtClean="0"/>
              <a:t>! Say Sivers and BM are T-odd</a:t>
            </a:r>
            <a:endParaRPr lang="en-US" dirty="0"/>
          </a:p>
        </p:txBody>
      </p:sp>
      <p:sp>
        <p:nvSpPr>
          <p:cNvPr id="4" name="灯片编号占位符 3"/>
          <p:cNvSpPr>
            <a:spLocks noGrp="1"/>
          </p:cNvSpPr>
          <p:nvPr>
            <p:ph type="sldNum" sz="quarter" idx="10"/>
          </p:nvPr>
        </p:nvSpPr>
        <p:spPr/>
        <p:txBody>
          <a:bodyPr/>
          <a:lstStyle/>
          <a:p>
            <a:fld id="{81D27BB4-7507-496B-A596-4501E78419B6}"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defTabSz="966612">
              <a:defRPr/>
            </a:pPr>
            <a:r>
              <a:rPr lang="en-US" dirty="0" smtClean="0"/>
              <a:t>! Say Boer-</a:t>
            </a:r>
            <a:r>
              <a:rPr lang="en-US" baseline="0" dirty="0" smtClean="0"/>
              <a:t>Mulders, Sivers measured, complementary picture</a:t>
            </a:r>
          </a:p>
          <a:p>
            <a:pPr defTabSz="966612">
              <a:defRPr/>
            </a:pPr>
            <a:endParaRPr lang="en-US" dirty="0"/>
          </a:p>
        </p:txBody>
      </p:sp>
      <p:sp>
        <p:nvSpPr>
          <p:cNvPr id="4" name="灯片编号占位符 3"/>
          <p:cNvSpPr>
            <a:spLocks noGrp="1"/>
          </p:cNvSpPr>
          <p:nvPr>
            <p:ph type="sldNum" sz="quarter" idx="10"/>
          </p:nvPr>
        </p:nvSpPr>
        <p:spPr/>
        <p:txBody>
          <a:bodyPr/>
          <a:lstStyle/>
          <a:p>
            <a:fld id="{81D27BB4-7507-496B-A596-4501E78419B6}"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dirty="0" smtClean="0"/>
              <a:t>Prepare</a:t>
            </a:r>
            <a:r>
              <a:rPr lang="en-US" baseline="0" dirty="0" smtClean="0"/>
              <a:t> to answer questions, back up slides</a:t>
            </a:r>
            <a:endParaRPr lang="en-US" dirty="0"/>
          </a:p>
        </p:txBody>
      </p:sp>
      <p:sp>
        <p:nvSpPr>
          <p:cNvPr id="4" name="灯片编号占位符 3"/>
          <p:cNvSpPr>
            <a:spLocks noGrp="1"/>
          </p:cNvSpPr>
          <p:nvPr>
            <p:ph type="sldNum" sz="quarter" idx="10"/>
          </p:nvPr>
        </p:nvSpPr>
        <p:spPr/>
        <p:txBody>
          <a:bodyPr/>
          <a:lstStyle/>
          <a:p>
            <a:fld id="{81D27BB4-7507-496B-A596-4501E78419B6}"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dirty="0"/>
          </a:p>
        </p:txBody>
      </p:sp>
      <p:sp>
        <p:nvSpPr>
          <p:cNvPr id="4" name="灯片编号占位符 3"/>
          <p:cNvSpPr>
            <a:spLocks noGrp="1"/>
          </p:cNvSpPr>
          <p:nvPr>
            <p:ph type="sldNum" sz="quarter" idx="10"/>
          </p:nvPr>
        </p:nvSpPr>
        <p:spPr/>
        <p:txBody>
          <a:bodyPr/>
          <a:lstStyle/>
          <a:p>
            <a:fld id="{81D27BB4-7507-496B-A596-4501E78419B6}"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dirty="0" smtClean="0"/>
              <a:t>Need</a:t>
            </a:r>
            <a:r>
              <a:rPr lang="en-US" baseline="0" dirty="0" smtClean="0"/>
              <a:t> </a:t>
            </a:r>
            <a:r>
              <a:rPr lang="en-US" dirty="0" smtClean="0"/>
              <a:t>charge symmetry</a:t>
            </a:r>
            <a:endParaRPr lang="en-US" dirty="0"/>
          </a:p>
        </p:txBody>
      </p:sp>
      <p:sp>
        <p:nvSpPr>
          <p:cNvPr id="4" name="灯片编号占位符 3"/>
          <p:cNvSpPr>
            <a:spLocks noGrp="1"/>
          </p:cNvSpPr>
          <p:nvPr>
            <p:ph type="sldNum" sz="quarter" idx="10"/>
          </p:nvPr>
        </p:nvSpPr>
        <p:spPr/>
        <p:txBody>
          <a:bodyPr/>
          <a:lstStyle/>
          <a:p>
            <a:fld id="{81D27BB4-7507-496B-A596-4501E78419B6}"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a:buFont typeface="Arial" pitchFamily="34" charset="0"/>
              <a:buNone/>
            </a:pPr>
            <a:r>
              <a:rPr lang="en-US" altLang="zh-CN" dirty="0" smtClean="0"/>
              <a:t>! SIDIS -&gt;</a:t>
            </a:r>
            <a:r>
              <a:rPr lang="en-US" altLang="zh-CN" baseline="0" dirty="0" smtClean="0"/>
              <a:t> conv. PDF &amp; FF</a:t>
            </a:r>
            <a:endParaRPr lang="en-US" altLang="zh-CN" dirty="0" smtClean="0"/>
          </a:p>
          <a:p>
            <a:pPr>
              <a:buFont typeface="Arial" pitchFamily="34" charset="0"/>
              <a:buNone/>
            </a:pPr>
            <a:endParaRPr lang="en-US" altLang="zh-CN" dirty="0" smtClean="0"/>
          </a:p>
          <a:p>
            <a:pPr>
              <a:buFont typeface="Arial" pitchFamily="34" charset="0"/>
              <a:buChar char="•"/>
            </a:pPr>
            <a:r>
              <a:rPr lang="en-US" altLang="zh-CN" dirty="0" smtClean="0"/>
              <a:t>Introduction to DIS and its variables</a:t>
            </a:r>
          </a:p>
          <a:p>
            <a:pPr>
              <a:buFont typeface="Arial" pitchFamily="34" charset="0"/>
              <a:buChar char="•"/>
            </a:pPr>
            <a:r>
              <a:rPr lang="en-US" altLang="zh-CN" dirty="0" smtClean="0"/>
              <a:t> Introduction to azimuthal angle</a:t>
            </a:r>
          </a:p>
          <a:p>
            <a:pPr>
              <a:buFont typeface="Arial" pitchFamily="34" charset="0"/>
              <a:buChar char="•"/>
            </a:pPr>
            <a:endParaRPr lang="en-US" altLang="zh-CN" dirty="0" smtClean="0"/>
          </a:p>
          <a:p>
            <a:pPr>
              <a:buFont typeface="Arial" pitchFamily="34" charset="0"/>
              <a:buChar char="•"/>
            </a:pPr>
            <a:r>
              <a:rPr lang="en-US" altLang="zh-CN" dirty="0" smtClean="0"/>
              <a:t> Factorized at Q^2&gt;&gt;</a:t>
            </a:r>
            <a:r>
              <a:rPr lang="en-US" altLang="zh-CN" dirty="0" err="1" smtClean="0"/>
              <a:t>p_T</a:t>
            </a:r>
            <a:r>
              <a:rPr lang="en-US" altLang="zh-CN" dirty="0" smtClean="0"/>
              <a:t>&gt;&gt;QCD scale</a:t>
            </a:r>
            <a:endParaRPr lang="zh-CN" altLang="en-US" dirty="0"/>
          </a:p>
        </p:txBody>
      </p:sp>
      <p:sp>
        <p:nvSpPr>
          <p:cNvPr id="4" name="灯片编号占位符 3"/>
          <p:cNvSpPr>
            <a:spLocks noGrp="1"/>
          </p:cNvSpPr>
          <p:nvPr>
            <p:ph type="sldNum" sz="quarter" idx="10"/>
          </p:nvPr>
        </p:nvSpPr>
        <p:spPr/>
        <p:txBody>
          <a:bodyPr/>
          <a:lstStyle/>
          <a:p>
            <a:fld id="{81D27BB4-7507-496B-A596-4501E78419B6}"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10" name="直角三角形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标题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zh-CN" altLang="en-US" smtClean="0"/>
              <a:t>单击此处编辑母版标题样式</a:t>
            </a:r>
            <a:endParaRPr kumimoji="0" lang="en-US"/>
          </a:p>
        </p:txBody>
      </p:sp>
      <p:sp>
        <p:nvSpPr>
          <p:cNvPr id="17" name="副标题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zh-CN" altLang="en-US" smtClean="0"/>
              <a:t>单击此处编辑母版副标题样式</a:t>
            </a:r>
            <a:endParaRPr kumimoji="0" lang="en-US"/>
          </a:p>
        </p:txBody>
      </p:sp>
      <p:grpSp>
        <p:nvGrpSpPr>
          <p:cNvPr id="2" name="组合 1"/>
          <p:cNvGrpSpPr/>
          <p:nvPr/>
        </p:nvGrpSpPr>
        <p:grpSpPr>
          <a:xfrm>
            <a:off x="-3765" y="4953000"/>
            <a:ext cx="9147765" cy="1912088"/>
            <a:chOff x="-3765" y="4832896"/>
            <a:chExt cx="9147765" cy="2032192"/>
          </a:xfrm>
        </p:grpSpPr>
        <p:sp>
          <p:nvSpPr>
            <p:cNvPr id="7" name="任意多边形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任意多边形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任意多边形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直接连接符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日期占位符 29"/>
          <p:cNvSpPr>
            <a:spLocks noGrp="1"/>
          </p:cNvSpPr>
          <p:nvPr>
            <p:ph type="dt" sz="half" idx="10"/>
          </p:nvPr>
        </p:nvSpPr>
        <p:spPr/>
        <p:txBody>
          <a:bodyPr/>
          <a:lstStyle>
            <a:lvl1pPr>
              <a:defRPr>
                <a:solidFill>
                  <a:srgbClr val="FFFFFF"/>
                </a:solidFill>
              </a:defRPr>
            </a:lvl1pPr>
            <a:extLst/>
          </a:lstStyle>
          <a:p>
            <a:r>
              <a:rPr lang="en-US" smtClean="0"/>
              <a:t>SoLID Collaboration Meeting</a:t>
            </a:r>
            <a:endParaRPr lang="en-US"/>
          </a:p>
        </p:txBody>
      </p:sp>
      <p:sp>
        <p:nvSpPr>
          <p:cNvPr id="19" name="页脚占位符 18"/>
          <p:cNvSpPr>
            <a:spLocks noGrp="1"/>
          </p:cNvSpPr>
          <p:nvPr>
            <p:ph type="ftr" sz="quarter" idx="11"/>
          </p:nvPr>
        </p:nvSpPr>
        <p:spPr/>
        <p:txBody>
          <a:bodyPr/>
          <a:lstStyle>
            <a:lvl1pPr>
              <a:defRPr>
                <a:solidFill>
                  <a:schemeClr val="accent1">
                    <a:tint val="20000"/>
                  </a:schemeClr>
                </a:solidFill>
              </a:defRPr>
            </a:lvl1pPr>
            <a:extLst/>
          </a:lstStyle>
          <a:p>
            <a:r>
              <a:rPr lang="en-US" smtClean="0"/>
              <a:t>Jin Huang &lt;jinhuang@jlab.org&gt;</a:t>
            </a:r>
            <a:endParaRPr lang="en-US"/>
          </a:p>
        </p:txBody>
      </p:sp>
      <p:sp>
        <p:nvSpPr>
          <p:cNvPr id="27" name="灯片编号占位符 26"/>
          <p:cNvSpPr>
            <a:spLocks noGrp="1"/>
          </p:cNvSpPr>
          <p:nvPr>
            <p:ph type="sldNum" sz="quarter" idx="12"/>
          </p:nvPr>
        </p:nvSpPr>
        <p:spPr/>
        <p:txBody>
          <a:bodyPr/>
          <a:lstStyle>
            <a:lvl1pPr>
              <a:defRPr>
                <a:solidFill>
                  <a:srgbClr val="FFFFFF"/>
                </a:solidFill>
              </a:defRPr>
            </a:lvl1pPr>
            <a:extLst/>
          </a:lstStyle>
          <a:p>
            <a:fld id="{EDE73889-8752-428C-A11C-8679396BAC9B}" type="slidenum">
              <a:rPr lang="en-US" smtClean="0"/>
              <a:pPr/>
              <a:t>‹#›</a:t>
            </a:fld>
            <a:endParaRPr lang="en-US"/>
          </a:p>
        </p:txBody>
      </p:sp>
      <p:pic>
        <p:nvPicPr>
          <p:cNvPr id="15" name="Picture 5" descr="E:\My Documents\my file\JLab\Document\Logo\JLab_logo_white.png"/>
          <p:cNvPicPr>
            <a:picLocks noChangeAspect="1" noChangeArrowheads="1"/>
          </p:cNvPicPr>
          <p:nvPr userDrawn="1"/>
        </p:nvPicPr>
        <p:blipFill>
          <a:blip r:embed="rId3" cstate="print"/>
          <a:srcRect/>
          <a:stretch>
            <a:fillRect/>
          </a:stretch>
        </p:blipFill>
        <p:spPr bwMode="auto">
          <a:xfrm>
            <a:off x="228600" y="6378453"/>
            <a:ext cx="1600200" cy="403347"/>
          </a:xfrm>
          <a:prstGeom prst="rect">
            <a:avLst/>
          </a:prstGeom>
          <a:noFill/>
        </p:spPr>
      </p:pic>
    </p:spTree>
  </p:cSld>
  <p:clrMapOvr>
    <a:masterClrMapping/>
  </p:clrMapOvr>
  <p:transition>
    <p:strips dir="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extLs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1481329"/>
            <a:ext cx="8229600" cy="4386071"/>
          </a:xfrm>
        </p:spPr>
        <p:txBody>
          <a:bodyPr vert="eaVert"/>
          <a:lstStyle>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extLst/>
          </a:lstStyle>
          <a:p>
            <a:r>
              <a:rPr lang="en-US" smtClean="0"/>
              <a:t>SoLID Collaboration Meeting</a:t>
            </a:r>
            <a:endParaRPr lang="en-US"/>
          </a:p>
        </p:txBody>
      </p:sp>
      <p:sp>
        <p:nvSpPr>
          <p:cNvPr id="5" name="页脚占位符 4"/>
          <p:cNvSpPr>
            <a:spLocks noGrp="1"/>
          </p:cNvSpPr>
          <p:nvPr>
            <p:ph type="ftr" sz="quarter" idx="11"/>
          </p:nvPr>
        </p:nvSpPr>
        <p:spPr/>
        <p:txBody>
          <a:bodyPr/>
          <a:lstStyle>
            <a:extLst/>
          </a:lstStyle>
          <a:p>
            <a:r>
              <a:rPr lang="en-US" smtClean="0"/>
              <a:t>Jin Huang &lt;jinhuang@jlab.org&gt;</a:t>
            </a:r>
            <a:endParaRPr lang="en-US"/>
          </a:p>
        </p:txBody>
      </p:sp>
      <p:sp>
        <p:nvSpPr>
          <p:cNvPr id="6" name="灯片编号占位符 5"/>
          <p:cNvSpPr>
            <a:spLocks noGrp="1"/>
          </p:cNvSpPr>
          <p:nvPr>
            <p:ph type="sldNum" sz="quarter" idx="12"/>
          </p:nvPr>
        </p:nvSpPr>
        <p:spPr/>
        <p:txBody>
          <a:bodyPr/>
          <a:lstStyle>
            <a:extLst/>
          </a:lstStyle>
          <a:p>
            <a:fld id="{EDE73889-8752-428C-A11C-8679396BAC9B}" type="slidenum">
              <a:rPr lang="en-US" smtClean="0"/>
              <a:pPr/>
              <a:t>‹#›</a:t>
            </a:fld>
            <a:endParaRPr lang="en-US"/>
          </a:p>
        </p:txBody>
      </p:sp>
    </p:spTree>
  </p:cSld>
  <p:clrMapOvr>
    <a:masterClrMapping/>
  </p:clrMapOvr>
  <p:transition>
    <p:strips dir="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44013" y="274640"/>
            <a:ext cx="1777470" cy="5592761"/>
          </a:xfrm>
        </p:spPr>
        <p:txBody>
          <a:bodyPr vert="eaVert"/>
          <a:lstStyle>
            <a:extLs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274641"/>
            <a:ext cx="6324600" cy="5592760"/>
          </a:xfrm>
        </p:spPr>
        <p:txBody>
          <a:bodyPr vert="eaVert"/>
          <a:lstStyle>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extLst/>
          </a:lstStyle>
          <a:p>
            <a:r>
              <a:rPr lang="en-US" smtClean="0"/>
              <a:t>SoLID Collaboration Meeting</a:t>
            </a:r>
            <a:endParaRPr lang="en-US"/>
          </a:p>
        </p:txBody>
      </p:sp>
      <p:sp>
        <p:nvSpPr>
          <p:cNvPr id="5" name="页脚占位符 4"/>
          <p:cNvSpPr>
            <a:spLocks noGrp="1"/>
          </p:cNvSpPr>
          <p:nvPr>
            <p:ph type="ftr" sz="quarter" idx="11"/>
          </p:nvPr>
        </p:nvSpPr>
        <p:spPr/>
        <p:txBody>
          <a:bodyPr/>
          <a:lstStyle>
            <a:extLst/>
          </a:lstStyle>
          <a:p>
            <a:r>
              <a:rPr lang="en-US" smtClean="0"/>
              <a:t>Jin Huang &lt;jinhuang@jlab.org&gt;</a:t>
            </a:r>
            <a:endParaRPr lang="en-US"/>
          </a:p>
        </p:txBody>
      </p:sp>
      <p:sp>
        <p:nvSpPr>
          <p:cNvPr id="6" name="灯片编号占位符 5"/>
          <p:cNvSpPr>
            <a:spLocks noGrp="1"/>
          </p:cNvSpPr>
          <p:nvPr>
            <p:ph type="sldNum" sz="quarter" idx="12"/>
          </p:nvPr>
        </p:nvSpPr>
        <p:spPr/>
        <p:txBody>
          <a:bodyPr/>
          <a:lstStyle>
            <a:extLst/>
          </a:lstStyle>
          <a:p>
            <a:fld id="{EDE73889-8752-428C-A11C-8679396BAC9B}" type="slidenum">
              <a:rPr lang="en-US" smtClean="0"/>
              <a:pPr/>
              <a:t>‹#›</a:t>
            </a:fld>
            <a:endParaRPr lang="en-US"/>
          </a:p>
        </p:txBody>
      </p:sp>
    </p:spTree>
  </p:cSld>
  <p:clrMapOvr>
    <a:masterClrMapping/>
  </p:clrMapOvr>
  <p:transition>
    <p:strips dir="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extLst/>
          </a:lstStyle>
          <a:p>
            <a:r>
              <a:rPr lang="en-US" smtClean="0"/>
              <a:t>SoLID Collaboration Meeting</a:t>
            </a:r>
            <a:endParaRPr lang="en-US"/>
          </a:p>
        </p:txBody>
      </p:sp>
      <p:sp>
        <p:nvSpPr>
          <p:cNvPr id="5" name="页脚占位符 4"/>
          <p:cNvSpPr>
            <a:spLocks noGrp="1"/>
          </p:cNvSpPr>
          <p:nvPr>
            <p:ph type="ftr" sz="quarter" idx="11"/>
          </p:nvPr>
        </p:nvSpPr>
        <p:spPr/>
        <p:txBody>
          <a:bodyPr/>
          <a:lstStyle>
            <a:extLst/>
          </a:lstStyle>
          <a:p>
            <a:r>
              <a:rPr lang="en-US" smtClean="0"/>
              <a:t>Jin Huang &lt;jinhuang@jlab.org&gt;</a:t>
            </a:r>
            <a:endParaRPr lang="en-US"/>
          </a:p>
        </p:txBody>
      </p:sp>
      <p:sp>
        <p:nvSpPr>
          <p:cNvPr id="6" name="灯片编号占位符 5"/>
          <p:cNvSpPr>
            <a:spLocks noGrp="1"/>
          </p:cNvSpPr>
          <p:nvPr>
            <p:ph type="sldNum" sz="quarter" idx="12"/>
          </p:nvPr>
        </p:nvSpPr>
        <p:spPr/>
        <p:txBody>
          <a:bodyPr/>
          <a:lstStyle>
            <a:extLst/>
          </a:lstStyle>
          <a:p>
            <a:fld id="{EDE73889-8752-428C-A11C-8679396BAC9B}" type="slidenum">
              <a:rPr lang="en-US" smtClean="0"/>
              <a:pPr/>
              <a:t>‹#›</a:t>
            </a:fld>
            <a:endParaRPr lang="en-US" dirty="0"/>
          </a:p>
        </p:txBody>
      </p:sp>
      <p:sp>
        <p:nvSpPr>
          <p:cNvPr id="7" name="标题 6"/>
          <p:cNvSpPr>
            <a:spLocks noGrp="1"/>
          </p:cNvSpPr>
          <p:nvPr>
            <p:ph type="title"/>
          </p:nvPr>
        </p:nvSpPr>
        <p:spPr/>
        <p:txBody>
          <a:bodyPr rtlCol="0"/>
          <a:lstStyle>
            <a:extLst/>
          </a:lstStyle>
          <a:p>
            <a:r>
              <a:rPr kumimoji="0" lang="zh-CN" altLang="en-US" smtClean="0"/>
              <a:t>单击此处编辑母版标题样式</a:t>
            </a:r>
            <a:endParaRPr kumimoji="0" lang="en-US"/>
          </a:p>
        </p:txBody>
      </p:sp>
    </p:spTree>
  </p:cSld>
  <p:clrMapOvr>
    <a:masterClrMapping/>
  </p:clrMapOvr>
  <p:transition>
    <p:strips dir="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Ref idx="1002">
        <a:schemeClr val="bg1"/>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zh-CN" altLang="en-US" smtClean="0"/>
              <a:t>单击此处编辑母版文本样式</a:t>
            </a:r>
          </a:p>
        </p:txBody>
      </p:sp>
      <p:sp>
        <p:nvSpPr>
          <p:cNvPr id="4" name="日期占位符 3"/>
          <p:cNvSpPr>
            <a:spLocks noGrp="1"/>
          </p:cNvSpPr>
          <p:nvPr>
            <p:ph type="dt" sz="half" idx="10"/>
          </p:nvPr>
        </p:nvSpPr>
        <p:spPr/>
        <p:txBody>
          <a:bodyPr/>
          <a:lstStyle>
            <a:lvl1pPr>
              <a:defRPr>
                <a:solidFill>
                  <a:schemeClr val="tx2"/>
                </a:solidFill>
              </a:defRPr>
            </a:lvl1pPr>
            <a:extLst/>
          </a:lstStyle>
          <a:p>
            <a:r>
              <a:rPr lang="en-US" smtClean="0"/>
              <a:t>SoLID Collaboration Meeting</a:t>
            </a:r>
            <a:endParaRPr lang="en-US" dirty="0"/>
          </a:p>
        </p:txBody>
      </p:sp>
      <p:sp>
        <p:nvSpPr>
          <p:cNvPr id="5" name="页脚占位符 4"/>
          <p:cNvSpPr>
            <a:spLocks noGrp="1"/>
          </p:cNvSpPr>
          <p:nvPr>
            <p:ph type="ftr" sz="quarter" idx="11"/>
          </p:nvPr>
        </p:nvSpPr>
        <p:spPr/>
        <p:txBody>
          <a:bodyPr/>
          <a:lstStyle>
            <a:lvl1pPr>
              <a:defRPr>
                <a:solidFill>
                  <a:schemeClr val="tx2"/>
                </a:solidFill>
              </a:defRPr>
            </a:lvl1pPr>
            <a:extLst/>
          </a:lstStyle>
          <a:p>
            <a:r>
              <a:rPr lang="en-US" smtClean="0"/>
              <a:t>Jin Huang &lt;jinhuang@jlab.org&gt;</a:t>
            </a:r>
            <a:endParaRPr lang="en-US" dirty="0"/>
          </a:p>
        </p:txBody>
      </p:sp>
      <p:sp>
        <p:nvSpPr>
          <p:cNvPr id="6" name="灯片编号占位符 5"/>
          <p:cNvSpPr>
            <a:spLocks noGrp="1"/>
          </p:cNvSpPr>
          <p:nvPr>
            <p:ph type="sldNum" sz="quarter" idx="12"/>
          </p:nvPr>
        </p:nvSpPr>
        <p:spPr/>
        <p:txBody>
          <a:bodyPr/>
          <a:lstStyle>
            <a:lvl1pPr>
              <a:defRPr>
                <a:solidFill>
                  <a:schemeClr val="tx2"/>
                </a:solidFill>
              </a:defRPr>
            </a:lvl1pPr>
            <a:extLst/>
          </a:lstStyle>
          <a:p>
            <a:fld id="{EDE73889-8752-428C-A11C-8679396BAC9B}" type="slidenum">
              <a:rPr lang="en-US" smtClean="0"/>
              <a:pPr/>
              <a:t>‹#›</a:t>
            </a:fld>
            <a:endParaRPr lang="en-US"/>
          </a:p>
        </p:txBody>
      </p:sp>
      <p:sp>
        <p:nvSpPr>
          <p:cNvPr id="7" name="燕尾形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燕尾形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strips dir="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Ref idx="1002">
        <a:schemeClr val="bg1"/>
      </p:bgRef>
    </p:bg>
    <p:spTree>
      <p:nvGrpSpPr>
        <p:cNvPr id="1" name=""/>
        <p:cNvGrpSpPr/>
        <p:nvPr/>
      </p:nvGrpSpPr>
      <p:grpSpPr>
        <a:xfrm>
          <a:off x="0" y="0"/>
          <a:ext cx="0" cy="0"/>
          <a:chOff x="0" y="0"/>
          <a:chExt cx="0" cy="0"/>
        </a:xfrm>
      </p:grpSpPr>
      <p:sp>
        <p:nvSpPr>
          <p:cNvPr id="3" name="内容占位符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lvl1pPr>
              <a:defRPr>
                <a:solidFill>
                  <a:schemeClr val="tx2"/>
                </a:solidFill>
              </a:defRPr>
            </a:lvl1pPr>
            <a:extLst/>
          </a:lstStyle>
          <a:p>
            <a:r>
              <a:rPr lang="en-US" smtClean="0"/>
              <a:t>SoLID Collaboration Meeting</a:t>
            </a:r>
            <a:endParaRPr lang="en-US"/>
          </a:p>
        </p:txBody>
      </p:sp>
      <p:sp>
        <p:nvSpPr>
          <p:cNvPr id="6" name="页脚占位符 5"/>
          <p:cNvSpPr>
            <a:spLocks noGrp="1"/>
          </p:cNvSpPr>
          <p:nvPr>
            <p:ph type="ftr" sz="quarter" idx="11"/>
          </p:nvPr>
        </p:nvSpPr>
        <p:spPr/>
        <p:txBody>
          <a:bodyPr/>
          <a:lstStyle>
            <a:lvl1pPr>
              <a:defRPr>
                <a:solidFill>
                  <a:schemeClr val="tx2"/>
                </a:solidFill>
              </a:defRPr>
            </a:lvl1pPr>
            <a:extLst/>
          </a:lstStyle>
          <a:p>
            <a:r>
              <a:rPr lang="en-US" smtClean="0"/>
              <a:t>Jin Huang &lt;jinhuang@jlab.org&gt;</a:t>
            </a:r>
            <a:endParaRPr lang="en-US"/>
          </a:p>
        </p:txBody>
      </p:sp>
      <p:sp>
        <p:nvSpPr>
          <p:cNvPr id="7" name="灯片编号占位符 6"/>
          <p:cNvSpPr>
            <a:spLocks noGrp="1"/>
          </p:cNvSpPr>
          <p:nvPr>
            <p:ph type="sldNum" sz="quarter" idx="12"/>
          </p:nvPr>
        </p:nvSpPr>
        <p:spPr/>
        <p:txBody>
          <a:bodyPr/>
          <a:lstStyle>
            <a:lvl1pPr>
              <a:defRPr>
                <a:solidFill>
                  <a:schemeClr val="tx2"/>
                </a:solidFill>
              </a:defRPr>
            </a:lvl1pPr>
            <a:extLst/>
          </a:lstStyle>
          <a:p>
            <a:fld id="{EDE73889-8752-428C-A11C-8679396BAC9B}" type="slidenum">
              <a:rPr lang="en-US" smtClean="0"/>
              <a:pPr/>
              <a:t>‹#›</a:t>
            </a:fld>
            <a:endParaRPr lang="en-US"/>
          </a:p>
        </p:txBody>
      </p:sp>
      <p:sp>
        <p:nvSpPr>
          <p:cNvPr id="8" name="标题 7"/>
          <p:cNvSpPr>
            <a:spLocks noGrp="1"/>
          </p:cNvSpPr>
          <p:nvPr>
            <p:ph type="title"/>
          </p:nvPr>
        </p:nvSpPr>
        <p:spPr/>
        <p:txBody>
          <a:bodyPr rtlCol="0"/>
          <a:lstStyle>
            <a:extLst/>
          </a:lstStyle>
          <a:p>
            <a:r>
              <a:rPr kumimoji="0" lang="zh-CN" altLang="en-US" smtClean="0"/>
              <a:t>单击此处编辑母版标题样式</a:t>
            </a:r>
            <a:endParaRPr kumimoji="0" lang="en-US"/>
          </a:p>
        </p:txBody>
      </p:sp>
    </p:spTree>
  </p:cSld>
  <p:clrMapOvr>
    <a:overrideClrMapping bg1="dk1" tx1="lt1" bg2="dk2" tx2="lt2" accent1="accent1" accent2="accent2" accent3="accent3" accent4="accent4" accent5="accent5" accent6="accent6" hlink="hlink" folHlink="folHlink"/>
  </p:clrMapOvr>
  <p:transition>
    <p:strips dir="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bg>
      <p:bgRef idx="1003">
        <a:schemeClr val="bg1"/>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8229600" cy="1143000"/>
          </a:xfrm>
        </p:spPr>
        <p:txBody>
          <a:bodyPr anchor="ctr"/>
          <a:lstStyle>
            <a:lvl1pPr>
              <a:defRPr/>
            </a:lvl1pPr>
            <a:extLst/>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CN" altLang="en-US" smtClean="0"/>
              <a:t>单击此处编辑母版文本样式</a:t>
            </a:r>
          </a:p>
        </p:txBody>
      </p:sp>
      <p:sp>
        <p:nvSpPr>
          <p:cNvPr id="4" name="文本占位符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CN" altLang="en-US" smtClean="0"/>
              <a:t>单击此处编辑母版文本样式</a:t>
            </a:r>
          </a:p>
        </p:txBody>
      </p:sp>
      <p:sp>
        <p:nvSpPr>
          <p:cNvPr id="5" name="内容占位符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6" name="内容占位符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7" name="日期占位符 6"/>
          <p:cNvSpPr>
            <a:spLocks noGrp="1"/>
          </p:cNvSpPr>
          <p:nvPr>
            <p:ph type="dt" sz="half" idx="10"/>
          </p:nvPr>
        </p:nvSpPr>
        <p:spPr/>
        <p:txBody>
          <a:bodyPr/>
          <a:lstStyle>
            <a:extLst/>
          </a:lstStyle>
          <a:p>
            <a:r>
              <a:rPr lang="en-US" smtClean="0"/>
              <a:t>SoLID Collaboration Meeting</a:t>
            </a:r>
            <a:endParaRPr lang="en-US"/>
          </a:p>
        </p:txBody>
      </p:sp>
      <p:sp>
        <p:nvSpPr>
          <p:cNvPr id="8" name="页脚占位符 7"/>
          <p:cNvSpPr>
            <a:spLocks noGrp="1"/>
          </p:cNvSpPr>
          <p:nvPr>
            <p:ph type="ftr" sz="quarter" idx="11"/>
          </p:nvPr>
        </p:nvSpPr>
        <p:spPr/>
        <p:txBody>
          <a:bodyPr/>
          <a:lstStyle>
            <a:extLst/>
          </a:lstStyle>
          <a:p>
            <a:r>
              <a:rPr lang="en-US" smtClean="0"/>
              <a:t>Jin Huang &lt;jinhuang@jlab.org&gt;</a:t>
            </a:r>
            <a:endParaRPr lang="en-US"/>
          </a:p>
        </p:txBody>
      </p:sp>
      <p:sp>
        <p:nvSpPr>
          <p:cNvPr id="9" name="灯片编号占位符 8"/>
          <p:cNvSpPr>
            <a:spLocks noGrp="1"/>
          </p:cNvSpPr>
          <p:nvPr>
            <p:ph type="sldNum" sz="quarter" idx="12"/>
          </p:nvPr>
        </p:nvSpPr>
        <p:spPr/>
        <p:txBody>
          <a:bodyPr/>
          <a:lstStyle>
            <a:extLst/>
          </a:lstStyle>
          <a:p>
            <a:fld id="{EDE73889-8752-428C-A11C-8679396BAC9B}" type="slidenum">
              <a:rPr lang="en-US" smtClean="0"/>
              <a:pPr/>
              <a:t>‹#›</a:t>
            </a:fld>
            <a:endParaRPr lang="en-US"/>
          </a:p>
        </p:txBody>
      </p:sp>
      <p:pic>
        <p:nvPicPr>
          <p:cNvPr id="11" name="Picture 5" descr="E:\My Documents\my file\JLab\Document\Logo\JLab_logo_white.png"/>
          <p:cNvPicPr>
            <a:picLocks noChangeAspect="1" noChangeArrowheads="1"/>
          </p:cNvPicPr>
          <p:nvPr userDrawn="1"/>
        </p:nvPicPr>
        <p:blipFill>
          <a:blip r:embed="rId2" cstate="print"/>
          <a:srcRect/>
          <a:stretch>
            <a:fillRect/>
          </a:stretch>
        </p:blipFill>
        <p:spPr bwMode="auto">
          <a:xfrm>
            <a:off x="228600" y="6477000"/>
            <a:ext cx="1447800" cy="364933"/>
          </a:xfrm>
          <a:prstGeom prst="rect">
            <a:avLst/>
          </a:prstGeom>
          <a:noFill/>
        </p:spPr>
      </p:pic>
    </p:spTree>
  </p:cSld>
  <p:clrMapOvr>
    <a:overrideClrMapping bg1="lt1" tx1="dk1" bg2="lt2" tx2="dk2" accent1="accent1" accent2="accent2" accent3="accent3" accent4="accent4" accent5="accent5" accent6="accent6" hlink="hlink" folHlink="folHlink"/>
  </p:clrMapOvr>
  <p:transition>
    <p:strips dir="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Ref idx="1002">
        <a:schemeClr val="bg1"/>
      </p:bgRef>
    </p:bg>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lvl1pPr>
              <a:defRPr>
                <a:solidFill>
                  <a:schemeClr val="tx2"/>
                </a:solidFill>
              </a:defRPr>
            </a:lvl1pPr>
            <a:extLst/>
          </a:lstStyle>
          <a:p>
            <a:r>
              <a:rPr lang="en-US" smtClean="0"/>
              <a:t>SoLID Collaboration Meeting</a:t>
            </a:r>
            <a:endParaRPr lang="en-US"/>
          </a:p>
        </p:txBody>
      </p:sp>
      <p:sp>
        <p:nvSpPr>
          <p:cNvPr id="4" name="页脚占位符 3"/>
          <p:cNvSpPr>
            <a:spLocks noGrp="1"/>
          </p:cNvSpPr>
          <p:nvPr>
            <p:ph type="ftr" sz="quarter" idx="11"/>
          </p:nvPr>
        </p:nvSpPr>
        <p:spPr/>
        <p:txBody>
          <a:bodyPr/>
          <a:lstStyle>
            <a:lvl1pPr>
              <a:defRPr>
                <a:solidFill>
                  <a:schemeClr val="tx2"/>
                </a:solidFill>
              </a:defRPr>
            </a:lvl1pPr>
            <a:extLst/>
          </a:lstStyle>
          <a:p>
            <a:r>
              <a:rPr lang="en-US" smtClean="0"/>
              <a:t>Jin Huang &lt;jinhuang@jlab.org&gt;</a:t>
            </a:r>
            <a:endParaRPr lang="en-US"/>
          </a:p>
        </p:txBody>
      </p:sp>
      <p:sp>
        <p:nvSpPr>
          <p:cNvPr id="5" name="灯片编号占位符 4"/>
          <p:cNvSpPr>
            <a:spLocks noGrp="1"/>
          </p:cNvSpPr>
          <p:nvPr>
            <p:ph type="sldNum" sz="quarter" idx="12"/>
          </p:nvPr>
        </p:nvSpPr>
        <p:spPr/>
        <p:txBody>
          <a:bodyPr/>
          <a:lstStyle>
            <a:lvl1pPr>
              <a:defRPr>
                <a:solidFill>
                  <a:schemeClr val="tx2"/>
                </a:solidFill>
              </a:defRPr>
            </a:lvl1pPr>
            <a:extLst/>
          </a:lstStyle>
          <a:p>
            <a:fld id="{EDE73889-8752-428C-A11C-8679396BAC9B}" type="slidenum">
              <a:rPr lang="en-US" smtClean="0"/>
              <a:pPr/>
              <a:t>‹#›</a:t>
            </a:fld>
            <a:endParaRPr lang="en-US"/>
          </a:p>
        </p:txBody>
      </p:sp>
      <p:sp>
        <p:nvSpPr>
          <p:cNvPr id="6" name="标题 5"/>
          <p:cNvSpPr>
            <a:spLocks noGrp="1"/>
          </p:cNvSpPr>
          <p:nvPr>
            <p:ph type="title"/>
          </p:nvPr>
        </p:nvSpPr>
        <p:spPr/>
        <p:txBody>
          <a:bodyPr rtlCol="0"/>
          <a:lstStyle>
            <a:extLst/>
          </a:lstStyle>
          <a:p>
            <a:r>
              <a:rPr kumimoji="0" lang="zh-CN" altLang="en-US" smtClean="0"/>
              <a:t>单击此处编辑母版标题样式</a:t>
            </a:r>
            <a:endParaRPr kumimoji="0" lang="en-US"/>
          </a:p>
        </p:txBody>
      </p:sp>
    </p:spTree>
  </p:cSld>
  <p:clrMapOvr>
    <a:overrideClrMapping bg1="dk1" tx1="lt1" bg2="dk2" tx2="lt2" accent1="accent1" accent2="accent2" accent3="accent3" accent4="accent4" accent5="accent5" accent6="accent6" hlink="hlink" folHlink="folHlink"/>
  </p:clrMapOvr>
  <p:transition>
    <p:strips dir="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extLst/>
          </a:lstStyle>
          <a:p>
            <a:r>
              <a:rPr lang="en-US" smtClean="0"/>
              <a:t>SoLID Collaboration Meeting</a:t>
            </a:r>
            <a:endParaRPr lang="en-US"/>
          </a:p>
        </p:txBody>
      </p:sp>
      <p:sp>
        <p:nvSpPr>
          <p:cNvPr id="3" name="页脚占位符 2"/>
          <p:cNvSpPr>
            <a:spLocks noGrp="1"/>
          </p:cNvSpPr>
          <p:nvPr>
            <p:ph type="ftr" sz="quarter" idx="11"/>
          </p:nvPr>
        </p:nvSpPr>
        <p:spPr/>
        <p:txBody>
          <a:bodyPr/>
          <a:lstStyle>
            <a:extLst/>
          </a:lstStyle>
          <a:p>
            <a:r>
              <a:rPr lang="en-US" smtClean="0"/>
              <a:t>Jin Huang &lt;jinhuang@jlab.org&gt;</a:t>
            </a:r>
            <a:endParaRPr lang="en-US"/>
          </a:p>
        </p:txBody>
      </p:sp>
      <p:sp>
        <p:nvSpPr>
          <p:cNvPr id="4" name="灯片编号占位符 3"/>
          <p:cNvSpPr>
            <a:spLocks noGrp="1"/>
          </p:cNvSpPr>
          <p:nvPr>
            <p:ph type="sldNum" sz="quarter" idx="12"/>
          </p:nvPr>
        </p:nvSpPr>
        <p:spPr/>
        <p:txBody>
          <a:bodyPr/>
          <a:lstStyle>
            <a:extLst/>
          </a:lstStyle>
          <a:p>
            <a:fld id="{EDE73889-8752-428C-A11C-8679396BAC9B}" type="slidenum">
              <a:rPr lang="en-US" smtClean="0"/>
              <a:pPr/>
              <a:t>‹#›</a:t>
            </a:fld>
            <a:endParaRPr lang="en-US"/>
          </a:p>
        </p:txBody>
      </p:sp>
    </p:spTree>
  </p:cSld>
  <p:clrMapOvr>
    <a:masterClrMapping/>
  </p:clrMapOvr>
  <p:transition>
    <p:strips dir="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bg>
      <p:bgRef idx="1003">
        <a:schemeClr val="bg1"/>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zh-CN" altLang="en-US" smtClean="0"/>
              <a:t>单击此处编辑母版标题样式</a:t>
            </a:r>
            <a:endParaRPr kumimoji="0" lang="en-US"/>
          </a:p>
        </p:txBody>
      </p:sp>
      <p:sp>
        <p:nvSpPr>
          <p:cNvPr id="3" name="文本占位符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zh-CN" altLang="en-US" smtClean="0"/>
              <a:t>单击此处编辑母版文本样式</a:t>
            </a:r>
          </a:p>
        </p:txBody>
      </p:sp>
      <p:sp>
        <p:nvSpPr>
          <p:cNvPr id="4" name="内容占位符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a:xfrm>
            <a:off x="6727032" y="6407944"/>
            <a:ext cx="1920240" cy="365760"/>
          </a:xfrm>
        </p:spPr>
        <p:txBody>
          <a:bodyPr/>
          <a:lstStyle>
            <a:extLst/>
          </a:lstStyle>
          <a:p>
            <a:r>
              <a:rPr lang="en-US" smtClean="0"/>
              <a:t>SoLID Collaboration Meeting</a:t>
            </a:r>
            <a:endParaRPr lang="en-US"/>
          </a:p>
        </p:txBody>
      </p:sp>
      <p:sp>
        <p:nvSpPr>
          <p:cNvPr id="6" name="页脚占位符 5"/>
          <p:cNvSpPr>
            <a:spLocks noGrp="1"/>
          </p:cNvSpPr>
          <p:nvPr>
            <p:ph type="ftr" sz="quarter" idx="11"/>
          </p:nvPr>
        </p:nvSpPr>
        <p:spPr/>
        <p:txBody>
          <a:bodyPr/>
          <a:lstStyle>
            <a:extLst/>
          </a:lstStyle>
          <a:p>
            <a:r>
              <a:rPr lang="en-US" smtClean="0"/>
              <a:t>Jin Huang &lt;jinhuang@jlab.org&gt;</a:t>
            </a:r>
            <a:endParaRPr lang="en-US"/>
          </a:p>
        </p:txBody>
      </p:sp>
      <p:sp>
        <p:nvSpPr>
          <p:cNvPr id="7" name="灯片编号占位符 6"/>
          <p:cNvSpPr>
            <a:spLocks noGrp="1"/>
          </p:cNvSpPr>
          <p:nvPr>
            <p:ph type="sldNum" sz="quarter" idx="12"/>
          </p:nvPr>
        </p:nvSpPr>
        <p:spPr/>
        <p:txBody>
          <a:bodyPr/>
          <a:lstStyle>
            <a:extLst/>
          </a:lstStyle>
          <a:p>
            <a:fld id="{EDE73889-8752-428C-A11C-8679396BAC9B}" type="slidenum">
              <a:rPr lang="en-US" smtClean="0"/>
              <a:pPr/>
              <a:t>‹#›</a:t>
            </a:fld>
            <a:endParaRPr lang="en-US"/>
          </a:p>
        </p:txBody>
      </p:sp>
      <p:pic>
        <p:nvPicPr>
          <p:cNvPr id="9" name="Picture 5" descr="E:\My Documents\my file\JLab\Document\Logo\JLab_logo_white.png"/>
          <p:cNvPicPr>
            <a:picLocks noChangeAspect="1" noChangeArrowheads="1"/>
          </p:cNvPicPr>
          <p:nvPr userDrawn="1"/>
        </p:nvPicPr>
        <p:blipFill>
          <a:blip r:embed="rId2" cstate="print"/>
          <a:srcRect/>
          <a:stretch>
            <a:fillRect/>
          </a:stretch>
        </p:blipFill>
        <p:spPr bwMode="auto">
          <a:xfrm>
            <a:off x="228600" y="6477000"/>
            <a:ext cx="1447800" cy="364933"/>
          </a:xfrm>
          <a:prstGeom prst="rect">
            <a:avLst/>
          </a:prstGeom>
          <a:noFill/>
        </p:spPr>
      </p:pic>
    </p:spTree>
  </p:cSld>
  <p:clrMapOvr>
    <a:overrideClrMapping bg1="lt1" tx1="dk1" bg2="lt2" tx2="dk2" accent1="accent1" accent2="accent2" accent3="accent3" accent4="accent4" accent5="accent5" accent6="accent6" hlink="hlink" folHlink="folHlink"/>
  </p:clrMapOvr>
  <p:transition>
    <p:strips dir="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bg>
      <p:bgRef idx="1002">
        <a:schemeClr val="bg1"/>
      </p:bgRef>
    </p:bg>
    <p:spTree>
      <p:nvGrpSpPr>
        <p:cNvPr id="1" name=""/>
        <p:cNvGrpSpPr/>
        <p:nvPr/>
      </p:nvGrpSpPr>
      <p:grpSpPr>
        <a:xfrm>
          <a:off x="0" y="0"/>
          <a:ext cx="0" cy="0"/>
          <a:chOff x="0" y="0"/>
          <a:chExt cx="0" cy="0"/>
        </a:xfrm>
      </p:grpSpPr>
      <p:sp>
        <p:nvSpPr>
          <p:cNvPr id="4" name="文本占位符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zh-CN" altLang="en-US" smtClean="0"/>
              <a:t>单击此处编辑母版文本样式</a:t>
            </a:r>
          </a:p>
        </p:txBody>
      </p:sp>
      <p:sp>
        <p:nvSpPr>
          <p:cNvPr id="3" name="图片占位符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zh-CN" altLang="en-US" smtClean="0"/>
              <a:t>单击图标添加图片</a:t>
            </a:r>
            <a:endParaRPr kumimoji="0" lang="en-US" dirty="0"/>
          </a:p>
        </p:txBody>
      </p:sp>
      <p:sp>
        <p:nvSpPr>
          <p:cNvPr id="5" name="日期占位符 4"/>
          <p:cNvSpPr>
            <a:spLocks noGrp="1"/>
          </p:cNvSpPr>
          <p:nvPr>
            <p:ph type="dt" sz="half" idx="10"/>
          </p:nvPr>
        </p:nvSpPr>
        <p:spPr/>
        <p:txBody>
          <a:bodyPr/>
          <a:lstStyle>
            <a:lvl1pPr>
              <a:defRPr>
                <a:solidFill>
                  <a:schemeClr val="tx1"/>
                </a:solidFill>
              </a:defRPr>
            </a:lvl1pPr>
            <a:extLst/>
          </a:lstStyle>
          <a:p>
            <a:r>
              <a:rPr lang="en-US" smtClean="0"/>
              <a:t>SoLID Collaboration Meeting</a:t>
            </a:r>
            <a:endParaRPr lang="en-US"/>
          </a:p>
        </p:txBody>
      </p:sp>
      <p:sp>
        <p:nvSpPr>
          <p:cNvPr id="6" name="页脚占位符 5"/>
          <p:cNvSpPr>
            <a:spLocks noGrp="1"/>
          </p:cNvSpPr>
          <p:nvPr>
            <p:ph type="ftr" sz="quarter" idx="11"/>
          </p:nvPr>
        </p:nvSpPr>
        <p:spPr>
          <a:xfrm>
            <a:off x="4380072" y="6407944"/>
            <a:ext cx="2350681" cy="365125"/>
          </a:xfrm>
        </p:spPr>
        <p:txBody>
          <a:bodyPr/>
          <a:lstStyle>
            <a:lvl1pPr>
              <a:defRPr>
                <a:solidFill>
                  <a:schemeClr val="tx1"/>
                </a:solidFill>
              </a:defRPr>
            </a:lvl1pPr>
            <a:extLst/>
          </a:lstStyle>
          <a:p>
            <a:r>
              <a:rPr lang="en-US" smtClean="0"/>
              <a:t>Jin Huang &lt;jinhuang@jlab.org&gt;</a:t>
            </a:r>
            <a:endParaRPr lang="en-US"/>
          </a:p>
        </p:txBody>
      </p:sp>
      <p:sp>
        <p:nvSpPr>
          <p:cNvPr id="7" name="灯片编号占位符 6"/>
          <p:cNvSpPr>
            <a:spLocks noGrp="1"/>
          </p:cNvSpPr>
          <p:nvPr>
            <p:ph type="sldNum" sz="quarter" idx="12"/>
          </p:nvPr>
        </p:nvSpPr>
        <p:spPr/>
        <p:txBody>
          <a:bodyPr/>
          <a:lstStyle>
            <a:lvl1pPr>
              <a:defRPr>
                <a:solidFill>
                  <a:schemeClr val="tx1"/>
                </a:solidFill>
              </a:defRPr>
            </a:lvl1pPr>
            <a:extLst/>
          </a:lstStyle>
          <a:p>
            <a:fld id="{EDE73889-8752-428C-A11C-8679396BAC9B}" type="slidenum">
              <a:rPr lang="en-US" smtClean="0"/>
              <a:pPr/>
              <a:t>‹#›</a:t>
            </a:fld>
            <a:endParaRPr lang="en-US"/>
          </a:p>
        </p:txBody>
      </p:sp>
      <p:sp>
        <p:nvSpPr>
          <p:cNvPr id="2" name="标题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zh-CN" altLang="en-US" smtClean="0"/>
              <a:t>单击此处编辑母版标题样式</a:t>
            </a:r>
            <a:endParaRPr kumimoji="0" lang="en-US"/>
          </a:p>
        </p:txBody>
      </p:sp>
      <p:sp>
        <p:nvSpPr>
          <p:cNvPr id="8" name="任意多边形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任意多边形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直角三角形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直接连接符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燕尾形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燕尾形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pic>
        <p:nvPicPr>
          <p:cNvPr id="14" name="Picture 2" descr="e:\My Documents\my file\MIT\DOC\MIT\Logo\mit-blackred-large3.gif"/>
          <p:cNvPicPr>
            <a:picLocks noChangeAspect="1" noChangeArrowheads="1"/>
          </p:cNvPicPr>
          <p:nvPr userDrawn="1"/>
        </p:nvPicPr>
        <p:blipFill>
          <a:blip r:embed="rId3" cstate="print"/>
          <a:srcRect/>
          <a:stretch>
            <a:fillRect/>
          </a:stretch>
        </p:blipFill>
        <p:spPr bwMode="auto">
          <a:xfrm>
            <a:off x="152400" y="6172200"/>
            <a:ext cx="457200" cy="249381"/>
          </a:xfrm>
          <a:prstGeom prst="rect">
            <a:avLst/>
          </a:prstGeom>
          <a:noFill/>
        </p:spPr>
      </p:pic>
      <p:pic>
        <p:nvPicPr>
          <p:cNvPr id="15" name="Picture 5" descr="E:\My Documents\my file\JLab\Document\Logo\JLab_logo_white.png"/>
          <p:cNvPicPr>
            <a:picLocks noChangeAspect="1" noChangeArrowheads="1"/>
          </p:cNvPicPr>
          <p:nvPr userDrawn="1"/>
        </p:nvPicPr>
        <p:blipFill>
          <a:blip r:embed="rId4" cstate="print"/>
          <a:srcRect/>
          <a:stretch>
            <a:fillRect/>
          </a:stretch>
        </p:blipFill>
        <p:spPr bwMode="auto">
          <a:xfrm>
            <a:off x="76200" y="6493067"/>
            <a:ext cx="1447800" cy="364933"/>
          </a:xfrm>
          <a:prstGeom prst="rect">
            <a:avLst/>
          </a:prstGeom>
          <a:noFill/>
        </p:spPr>
      </p:pic>
    </p:spTree>
  </p:cSld>
  <p:clrMapOvr>
    <a:overrideClrMapping bg1="dk1" tx1="lt1" bg2="dk2" tx2="lt2" accent1="accent1" accent2="accent2" accent3="accent3" accent4="accent4" accent5="accent5" accent6="accent6" hlink="hlink" folHlink="folHlink"/>
  </p:clrMapOvr>
  <p:transition>
    <p:strips dir="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任意多边形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任意多边形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直角三角形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直接连接符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标题占位符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zh-CN" altLang="en-US" smtClean="0"/>
              <a:t>单击此处编辑母版标题样式</a:t>
            </a:r>
            <a:endParaRPr kumimoji="0" lang="en-US"/>
          </a:p>
        </p:txBody>
      </p:sp>
      <p:sp>
        <p:nvSpPr>
          <p:cNvPr id="30" name="文本占位符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10" name="日期占位符 9"/>
          <p:cNvSpPr>
            <a:spLocks noGrp="1"/>
          </p:cNvSpPr>
          <p:nvPr>
            <p:ph type="dt" sz="half" idx="2"/>
          </p:nvPr>
        </p:nvSpPr>
        <p:spPr>
          <a:xfrm>
            <a:off x="6727032" y="6407944"/>
            <a:ext cx="1920240" cy="365760"/>
          </a:xfrm>
          <a:prstGeom prst="rect">
            <a:avLst/>
          </a:prstGeom>
        </p:spPr>
        <p:txBody>
          <a:bodyPr vert="horz" anchor="b"/>
          <a:lstStyle>
            <a:lvl1pPr algn="ctr" eaLnBrk="1" latinLnBrk="0" hangingPunct="1">
              <a:defRPr kumimoji="0" sz="1000">
                <a:solidFill>
                  <a:schemeClr val="accent1">
                    <a:lumMod val="50000"/>
                  </a:schemeClr>
                </a:solidFill>
                <a:latin typeface="Arial" pitchFamily="34" charset="0"/>
                <a:cs typeface="Arial" pitchFamily="34" charset="0"/>
              </a:defRPr>
            </a:lvl1pPr>
            <a:extLst/>
          </a:lstStyle>
          <a:p>
            <a:r>
              <a:rPr lang="en-US" smtClean="0"/>
              <a:t>SoLID Collaboration Meeting</a:t>
            </a:r>
            <a:endParaRPr lang="en-US" dirty="0"/>
          </a:p>
        </p:txBody>
      </p:sp>
      <p:sp>
        <p:nvSpPr>
          <p:cNvPr id="22" name="页脚占位符 21"/>
          <p:cNvSpPr>
            <a:spLocks noGrp="1"/>
          </p:cNvSpPr>
          <p:nvPr>
            <p:ph type="ftr" sz="quarter" idx="3"/>
          </p:nvPr>
        </p:nvSpPr>
        <p:spPr>
          <a:xfrm>
            <a:off x="4495800" y="6407944"/>
            <a:ext cx="2234953" cy="365125"/>
          </a:xfrm>
          <a:prstGeom prst="rect">
            <a:avLst/>
          </a:prstGeom>
        </p:spPr>
        <p:txBody>
          <a:bodyPr vert="horz" anchor="b"/>
          <a:lstStyle>
            <a:lvl1pPr algn="ctr" eaLnBrk="1" latinLnBrk="0" hangingPunct="1">
              <a:defRPr kumimoji="0" sz="1000">
                <a:solidFill>
                  <a:schemeClr val="accent1">
                    <a:lumMod val="50000"/>
                  </a:schemeClr>
                </a:solidFill>
                <a:latin typeface="Arial" pitchFamily="34" charset="0"/>
                <a:cs typeface="Arial" pitchFamily="34" charset="0"/>
              </a:defRPr>
            </a:lvl1pPr>
            <a:extLst/>
          </a:lstStyle>
          <a:p>
            <a:r>
              <a:rPr lang="en-US" smtClean="0"/>
              <a:t>Jin Huang &lt;jinhuang@jlab.org&gt;</a:t>
            </a:r>
            <a:endParaRPr lang="en-US" dirty="0"/>
          </a:p>
        </p:txBody>
      </p:sp>
      <p:sp>
        <p:nvSpPr>
          <p:cNvPr id="18" name="灯片编号占位符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accent1">
                    <a:lumMod val="50000"/>
                  </a:schemeClr>
                </a:solidFill>
                <a:latin typeface="Arial" pitchFamily="34" charset="0"/>
                <a:cs typeface="Arial" pitchFamily="34" charset="0"/>
              </a:defRPr>
            </a:lvl1pPr>
            <a:extLst/>
          </a:lstStyle>
          <a:p>
            <a:fld id="{EDE73889-8752-428C-A11C-8679396BAC9B}" type="slidenum">
              <a:rPr lang="en-US" smtClean="0"/>
              <a:pPr/>
              <a:t>‹#›</a:t>
            </a:fld>
            <a:endParaRPr lang="en-US"/>
          </a:p>
        </p:txBody>
      </p:sp>
      <p:pic>
        <p:nvPicPr>
          <p:cNvPr id="16" name="Picture 5" descr="E:\My Documents\my file\JLab\Document\Logo\JLab_logo_white.png"/>
          <p:cNvPicPr>
            <a:picLocks noChangeAspect="1" noChangeArrowheads="1"/>
          </p:cNvPicPr>
          <p:nvPr/>
        </p:nvPicPr>
        <p:blipFill>
          <a:blip r:embed="rId14" cstate="print"/>
          <a:srcRect/>
          <a:stretch>
            <a:fillRect/>
          </a:stretch>
        </p:blipFill>
        <p:spPr bwMode="auto">
          <a:xfrm>
            <a:off x="152400" y="6400800"/>
            <a:ext cx="1447800" cy="364933"/>
          </a:xfrm>
          <a:prstGeom prst="rect">
            <a:avLst/>
          </a:prstGeom>
          <a:noFill/>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strips dir="ru"/>
  </p:transition>
  <p:hf hdr="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26.png"/><Relationship Id="rId5" Type="http://schemas.openxmlformats.org/officeDocument/2006/relationships/image" Target="../media/image25.gif"/><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9.png"/><Relationship Id="rId3" Type="http://schemas.openxmlformats.org/officeDocument/2006/relationships/slideLayout" Target="../slideLayouts/slideLayout2.xml"/><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tags" Target="../tags/tag8.xml"/><Relationship Id="rId1" Type="http://schemas.openxmlformats.org/officeDocument/2006/relationships/vmlDrawing" Target="../drawings/vmlDrawing2.vml"/><Relationship Id="rId6" Type="http://schemas.openxmlformats.org/officeDocument/2006/relationships/image" Target="../media/image7.png"/><Relationship Id="rId11" Type="http://schemas.openxmlformats.org/officeDocument/2006/relationships/image" Target="../media/image14.png"/><Relationship Id="rId5" Type="http://schemas.openxmlformats.org/officeDocument/2006/relationships/oleObject" Target="../embeddings/oleObject2.bin"/><Relationship Id="rId10" Type="http://schemas.openxmlformats.org/officeDocument/2006/relationships/image" Target="../media/image12.png"/><Relationship Id="rId4" Type="http://schemas.openxmlformats.org/officeDocument/2006/relationships/notesSlide" Target="../notesSlides/notesSlide10.xml"/><Relationship Id="rId9"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vmlDrawing" Target="../drawings/vmlDrawing3.vml"/><Relationship Id="rId6" Type="http://schemas.openxmlformats.org/officeDocument/2006/relationships/image" Target="../media/image24.png"/><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4.xml"/><Relationship Id="rId7"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13.png"/><Relationship Id="rId5" Type="http://schemas.openxmlformats.org/officeDocument/2006/relationships/image" Target="../media/image14.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20.png"/><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tags" Target="../tags/tag6.xml"/><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a:xfrm>
            <a:off x="0" y="304800"/>
            <a:ext cx="9144000" cy="2438400"/>
          </a:xfrm>
          <a:prstGeom prst="rect">
            <a:avLst/>
          </a:prstGeom>
        </p:spPr>
        <p:txBody>
          <a:bodyPr vert="horz" anchor="b">
            <a:noAutofit/>
            <a:scene3d>
              <a:camera prst="orthographicFront"/>
              <a:lightRig rig="soft" dir="t"/>
            </a:scene3d>
            <a:sp3d prstMaterial="softEdge">
              <a:bevelT w="25400" h="25400"/>
            </a:sp3d>
          </a:bodyPr>
          <a:lstStyle/>
          <a:p>
            <a:pPr lvl="0" algn="ctr">
              <a:spcBef>
                <a:spcPct val="0"/>
              </a:spcBef>
              <a:defRPr/>
            </a:pPr>
            <a:endParaRPr lang="en-US" altLang="zh-CN" sz="3600" b="1" dirty="0" smtClean="0">
              <a:solidFill>
                <a:schemeClr val="tx2"/>
              </a:solidFill>
              <a:effectLst>
                <a:outerShdw blurRad="31750" dist="25400" dir="5400000" algn="tl" rotWithShape="0">
                  <a:srgbClr val="000000">
                    <a:alpha val="25000"/>
                  </a:srgbClr>
                </a:outerShdw>
              </a:effectLst>
              <a:latin typeface="+mj-lt"/>
              <a:ea typeface="+mj-ea"/>
              <a:cs typeface="+mj-cs"/>
            </a:endParaRPr>
          </a:p>
          <a:p>
            <a:pPr lvl="0" algn="ctr">
              <a:spcBef>
                <a:spcPct val="0"/>
              </a:spcBef>
              <a:defRPr/>
            </a:pPr>
            <a:r>
              <a:rPr lang="en-US" altLang="zh-CN" sz="2400" b="1" u="sng" dirty="0" smtClean="0">
                <a:solidFill>
                  <a:schemeClr val="tx2"/>
                </a:solidFill>
                <a:effectLst>
                  <a:outerShdw blurRad="31750" dist="25400" dir="5400000" algn="tl" rotWithShape="0">
                    <a:srgbClr val="000000">
                      <a:alpha val="25000"/>
                    </a:srgbClr>
                  </a:outerShdw>
                </a:effectLst>
                <a:latin typeface="+mj-lt"/>
                <a:ea typeface="+mj-ea"/>
                <a:cs typeface="+mj-cs"/>
              </a:rPr>
              <a:t>Quick Review for E12-11-007</a:t>
            </a:r>
            <a:r>
              <a:rPr lang="en-US" altLang="zh-CN" sz="1400" b="1" u="sng" dirty="0" smtClean="0">
                <a:solidFill>
                  <a:schemeClr val="tx2"/>
                </a:solidFill>
                <a:effectLst>
                  <a:outerShdw blurRad="31750" dist="25400" dir="5400000" algn="tl" rotWithShape="0">
                    <a:srgbClr val="000000">
                      <a:alpha val="25000"/>
                    </a:srgbClr>
                  </a:outerShdw>
                </a:effectLst>
                <a:latin typeface="+mj-lt"/>
                <a:ea typeface="+mj-ea"/>
                <a:cs typeface="+mj-cs"/>
              </a:rPr>
              <a:t> </a:t>
            </a:r>
          </a:p>
          <a:p>
            <a:pPr lvl="0" algn="ctr">
              <a:spcBef>
                <a:spcPct val="0"/>
              </a:spcBef>
              <a:defRPr/>
            </a:pPr>
            <a:endParaRPr lang="en-US" altLang="zh-CN" sz="1400" b="1" u="sng" dirty="0" smtClean="0">
              <a:solidFill>
                <a:schemeClr val="tx2"/>
              </a:solidFill>
              <a:effectLst>
                <a:outerShdw blurRad="31750" dist="25400" dir="5400000" algn="tl" rotWithShape="0">
                  <a:srgbClr val="000000">
                    <a:alpha val="25000"/>
                  </a:srgbClr>
                </a:outerShdw>
              </a:effectLst>
              <a:latin typeface="+mj-lt"/>
              <a:ea typeface="+mj-ea"/>
              <a:cs typeface="+mj-cs"/>
            </a:endParaRPr>
          </a:p>
          <a:p>
            <a:pPr lvl="0" algn="ctr">
              <a:spcBef>
                <a:spcPct val="0"/>
              </a:spcBef>
              <a:defRPr/>
            </a:pPr>
            <a:endParaRPr lang="en-US" altLang="zh-CN" sz="1600" b="1" u="sng" dirty="0" smtClean="0">
              <a:solidFill>
                <a:schemeClr val="tx2"/>
              </a:solidFill>
              <a:effectLst>
                <a:outerShdw blurRad="31750" dist="25400" dir="5400000" algn="tl" rotWithShape="0">
                  <a:srgbClr val="000000">
                    <a:alpha val="25000"/>
                  </a:srgbClr>
                </a:outerShdw>
              </a:effectLst>
              <a:latin typeface="+mj-lt"/>
              <a:ea typeface="+mj-ea"/>
              <a:cs typeface="+mj-cs"/>
            </a:endParaRPr>
          </a:p>
          <a:p>
            <a:pPr lvl="0" algn="ctr">
              <a:spcBef>
                <a:spcPct val="0"/>
              </a:spcBef>
              <a:defRPr/>
            </a:pPr>
            <a:r>
              <a:rPr lang="en-US" altLang="zh-CN" sz="4400" b="1" dirty="0" smtClean="0">
                <a:solidFill>
                  <a:schemeClr val="tx2"/>
                </a:solidFill>
                <a:effectLst>
                  <a:outerShdw blurRad="31750" dist="25400" dir="5400000" algn="tl" rotWithShape="0">
                    <a:srgbClr val="000000">
                      <a:alpha val="25000"/>
                    </a:srgbClr>
                  </a:outerShdw>
                </a:effectLst>
                <a:latin typeface="+mj-lt"/>
                <a:ea typeface="+mj-ea"/>
                <a:cs typeface="+mj-cs"/>
              </a:rPr>
              <a:t>Asymmetries </a:t>
            </a:r>
            <a:r>
              <a:rPr lang="en-US" altLang="zh-CN" sz="3600" b="1" dirty="0" smtClean="0">
                <a:solidFill>
                  <a:schemeClr val="tx2"/>
                </a:solidFill>
                <a:effectLst>
                  <a:outerShdw blurRad="31750" dist="25400" dir="5400000" algn="tl" rotWithShape="0">
                    <a:srgbClr val="000000">
                      <a:alpha val="25000"/>
                    </a:srgbClr>
                  </a:outerShdw>
                </a:effectLst>
                <a:latin typeface="+mj-lt"/>
                <a:ea typeface="+mj-ea"/>
                <a:cs typeface="+mj-cs"/>
              </a:rPr>
              <a:t>in</a:t>
            </a:r>
            <a:r>
              <a:rPr lang="en-US" altLang="zh-CN" sz="4400" b="1" dirty="0" smtClean="0">
                <a:solidFill>
                  <a:schemeClr val="tx2"/>
                </a:solidFill>
                <a:effectLst>
                  <a:outerShdw blurRad="31750" dist="25400" dir="5400000" algn="tl" rotWithShape="0">
                    <a:srgbClr val="000000">
                      <a:alpha val="25000"/>
                    </a:srgbClr>
                  </a:outerShdw>
                </a:effectLst>
                <a:latin typeface="+mj-lt"/>
                <a:ea typeface="+mj-ea"/>
                <a:cs typeface="+mj-cs"/>
              </a:rPr>
              <a:t> SIDIS (e, e’</a:t>
            </a:r>
            <a:r>
              <a:rPr lang="el-GR" altLang="zh-CN" sz="4400" b="1" dirty="0" smtClean="0">
                <a:solidFill>
                  <a:schemeClr val="tx2"/>
                </a:solidFill>
                <a:effectLst>
                  <a:outerShdw blurRad="31750" dist="25400" dir="5400000" algn="tl" rotWithShape="0">
                    <a:srgbClr val="000000">
                      <a:alpha val="25000"/>
                    </a:srgbClr>
                  </a:outerShdw>
                </a:effectLst>
                <a:latin typeface="+mj-lt"/>
                <a:ea typeface="+mj-ea"/>
                <a:cs typeface="+mj-cs"/>
              </a:rPr>
              <a:t>π</a:t>
            </a:r>
            <a:r>
              <a:rPr lang="el-GR" altLang="zh-CN" sz="4400" b="1" baseline="30000" dirty="0" smtClean="0">
                <a:solidFill>
                  <a:schemeClr val="tx2"/>
                </a:solidFill>
                <a:effectLst>
                  <a:outerShdw blurRad="31750" dist="25400" dir="5400000" algn="tl" rotWithShape="0">
                    <a:srgbClr val="000000">
                      <a:alpha val="25000"/>
                    </a:srgbClr>
                  </a:outerShdw>
                </a:effectLst>
                <a:latin typeface="+mj-lt"/>
                <a:ea typeface="+mj-ea"/>
                <a:cs typeface="+mj-cs"/>
              </a:rPr>
              <a:t>±</a:t>
            </a:r>
            <a:r>
              <a:rPr lang="en-US" altLang="zh-CN" sz="4400" b="1" dirty="0" smtClean="0">
                <a:solidFill>
                  <a:schemeClr val="tx2"/>
                </a:solidFill>
                <a:effectLst>
                  <a:outerShdw blurRad="31750" dist="25400" dir="5400000" algn="tl" rotWithShape="0">
                    <a:srgbClr val="000000">
                      <a:alpha val="25000"/>
                    </a:srgbClr>
                  </a:outerShdw>
                </a:effectLst>
                <a:latin typeface="+mj-lt"/>
                <a:ea typeface="+mj-ea"/>
                <a:cs typeface="+mj-cs"/>
              </a:rPr>
              <a:t>)</a:t>
            </a:r>
          </a:p>
          <a:p>
            <a:pPr lvl="0" algn="ctr">
              <a:spcBef>
                <a:spcPct val="0"/>
              </a:spcBef>
              <a:defRPr/>
            </a:pPr>
            <a:r>
              <a:rPr lang="en-US" altLang="zh-CN" sz="3600" b="1" dirty="0" smtClean="0">
                <a:solidFill>
                  <a:schemeClr val="tx2"/>
                </a:solidFill>
                <a:effectLst>
                  <a:outerShdw blurRad="31750" dist="25400" dir="5400000" algn="tl" rotWithShape="0">
                    <a:srgbClr val="000000">
                      <a:alpha val="25000"/>
                    </a:srgbClr>
                  </a:outerShdw>
                </a:effectLst>
                <a:latin typeface="+mj-lt"/>
                <a:ea typeface="+mj-ea"/>
                <a:cs typeface="+mj-cs"/>
              </a:rPr>
              <a:t>on a </a:t>
            </a:r>
            <a:r>
              <a:rPr lang="en-US" altLang="zh-CN" sz="4400" b="1" dirty="0" smtClean="0">
                <a:solidFill>
                  <a:schemeClr val="tx2"/>
                </a:solidFill>
                <a:effectLst>
                  <a:outerShdw blurRad="31750" dist="25400" dir="5400000" algn="tl" rotWithShape="0">
                    <a:srgbClr val="000000">
                      <a:alpha val="25000"/>
                    </a:srgbClr>
                  </a:outerShdw>
                </a:effectLst>
                <a:latin typeface="+mj-lt"/>
                <a:ea typeface="+mj-ea"/>
                <a:cs typeface="+mj-cs"/>
              </a:rPr>
              <a:t>Long. Pol. </a:t>
            </a:r>
            <a:r>
              <a:rPr lang="en-US" altLang="zh-CN" sz="4400" b="1" baseline="30000" dirty="0" smtClean="0">
                <a:solidFill>
                  <a:schemeClr val="tx2"/>
                </a:solidFill>
                <a:effectLst>
                  <a:outerShdw blurRad="31750" dist="25400" dir="5400000" algn="tl" rotWithShape="0">
                    <a:srgbClr val="000000">
                      <a:alpha val="25000"/>
                    </a:srgbClr>
                  </a:outerShdw>
                </a:effectLst>
                <a:latin typeface="+mj-lt"/>
                <a:ea typeface="+mj-ea"/>
                <a:cs typeface="+mj-cs"/>
              </a:rPr>
              <a:t>3</a:t>
            </a:r>
            <a:r>
              <a:rPr lang="en-US" altLang="zh-CN" sz="4400" b="1" dirty="0" smtClean="0">
                <a:solidFill>
                  <a:schemeClr val="tx2"/>
                </a:solidFill>
                <a:effectLst>
                  <a:outerShdw blurRad="31750" dist="25400" dir="5400000" algn="tl" rotWithShape="0">
                    <a:srgbClr val="000000">
                      <a:alpha val="25000"/>
                    </a:srgbClr>
                  </a:outerShdw>
                </a:effectLst>
                <a:latin typeface="+mj-lt"/>
                <a:ea typeface="+mj-ea"/>
                <a:cs typeface="+mj-cs"/>
              </a:rPr>
              <a:t>He Target</a:t>
            </a:r>
          </a:p>
        </p:txBody>
      </p:sp>
      <p:sp>
        <p:nvSpPr>
          <p:cNvPr id="6" name="矩形 5"/>
          <p:cNvSpPr/>
          <p:nvPr/>
        </p:nvSpPr>
        <p:spPr>
          <a:xfrm>
            <a:off x="457200" y="3181290"/>
            <a:ext cx="8305800" cy="400110"/>
          </a:xfrm>
          <a:prstGeom prst="rect">
            <a:avLst/>
          </a:prstGeom>
        </p:spPr>
        <p:txBody>
          <a:bodyPr wrap="square">
            <a:spAutoFit/>
          </a:bodyPr>
          <a:lstStyle/>
          <a:p>
            <a:pPr algn="ctr"/>
            <a:r>
              <a:rPr lang="en-US" altLang="zh-CN" sz="2000" dirty="0" smtClean="0">
                <a:solidFill>
                  <a:schemeClr val="tx2"/>
                </a:solidFill>
              </a:rPr>
              <a:t>For SoLID Collaboration Meeting</a:t>
            </a:r>
            <a:endParaRPr lang="en-US" altLang="zh-CN" sz="2000" dirty="0">
              <a:solidFill>
                <a:schemeClr val="tx2"/>
              </a:solidFill>
            </a:endParaRPr>
          </a:p>
        </p:txBody>
      </p:sp>
      <p:sp>
        <p:nvSpPr>
          <p:cNvPr id="8" name="副标题 2"/>
          <p:cNvSpPr txBox="1">
            <a:spLocks/>
          </p:cNvSpPr>
          <p:nvPr/>
        </p:nvSpPr>
        <p:spPr>
          <a:xfrm>
            <a:off x="0" y="3733800"/>
            <a:ext cx="9144000" cy="1524000"/>
          </a:xfrm>
          <a:prstGeom prst="rect">
            <a:avLst/>
          </a:prstGeom>
        </p:spPr>
        <p:txBody>
          <a:bodyPr vert="horz" lIns="45720" rIns="45720">
            <a:noAutofit/>
          </a:bodyPr>
          <a:lstStyle/>
          <a:p>
            <a:pPr marL="0" marR="64008" lvl="0" indent="0" algn="ctr"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US" altLang="zh-CN" sz="1400" i="0" u="sng" strike="noStrike" kern="1200" cap="none" spc="0" normalizeH="0" baseline="0" noProof="0" dirty="0" smtClean="0">
                <a:ln>
                  <a:noFill/>
                </a:ln>
                <a:solidFill>
                  <a:schemeClr val="tx2"/>
                </a:solidFill>
                <a:effectLst/>
                <a:uLnTx/>
                <a:uFillTx/>
                <a:latin typeface="+mn-lt"/>
                <a:ea typeface="+mn-ea"/>
                <a:cs typeface="+mn-cs"/>
              </a:rPr>
              <a:t>Spokespersons</a:t>
            </a:r>
          </a:p>
          <a:p>
            <a:pPr marL="0" marR="64008" lvl="0" indent="0" algn="ctr"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US" altLang="zh-CN" sz="1400" b="1" i="0" u="none" strike="noStrike" kern="1200" cap="none" spc="0" normalizeH="0" baseline="0" noProof="0" dirty="0" err="1" smtClean="0">
                <a:ln>
                  <a:noFill/>
                </a:ln>
                <a:solidFill>
                  <a:schemeClr val="tx2"/>
                </a:solidFill>
                <a:effectLst/>
                <a:uLnTx/>
                <a:uFillTx/>
                <a:latin typeface="+mn-lt"/>
                <a:ea typeface="+mn-ea"/>
                <a:cs typeface="+mn-cs"/>
              </a:rPr>
              <a:t>Jian</a:t>
            </a:r>
            <a:r>
              <a:rPr kumimoji="0" lang="en-US" altLang="zh-CN" sz="1400" b="1" i="0" u="none" strike="noStrike" kern="1200" cap="none" spc="0" normalizeH="0" baseline="0" noProof="0" dirty="0" smtClean="0">
                <a:ln>
                  <a:noFill/>
                </a:ln>
                <a:solidFill>
                  <a:schemeClr val="tx2"/>
                </a:solidFill>
                <a:effectLst/>
                <a:uLnTx/>
                <a:uFillTx/>
                <a:latin typeface="+mn-lt"/>
                <a:ea typeface="+mn-ea"/>
                <a:cs typeface="+mn-cs"/>
              </a:rPr>
              <a:t>-Ping Chen</a:t>
            </a:r>
            <a:r>
              <a:rPr kumimoji="0" lang="en-US" altLang="zh-CN" sz="1400" b="0" i="0" u="none" strike="noStrike" kern="1200" cap="none" spc="0" normalizeH="0" baseline="0" noProof="0" dirty="0" smtClean="0">
                <a:ln>
                  <a:noFill/>
                </a:ln>
                <a:solidFill>
                  <a:schemeClr val="tx2"/>
                </a:solidFill>
                <a:effectLst/>
                <a:uLnTx/>
                <a:uFillTx/>
                <a:latin typeface="+mn-lt"/>
                <a:ea typeface="+mn-ea"/>
                <a:cs typeface="+mn-cs"/>
              </a:rPr>
              <a:t> (JLab)</a:t>
            </a:r>
          </a:p>
          <a:p>
            <a:pPr marL="0" marR="64008" lvl="0" indent="0" algn="ctr"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US" altLang="zh-CN" sz="1400" b="1" i="0" u="none" strike="noStrike" kern="1200" cap="none" spc="0" normalizeH="0" baseline="0" noProof="0" dirty="0" smtClean="0">
                <a:ln>
                  <a:noFill/>
                </a:ln>
                <a:solidFill>
                  <a:schemeClr val="tx2"/>
                </a:solidFill>
                <a:effectLst/>
                <a:uLnTx/>
                <a:uFillTx/>
                <a:latin typeface="+mn-lt"/>
                <a:ea typeface="+mn-ea"/>
                <a:cs typeface="+mn-cs"/>
              </a:rPr>
              <a:t>Jin Huang</a:t>
            </a:r>
            <a:r>
              <a:rPr kumimoji="0" lang="en-US" altLang="zh-CN" sz="1400" b="0" i="0" u="none" strike="noStrike" kern="1200" cap="none" spc="0" normalizeH="0" baseline="0" noProof="0" dirty="0" smtClean="0">
                <a:ln>
                  <a:noFill/>
                </a:ln>
                <a:solidFill>
                  <a:schemeClr val="tx2"/>
                </a:solidFill>
                <a:effectLst/>
                <a:uLnTx/>
                <a:uFillTx/>
                <a:latin typeface="+mn-lt"/>
                <a:ea typeface="+mn-ea"/>
                <a:cs typeface="+mn-cs"/>
              </a:rPr>
              <a:t>  (MIT)</a:t>
            </a:r>
          </a:p>
          <a:p>
            <a:pPr marL="0" marR="64008" lvl="0" indent="0" algn="ctr"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US" altLang="zh-CN" sz="1400" b="1" i="0" u="none" strike="noStrike" kern="1200" cap="none" spc="0" normalizeH="0" baseline="0" noProof="0" dirty="0" smtClean="0">
                <a:ln>
                  <a:noFill/>
                </a:ln>
                <a:solidFill>
                  <a:schemeClr val="tx2"/>
                </a:solidFill>
                <a:effectLst/>
                <a:uLnTx/>
                <a:uFillTx/>
                <a:latin typeface="+mn-lt"/>
                <a:ea typeface="+mn-ea"/>
                <a:cs typeface="+mn-cs"/>
              </a:rPr>
              <a:t>Yi Qiang</a:t>
            </a:r>
            <a:r>
              <a:rPr kumimoji="0" lang="en-US" altLang="zh-CN" sz="1400" b="0" i="0" u="none" strike="noStrike" kern="1200" cap="none" spc="0" normalizeH="0" baseline="0" noProof="0" dirty="0" smtClean="0">
                <a:ln>
                  <a:noFill/>
                </a:ln>
                <a:solidFill>
                  <a:schemeClr val="tx2"/>
                </a:solidFill>
                <a:effectLst/>
                <a:uLnTx/>
                <a:uFillTx/>
                <a:latin typeface="+mn-lt"/>
                <a:ea typeface="+mn-ea"/>
                <a:cs typeface="+mn-cs"/>
              </a:rPr>
              <a:t> (JLab)</a:t>
            </a:r>
          </a:p>
          <a:p>
            <a:pPr marL="0" marR="64008" lvl="0" indent="0" algn="ctr"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US" altLang="zh-CN" sz="1400" b="1" i="0" u="none" strike="noStrike" kern="1200" cap="none" spc="0" normalizeH="0" baseline="0" noProof="0" dirty="0" smtClean="0">
                <a:ln>
                  <a:noFill/>
                </a:ln>
                <a:solidFill>
                  <a:schemeClr val="tx2"/>
                </a:solidFill>
                <a:effectLst/>
                <a:uLnTx/>
                <a:uFillTx/>
                <a:latin typeface="+mn-lt"/>
                <a:ea typeface="+mn-ea"/>
                <a:cs typeface="+mn-cs"/>
              </a:rPr>
              <a:t>Wenbiao Yan</a:t>
            </a:r>
            <a:r>
              <a:rPr kumimoji="0" lang="en-US" altLang="zh-CN" sz="1400" b="0" i="0" u="none" strike="noStrike" kern="1200" cap="none" spc="0" normalizeH="0" baseline="0" noProof="0" dirty="0" smtClean="0">
                <a:ln>
                  <a:noFill/>
                </a:ln>
                <a:solidFill>
                  <a:schemeClr val="tx2"/>
                </a:solidFill>
                <a:effectLst/>
                <a:uLnTx/>
                <a:uFillTx/>
                <a:latin typeface="+mn-lt"/>
                <a:ea typeface="+mn-ea"/>
                <a:cs typeface="+mn-cs"/>
              </a:rPr>
              <a:t> (USTC, China)</a:t>
            </a:r>
            <a:endParaRPr lang="en-US" altLang="zh-CN" sz="1200" dirty="0" smtClean="0">
              <a:solidFill>
                <a:schemeClr val="tx2"/>
              </a:solidFill>
            </a:endParaRPr>
          </a:p>
        </p:txBody>
      </p:sp>
    </p:spTree>
  </p:cSld>
  <p:clrMapOvr>
    <a:masterClrMapping/>
  </p:clrMapOvr>
  <p:transition advTm="11466">
    <p:strips dir="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57200" y="1481328"/>
            <a:ext cx="8686800" cy="4525963"/>
          </a:xfrm>
        </p:spPr>
        <p:txBody>
          <a:bodyPr/>
          <a:lstStyle/>
          <a:p>
            <a:r>
              <a:rPr lang="en-US" dirty="0" smtClean="0">
                <a:solidFill>
                  <a:schemeClr val="accent6"/>
                </a:solidFill>
              </a:rPr>
              <a:t>“Worm-gear” TMDs </a:t>
            </a:r>
            <a:r>
              <a:rPr lang="en-US" dirty="0" smtClean="0"/>
              <a:t>→ </a:t>
            </a:r>
            <a:r>
              <a:rPr lang="en-US" dirty="0" smtClean="0">
                <a:solidFill>
                  <a:schemeClr val="accent1"/>
                </a:solidFill>
              </a:rPr>
              <a:t>collinear PDFs </a:t>
            </a:r>
            <a:r>
              <a:rPr lang="en-US" dirty="0" smtClean="0"/>
              <a:t>through </a:t>
            </a:r>
          </a:p>
          <a:p>
            <a:pPr lvl="1"/>
            <a:r>
              <a:rPr lang="en-US" dirty="0" smtClean="0"/>
              <a:t>Lorentz Invariance Relations (LIR)</a:t>
            </a:r>
          </a:p>
          <a:p>
            <a:pPr lvl="1"/>
            <a:r>
              <a:rPr lang="en-US" dirty="0" err="1" smtClean="0"/>
              <a:t>Wandzura-Wilczek</a:t>
            </a:r>
            <a:r>
              <a:rPr lang="en-US" dirty="0" smtClean="0"/>
              <a:t> (WW) approximation </a:t>
            </a:r>
          </a:p>
          <a:p>
            <a:pPr lvl="1"/>
            <a:r>
              <a:rPr lang="en-US" dirty="0" smtClean="0"/>
              <a:t>Assumptions: q-g correlation small, </a:t>
            </a:r>
            <a:r>
              <a:rPr lang="en-US" dirty="0" err="1" smtClean="0"/>
              <a:t>m</a:t>
            </a:r>
            <a:r>
              <a:rPr lang="en-US" baseline="-25000" dirty="0" err="1" smtClean="0"/>
              <a:t>q</a:t>
            </a:r>
            <a:r>
              <a:rPr lang="en-US" dirty="0" smtClean="0"/>
              <a:t> small</a:t>
            </a:r>
          </a:p>
          <a:p>
            <a:pPr>
              <a:buNone/>
            </a:pPr>
            <a:r>
              <a:rPr lang="en-US" dirty="0" smtClean="0"/>
              <a:t> </a:t>
            </a:r>
          </a:p>
          <a:p>
            <a:r>
              <a:rPr lang="en-US" dirty="0" smtClean="0"/>
              <a:t> </a:t>
            </a:r>
          </a:p>
          <a:p>
            <a:endParaRPr lang="en-US" dirty="0" smtClean="0"/>
          </a:p>
          <a:p>
            <a:r>
              <a:rPr lang="en-US" dirty="0" smtClean="0"/>
              <a:t>Test with </a:t>
            </a:r>
            <a:r>
              <a:rPr lang="en-US" dirty="0" smtClean="0">
                <a:solidFill>
                  <a:schemeClr val="accent1"/>
                </a:solidFill>
              </a:rPr>
              <a:t>collinear PDFs </a:t>
            </a:r>
            <a:r>
              <a:rPr lang="en-US" dirty="0" smtClean="0"/>
              <a:t>to probe q-g correlation</a:t>
            </a:r>
          </a:p>
          <a:p>
            <a:r>
              <a:rPr lang="en-US" dirty="0" smtClean="0"/>
              <a:t>Indirect information on </a:t>
            </a:r>
            <a:r>
              <a:rPr lang="en-US" dirty="0" smtClean="0">
                <a:solidFill>
                  <a:schemeClr val="accent1"/>
                </a:solidFill>
              </a:rPr>
              <a:t>Transversity, h</a:t>
            </a:r>
            <a:r>
              <a:rPr lang="en-US" baseline="-25000" dirty="0" smtClean="0">
                <a:solidFill>
                  <a:schemeClr val="accent1"/>
                </a:solidFill>
              </a:rPr>
              <a:t>1</a:t>
            </a:r>
            <a:endParaRPr lang="en-US" baseline="-25000" dirty="0">
              <a:solidFill>
                <a:schemeClr val="accent1"/>
              </a:solidFill>
            </a:endParaRPr>
          </a:p>
        </p:txBody>
      </p:sp>
      <p:sp>
        <p:nvSpPr>
          <p:cNvPr id="3" name="日期占位符 2"/>
          <p:cNvSpPr>
            <a:spLocks noGrp="1"/>
          </p:cNvSpPr>
          <p:nvPr>
            <p:ph type="dt" sz="half" idx="10"/>
          </p:nvPr>
        </p:nvSpPr>
        <p:spPr/>
        <p:txBody>
          <a:bodyPr/>
          <a:lstStyle/>
          <a:p>
            <a:r>
              <a:rPr lang="en-US" smtClean="0"/>
              <a:t>SoLID Collaboration Meeting</a:t>
            </a:r>
            <a:endParaRPr lang="en-US"/>
          </a:p>
        </p:txBody>
      </p:sp>
      <p:sp>
        <p:nvSpPr>
          <p:cNvPr id="4" name="页脚占位符 3"/>
          <p:cNvSpPr>
            <a:spLocks noGrp="1"/>
          </p:cNvSpPr>
          <p:nvPr>
            <p:ph type="ftr" sz="quarter" idx="11"/>
          </p:nvPr>
        </p:nvSpPr>
        <p:spPr/>
        <p:txBody>
          <a:bodyPr/>
          <a:lstStyle/>
          <a:p>
            <a:r>
              <a:rPr lang="en-US" smtClean="0"/>
              <a:t>Jin Huang &lt;jinhuang@jlab.org&gt;</a:t>
            </a:r>
            <a:endParaRPr lang="en-US"/>
          </a:p>
        </p:txBody>
      </p:sp>
      <p:sp>
        <p:nvSpPr>
          <p:cNvPr id="5" name="灯片编号占位符 4"/>
          <p:cNvSpPr>
            <a:spLocks noGrp="1"/>
          </p:cNvSpPr>
          <p:nvPr>
            <p:ph type="sldNum" sz="quarter" idx="12"/>
          </p:nvPr>
        </p:nvSpPr>
        <p:spPr/>
        <p:txBody>
          <a:bodyPr/>
          <a:lstStyle/>
          <a:p>
            <a:fld id="{EDE73889-8752-428C-A11C-8679396BAC9B}" type="slidenum">
              <a:rPr lang="en-US" smtClean="0"/>
              <a:pPr/>
              <a:t>10</a:t>
            </a:fld>
            <a:endParaRPr lang="en-US" dirty="0"/>
          </a:p>
        </p:txBody>
      </p:sp>
      <p:sp>
        <p:nvSpPr>
          <p:cNvPr id="6" name="标题 5"/>
          <p:cNvSpPr>
            <a:spLocks noGrp="1"/>
          </p:cNvSpPr>
          <p:nvPr>
            <p:ph type="title"/>
          </p:nvPr>
        </p:nvSpPr>
        <p:spPr/>
        <p:txBody>
          <a:bodyPr/>
          <a:lstStyle/>
          <a:p>
            <a:r>
              <a:rPr lang="en-US" dirty="0" smtClean="0"/>
              <a:t>WW-type Approx.</a:t>
            </a:r>
            <a:endParaRPr lang="en-US" dirty="0"/>
          </a:p>
        </p:txBody>
      </p:sp>
      <p:grpSp>
        <p:nvGrpSpPr>
          <p:cNvPr id="18" name="组合 17"/>
          <p:cNvGrpSpPr/>
          <p:nvPr/>
        </p:nvGrpSpPr>
        <p:grpSpPr>
          <a:xfrm>
            <a:off x="914400" y="3429000"/>
            <a:ext cx="3352800" cy="877493"/>
            <a:chOff x="914400" y="3429000"/>
            <a:chExt cx="3352800" cy="877493"/>
          </a:xfrm>
        </p:grpSpPr>
        <p:pic>
          <p:nvPicPr>
            <p:cNvPr id="9" name="Picture 3"/>
            <p:cNvPicPr>
              <a:picLocks noChangeAspect="1" noChangeArrowheads="1"/>
            </p:cNvPicPr>
            <p:nvPr/>
          </p:nvPicPr>
          <p:blipFill>
            <a:blip r:embed="rId2" cstate="print">
              <a:clrChange>
                <a:clrFrom>
                  <a:srgbClr val="FFFFFF"/>
                </a:clrFrom>
                <a:clrTo>
                  <a:srgbClr val="FFFFFF">
                    <a:alpha val="0"/>
                  </a:srgbClr>
                </a:clrTo>
              </a:clrChange>
            </a:blip>
            <a:srcRect t="51030"/>
            <a:stretch>
              <a:fillRect/>
            </a:stretch>
          </p:blipFill>
          <p:spPr bwMode="auto">
            <a:xfrm>
              <a:off x="914400" y="3429000"/>
              <a:ext cx="3352800" cy="877493"/>
            </a:xfrm>
            <a:prstGeom prst="rect">
              <a:avLst/>
            </a:prstGeom>
            <a:noFill/>
            <a:ln w="9525">
              <a:noFill/>
              <a:miter lim="800000"/>
              <a:headEnd/>
              <a:tailEnd/>
            </a:ln>
          </p:spPr>
        </p:pic>
        <p:cxnSp>
          <p:nvCxnSpPr>
            <p:cNvPr id="10" name="直接连接符 9"/>
            <p:cNvCxnSpPr/>
            <p:nvPr/>
          </p:nvCxnSpPr>
          <p:spPr>
            <a:xfrm>
              <a:off x="990600" y="4000500"/>
              <a:ext cx="914400"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11" name="直接连接符 10"/>
            <p:cNvCxnSpPr/>
            <p:nvPr/>
          </p:nvCxnSpPr>
          <p:spPr>
            <a:xfrm>
              <a:off x="3810000" y="4000500"/>
              <a:ext cx="457200" cy="0"/>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17" name="组合 16"/>
          <p:cNvGrpSpPr/>
          <p:nvPr/>
        </p:nvGrpSpPr>
        <p:grpSpPr>
          <a:xfrm>
            <a:off x="5257800" y="3352800"/>
            <a:ext cx="3352800" cy="914400"/>
            <a:chOff x="4876800" y="3352800"/>
            <a:chExt cx="3352800" cy="914400"/>
          </a:xfrm>
        </p:grpSpPr>
        <p:pic>
          <p:nvPicPr>
            <p:cNvPr id="176131" name="Picture 3"/>
            <p:cNvPicPr>
              <a:picLocks noChangeAspect="1" noChangeArrowheads="1"/>
            </p:cNvPicPr>
            <p:nvPr/>
          </p:nvPicPr>
          <p:blipFill>
            <a:blip r:embed="rId2" cstate="print">
              <a:clrChange>
                <a:clrFrom>
                  <a:srgbClr val="FFFFFF"/>
                </a:clrFrom>
                <a:clrTo>
                  <a:srgbClr val="FFFFFF">
                    <a:alpha val="0"/>
                  </a:srgbClr>
                </a:clrTo>
              </a:clrChange>
            </a:blip>
            <a:srcRect b="48970"/>
            <a:stretch>
              <a:fillRect/>
            </a:stretch>
          </p:blipFill>
          <p:spPr bwMode="auto">
            <a:xfrm>
              <a:off x="4876800" y="3352800"/>
              <a:ext cx="3352800" cy="914400"/>
            </a:xfrm>
            <a:prstGeom prst="rect">
              <a:avLst/>
            </a:prstGeom>
            <a:noFill/>
            <a:ln w="9525">
              <a:noFill/>
              <a:miter lim="800000"/>
              <a:headEnd/>
              <a:tailEnd/>
            </a:ln>
          </p:spPr>
        </p:pic>
        <p:cxnSp>
          <p:nvCxnSpPr>
            <p:cNvPr id="14" name="直接连接符 13"/>
            <p:cNvCxnSpPr/>
            <p:nvPr/>
          </p:nvCxnSpPr>
          <p:spPr>
            <a:xfrm>
              <a:off x="5105400" y="4000500"/>
              <a:ext cx="838200"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16" name="直接连接符 15"/>
            <p:cNvCxnSpPr/>
            <p:nvPr/>
          </p:nvCxnSpPr>
          <p:spPr>
            <a:xfrm>
              <a:off x="7315200" y="4000500"/>
              <a:ext cx="457200" cy="0"/>
            </a:xfrm>
            <a:prstGeom prst="line">
              <a:avLst/>
            </a:prstGeom>
          </p:spPr>
          <p:style>
            <a:lnRef idx="2">
              <a:schemeClr val="accent1"/>
            </a:lnRef>
            <a:fillRef idx="0">
              <a:schemeClr val="accent1"/>
            </a:fillRef>
            <a:effectRef idx="1">
              <a:schemeClr val="accent1"/>
            </a:effectRef>
            <a:fontRef idx="minor">
              <a:schemeClr val="tx1"/>
            </a:fontRef>
          </p:style>
        </p:cxnSp>
      </p:grpSp>
      <p:sp>
        <p:nvSpPr>
          <p:cNvPr id="15" name="矩形 14"/>
          <p:cNvSpPr/>
          <p:nvPr/>
        </p:nvSpPr>
        <p:spPr>
          <a:xfrm>
            <a:off x="4572000" y="3657600"/>
            <a:ext cx="601447" cy="369332"/>
          </a:xfrm>
          <a:prstGeom prst="rect">
            <a:avLst/>
          </a:prstGeom>
        </p:spPr>
        <p:txBody>
          <a:bodyPr wrap="none">
            <a:spAutoFit/>
          </a:bodyPr>
          <a:lstStyle/>
          <a:p>
            <a:r>
              <a:rPr lang="en-US" dirty="0" smtClean="0"/>
              <a:t>and</a:t>
            </a:r>
            <a:endParaRPr lang="en-US" dirty="0"/>
          </a:p>
        </p:txBody>
      </p:sp>
    </p:spTree>
  </p:cSld>
  <p:clrMapOvr>
    <a:masterClrMapping/>
  </p:clrMapOvr>
  <p:transition advTm="22573">
    <p:strips dir="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304800" y="3733800"/>
            <a:ext cx="5601731" cy="3048000"/>
            <a:chOff x="327679" y="1695223"/>
            <a:chExt cx="5052060" cy="2748915"/>
          </a:xfrm>
        </p:grpSpPr>
        <p:pic>
          <p:nvPicPr>
            <p:cNvPr id="20" name="Picture 19" descr="angle.png"/>
            <p:cNvPicPr>
              <a:picLocks noChangeAspect="1"/>
            </p:cNvPicPr>
            <p:nvPr/>
          </p:nvPicPr>
          <p:blipFill>
            <a:blip r:embed="rId4" cstate="print">
              <a:clrChange>
                <a:clrFrom>
                  <a:srgbClr val="FFFFFF"/>
                </a:clrFrom>
                <a:clrTo>
                  <a:srgbClr val="FFFFFF">
                    <a:alpha val="0"/>
                  </a:srgbClr>
                </a:clrTo>
              </a:clrChange>
            </a:blip>
            <a:stretch>
              <a:fillRect/>
            </a:stretch>
          </p:blipFill>
          <p:spPr>
            <a:xfrm>
              <a:off x="327679" y="1695223"/>
              <a:ext cx="5052060" cy="2748915"/>
            </a:xfrm>
            <a:prstGeom prst="rect">
              <a:avLst/>
            </a:prstGeom>
          </p:spPr>
        </p:pic>
        <p:sp>
          <p:nvSpPr>
            <p:cNvPr id="21" name="TextBox 20"/>
            <p:cNvSpPr txBox="1"/>
            <p:nvPr/>
          </p:nvSpPr>
          <p:spPr>
            <a:xfrm rot="2241278">
              <a:off x="713687" y="3159697"/>
              <a:ext cx="1956332" cy="360849"/>
            </a:xfrm>
            <a:prstGeom prst="rect">
              <a:avLst/>
            </a:prstGeom>
            <a:noFill/>
          </p:spPr>
          <p:txBody>
            <a:bodyPr wrap="none" rtlCol="0">
              <a:spAutoFit/>
            </a:bodyPr>
            <a:lstStyle/>
            <a:p>
              <a:r>
                <a:rPr lang="en-US" sz="2000" b="1" dirty="0" smtClean="0">
                  <a:ln w="17780" cmpd="sng">
                    <a:no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Scattering Plane</a:t>
              </a:r>
              <a:endParaRPr lang="en-US" sz="2000" b="1" dirty="0">
                <a:ln w="17780" cmpd="sng">
                  <a:no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grpSp>
      <p:sp>
        <p:nvSpPr>
          <p:cNvPr id="2" name="内容占位符 1"/>
          <p:cNvSpPr>
            <a:spLocks noGrp="1"/>
          </p:cNvSpPr>
          <p:nvPr>
            <p:ph idx="1"/>
          </p:nvPr>
        </p:nvSpPr>
        <p:spPr>
          <a:xfrm>
            <a:off x="4876800" y="1066800"/>
            <a:ext cx="4267200" cy="2286000"/>
          </a:xfrm>
        </p:spPr>
        <p:txBody>
          <a:bodyPr>
            <a:normAutofit fontScale="92500"/>
          </a:bodyPr>
          <a:lstStyle/>
          <a:p>
            <a:r>
              <a:rPr lang="en-US" altLang="zh-CN" dirty="0" smtClean="0">
                <a:solidFill>
                  <a:schemeClr val="accent1"/>
                </a:solidFill>
              </a:rPr>
              <a:t>Access new TMDs </a:t>
            </a:r>
            <a:br>
              <a:rPr lang="en-US" altLang="zh-CN" dirty="0" smtClean="0">
                <a:solidFill>
                  <a:schemeClr val="accent1"/>
                </a:solidFill>
              </a:rPr>
            </a:br>
            <a:r>
              <a:rPr lang="en-US" altLang="zh-CN" dirty="0" smtClean="0"/>
              <a:t>not accessible in inclusive DIS (</a:t>
            </a:r>
            <a:r>
              <a:rPr lang="en-US" altLang="zh-CN" dirty="0" err="1" smtClean="0"/>
              <a:t>m</a:t>
            </a:r>
            <a:r>
              <a:rPr lang="en-US" altLang="zh-CN" baseline="-25000" dirty="0" err="1" smtClean="0"/>
              <a:t>quark</a:t>
            </a:r>
            <a:r>
              <a:rPr lang="en-US" altLang="zh-CN" dirty="0" smtClean="0"/>
              <a:t>=0)</a:t>
            </a:r>
          </a:p>
          <a:p>
            <a:r>
              <a:rPr lang="en-US" altLang="zh-CN" dirty="0" smtClean="0"/>
              <a:t>Variables: </a:t>
            </a:r>
            <a:br>
              <a:rPr lang="en-US" altLang="zh-CN" dirty="0" smtClean="0"/>
            </a:br>
            <a:r>
              <a:rPr lang="en-US" altLang="zh-CN" dirty="0" smtClean="0">
                <a:solidFill>
                  <a:schemeClr val="tx2"/>
                </a:solidFill>
              </a:rPr>
              <a:t>x, q, Q</a:t>
            </a:r>
            <a:r>
              <a:rPr lang="en-US" altLang="zh-CN" baseline="30000" dirty="0" smtClean="0">
                <a:solidFill>
                  <a:schemeClr val="tx2"/>
                </a:solidFill>
              </a:rPr>
              <a:t>2</a:t>
            </a:r>
            <a:r>
              <a:rPr lang="en-US" altLang="zh-CN" dirty="0" smtClean="0">
                <a:solidFill>
                  <a:schemeClr val="tx2"/>
                </a:solidFill>
              </a:rPr>
              <a:t>, z, W, W’</a:t>
            </a:r>
            <a:endParaRPr lang="zh-CN" altLang="en-US" dirty="0">
              <a:solidFill>
                <a:schemeClr val="tx2"/>
              </a:solidFill>
            </a:endParaRPr>
          </a:p>
        </p:txBody>
      </p:sp>
      <p:sp>
        <p:nvSpPr>
          <p:cNvPr id="3" name="日期占位符 2"/>
          <p:cNvSpPr>
            <a:spLocks noGrp="1"/>
          </p:cNvSpPr>
          <p:nvPr>
            <p:ph type="dt" sz="half" idx="10"/>
          </p:nvPr>
        </p:nvSpPr>
        <p:spPr/>
        <p:txBody>
          <a:bodyPr/>
          <a:lstStyle/>
          <a:p>
            <a:r>
              <a:rPr lang="en-US" altLang="zh-CN" smtClean="0"/>
              <a:t>SoLID Collaboration Meeting</a:t>
            </a:r>
            <a:endParaRPr lang="en-US"/>
          </a:p>
        </p:txBody>
      </p:sp>
      <p:sp>
        <p:nvSpPr>
          <p:cNvPr id="4" name="页脚占位符 3"/>
          <p:cNvSpPr>
            <a:spLocks noGrp="1"/>
          </p:cNvSpPr>
          <p:nvPr>
            <p:ph type="ftr" sz="quarter" idx="11"/>
          </p:nvPr>
        </p:nvSpPr>
        <p:spPr/>
        <p:txBody>
          <a:bodyPr/>
          <a:lstStyle/>
          <a:p>
            <a:r>
              <a:rPr lang="en-US" smtClean="0"/>
              <a:t>Jin Huang &lt;jinhuang@jlab.org&gt;</a:t>
            </a:r>
            <a:endParaRPr lang="en-US"/>
          </a:p>
        </p:txBody>
      </p:sp>
      <p:sp>
        <p:nvSpPr>
          <p:cNvPr id="5" name="灯片编号占位符 4"/>
          <p:cNvSpPr>
            <a:spLocks noGrp="1"/>
          </p:cNvSpPr>
          <p:nvPr>
            <p:ph type="sldNum" sz="quarter" idx="12"/>
          </p:nvPr>
        </p:nvSpPr>
        <p:spPr/>
        <p:txBody>
          <a:bodyPr/>
          <a:lstStyle/>
          <a:p>
            <a:fld id="{EDE73889-8752-428C-A11C-8679396BAC9B}" type="slidenum">
              <a:rPr lang="en-US" smtClean="0"/>
              <a:pPr/>
              <a:t>11</a:t>
            </a:fld>
            <a:endParaRPr lang="en-US" dirty="0"/>
          </a:p>
        </p:txBody>
      </p:sp>
      <p:sp>
        <p:nvSpPr>
          <p:cNvPr id="6" name="标题 5"/>
          <p:cNvSpPr>
            <a:spLocks noGrp="1"/>
          </p:cNvSpPr>
          <p:nvPr>
            <p:ph type="title"/>
          </p:nvPr>
        </p:nvSpPr>
        <p:spPr>
          <a:xfrm>
            <a:off x="457200" y="152400"/>
            <a:ext cx="8229600" cy="1143000"/>
          </a:xfrm>
        </p:spPr>
        <p:txBody>
          <a:bodyPr/>
          <a:lstStyle/>
          <a:p>
            <a:r>
              <a:rPr lang="en-US" altLang="zh-CN" dirty="0" smtClean="0"/>
              <a:t>Semi-inclusive DIS (SIDIS)</a:t>
            </a:r>
            <a:endParaRPr lang="zh-CN" altLang="en-US" dirty="0"/>
          </a:p>
        </p:txBody>
      </p:sp>
      <p:pic>
        <p:nvPicPr>
          <p:cNvPr id="7" name="Picture 29" descr="collins6_rev3_medSize"/>
          <p:cNvPicPr>
            <a:picLocks noChangeAspect="1" noChangeArrowheads="1" noCrop="1"/>
          </p:cNvPicPr>
          <p:nvPr/>
        </p:nvPicPr>
        <p:blipFill>
          <a:blip r:embed="rId5" cstate="print"/>
          <a:srcRect/>
          <a:stretch>
            <a:fillRect/>
          </a:stretch>
        </p:blipFill>
        <p:spPr>
          <a:xfrm>
            <a:off x="4953000" y="3505200"/>
            <a:ext cx="4038600" cy="3028950"/>
          </a:xfrm>
          <a:prstGeom prst="rect">
            <a:avLst/>
          </a:prstGeom>
          <a:noFill/>
          <a:ln/>
        </p:spPr>
      </p:pic>
      <p:sp>
        <p:nvSpPr>
          <p:cNvPr id="10" name="TextBox 9"/>
          <p:cNvSpPr txBox="1"/>
          <p:nvPr/>
        </p:nvSpPr>
        <p:spPr>
          <a:xfrm>
            <a:off x="381000" y="3429000"/>
            <a:ext cx="312906" cy="369332"/>
          </a:xfrm>
          <a:prstGeom prst="rect">
            <a:avLst/>
          </a:prstGeom>
          <a:noFill/>
        </p:spPr>
        <p:txBody>
          <a:bodyPr wrap="none" rtlCol="0">
            <a:spAutoFit/>
          </a:bodyPr>
          <a:lstStyle/>
          <a:p>
            <a:r>
              <a:rPr lang="en-US" altLang="zh-CN" dirty="0" smtClean="0"/>
              <a:t>P</a:t>
            </a:r>
            <a:endParaRPr lang="zh-CN" altLang="en-US" dirty="0"/>
          </a:p>
        </p:txBody>
      </p:sp>
      <p:sp>
        <p:nvSpPr>
          <p:cNvPr id="11" name="TextBox 10"/>
          <p:cNvSpPr txBox="1"/>
          <p:nvPr/>
        </p:nvSpPr>
        <p:spPr>
          <a:xfrm>
            <a:off x="1905000" y="2895600"/>
            <a:ext cx="453970" cy="369332"/>
          </a:xfrm>
          <a:prstGeom prst="rect">
            <a:avLst/>
          </a:prstGeom>
          <a:noFill/>
        </p:spPr>
        <p:txBody>
          <a:bodyPr wrap="none" rtlCol="0">
            <a:spAutoFit/>
          </a:bodyPr>
          <a:lstStyle/>
          <a:p>
            <a:r>
              <a:rPr lang="en-US" altLang="zh-CN" dirty="0" err="1" smtClean="0"/>
              <a:t>xP</a:t>
            </a:r>
            <a:endParaRPr lang="zh-CN" altLang="en-US" dirty="0"/>
          </a:p>
        </p:txBody>
      </p:sp>
      <p:sp>
        <p:nvSpPr>
          <p:cNvPr id="12" name="TextBox 11"/>
          <p:cNvSpPr txBox="1"/>
          <p:nvPr/>
        </p:nvSpPr>
        <p:spPr>
          <a:xfrm>
            <a:off x="1981200" y="1981200"/>
            <a:ext cx="755335" cy="369332"/>
          </a:xfrm>
          <a:prstGeom prst="rect">
            <a:avLst/>
          </a:prstGeom>
          <a:noFill/>
        </p:spPr>
        <p:txBody>
          <a:bodyPr wrap="none" rtlCol="0">
            <a:spAutoFit/>
          </a:bodyPr>
          <a:lstStyle/>
          <a:p>
            <a:r>
              <a:rPr lang="en-US" altLang="zh-CN" dirty="0" smtClean="0"/>
              <a:t>q, Q</a:t>
            </a:r>
            <a:r>
              <a:rPr lang="en-US" altLang="zh-CN" baseline="30000" dirty="0" smtClean="0"/>
              <a:t>2</a:t>
            </a:r>
            <a:endParaRPr lang="zh-CN" altLang="en-US" baseline="30000" dirty="0"/>
          </a:p>
        </p:txBody>
      </p:sp>
      <p:sp>
        <p:nvSpPr>
          <p:cNvPr id="13" name="TextBox 12"/>
          <p:cNvSpPr txBox="1"/>
          <p:nvPr/>
        </p:nvSpPr>
        <p:spPr>
          <a:xfrm>
            <a:off x="762000" y="1600200"/>
            <a:ext cx="319318" cy="369332"/>
          </a:xfrm>
          <a:prstGeom prst="rect">
            <a:avLst/>
          </a:prstGeom>
          <a:noFill/>
        </p:spPr>
        <p:txBody>
          <a:bodyPr wrap="none" rtlCol="0">
            <a:spAutoFit/>
          </a:bodyPr>
          <a:lstStyle/>
          <a:p>
            <a:r>
              <a:rPr lang="en-US" altLang="zh-CN" dirty="0" smtClean="0"/>
              <a:t>k</a:t>
            </a:r>
            <a:endParaRPr lang="zh-CN" altLang="en-US" dirty="0"/>
          </a:p>
        </p:txBody>
      </p:sp>
      <p:sp>
        <p:nvSpPr>
          <p:cNvPr id="14" name="TextBox 13"/>
          <p:cNvSpPr txBox="1"/>
          <p:nvPr/>
        </p:nvSpPr>
        <p:spPr>
          <a:xfrm>
            <a:off x="2971800" y="990600"/>
            <a:ext cx="393056" cy="369332"/>
          </a:xfrm>
          <a:prstGeom prst="rect">
            <a:avLst/>
          </a:prstGeom>
          <a:noFill/>
        </p:spPr>
        <p:txBody>
          <a:bodyPr wrap="none" rtlCol="0">
            <a:spAutoFit/>
          </a:bodyPr>
          <a:lstStyle/>
          <a:p>
            <a:r>
              <a:rPr lang="en-US" altLang="zh-CN" dirty="0" smtClean="0"/>
              <a:t>k’</a:t>
            </a:r>
            <a:endParaRPr lang="zh-CN" altLang="en-US" dirty="0"/>
          </a:p>
        </p:txBody>
      </p:sp>
      <p:sp>
        <p:nvSpPr>
          <p:cNvPr id="15" name="TextBox 14"/>
          <p:cNvSpPr txBox="1"/>
          <p:nvPr/>
        </p:nvSpPr>
        <p:spPr>
          <a:xfrm>
            <a:off x="3810000" y="2450068"/>
            <a:ext cx="762000" cy="369332"/>
          </a:xfrm>
          <a:prstGeom prst="rect">
            <a:avLst/>
          </a:prstGeom>
          <a:noFill/>
        </p:spPr>
        <p:txBody>
          <a:bodyPr wrap="square" rtlCol="0">
            <a:spAutoFit/>
          </a:bodyPr>
          <a:lstStyle/>
          <a:p>
            <a:r>
              <a:rPr lang="en-US" altLang="zh-CN" dirty="0" smtClean="0"/>
              <a:t>P</a:t>
            </a:r>
            <a:r>
              <a:rPr lang="en-US" altLang="zh-CN" baseline="-25000" dirty="0" smtClean="0"/>
              <a:t>h</a:t>
            </a:r>
            <a:r>
              <a:rPr lang="en-US" altLang="zh-CN" dirty="0" smtClean="0"/>
              <a:t>/z</a:t>
            </a:r>
            <a:endParaRPr lang="zh-CN" altLang="en-US" baseline="-25000" dirty="0"/>
          </a:p>
        </p:txBody>
      </p:sp>
      <p:sp>
        <p:nvSpPr>
          <p:cNvPr id="16" name="TextBox 15"/>
          <p:cNvSpPr txBox="1"/>
          <p:nvPr/>
        </p:nvSpPr>
        <p:spPr>
          <a:xfrm>
            <a:off x="3886200" y="3276600"/>
            <a:ext cx="455574" cy="369332"/>
          </a:xfrm>
          <a:prstGeom prst="rect">
            <a:avLst/>
          </a:prstGeom>
          <a:noFill/>
        </p:spPr>
        <p:txBody>
          <a:bodyPr wrap="none" rtlCol="0">
            <a:spAutoFit/>
          </a:bodyPr>
          <a:lstStyle/>
          <a:p>
            <a:r>
              <a:rPr lang="en-US" altLang="zh-CN" dirty="0" smtClean="0"/>
              <a:t>W’</a:t>
            </a:r>
            <a:endParaRPr lang="zh-CN" altLang="en-US" baseline="-25000" dirty="0"/>
          </a:p>
        </p:txBody>
      </p:sp>
      <p:sp>
        <p:nvSpPr>
          <p:cNvPr id="17" name="TextBox 16"/>
          <p:cNvSpPr txBox="1"/>
          <p:nvPr/>
        </p:nvSpPr>
        <p:spPr>
          <a:xfrm>
            <a:off x="4419600" y="2819400"/>
            <a:ext cx="381836" cy="369332"/>
          </a:xfrm>
          <a:prstGeom prst="rect">
            <a:avLst/>
          </a:prstGeom>
          <a:noFill/>
        </p:spPr>
        <p:txBody>
          <a:bodyPr wrap="none" rtlCol="0">
            <a:spAutoFit/>
          </a:bodyPr>
          <a:lstStyle/>
          <a:p>
            <a:r>
              <a:rPr lang="en-US" altLang="zh-CN" dirty="0" smtClean="0"/>
              <a:t>W</a:t>
            </a:r>
            <a:endParaRPr lang="zh-CN" altLang="en-US" baseline="-25000" dirty="0"/>
          </a:p>
        </p:txBody>
      </p:sp>
      <p:sp>
        <p:nvSpPr>
          <p:cNvPr id="18" name="右大括号 17"/>
          <p:cNvSpPr/>
          <p:nvPr/>
        </p:nvSpPr>
        <p:spPr>
          <a:xfrm>
            <a:off x="4343400" y="2514600"/>
            <a:ext cx="152400" cy="914400"/>
          </a:xfrm>
          <a:prstGeom prst="rightBrace">
            <a:avLst>
              <a:gd name="adj1" fmla="val 8333"/>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23" name="组合 22"/>
          <p:cNvGrpSpPr/>
          <p:nvPr/>
        </p:nvGrpSpPr>
        <p:grpSpPr>
          <a:xfrm>
            <a:off x="609600" y="1066800"/>
            <a:ext cx="3429000" cy="2895600"/>
            <a:chOff x="609600" y="1066800"/>
            <a:chExt cx="3429000" cy="2895600"/>
          </a:xfrm>
        </p:grpSpPr>
        <p:pic>
          <p:nvPicPr>
            <p:cNvPr id="114690" name="Picture 2"/>
            <p:cNvPicPr>
              <a:picLocks noChangeAspect="1" noChangeArrowheads="1"/>
            </p:cNvPicPr>
            <p:nvPr/>
          </p:nvPicPr>
          <p:blipFill>
            <a:blip r:embed="rId6" cstate="print">
              <a:clrChange>
                <a:clrFrom>
                  <a:srgbClr val="FFFFFF"/>
                </a:clrFrom>
                <a:clrTo>
                  <a:srgbClr val="FFFFFF">
                    <a:alpha val="0"/>
                  </a:srgbClr>
                </a:clrTo>
              </a:clrChange>
            </a:blip>
            <a:srcRect b="3905"/>
            <a:stretch>
              <a:fillRect/>
            </a:stretch>
          </p:blipFill>
          <p:spPr bwMode="auto">
            <a:xfrm>
              <a:off x="609600" y="1066800"/>
              <a:ext cx="3352800" cy="2895600"/>
            </a:xfrm>
            <a:prstGeom prst="rect">
              <a:avLst/>
            </a:prstGeom>
            <a:noFill/>
            <a:ln w="9525">
              <a:noFill/>
              <a:miter lim="800000"/>
              <a:headEnd/>
              <a:tailEnd/>
            </a:ln>
          </p:spPr>
        </p:pic>
        <p:sp>
          <p:nvSpPr>
            <p:cNvPr id="22" name="矩形 21"/>
            <p:cNvSpPr/>
            <p:nvPr/>
          </p:nvSpPr>
          <p:spPr>
            <a:xfrm>
              <a:off x="3733800" y="2209800"/>
              <a:ext cx="304800" cy="228600"/>
            </a:xfrm>
            <a:prstGeom prst="rect">
              <a:avLst/>
            </a:prstGeom>
            <a:solidFill>
              <a:schemeClr val="bg1"/>
            </a:solidFill>
            <a:ln>
              <a:solidFill>
                <a:schemeClr val="bg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spTree>
    <p:custDataLst>
      <p:tags r:id="rId1"/>
    </p:custDataLst>
  </p:cSld>
  <p:clrMapOvr>
    <a:masterClrMapping/>
  </p:clrMapOvr>
  <p:transition advTm="31325">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5"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500" fill="hold"/>
                                        <p:tgtEl>
                                          <p:spTgt spid="19"/>
                                        </p:tgtEl>
                                        <p:attrNameLst>
                                          <p:attrName>ppt_w</p:attrName>
                                        </p:attrNameLst>
                                      </p:cBhvr>
                                      <p:tavLst>
                                        <p:tav tm="0">
                                          <p:val>
                                            <p:strVal val="#ppt_w*0.70"/>
                                          </p:val>
                                        </p:tav>
                                        <p:tav tm="100000">
                                          <p:val>
                                            <p:strVal val="#ppt_w"/>
                                          </p:val>
                                        </p:tav>
                                      </p:tavLst>
                                    </p:anim>
                                    <p:anim calcmode="lin" valueType="num">
                                      <p:cBhvr>
                                        <p:cTn id="12" dur="500" fill="hold"/>
                                        <p:tgtEl>
                                          <p:spTgt spid="19"/>
                                        </p:tgtEl>
                                        <p:attrNameLst>
                                          <p:attrName>ppt_h</p:attrName>
                                        </p:attrNameLst>
                                      </p:cBhvr>
                                      <p:tavLst>
                                        <p:tav tm="0">
                                          <p:val>
                                            <p:strVal val="#ppt_h"/>
                                          </p:val>
                                        </p:tav>
                                        <p:tav tm="100000">
                                          <p:val>
                                            <p:strVal val="#ppt_h"/>
                                          </p:val>
                                        </p:tav>
                                      </p:tavLst>
                                    </p:anim>
                                    <p:animEffect transition="in" filter="fade">
                                      <p:cBhvr>
                                        <p:cTn id="1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矩形 56"/>
          <p:cNvSpPr/>
          <p:nvPr/>
        </p:nvSpPr>
        <p:spPr>
          <a:xfrm>
            <a:off x="3276600" y="3352800"/>
            <a:ext cx="259702" cy="838200"/>
          </a:xfrm>
          <a:prstGeom prst="rect">
            <a:avLst/>
          </a:prstGeom>
          <a:solidFill>
            <a:srgbClr val="FF7C80"/>
          </a:solidFill>
          <a:ln>
            <a:solidFill>
              <a:srgbClr val="C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sp>
        <p:nvSpPr>
          <p:cNvPr id="55" name="矩形 54"/>
          <p:cNvSpPr/>
          <p:nvPr/>
        </p:nvSpPr>
        <p:spPr>
          <a:xfrm>
            <a:off x="3276600" y="2895600"/>
            <a:ext cx="259702" cy="381000"/>
          </a:xfrm>
          <a:prstGeom prst="rect">
            <a:avLst/>
          </a:prstGeom>
          <a:solidFill>
            <a:srgbClr val="FF7C80"/>
          </a:solidFill>
          <a:ln>
            <a:solidFill>
              <a:srgbClr val="C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sp>
        <p:nvSpPr>
          <p:cNvPr id="56" name="矩形 55"/>
          <p:cNvSpPr/>
          <p:nvPr/>
        </p:nvSpPr>
        <p:spPr>
          <a:xfrm>
            <a:off x="3534746" y="3352800"/>
            <a:ext cx="244152" cy="838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sp>
        <p:nvSpPr>
          <p:cNvPr id="3" name="日期占位符 2"/>
          <p:cNvSpPr>
            <a:spLocks noGrp="1"/>
          </p:cNvSpPr>
          <p:nvPr>
            <p:ph type="dt" sz="half" idx="10"/>
          </p:nvPr>
        </p:nvSpPr>
        <p:spPr/>
        <p:txBody>
          <a:bodyPr/>
          <a:lstStyle/>
          <a:p>
            <a:r>
              <a:rPr lang="en-US" altLang="zh-CN" smtClean="0"/>
              <a:t>SoLID Collaboration Meeting</a:t>
            </a:r>
            <a:endParaRPr lang="en-US"/>
          </a:p>
        </p:txBody>
      </p:sp>
      <p:sp>
        <p:nvSpPr>
          <p:cNvPr id="4" name="页脚占位符 3"/>
          <p:cNvSpPr>
            <a:spLocks noGrp="1"/>
          </p:cNvSpPr>
          <p:nvPr>
            <p:ph type="ftr" sz="quarter" idx="11"/>
          </p:nvPr>
        </p:nvSpPr>
        <p:spPr/>
        <p:txBody>
          <a:bodyPr/>
          <a:lstStyle/>
          <a:p>
            <a:r>
              <a:rPr lang="en-US" smtClean="0"/>
              <a:t>Jin Huang &lt;jinhuang@jlab.org&gt;</a:t>
            </a:r>
            <a:endParaRPr lang="en-US"/>
          </a:p>
        </p:txBody>
      </p:sp>
      <p:sp>
        <p:nvSpPr>
          <p:cNvPr id="5" name="灯片编号占位符 4"/>
          <p:cNvSpPr>
            <a:spLocks noGrp="1"/>
          </p:cNvSpPr>
          <p:nvPr>
            <p:ph type="sldNum" sz="quarter" idx="12"/>
          </p:nvPr>
        </p:nvSpPr>
        <p:spPr/>
        <p:txBody>
          <a:bodyPr/>
          <a:lstStyle/>
          <a:p>
            <a:fld id="{EDE73889-8752-428C-A11C-8679396BAC9B}" type="slidenum">
              <a:rPr lang="en-US" smtClean="0"/>
              <a:pPr/>
              <a:t>12</a:t>
            </a:fld>
            <a:endParaRPr lang="en-US" dirty="0"/>
          </a:p>
        </p:txBody>
      </p:sp>
      <p:sp>
        <p:nvSpPr>
          <p:cNvPr id="6" name="标题 5"/>
          <p:cNvSpPr>
            <a:spLocks noGrp="1"/>
          </p:cNvSpPr>
          <p:nvPr>
            <p:ph type="title"/>
          </p:nvPr>
        </p:nvSpPr>
        <p:spPr/>
        <p:txBody>
          <a:bodyPr>
            <a:normAutofit/>
          </a:bodyPr>
          <a:lstStyle/>
          <a:p>
            <a:r>
              <a:rPr lang="en-US" dirty="0" smtClean="0"/>
              <a:t>SIDIS is Gold Mine for TMD</a:t>
            </a:r>
            <a:endParaRPr lang="en-US" dirty="0"/>
          </a:p>
        </p:txBody>
      </p:sp>
      <p:graphicFrame>
        <p:nvGraphicFramePr>
          <p:cNvPr id="10" name="Object 7"/>
          <p:cNvGraphicFramePr>
            <a:graphicFrameLocks noChangeAspect="1"/>
          </p:cNvGraphicFramePr>
          <p:nvPr/>
        </p:nvGraphicFramePr>
        <p:xfrm>
          <a:off x="3073400" y="1217613"/>
          <a:ext cx="4355027" cy="4268787"/>
        </p:xfrm>
        <a:graphic>
          <a:graphicData uri="http://schemas.openxmlformats.org/presentationml/2006/ole">
            <p:oleObj spid="_x0000_s140290" name="Equation" r:id="rId5" imgW="2590560" imgH="2539800" progId="Equation.3">
              <p:embed/>
            </p:oleObj>
          </a:graphicData>
        </a:graphic>
      </p:graphicFrame>
      <p:sp>
        <p:nvSpPr>
          <p:cNvPr id="27" name="TextBox 26"/>
          <p:cNvSpPr txBox="1"/>
          <p:nvPr/>
        </p:nvSpPr>
        <p:spPr>
          <a:xfrm>
            <a:off x="1151897" y="2072260"/>
            <a:ext cx="524503" cy="307777"/>
          </a:xfrm>
          <a:prstGeom prst="rect">
            <a:avLst/>
          </a:prstGeom>
          <a:noFill/>
        </p:spPr>
        <p:txBody>
          <a:bodyPr wrap="none" rtlCol="0">
            <a:spAutoFit/>
          </a:bodyPr>
          <a:lstStyle/>
          <a:p>
            <a:pPr algn="r"/>
            <a:r>
              <a:rPr lang="en-US" sz="1400" b="1" i="1" smtClean="0">
                <a:solidFill>
                  <a:srgbClr val="0070C0"/>
                </a:solidFill>
              </a:rPr>
              <a:t>f</a:t>
            </a:r>
            <a:r>
              <a:rPr lang="en-US" sz="1400" b="1" baseline="-25000" smtClean="0">
                <a:solidFill>
                  <a:srgbClr val="0070C0"/>
                </a:solidFill>
              </a:rPr>
              <a:t>1</a:t>
            </a:r>
            <a:r>
              <a:rPr lang="en-US" sz="1400" b="1" smtClean="0"/>
              <a:t> =</a:t>
            </a:r>
            <a:endParaRPr lang="en-US" sz="1400"/>
          </a:p>
        </p:txBody>
      </p:sp>
      <p:pic>
        <p:nvPicPr>
          <p:cNvPr id="17" name="Picture 1"/>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676400" y="2071430"/>
            <a:ext cx="282701" cy="282701"/>
          </a:xfrm>
          <a:prstGeom prst="rect">
            <a:avLst/>
          </a:prstGeom>
          <a:noFill/>
          <a:ln w="9525">
            <a:noFill/>
            <a:miter lim="800000"/>
            <a:headEnd/>
            <a:tailEnd/>
          </a:ln>
        </p:spPr>
      </p:pic>
      <p:sp>
        <p:nvSpPr>
          <p:cNvPr id="36" name="TextBox 35"/>
          <p:cNvSpPr txBox="1"/>
          <p:nvPr/>
        </p:nvSpPr>
        <p:spPr>
          <a:xfrm>
            <a:off x="392867" y="4744716"/>
            <a:ext cx="597733" cy="270072"/>
          </a:xfrm>
          <a:prstGeom prst="rect">
            <a:avLst/>
          </a:prstGeom>
          <a:noFill/>
        </p:spPr>
        <p:txBody>
          <a:bodyPr wrap="none" rtlCol="0">
            <a:spAutoFit/>
          </a:bodyPr>
          <a:lstStyle/>
          <a:p>
            <a:r>
              <a:rPr lang="en-US" sz="1100" b="1" dirty="0" smtClean="0"/>
              <a:t>Sivers</a:t>
            </a:r>
            <a:endParaRPr lang="en-US" sz="2000" b="1" dirty="0"/>
          </a:p>
        </p:txBody>
      </p:sp>
      <p:sp>
        <p:nvSpPr>
          <p:cNvPr id="28" name="TextBox 27"/>
          <p:cNvSpPr txBox="1"/>
          <p:nvPr/>
        </p:nvSpPr>
        <p:spPr>
          <a:xfrm>
            <a:off x="959537" y="4703184"/>
            <a:ext cx="716863" cy="307777"/>
          </a:xfrm>
          <a:prstGeom prst="rect">
            <a:avLst/>
          </a:prstGeom>
          <a:noFill/>
        </p:spPr>
        <p:txBody>
          <a:bodyPr wrap="none" rtlCol="0">
            <a:spAutoFit/>
          </a:bodyPr>
          <a:lstStyle/>
          <a:p>
            <a:pPr algn="r"/>
            <a:r>
              <a:rPr lang="en-US" sz="1400" b="1" i="1" smtClean="0">
                <a:solidFill>
                  <a:srgbClr val="FF0000"/>
                </a:solidFill>
              </a:rPr>
              <a:t>f</a:t>
            </a:r>
            <a:r>
              <a:rPr lang="en-US" sz="1400" b="1" baseline="-25000" smtClean="0">
                <a:solidFill>
                  <a:srgbClr val="FF0000"/>
                </a:solidFill>
                <a:sym typeface="Symbol"/>
              </a:rPr>
              <a:t> </a:t>
            </a:r>
            <a:r>
              <a:rPr lang="en-US" sz="1400" b="1" baseline="-25000" smtClean="0">
                <a:solidFill>
                  <a:srgbClr val="FF0000"/>
                </a:solidFill>
              </a:rPr>
              <a:t>1T</a:t>
            </a:r>
            <a:r>
              <a:rPr lang="en-US" sz="1400" b="1" baseline="30000" smtClean="0">
                <a:solidFill>
                  <a:srgbClr val="FF0000"/>
                </a:solidFill>
                <a:sym typeface="Symbol"/>
              </a:rPr>
              <a:t></a:t>
            </a:r>
            <a:r>
              <a:rPr lang="en-US" sz="1400" b="1" smtClean="0">
                <a:solidFill>
                  <a:srgbClr val="FF0000"/>
                </a:solidFill>
                <a:sym typeface="Symbol"/>
              </a:rPr>
              <a:t> </a:t>
            </a:r>
            <a:r>
              <a:rPr lang="en-US" sz="1400" b="1" smtClean="0"/>
              <a:t>=</a:t>
            </a:r>
            <a:endParaRPr lang="en-US" sz="1400"/>
          </a:p>
        </p:txBody>
      </p:sp>
      <p:pic>
        <p:nvPicPr>
          <p:cNvPr id="18" name="Picture 2"/>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676400" y="4603443"/>
            <a:ext cx="1074469" cy="535518"/>
          </a:xfrm>
          <a:prstGeom prst="rect">
            <a:avLst/>
          </a:prstGeom>
          <a:noFill/>
          <a:ln w="9525">
            <a:noFill/>
            <a:miter lim="800000"/>
            <a:headEnd/>
            <a:tailEnd/>
          </a:ln>
        </p:spPr>
      </p:pic>
      <p:sp>
        <p:nvSpPr>
          <p:cNvPr id="37" name="TextBox 36"/>
          <p:cNvSpPr txBox="1"/>
          <p:nvPr/>
        </p:nvSpPr>
        <p:spPr>
          <a:xfrm>
            <a:off x="-52288" y="4317588"/>
            <a:ext cx="1042888" cy="270072"/>
          </a:xfrm>
          <a:prstGeom prst="rect">
            <a:avLst/>
          </a:prstGeom>
          <a:noFill/>
        </p:spPr>
        <p:txBody>
          <a:bodyPr wrap="none" rtlCol="0">
            <a:spAutoFit/>
          </a:bodyPr>
          <a:lstStyle/>
          <a:p>
            <a:r>
              <a:rPr lang="en-US" sz="1100" b="1" dirty="0" smtClean="0"/>
              <a:t>Transversity</a:t>
            </a:r>
            <a:endParaRPr lang="en-US" sz="2000" b="1" dirty="0"/>
          </a:p>
        </p:txBody>
      </p:sp>
      <p:sp>
        <p:nvSpPr>
          <p:cNvPr id="34" name="TextBox 33"/>
          <p:cNvSpPr txBox="1"/>
          <p:nvPr/>
        </p:nvSpPr>
        <p:spPr>
          <a:xfrm>
            <a:off x="1030069" y="4290667"/>
            <a:ext cx="646331" cy="307777"/>
          </a:xfrm>
          <a:prstGeom prst="rect">
            <a:avLst/>
          </a:prstGeom>
          <a:noFill/>
        </p:spPr>
        <p:txBody>
          <a:bodyPr wrap="none" rtlCol="0">
            <a:spAutoFit/>
          </a:bodyPr>
          <a:lstStyle/>
          <a:p>
            <a:pPr algn="r"/>
            <a:r>
              <a:rPr lang="en-US" sz="1400" b="1" i="1" smtClean="0">
                <a:solidFill>
                  <a:srgbClr val="0070C0"/>
                </a:solidFill>
              </a:rPr>
              <a:t>h</a:t>
            </a:r>
            <a:r>
              <a:rPr lang="en-US" sz="1400" b="1" baseline="-25000" smtClean="0">
                <a:solidFill>
                  <a:srgbClr val="0070C0"/>
                </a:solidFill>
              </a:rPr>
              <a:t>1T</a:t>
            </a:r>
            <a:r>
              <a:rPr lang="en-US" sz="1400" b="1" smtClean="0"/>
              <a:t> =</a:t>
            </a:r>
            <a:endParaRPr lang="en-US" sz="1400"/>
          </a:p>
        </p:txBody>
      </p:sp>
      <p:pic>
        <p:nvPicPr>
          <p:cNvPr id="20" name="Picture 4"/>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1676400" y="4156655"/>
            <a:ext cx="1074469" cy="405071"/>
          </a:xfrm>
          <a:prstGeom prst="rect">
            <a:avLst/>
          </a:prstGeom>
          <a:noFill/>
          <a:ln w="9525">
            <a:noFill/>
            <a:miter lim="800000"/>
            <a:headEnd/>
            <a:tailEnd/>
          </a:ln>
        </p:spPr>
      </p:pic>
      <p:sp>
        <p:nvSpPr>
          <p:cNvPr id="35" name="TextBox 34"/>
          <p:cNvSpPr txBox="1"/>
          <p:nvPr/>
        </p:nvSpPr>
        <p:spPr>
          <a:xfrm>
            <a:off x="-54879" y="2545343"/>
            <a:ext cx="1045479" cy="261610"/>
          </a:xfrm>
          <a:prstGeom prst="rect">
            <a:avLst/>
          </a:prstGeom>
          <a:noFill/>
        </p:spPr>
        <p:txBody>
          <a:bodyPr wrap="none" rtlCol="0">
            <a:spAutoFit/>
          </a:bodyPr>
          <a:lstStyle/>
          <a:p>
            <a:r>
              <a:rPr lang="en-US" sz="1100" b="1" dirty="0" smtClean="0"/>
              <a:t>Boer-</a:t>
            </a:r>
            <a:r>
              <a:rPr lang="en-US" sz="1100" b="1" dirty="0" err="1" smtClean="0"/>
              <a:t>Mulder</a:t>
            </a:r>
            <a:endParaRPr lang="en-US" sz="2000" b="1" dirty="0"/>
          </a:p>
        </p:txBody>
      </p:sp>
      <p:sp>
        <p:nvSpPr>
          <p:cNvPr id="31" name="TextBox 30"/>
          <p:cNvSpPr txBox="1"/>
          <p:nvPr/>
        </p:nvSpPr>
        <p:spPr>
          <a:xfrm>
            <a:off x="1026863" y="2509977"/>
            <a:ext cx="649537" cy="307777"/>
          </a:xfrm>
          <a:prstGeom prst="rect">
            <a:avLst/>
          </a:prstGeom>
          <a:noFill/>
        </p:spPr>
        <p:txBody>
          <a:bodyPr wrap="none" rtlCol="0">
            <a:spAutoFit/>
          </a:bodyPr>
          <a:lstStyle/>
          <a:p>
            <a:pPr algn="r"/>
            <a:r>
              <a:rPr lang="en-US" sz="1400" b="1" i="1" smtClean="0">
                <a:solidFill>
                  <a:srgbClr val="FF0000"/>
                </a:solidFill>
              </a:rPr>
              <a:t>h</a:t>
            </a:r>
            <a:r>
              <a:rPr lang="en-US" sz="1400" b="1" baseline="-25000" smtClean="0">
                <a:solidFill>
                  <a:srgbClr val="FF0000"/>
                </a:solidFill>
              </a:rPr>
              <a:t>1</a:t>
            </a:r>
            <a:r>
              <a:rPr lang="en-US" sz="1400" b="1" baseline="30000" smtClean="0">
                <a:solidFill>
                  <a:srgbClr val="FF0000"/>
                </a:solidFill>
                <a:sym typeface="Symbol"/>
              </a:rPr>
              <a:t></a:t>
            </a:r>
            <a:r>
              <a:rPr lang="en-US" sz="1400" b="1" smtClean="0">
                <a:solidFill>
                  <a:srgbClr val="FF0000"/>
                </a:solidFill>
                <a:sym typeface="Symbol"/>
              </a:rPr>
              <a:t> </a:t>
            </a:r>
            <a:r>
              <a:rPr lang="en-US" sz="1400" b="1" smtClean="0"/>
              <a:t>=</a:t>
            </a:r>
            <a:endParaRPr lang="en-US" sz="1400"/>
          </a:p>
        </p:txBody>
      </p:sp>
      <p:pic>
        <p:nvPicPr>
          <p:cNvPr id="21" name="Picture 5"/>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1676400" y="2543418"/>
            <a:ext cx="1074469" cy="271192"/>
          </a:xfrm>
          <a:prstGeom prst="rect">
            <a:avLst/>
          </a:prstGeom>
          <a:noFill/>
          <a:ln w="9525">
            <a:noFill/>
            <a:miter lim="800000"/>
            <a:headEnd/>
            <a:tailEnd/>
          </a:ln>
        </p:spPr>
      </p:pic>
      <p:sp>
        <p:nvSpPr>
          <p:cNvPr id="38" name="TextBox 37"/>
          <p:cNvSpPr txBox="1"/>
          <p:nvPr/>
        </p:nvSpPr>
        <p:spPr>
          <a:xfrm>
            <a:off x="86719" y="5159350"/>
            <a:ext cx="903881" cy="270072"/>
          </a:xfrm>
          <a:prstGeom prst="rect">
            <a:avLst/>
          </a:prstGeom>
          <a:noFill/>
        </p:spPr>
        <p:txBody>
          <a:bodyPr wrap="none" rtlCol="0">
            <a:spAutoFit/>
          </a:bodyPr>
          <a:lstStyle/>
          <a:p>
            <a:r>
              <a:rPr lang="en-US" sz="1100" b="1" dirty="0" err="1" smtClean="0"/>
              <a:t>Pretzelosity</a:t>
            </a:r>
            <a:endParaRPr lang="en-US" sz="2000" b="1" dirty="0"/>
          </a:p>
        </p:txBody>
      </p:sp>
      <p:sp>
        <p:nvSpPr>
          <p:cNvPr id="33" name="TextBox 32"/>
          <p:cNvSpPr txBox="1"/>
          <p:nvPr/>
        </p:nvSpPr>
        <p:spPr>
          <a:xfrm>
            <a:off x="951522" y="5140901"/>
            <a:ext cx="724878" cy="307777"/>
          </a:xfrm>
          <a:prstGeom prst="rect">
            <a:avLst/>
          </a:prstGeom>
          <a:noFill/>
        </p:spPr>
        <p:txBody>
          <a:bodyPr wrap="none" rtlCol="0">
            <a:spAutoFit/>
          </a:bodyPr>
          <a:lstStyle/>
          <a:p>
            <a:pPr algn="r"/>
            <a:r>
              <a:rPr lang="en-US" sz="1400" b="1" i="1" smtClean="0"/>
              <a:t>h</a:t>
            </a:r>
            <a:r>
              <a:rPr lang="en-US" sz="1400" b="1" baseline="-25000" smtClean="0"/>
              <a:t>1T</a:t>
            </a:r>
            <a:r>
              <a:rPr lang="en-US" sz="1400" b="1" baseline="30000" smtClean="0">
                <a:sym typeface="Symbol"/>
              </a:rPr>
              <a:t></a:t>
            </a:r>
            <a:r>
              <a:rPr lang="en-US" sz="1400" b="1" smtClean="0">
                <a:sym typeface="Symbol"/>
              </a:rPr>
              <a:t> </a:t>
            </a:r>
            <a:r>
              <a:rPr lang="en-US" sz="1400" b="1" smtClean="0"/>
              <a:t>=</a:t>
            </a:r>
            <a:endParaRPr lang="en-US" sz="1400"/>
          </a:p>
        </p:txBody>
      </p:sp>
      <p:pic>
        <p:nvPicPr>
          <p:cNvPr id="22" name="Picture 6"/>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1676400" y="5077896"/>
            <a:ext cx="1074469" cy="408504"/>
          </a:xfrm>
          <a:prstGeom prst="rect">
            <a:avLst/>
          </a:prstGeom>
          <a:noFill/>
          <a:ln w="9525">
            <a:noFill/>
            <a:miter lim="800000"/>
            <a:headEnd/>
            <a:tailEnd/>
          </a:ln>
        </p:spPr>
      </p:pic>
      <p:sp>
        <p:nvSpPr>
          <p:cNvPr id="9" name="Rectangle 55"/>
          <p:cNvSpPr/>
          <p:nvPr/>
        </p:nvSpPr>
        <p:spPr>
          <a:xfrm>
            <a:off x="1914330" y="5702050"/>
            <a:ext cx="6543869" cy="381278"/>
          </a:xfrm>
          <a:prstGeom prst="rect">
            <a:avLst/>
          </a:prstGeom>
        </p:spPr>
        <p:txBody>
          <a:bodyPr wrap="square">
            <a:spAutoFit/>
          </a:bodyPr>
          <a:lstStyle/>
          <a:p>
            <a:pPr algn="ctr">
              <a:buNone/>
            </a:pPr>
            <a:r>
              <a:rPr lang="en-US" b="1" i="1" dirty="0" smtClean="0">
                <a:solidFill>
                  <a:srgbClr val="FF0000"/>
                </a:solidFill>
              </a:rPr>
              <a:t>S</a:t>
            </a:r>
            <a:r>
              <a:rPr lang="en-US" b="1" baseline="-25000" dirty="0" smtClean="0">
                <a:solidFill>
                  <a:srgbClr val="FF0000"/>
                </a:solidFill>
              </a:rPr>
              <a:t>L</a:t>
            </a:r>
            <a:r>
              <a:rPr lang="en-US" dirty="0" smtClean="0">
                <a:solidFill>
                  <a:srgbClr val="FF0000"/>
                </a:solidFill>
              </a:rPr>
              <a:t>, </a:t>
            </a:r>
            <a:r>
              <a:rPr lang="en-US" b="1" i="1" dirty="0" smtClean="0">
                <a:solidFill>
                  <a:srgbClr val="FF0000"/>
                </a:solidFill>
              </a:rPr>
              <a:t>S</a:t>
            </a:r>
            <a:r>
              <a:rPr lang="en-US" b="1" baseline="-25000" dirty="0" smtClean="0">
                <a:solidFill>
                  <a:srgbClr val="FF0000"/>
                </a:solidFill>
              </a:rPr>
              <a:t>T</a:t>
            </a:r>
            <a:r>
              <a:rPr lang="en-US" dirty="0" smtClean="0">
                <a:solidFill>
                  <a:srgbClr val="FF0000"/>
                </a:solidFill>
              </a:rPr>
              <a:t>: Target Polarization</a:t>
            </a:r>
            <a:r>
              <a:rPr lang="en-US" dirty="0" smtClean="0"/>
              <a:t>;   </a:t>
            </a:r>
            <a:r>
              <a:rPr lang="en-US" b="1" i="1" dirty="0" smtClean="0">
                <a:solidFill>
                  <a:srgbClr val="0101FF"/>
                </a:solidFill>
                <a:latin typeface="Symbol" pitchFamily="18" charset="2"/>
              </a:rPr>
              <a:t>l</a:t>
            </a:r>
            <a:r>
              <a:rPr lang="en-US" b="1" i="1" baseline="-25000" dirty="0" smtClean="0">
                <a:solidFill>
                  <a:srgbClr val="0101FF"/>
                </a:solidFill>
              </a:rPr>
              <a:t>e</a:t>
            </a:r>
            <a:r>
              <a:rPr lang="en-US" dirty="0" smtClean="0">
                <a:solidFill>
                  <a:srgbClr val="0101FF"/>
                </a:solidFill>
              </a:rPr>
              <a:t>: Beam Polarization</a:t>
            </a:r>
            <a:endParaRPr lang="en-US" sz="2800" dirty="0" smtClean="0">
              <a:solidFill>
                <a:srgbClr val="0101FF"/>
              </a:solidFill>
            </a:endParaRPr>
          </a:p>
        </p:txBody>
      </p:sp>
      <p:sp>
        <p:nvSpPr>
          <p:cNvPr id="32" name="TextBox 31"/>
          <p:cNvSpPr txBox="1"/>
          <p:nvPr/>
        </p:nvSpPr>
        <p:spPr>
          <a:xfrm>
            <a:off x="962743" y="2947695"/>
            <a:ext cx="713657" cy="307777"/>
          </a:xfrm>
          <a:prstGeom prst="rect">
            <a:avLst/>
          </a:prstGeom>
          <a:noFill/>
        </p:spPr>
        <p:txBody>
          <a:bodyPr wrap="none" rtlCol="0">
            <a:spAutoFit/>
          </a:bodyPr>
          <a:lstStyle/>
          <a:p>
            <a:pPr algn="r"/>
            <a:r>
              <a:rPr lang="en-US" sz="1400" b="1" i="1" dirty="0" smtClean="0"/>
              <a:t>h</a:t>
            </a:r>
            <a:r>
              <a:rPr lang="en-US" sz="1400" b="1" baseline="-25000" dirty="0" smtClean="0"/>
              <a:t>1L</a:t>
            </a:r>
            <a:r>
              <a:rPr lang="en-US" sz="1400" b="1" baseline="30000" dirty="0" smtClean="0">
                <a:sym typeface="Symbol"/>
              </a:rPr>
              <a:t></a:t>
            </a:r>
            <a:r>
              <a:rPr lang="en-US" sz="1400" b="1" dirty="0" smtClean="0">
                <a:sym typeface="Symbol"/>
              </a:rPr>
              <a:t> </a:t>
            </a:r>
            <a:r>
              <a:rPr lang="en-US" sz="1400" b="1" dirty="0" smtClean="0"/>
              <a:t>=</a:t>
            </a:r>
            <a:endParaRPr lang="en-US" sz="1400" dirty="0"/>
          </a:p>
        </p:txBody>
      </p:sp>
      <p:pic>
        <p:nvPicPr>
          <p:cNvPr id="23" name="Picture 7"/>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1676400" y="2936741"/>
            <a:ext cx="1204915" cy="278058"/>
          </a:xfrm>
          <a:prstGeom prst="rect">
            <a:avLst/>
          </a:prstGeom>
          <a:noFill/>
          <a:ln w="9525">
            <a:noFill/>
            <a:miter lim="800000"/>
            <a:headEnd/>
            <a:tailEnd/>
          </a:ln>
        </p:spPr>
      </p:pic>
      <p:sp>
        <p:nvSpPr>
          <p:cNvPr id="43" name="TextBox 42"/>
          <p:cNvSpPr txBox="1"/>
          <p:nvPr/>
        </p:nvSpPr>
        <p:spPr>
          <a:xfrm>
            <a:off x="47713" y="2971800"/>
            <a:ext cx="942887" cy="261610"/>
          </a:xfrm>
          <a:prstGeom prst="rect">
            <a:avLst/>
          </a:prstGeom>
          <a:noFill/>
        </p:spPr>
        <p:txBody>
          <a:bodyPr wrap="none" rtlCol="0">
            <a:spAutoFit/>
          </a:bodyPr>
          <a:lstStyle/>
          <a:p>
            <a:r>
              <a:rPr lang="en-US" sz="1100" b="1" dirty="0" smtClean="0">
                <a:solidFill>
                  <a:schemeClr val="accent6"/>
                </a:solidFill>
              </a:rPr>
              <a:t>Worm Gear</a:t>
            </a:r>
            <a:endParaRPr lang="en-US" sz="2000" b="1" dirty="0">
              <a:solidFill>
                <a:schemeClr val="accent6"/>
              </a:solidFill>
            </a:endParaRPr>
          </a:p>
        </p:txBody>
      </p:sp>
      <p:sp>
        <p:nvSpPr>
          <p:cNvPr id="30" name="TextBox 29"/>
          <p:cNvSpPr txBox="1"/>
          <p:nvPr/>
        </p:nvSpPr>
        <p:spPr>
          <a:xfrm>
            <a:off x="973964" y="3790515"/>
            <a:ext cx="702436" cy="307777"/>
          </a:xfrm>
          <a:prstGeom prst="rect">
            <a:avLst/>
          </a:prstGeom>
          <a:noFill/>
        </p:spPr>
        <p:txBody>
          <a:bodyPr wrap="none" rtlCol="0">
            <a:spAutoFit/>
          </a:bodyPr>
          <a:lstStyle/>
          <a:p>
            <a:pPr algn="r"/>
            <a:r>
              <a:rPr lang="en-US" sz="1400" b="1" i="1" dirty="0" smtClean="0"/>
              <a:t>g</a:t>
            </a:r>
            <a:r>
              <a:rPr lang="en-US" sz="1400" b="1" baseline="-25000" dirty="0" smtClean="0"/>
              <a:t>1T</a:t>
            </a:r>
            <a:r>
              <a:rPr lang="en-US" sz="1400" b="1" dirty="0" smtClean="0"/>
              <a:t> </a:t>
            </a:r>
            <a:r>
              <a:rPr lang="en-US" sz="1400" b="1" dirty="0" smtClean="0">
                <a:sym typeface="Symbol"/>
              </a:rPr>
              <a:t> </a:t>
            </a:r>
            <a:r>
              <a:rPr lang="en-US" sz="1400" b="1" dirty="0" smtClean="0"/>
              <a:t>=</a:t>
            </a:r>
            <a:endParaRPr lang="en-US" sz="1400" dirty="0"/>
          </a:p>
        </p:txBody>
      </p:sp>
      <p:pic>
        <p:nvPicPr>
          <p:cNvPr id="24" name="Picture 8"/>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1676400" y="3714924"/>
            <a:ext cx="1074469" cy="405071"/>
          </a:xfrm>
          <a:prstGeom prst="rect">
            <a:avLst/>
          </a:prstGeom>
          <a:noFill/>
          <a:ln w="9525">
            <a:noFill/>
            <a:miter lim="800000"/>
            <a:headEnd/>
            <a:tailEnd/>
          </a:ln>
        </p:spPr>
      </p:pic>
      <p:sp>
        <p:nvSpPr>
          <p:cNvPr id="44" name="TextBox 43"/>
          <p:cNvSpPr txBox="1"/>
          <p:nvPr/>
        </p:nvSpPr>
        <p:spPr>
          <a:xfrm>
            <a:off x="47713" y="3835836"/>
            <a:ext cx="942887" cy="261610"/>
          </a:xfrm>
          <a:prstGeom prst="rect">
            <a:avLst/>
          </a:prstGeom>
          <a:noFill/>
        </p:spPr>
        <p:txBody>
          <a:bodyPr wrap="none" rtlCol="0">
            <a:spAutoFit/>
          </a:bodyPr>
          <a:lstStyle/>
          <a:p>
            <a:r>
              <a:rPr lang="en-US" sz="1100" b="1" dirty="0" smtClean="0">
                <a:solidFill>
                  <a:schemeClr val="accent6"/>
                </a:solidFill>
              </a:rPr>
              <a:t>Worm Gear</a:t>
            </a:r>
            <a:endParaRPr lang="en-US" sz="2000" b="1" dirty="0">
              <a:solidFill>
                <a:schemeClr val="accent6"/>
              </a:solidFill>
            </a:endParaRPr>
          </a:p>
        </p:txBody>
      </p:sp>
      <p:sp>
        <p:nvSpPr>
          <p:cNvPr id="29" name="TextBox 28"/>
          <p:cNvSpPr txBox="1"/>
          <p:nvPr/>
        </p:nvSpPr>
        <p:spPr>
          <a:xfrm>
            <a:off x="1105410" y="3352800"/>
            <a:ext cx="570990" cy="307777"/>
          </a:xfrm>
          <a:prstGeom prst="rect">
            <a:avLst/>
          </a:prstGeom>
          <a:noFill/>
        </p:spPr>
        <p:txBody>
          <a:bodyPr wrap="none" rtlCol="0">
            <a:spAutoFit/>
          </a:bodyPr>
          <a:lstStyle/>
          <a:p>
            <a:pPr algn="r"/>
            <a:r>
              <a:rPr lang="en-US" sz="1400" b="1" i="1" smtClean="0">
                <a:solidFill>
                  <a:srgbClr val="0070C0"/>
                </a:solidFill>
              </a:rPr>
              <a:t>g</a:t>
            </a:r>
            <a:r>
              <a:rPr lang="en-US" sz="1400" b="1" baseline="-25000" smtClean="0">
                <a:solidFill>
                  <a:srgbClr val="0070C0"/>
                </a:solidFill>
              </a:rPr>
              <a:t>1</a:t>
            </a:r>
            <a:r>
              <a:rPr lang="en-US" sz="1400" b="1" smtClean="0"/>
              <a:t> =</a:t>
            </a:r>
            <a:endParaRPr lang="en-US" sz="1400"/>
          </a:p>
        </p:txBody>
      </p:sp>
      <p:pic>
        <p:nvPicPr>
          <p:cNvPr id="19" name="Picture 3"/>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1676400" y="3400265"/>
            <a:ext cx="1204915" cy="271192"/>
          </a:xfrm>
          <a:prstGeom prst="rect">
            <a:avLst/>
          </a:prstGeom>
          <a:noFill/>
          <a:ln w="9525">
            <a:noFill/>
            <a:miter lim="800000"/>
            <a:headEnd/>
            <a:tailEnd/>
          </a:ln>
        </p:spPr>
      </p:pic>
      <p:sp>
        <p:nvSpPr>
          <p:cNvPr id="45" name="TextBox 44"/>
          <p:cNvSpPr txBox="1"/>
          <p:nvPr/>
        </p:nvSpPr>
        <p:spPr>
          <a:xfrm>
            <a:off x="304194" y="3378636"/>
            <a:ext cx="686406" cy="261610"/>
          </a:xfrm>
          <a:prstGeom prst="rect">
            <a:avLst/>
          </a:prstGeom>
          <a:noFill/>
        </p:spPr>
        <p:txBody>
          <a:bodyPr wrap="none" rtlCol="0">
            <a:spAutoFit/>
          </a:bodyPr>
          <a:lstStyle/>
          <a:p>
            <a:r>
              <a:rPr lang="en-US" sz="1100" b="1" dirty="0" smtClean="0">
                <a:solidFill>
                  <a:schemeClr val="accent6"/>
                </a:solidFill>
              </a:rPr>
              <a:t>Helicity</a:t>
            </a:r>
            <a:endParaRPr lang="en-US" sz="2000" b="1" dirty="0">
              <a:solidFill>
                <a:schemeClr val="accent6"/>
              </a:solidFill>
            </a:endParaRPr>
          </a:p>
        </p:txBody>
      </p:sp>
      <p:sp>
        <p:nvSpPr>
          <p:cNvPr id="46" name="矩形 45"/>
          <p:cNvSpPr/>
          <p:nvPr/>
        </p:nvSpPr>
        <p:spPr>
          <a:xfrm>
            <a:off x="0" y="2438400"/>
            <a:ext cx="9144000" cy="457200"/>
          </a:xfrm>
          <a:prstGeom prst="rect">
            <a:avLst/>
          </a:prstGeom>
          <a:solidFill>
            <a:schemeClr val="bg1">
              <a:alpha val="80000"/>
            </a:schemeClr>
          </a:soli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54" name="矩形 53"/>
          <p:cNvSpPr/>
          <p:nvPr/>
        </p:nvSpPr>
        <p:spPr>
          <a:xfrm>
            <a:off x="0" y="4198776"/>
            <a:ext cx="9144000" cy="1363824"/>
          </a:xfrm>
          <a:prstGeom prst="rect">
            <a:avLst/>
          </a:prstGeom>
          <a:solidFill>
            <a:schemeClr val="bg1">
              <a:alpha val="80000"/>
            </a:schemeClr>
          </a:soli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Tree>
    <p:custDataLst>
      <p:tags r:id="rId2"/>
    </p:custDataLst>
  </p:cSld>
  <p:clrMapOvr>
    <a:masterClrMapping/>
  </p:clrMapOvr>
  <p:transition advTm="15179">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p:cTn id="7" dur="500" fill="hold"/>
                                        <p:tgtEl>
                                          <p:spTgt spid="55"/>
                                        </p:tgtEl>
                                        <p:attrNameLst>
                                          <p:attrName>ppt_w</p:attrName>
                                        </p:attrNameLst>
                                      </p:cBhvr>
                                      <p:tavLst>
                                        <p:tav tm="0">
                                          <p:val>
                                            <p:strVal val="#ppt_w*0.70"/>
                                          </p:val>
                                        </p:tav>
                                        <p:tav tm="100000">
                                          <p:val>
                                            <p:strVal val="#ppt_w"/>
                                          </p:val>
                                        </p:tav>
                                      </p:tavLst>
                                    </p:anim>
                                    <p:anim calcmode="lin" valueType="num">
                                      <p:cBhvr>
                                        <p:cTn id="8" dur="500" fill="hold"/>
                                        <p:tgtEl>
                                          <p:spTgt spid="55"/>
                                        </p:tgtEl>
                                        <p:attrNameLst>
                                          <p:attrName>ppt_h</p:attrName>
                                        </p:attrNameLst>
                                      </p:cBhvr>
                                      <p:tavLst>
                                        <p:tav tm="0">
                                          <p:val>
                                            <p:strVal val="#ppt_h"/>
                                          </p:val>
                                        </p:tav>
                                        <p:tav tm="100000">
                                          <p:val>
                                            <p:strVal val="#ppt_h"/>
                                          </p:val>
                                        </p:tav>
                                      </p:tavLst>
                                    </p:anim>
                                    <p:animEffect transition="in" filter="fade">
                                      <p:cBhvr>
                                        <p:cTn id="9" dur="500"/>
                                        <p:tgtEl>
                                          <p:spTgt spid="55"/>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57"/>
                                        </p:tgtEl>
                                        <p:attrNameLst>
                                          <p:attrName>style.visibility</p:attrName>
                                        </p:attrNameLst>
                                      </p:cBhvr>
                                      <p:to>
                                        <p:strVal val="visible"/>
                                      </p:to>
                                    </p:set>
                                    <p:anim calcmode="lin" valueType="num">
                                      <p:cBhvr>
                                        <p:cTn id="14" dur="500" fill="hold"/>
                                        <p:tgtEl>
                                          <p:spTgt spid="57"/>
                                        </p:tgtEl>
                                        <p:attrNameLst>
                                          <p:attrName>ppt_w</p:attrName>
                                        </p:attrNameLst>
                                      </p:cBhvr>
                                      <p:tavLst>
                                        <p:tav tm="0">
                                          <p:val>
                                            <p:strVal val="#ppt_w*0.70"/>
                                          </p:val>
                                        </p:tav>
                                        <p:tav tm="100000">
                                          <p:val>
                                            <p:strVal val="#ppt_w"/>
                                          </p:val>
                                        </p:tav>
                                      </p:tavLst>
                                    </p:anim>
                                    <p:anim calcmode="lin" valueType="num">
                                      <p:cBhvr>
                                        <p:cTn id="15" dur="500" fill="hold"/>
                                        <p:tgtEl>
                                          <p:spTgt spid="57"/>
                                        </p:tgtEl>
                                        <p:attrNameLst>
                                          <p:attrName>ppt_h</p:attrName>
                                        </p:attrNameLst>
                                      </p:cBhvr>
                                      <p:tavLst>
                                        <p:tav tm="0">
                                          <p:val>
                                            <p:strVal val="#ppt_h"/>
                                          </p:val>
                                        </p:tav>
                                        <p:tav tm="100000">
                                          <p:val>
                                            <p:strVal val="#ppt_h"/>
                                          </p:val>
                                        </p:tav>
                                      </p:tavLst>
                                    </p:anim>
                                    <p:animEffect transition="in" filter="fade">
                                      <p:cBhvr>
                                        <p:cTn id="16" dur="500"/>
                                        <p:tgtEl>
                                          <p:spTgt spid="57"/>
                                        </p:tgtEl>
                                      </p:cBhvr>
                                    </p:animEffect>
                                  </p:childTnLst>
                                </p:cTn>
                              </p:par>
                              <p:par>
                                <p:cTn id="17" presetID="55" presetClass="entr" presetSubtype="0" fill="hold" grpId="0" nodeType="with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strVal val="#ppt_w*0.70"/>
                                          </p:val>
                                        </p:tav>
                                        <p:tav tm="100000">
                                          <p:val>
                                            <p:strVal val="#ppt_w"/>
                                          </p:val>
                                        </p:tav>
                                      </p:tavLst>
                                    </p:anim>
                                    <p:anim calcmode="lin" valueType="num">
                                      <p:cBhvr>
                                        <p:cTn id="20" dur="500" fill="hold"/>
                                        <p:tgtEl>
                                          <p:spTgt spid="56"/>
                                        </p:tgtEl>
                                        <p:attrNameLst>
                                          <p:attrName>ppt_h</p:attrName>
                                        </p:attrNameLst>
                                      </p:cBhvr>
                                      <p:tavLst>
                                        <p:tav tm="0">
                                          <p:val>
                                            <p:strVal val="#ppt_h"/>
                                          </p:val>
                                        </p:tav>
                                        <p:tav tm="100000">
                                          <p:val>
                                            <p:strVal val="#ppt_h"/>
                                          </p:val>
                                        </p:tav>
                                      </p:tavLst>
                                    </p:anim>
                                    <p:animEffect transition="in" filter="fade">
                                      <p:cBhvr>
                                        <p:cTn id="21" dur="500"/>
                                        <p:tgtEl>
                                          <p:spTgt spid="56"/>
                                        </p:tgtEl>
                                      </p:cBhvr>
                                    </p:animEffect>
                                  </p:childTnLst>
                                </p:cTn>
                              </p:par>
                              <p:par>
                                <p:cTn id="22" presetID="10" presetClass="exit" presetSubtype="0" fill="hold" grpId="1" nodeType="withEffect">
                                  <p:stCondLst>
                                    <p:cond delay="0"/>
                                  </p:stCondLst>
                                  <p:childTnLst>
                                    <p:animEffect transition="out" filter="fade">
                                      <p:cBhvr>
                                        <p:cTn id="23" dur="500"/>
                                        <p:tgtEl>
                                          <p:spTgt spid="55"/>
                                        </p:tgtEl>
                                      </p:cBhvr>
                                    </p:animEffect>
                                    <p:set>
                                      <p:cBhvr>
                                        <p:cTn id="24" dur="1" fill="hold">
                                          <p:stCondLst>
                                            <p:cond delay="499"/>
                                          </p:stCondLst>
                                        </p:cTn>
                                        <p:tgtEl>
                                          <p:spTgt spid="5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5" grpId="0" animBg="1"/>
      <p:bldP spid="55" grpId="1" animBg="1"/>
      <p:bldP spid="5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a:xfrm>
            <a:off x="457200" y="76200"/>
            <a:ext cx="8229600" cy="1143000"/>
          </a:xfrm>
        </p:spPr>
        <p:txBody>
          <a:bodyPr/>
          <a:lstStyle/>
          <a:p>
            <a:r>
              <a:rPr lang="en-US" altLang="zh-CN" dirty="0" smtClean="0"/>
              <a:t>Observables</a:t>
            </a:r>
            <a:endParaRPr lang="en-US" dirty="0"/>
          </a:p>
        </p:txBody>
      </p:sp>
      <p:sp>
        <p:nvSpPr>
          <p:cNvPr id="7" name="文本占位符 6"/>
          <p:cNvSpPr>
            <a:spLocks noGrp="1"/>
          </p:cNvSpPr>
          <p:nvPr>
            <p:ph type="body" idx="1"/>
          </p:nvPr>
        </p:nvSpPr>
        <p:spPr>
          <a:xfrm>
            <a:off x="457200" y="2133600"/>
            <a:ext cx="4040188" cy="533400"/>
          </a:xfrm>
        </p:spPr>
        <p:txBody>
          <a:bodyPr/>
          <a:lstStyle/>
          <a:p>
            <a:pPr marL="0" lvl="1" indent="0" algn="ctr">
              <a:spcBef>
                <a:spcPts val="400"/>
              </a:spcBef>
              <a:buSzPct val="68000"/>
            </a:pPr>
            <a:r>
              <a:rPr lang="en-US" sz="2400" b="0" dirty="0" smtClean="0">
                <a:solidFill>
                  <a:schemeClr val="bg1"/>
                </a:solidFill>
              </a:rPr>
              <a:t>A</a:t>
            </a:r>
            <a:r>
              <a:rPr lang="en-US" sz="2400" b="0" baseline="-25000" dirty="0" smtClean="0">
                <a:solidFill>
                  <a:schemeClr val="bg1"/>
                </a:solidFill>
              </a:rPr>
              <a:t>UL </a:t>
            </a:r>
            <a:r>
              <a:rPr lang="en-US" sz="2400" dirty="0" smtClean="0">
                <a:solidFill>
                  <a:schemeClr val="bg1"/>
                </a:solidFill>
              </a:rPr>
              <a:t>→</a:t>
            </a:r>
            <a:r>
              <a:rPr lang="en-US" altLang="zh-CN" sz="2800" b="0" i="1" dirty="0" smtClean="0">
                <a:solidFill>
                  <a:schemeClr val="bg1"/>
                </a:solidFill>
                <a:latin typeface="Times New Roman" pitchFamily="18" charset="0"/>
                <a:cs typeface="Times New Roman" pitchFamily="18" charset="0"/>
              </a:rPr>
              <a:t>h</a:t>
            </a:r>
            <a:r>
              <a:rPr lang="en-US" altLang="zh-CN" sz="2800" b="0" baseline="-25000" dirty="0" smtClean="0">
                <a:solidFill>
                  <a:schemeClr val="bg1"/>
                </a:solidFill>
                <a:latin typeface="Times New Roman" pitchFamily="18" charset="0"/>
                <a:cs typeface="Times New Roman" pitchFamily="18" charset="0"/>
              </a:rPr>
              <a:t>1L</a:t>
            </a:r>
            <a:r>
              <a:rPr lang="en-US" altLang="zh-CN" sz="2800" baseline="-25000" dirty="0" smtClean="0">
                <a:solidFill>
                  <a:schemeClr val="bg1"/>
                </a:solidFill>
                <a:latin typeface="Times New Roman" pitchFamily="18" charset="0"/>
                <a:cs typeface="Times New Roman" pitchFamily="18" charset="0"/>
              </a:rPr>
              <a:t> </a:t>
            </a:r>
          </a:p>
        </p:txBody>
      </p:sp>
      <p:sp>
        <p:nvSpPr>
          <p:cNvPr id="9" name="文本占位符 8"/>
          <p:cNvSpPr>
            <a:spLocks noGrp="1"/>
          </p:cNvSpPr>
          <p:nvPr>
            <p:ph type="body" sz="half" idx="3"/>
          </p:nvPr>
        </p:nvSpPr>
        <p:spPr>
          <a:xfrm>
            <a:off x="4645026" y="2133600"/>
            <a:ext cx="4041775" cy="533400"/>
          </a:xfrm>
        </p:spPr>
        <p:txBody>
          <a:bodyPr>
            <a:normAutofit/>
          </a:bodyPr>
          <a:lstStyle/>
          <a:p>
            <a:pPr marL="0" lvl="1" indent="0" algn="ctr">
              <a:spcBef>
                <a:spcPts val="400"/>
              </a:spcBef>
              <a:buSzPct val="68000"/>
            </a:pPr>
            <a:r>
              <a:rPr lang="en-US" sz="2400" b="0" dirty="0" smtClean="0">
                <a:solidFill>
                  <a:schemeClr val="bg1"/>
                </a:solidFill>
              </a:rPr>
              <a:t>A</a:t>
            </a:r>
            <a:r>
              <a:rPr lang="en-US" sz="2400" b="0" baseline="-25000" dirty="0" smtClean="0">
                <a:solidFill>
                  <a:schemeClr val="bg1"/>
                </a:solidFill>
              </a:rPr>
              <a:t>LT</a:t>
            </a:r>
            <a:r>
              <a:rPr lang="en-US" sz="2400" b="0" dirty="0" smtClean="0">
                <a:solidFill>
                  <a:schemeClr val="bg1"/>
                </a:solidFill>
              </a:rPr>
              <a:t> →</a:t>
            </a:r>
            <a:r>
              <a:rPr lang="en-US" sz="2400" b="0" i="1" dirty="0" smtClean="0">
                <a:solidFill>
                  <a:schemeClr val="bg1"/>
                </a:solidFill>
                <a:latin typeface="Times New Roman" pitchFamily="18" charset="0"/>
                <a:cs typeface="Times New Roman" pitchFamily="18" charset="0"/>
              </a:rPr>
              <a:t>g</a:t>
            </a:r>
            <a:r>
              <a:rPr lang="en-US" altLang="zh-CN" sz="2400" b="0" baseline="-25000" dirty="0" smtClean="0">
                <a:solidFill>
                  <a:schemeClr val="bg1"/>
                </a:solidFill>
                <a:latin typeface="Times New Roman" pitchFamily="18" charset="0"/>
                <a:cs typeface="Times New Roman" pitchFamily="18" charset="0"/>
              </a:rPr>
              <a:t>1T</a:t>
            </a:r>
          </a:p>
        </p:txBody>
      </p:sp>
      <p:sp>
        <p:nvSpPr>
          <p:cNvPr id="8" name="内容占位符 7"/>
          <p:cNvSpPr>
            <a:spLocks noGrp="1"/>
          </p:cNvSpPr>
          <p:nvPr>
            <p:ph sz="quarter" idx="2"/>
          </p:nvPr>
        </p:nvSpPr>
        <p:spPr>
          <a:xfrm>
            <a:off x="457200" y="2358694"/>
            <a:ext cx="4040188" cy="4194506"/>
          </a:xfrm>
        </p:spPr>
        <p:txBody>
          <a:bodyPr/>
          <a:lstStyle/>
          <a:p>
            <a:endParaRPr lang="en-US" dirty="0" smtClean="0"/>
          </a:p>
          <a:p>
            <a:endParaRPr lang="en-US" dirty="0" smtClean="0"/>
          </a:p>
          <a:p>
            <a:endParaRPr lang="en-US" dirty="0" smtClean="0"/>
          </a:p>
          <a:p>
            <a:endParaRPr lang="en-US" dirty="0" smtClean="0"/>
          </a:p>
          <a:p>
            <a:endParaRPr lang="en-US" dirty="0" smtClean="0"/>
          </a:p>
          <a:p>
            <a:endParaRPr lang="en-US" sz="2000" dirty="0" smtClean="0"/>
          </a:p>
          <a:p>
            <a:r>
              <a:rPr lang="en-US" sz="2000" dirty="0" smtClean="0"/>
              <a:t>Single Beam Asymmetry:</a:t>
            </a:r>
            <a:endParaRPr lang="en-US" sz="2000" dirty="0"/>
          </a:p>
        </p:txBody>
      </p:sp>
      <p:sp>
        <p:nvSpPr>
          <p:cNvPr id="10" name="内容占位符 9"/>
          <p:cNvSpPr>
            <a:spLocks noGrp="1"/>
          </p:cNvSpPr>
          <p:nvPr>
            <p:ph sz="quarter" idx="4"/>
          </p:nvPr>
        </p:nvSpPr>
        <p:spPr>
          <a:xfrm>
            <a:off x="4645025" y="2286000"/>
            <a:ext cx="4041775" cy="4194506"/>
          </a:xfrm>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sz="2000" dirty="0" smtClean="0"/>
          </a:p>
          <a:p>
            <a:r>
              <a:rPr lang="en-US" sz="2000" dirty="0" smtClean="0"/>
              <a:t>Double Spin Asymmetry:</a:t>
            </a:r>
            <a:endParaRPr lang="en-US" dirty="0" smtClean="0"/>
          </a:p>
          <a:p>
            <a:endParaRPr lang="en-US" dirty="0"/>
          </a:p>
        </p:txBody>
      </p:sp>
      <p:sp>
        <p:nvSpPr>
          <p:cNvPr id="5" name="灯片编号占位符 4"/>
          <p:cNvSpPr>
            <a:spLocks noGrp="1"/>
          </p:cNvSpPr>
          <p:nvPr>
            <p:ph type="sldNum" sz="quarter" idx="12"/>
          </p:nvPr>
        </p:nvSpPr>
        <p:spPr/>
        <p:txBody>
          <a:bodyPr/>
          <a:lstStyle/>
          <a:p>
            <a:fld id="{EDE73889-8752-428C-A11C-8679396BAC9B}" type="slidenum">
              <a:rPr lang="en-US" smtClean="0"/>
              <a:pPr/>
              <a:t>13</a:t>
            </a:fld>
            <a:endParaRPr lang="en-US" dirty="0"/>
          </a:p>
        </p:txBody>
      </p:sp>
      <p:grpSp>
        <p:nvGrpSpPr>
          <p:cNvPr id="11" name="组合 10"/>
          <p:cNvGrpSpPr/>
          <p:nvPr/>
        </p:nvGrpSpPr>
        <p:grpSpPr>
          <a:xfrm>
            <a:off x="914400" y="2743200"/>
            <a:ext cx="2999554" cy="1880175"/>
            <a:chOff x="5875798" y="3581400"/>
            <a:chExt cx="2999554" cy="1880175"/>
          </a:xfrm>
        </p:grpSpPr>
        <p:cxnSp>
          <p:nvCxnSpPr>
            <p:cNvPr id="12" name="直接箭头连接符 11"/>
            <p:cNvCxnSpPr/>
            <p:nvPr/>
          </p:nvCxnSpPr>
          <p:spPr>
            <a:xfrm>
              <a:off x="5875798" y="4434974"/>
              <a:ext cx="1522758" cy="1779"/>
            </a:xfrm>
            <a:prstGeom prst="straightConnector1">
              <a:avLst/>
            </a:prstGeom>
            <a:ln w="12700">
              <a:solidFill>
                <a:srgbClr val="D67000"/>
              </a:solidFill>
              <a:tailEnd type="arrow"/>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p:nvPr/>
          </p:nvCxnSpPr>
          <p:spPr>
            <a:xfrm flipV="1">
              <a:off x="7483154" y="3837472"/>
              <a:ext cx="1099770" cy="597502"/>
            </a:xfrm>
            <a:prstGeom prst="straightConnector1">
              <a:avLst/>
            </a:prstGeom>
            <a:ln w="12700">
              <a:solidFill>
                <a:srgbClr val="D67000"/>
              </a:solidFill>
              <a:tailEnd type="arrow"/>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p:nvPr/>
          </p:nvCxnSpPr>
          <p:spPr>
            <a:xfrm>
              <a:off x="7483154" y="4434974"/>
              <a:ext cx="1015172" cy="426787"/>
            </a:xfrm>
            <a:prstGeom prst="straightConnector1">
              <a:avLst/>
            </a:prstGeom>
            <a:ln>
              <a:solidFill>
                <a:srgbClr val="3333CC"/>
              </a:solidFill>
              <a:tailEnd type="arrow"/>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a:off x="7567751" y="4434974"/>
              <a:ext cx="1015172" cy="85357"/>
            </a:xfrm>
            <a:prstGeom prst="straightConnector1">
              <a:avLst/>
            </a:prstGeom>
            <a:ln w="85725" cmpd="tri">
              <a:solidFill>
                <a:srgbClr val="002060"/>
              </a:solidFill>
              <a:tailEnd type="triangle" w="sm" len="sm"/>
            </a:ln>
          </p:spPr>
          <p:style>
            <a:lnRef idx="1">
              <a:schemeClr val="accent1"/>
            </a:lnRef>
            <a:fillRef idx="0">
              <a:schemeClr val="accent1"/>
            </a:fillRef>
            <a:effectRef idx="0">
              <a:schemeClr val="accent1"/>
            </a:effectRef>
            <a:fontRef idx="minor">
              <a:schemeClr val="tx1"/>
            </a:fontRef>
          </p:style>
        </p:cxnSp>
        <p:grpSp>
          <p:nvGrpSpPr>
            <p:cNvPr id="16" name="组合 46"/>
            <p:cNvGrpSpPr/>
            <p:nvPr/>
          </p:nvGrpSpPr>
          <p:grpSpPr>
            <a:xfrm rot="10800000">
              <a:off x="7010400" y="4648978"/>
              <a:ext cx="597505" cy="171796"/>
              <a:chOff x="6362698" y="5307542"/>
              <a:chExt cx="304801" cy="104246"/>
            </a:xfrm>
          </p:grpSpPr>
          <p:cxnSp>
            <p:nvCxnSpPr>
              <p:cNvPr id="24" name="直接箭头连接符 23"/>
              <p:cNvCxnSpPr/>
              <p:nvPr/>
            </p:nvCxnSpPr>
            <p:spPr>
              <a:xfrm>
                <a:off x="6362698" y="5307542"/>
                <a:ext cx="304800" cy="1588"/>
              </a:xfrm>
              <a:prstGeom prst="straightConnector1">
                <a:avLst/>
              </a:prstGeom>
              <a:ln w="47625" cmpd="dbl">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p:nvPr/>
            </p:nvCxnSpPr>
            <p:spPr>
              <a:xfrm flipH="1">
                <a:off x="6362702" y="5410200"/>
                <a:ext cx="304797" cy="1588"/>
              </a:xfrm>
              <a:prstGeom prst="straightConnector1">
                <a:avLst/>
              </a:prstGeom>
              <a:ln w="47625" cmpd="dbl">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17" name="矩形 16"/>
            <p:cNvSpPr/>
            <p:nvPr/>
          </p:nvSpPr>
          <p:spPr>
            <a:xfrm>
              <a:off x="6903772" y="4876800"/>
              <a:ext cx="830677" cy="584775"/>
            </a:xfrm>
            <a:prstGeom prst="rect">
              <a:avLst/>
            </a:prstGeom>
            <a:noFill/>
            <a:ln>
              <a:noFill/>
            </a:ln>
          </p:spPr>
          <p:txBody>
            <a:bodyPr wrap="none" lIns="91440" tIns="45720" rIns="91440" bIns="45720">
              <a:spAutoFit/>
            </a:bodyPr>
            <a:lstStyle/>
            <a:p>
              <a:pPr algn="ctr"/>
              <a:r>
                <a:rPr lang="en-US" altLang="zh-CN" sz="1600" dirty="0" smtClean="0">
                  <a:ln w="0">
                    <a:noFill/>
                  </a:ln>
                  <a:solidFill>
                    <a:srgbClr val="FF0000"/>
                  </a:solidFill>
                  <a:effectLst/>
                </a:rPr>
                <a:t>Target</a:t>
              </a:r>
            </a:p>
            <a:p>
              <a:pPr algn="ctr"/>
              <a:r>
                <a:rPr lang="en-US" altLang="zh-CN" sz="1600" spc="0" dirty="0" smtClean="0">
                  <a:ln w="0">
                    <a:noFill/>
                  </a:ln>
                  <a:solidFill>
                    <a:srgbClr val="FF0000"/>
                  </a:solidFill>
                  <a:effectLst/>
                </a:rPr>
                <a:t>Spin</a:t>
              </a:r>
              <a:endParaRPr lang="zh-CN" altLang="en-US" sz="1600" spc="0" dirty="0">
                <a:ln w="0">
                  <a:noFill/>
                </a:ln>
                <a:solidFill>
                  <a:srgbClr val="FF0000"/>
                </a:solidFill>
                <a:effectLst/>
              </a:endParaRPr>
            </a:p>
          </p:txBody>
        </p:sp>
        <p:sp>
          <p:nvSpPr>
            <p:cNvPr id="18" name="矩形 17"/>
            <p:cNvSpPr/>
            <p:nvPr/>
          </p:nvSpPr>
          <p:spPr>
            <a:xfrm>
              <a:off x="6044993" y="4093545"/>
              <a:ext cx="356188" cy="461665"/>
            </a:xfrm>
            <a:prstGeom prst="rect">
              <a:avLst/>
            </a:prstGeom>
          </p:spPr>
          <p:txBody>
            <a:bodyPr wrap="none">
              <a:spAutoFit/>
            </a:bodyPr>
            <a:lstStyle/>
            <a:p>
              <a:r>
                <a:rPr lang="en-US" altLang="zh-CN" sz="2400" b="1" dirty="0" smtClean="0">
                  <a:ln w="0"/>
                  <a:solidFill>
                    <a:srgbClr val="683600"/>
                  </a:solidFill>
                  <a:effectLst/>
                </a:rPr>
                <a:t>e</a:t>
              </a:r>
              <a:endParaRPr lang="zh-CN" altLang="en-US" sz="2400" dirty="0">
                <a:solidFill>
                  <a:srgbClr val="683600"/>
                </a:solidFill>
                <a:effectLst/>
              </a:endParaRPr>
            </a:p>
          </p:txBody>
        </p:sp>
        <p:sp>
          <p:nvSpPr>
            <p:cNvPr id="19" name="矩形 18"/>
            <p:cNvSpPr/>
            <p:nvPr/>
          </p:nvSpPr>
          <p:spPr>
            <a:xfrm>
              <a:off x="8159935" y="3581400"/>
              <a:ext cx="453970" cy="461665"/>
            </a:xfrm>
            <a:prstGeom prst="rect">
              <a:avLst/>
            </a:prstGeom>
          </p:spPr>
          <p:txBody>
            <a:bodyPr wrap="none">
              <a:spAutoFit/>
            </a:bodyPr>
            <a:lstStyle/>
            <a:p>
              <a:r>
                <a:rPr lang="en-US" altLang="zh-CN" sz="2400" b="1" dirty="0" smtClean="0">
                  <a:ln w="0"/>
                  <a:solidFill>
                    <a:srgbClr val="683600"/>
                  </a:solidFill>
                  <a:effectLst/>
                </a:rPr>
                <a:t>e’</a:t>
              </a:r>
              <a:endParaRPr lang="zh-CN" altLang="en-US" sz="2400" dirty="0">
                <a:solidFill>
                  <a:srgbClr val="683600"/>
                </a:solidFill>
                <a:effectLst/>
              </a:endParaRPr>
            </a:p>
          </p:txBody>
        </p:sp>
        <p:sp>
          <p:nvSpPr>
            <p:cNvPr id="20" name="矩形 19"/>
            <p:cNvSpPr/>
            <p:nvPr/>
          </p:nvSpPr>
          <p:spPr>
            <a:xfrm>
              <a:off x="8413728" y="4776404"/>
              <a:ext cx="425116" cy="461665"/>
            </a:xfrm>
            <a:prstGeom prst="rect">
              <a:avLst/>
            </a:prstGeom>
          </p:spPr>
          <p:txBody>
            <a:bodyPr wrap="none">
              <a:spAutoFit/>
            </a:bodyPr>
            <a:lstStyle/>
            <a:p>
              <a:r>
                <a:rPr lang="en-US" altLang="zh-CN" sz="2400" b="1" dirty="0" smtClean="0">
                  <a:ln w="0"/>
                  <a:solidFill>
                    <a:srgbClr val="3333CC"/>
                  </a:solidFill>
                  <a:effectLst/>
                </a:rPr>
                <a:t>π</a:t>
              </a:r>
              <a:endParaRPr lang="zh-CN" altLang="en-US" sz="2400" dirty="0">
                <a:solidFill>
                  <a:srgbClr val="3333CC"/>
                </a:solidFill>
                <a:effectLst/>
              </a:endParaRPr>
            </a:p>
          </p:txBody>
        </p:sp>
        <p:sp>
          <p:nvSpPr>
            <p:cNvPr id="21" name="矩形 20"/>
            <p:cNvSpPr/>
            <p:nvPr/>
          </p:nvSpPr>
          <p:spPr>
            <a:xfrm>
              <a:off x="8498326" y="4349617"/>
              <a:ext cx="377026" cy="461665"/>
            </a:xfrm>
            <a:prstGeom prst="rect">
              <a:avLst/>
            </a:prstGeom>
          </p:spPr>
          <p:txBody>
            <a:bodyPr wrap="none">
              <a:spAutoFit/>
            </a:bodyPr>
            <a:lstStyle/>
            <a:p>
              <a:r>
                <a:rPr lang="en-US" altLang="zh-CN" sz="2400" b="1" dirty="0" smtClean="0">
                  <a:ln w="0"/>
                  <a:solidFill>
                    <a:schemeClr val="tx2">
                      <a:lumMod val="50000"/>
                    </a:schemeClr>
                  </a:solidFill>
                  <a:effectLst/>
                </a:rPr>
                <a:t>X</a:t>
              </a:r>
              <a:endParaRPr lang="zh-CN" altLang="en-US" sz="2400" dirty="0">
                <a:solidFill>
                  <a:schemeClr val="tx2">
                    <a:lumMod val="50000"/>
                  </a:schemeClr>
                </a:solidFill>
                <a:effectLst/>
              </a:endParaRPr>
            </a:p>
          </p:txBody>
        </p:sp>
        <p:sp>
          <p:nvSpPr>
            <p:cNvPr id="22" name="椭圆 21"/>
            <p:cNvSpPr/>
            <p:nvPr/>
          </p:nvSpPr>
          <p:spPr>
            <a:xfrm>
              <a:off x="7398556" y="4349617"/>
              <a:ext cx="169195" cy="17071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sz="2400">
                <a:effectLst/>
              </a:endParaRPr>
            </a:p>
          </p:txBody>
        </p:sp>
        <p:sp>
          <p:nvSpPr>
            <p:cNvPr id="23" name="矩形 22"/>
            <p:cNvSpPr/>
            <p:nvPr/>
          </p:nvSpPr>
          <p:spPr>
            <a:xfrm>
              <a:off x="7315200" y="4038600"/>
              <a:ext cx="375424" cy="461665"/>
            </a:xfrm>
            <a:prstGeom prst="rect">
              <a:avLst/>
            </a:prstGeom>
          </p:spPr>
          <p:txBody>
            <a:bodyPr wrap="none">
              <a:spAutoFit/>
            </a:bodyPr>
            <a:lstStyle/>
            <a:p>
              <a:r>
                <a:rPr lang="en-US" altLang="zh-CN" sz="2400" b="1" dirty="0" smtClean="0">
                  <a:ln w="0"/>
                  <a:solidFill>
                    <a:schemeClr val="accent1">
                      <a:lumMod val="75000"/>
                    </a:schemeClr>
                  </a:solidFill>
                  <a:effectLst/>
                </a:rPr>
                <a:t>n</a:t>
              </a:r>
              <a:endParaRPr lang="zh-CN" altLang="en-US" sz="2400" dirty="0">
                <a:solidFill>
                  <a:schemeClr val="accent1">
                    <a:lumMod val="75000"/>
                  </a:schemeClr>
                </a:solidFill>
                <a:effectLst/>
              </a:endParaRPr>
            </a:p>
          </p:txBody>
        </p:sp>
      </p:grpSp>
      <p:sp>
        <p:nvSpPr>
          <p:cNvPr id="48" name="圆角矩形 47"/>
          <p:cNvSpPr/>
          <p:nvPr/>
        </p:nvSpPr>
        <p:spPr>
          <a:xfrm>
            <a:off x="1524000" y="6172200"/>
            <a:ext cx="1371600" cy="457200"/>
          </a:xfrm>
          <a:prstGeom prst="roundRect">
            <a:avLst/>
          </a:prstGeom>
          <a:noFill/>
          <a:ln w="22225">
            <a:solidFill>
              <a:srgbClr val="FFC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graphicFrame>
        <p:nvGraphicFramePr>
          <p:cNvPr id="50" name="Object 2"/>
          <p:cNvGraphicFramePr>
            <a:graphicFrameLocks noChangeAspect="1"/>
          </p:cNvGraphicFramePr>
          <p:nvPr/>
        </p:nvGraphicFramePr>
        <p:xfrm>
          <a:off x="912813" y="5257800"/>
          <a:ext cx="3430587" cy="1336675"/>
        </p:xfrm>
        <a:graphic>
          <a:graphicData uri="http://schemas.openxmlformats.org/presentationml/2006/ole">
            <p:oleObj spid="_x0000_s230402" name="Equation" r:id="rId4" imgW="2082600" imgH="812520" progId="Equation.3">
              <p:embed/>
            </p:oleObj>
          </a:graphicData>
        </a:graphic>
      </p:graphicFrame>
      <p:grpSp>
        <p:nvGrpSpPr>
          <p:cNvPr id="55" name="组合 61"/>
          <p:cNvGrpSpPr/>
          <p:nvPr/>
        </p:nvGrpSpPr>
        <p:grpSpPr>
          <a:xfrm>
            <a:off x="4982686" y="5315247"/>
            <a:ext cx="3932714" cy="1314153"/>
            <a:chOff x="4938712" y="4800600"/>
            <a:chExt cx="4205288" cy="1405233"/>
          </a:xfrm>
        </p:grpSpPr>
        <p:grpSp>
          <p:nvGrpSpPr>
            <p:cNvPr id="56" name="组合 38"/>
            <p:cNvGrpSpPr/>
            <p:nvPr/>
          </p:nvGrpSpPr>
          <p:grpSpPr>
            <a:xfrm>
              <a:off x="4938712" y="4800600"/>
              <a:ext cx="4205288" cy="1377950"/>
              <a:chOff x="5000625" y="4786313"/>
              <a:chExt cx="4205288" cy="1377950"/>
            </a:xfrm>
          </p:grpSpPr>
          <p:grpSp>
            <p:nvGrpSpPr>
              <p:cNvPr id="58" name="组合 37"/>
              <p:cNvGrpSpPr/>
              <p:nvPr/>
            </p:nvGrpSpPr>
            <p:grpSpPr>
              <a:xfrm>
                <a:off x="5171362" y="5235970"/>
                <a:ext cx="228601" cy="152400"/>
                <a:chOff x="5285662" y="5235970"/>
                <a:chExt cx="228601" cy="152400"/>
              </a:xfrm>
            </p:grpSpPr>
            <p:sp>
              <p:nvSpPr>
                <p:cNvPr id="60" name="矩形 59"/>
                <p:cNvSpPr/>
                <p:nvPr/>
              </p:nvSpPr>
              <p:spPr>
                <a:xfrm>
                  <a:off x="5399962" y="5235970"/>
                  <a:ext cx="114301" cy="152400"/>
                </a:xfrm>
                <a:prstGeom prst="rect">
                  <a:avLst/>
                </a:prstGeom>
                <a:solidFill>
                  <a:srgbClr val="FF7C80"/>
                </a:solidFill>
                <a:ln>
                  <a:solidFill>
                    <a:srgbClr val="C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sp>
              <p:nvSpPr>
                <p:cNvPr id="61" name="矩形 60"/>
                <p:cNvSpPr/>
                <p:nvPr/>
              </p:nvSpPr>
              <p:spPr>
                <a:xfrm>
                  <a:off x="5285662" y="5235970"/>
                  <a:ext cx="114301" cy="1524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grpSp>
          <p:graphicFrame>
            <p:nvGraphicFramePr>
              <p:cNvPr id="59" name="Object 2"/>
              <p:cNvGraphicFramePr>
                <a:graphicFrameLocks noChangeAspect="1"/>
              </p:cNvGraphicFramePr>
              <p:nvPr/>
            </p:nvGraphicFramePr>
            <p:xfrm>
              <a:off x="5000625" y="4786313"/>
              <a:ext cx="4205288" cy="1377950"/>
            </p:xfrm>
            <a:graphic>
              <a:graphicData uri="http://schemas.openxmlformats.org/presentationml/2006/ole">
                <p:oleObj spid="_x0000_s230403" name="Equation" r:id="rId5" imgW="2552400" imgH="838080" progId="Equation.3">
                  <p:embed/>
                </p:oleObj>
              </a:graphicData>
            </a:graphic>
          </p:graphicFrame>
        </p:grpSp>
        <p:sp>
          <p:nvSpPr>
            <p:cNvPr id="57" name="圆角矩形 56"/>
            <p:cNvSpPr/>
            <p:nvPr/>
          </p:nvSpPr>
          <p:spPr>
            <a:xfrm>
              <a:off x="5803270" y="5728580"/>
              <a:ext cx="1385176" cy="477253"/>
            </a:xfrm>
            <a:prstGeom prst="roundRect">
              <a:avLst/>
            </a:prstGeom>
            <a:noFill/>
            <a:ln w="22225">
              <a:solidFill>
                <a:srgbClr val="FFC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grpSp>
      <p:grpSp>
        <p:nvGrpSpPr>
          <p:cNvPr id="63" name="组合 62"/>
          <p:cNvGrpSpPr/>
          <p:nvPr/>
        </p:nvGrpSpPr>
        <p:grpSpPr>
          <a:xfrm>
            <a:off x="5232136" y="2667431"/>
            <a:ext cx="3033612" cy="2184544"/>
            <a:chOff x="5232136" y="1981631"/>
            <a:chExt cx="3033612" cy="2184544"/>
          </a:xfrm>
        </p:grpSpPr>
        <p:grpSp>
          <p:nvGrpSpPr>
            <p:cNvPr id="26" name="组合 38"/>
            <p:cNvGrpSpPr/>
            <p:nvPr/>
          </p:nvGrpSpPr>
          <p:grpSpPr>
            <a:xfrm>
              <a:off x="5232136" y="1981631"/>
              <a:ext cx="3033612" cy="1950619"/>
              <a:chOff x="5841736" y="4267631"/>
              <a:chExt cx="3033612" cy="1950619"/>
            </a:xfrm>
          </p:grpSpPr>
          <p:grpSp>
            <p:nvGrpSpPr>
              <p:cNvPr id="27" name="组合 50"/>
              <p:cNvGrpSpPr/>
              <p:nvPr/>
            </p:nvGrpSpPr>
            <p:grpSpPr>
              <a:xfrm>
                <a:off x="5841736" y="4267631"/>
                <a:ext cx="3033612" cy="1950619"/>
                <a:chOff x="6141525" y="4267201"/>
                <a:chExt cx="2732478" cy="1741193"/>
              </a:xfrm>
            </p:grpSpPr>
            <p:cxnSp>
              <p:nvCxnSpPr>
                <p:cNvPr id="29" name="直接箭头连接符 28"/>
                <p:cNvCxnSpPr/>
                <p:nvPr/>
              </p:nvCxnSpPr>
              <p:spPr>
                <a:xfrm>
                  <a:off x="6172200" y="5029200"/>
                  <a:ext cx="1371600" cy="1588"/>
                </a:xfrm>
                <a:prstGeom prst="straightConnector1">
                  <a:avLst/>
                </a:prstGeom>
                <a:ln w="12700">
                  <a:solidFill>
                    <a:srgbClr val="D67000"/>
                  </a:solidFill>
                  <a:tailEnd type="arrow"/>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p:nvPr/>
              </p:nvCxnSpPr>
              <p:spPr>
                <a:xfrm flipV="1">
                  <a:off x="7620000" y="4495800"/>
                  <a:ext cx="990600" cy="533400"/>
                </a:xfrm>
                <a:prstGeom prst="straightConnector1">
                  <a:avLst/>
                </a:prstGeom>
                <a:ln w="12700">
                  <a:solidFill>
                    <a:srgbClr val="D67000"/>
                  </a:solidFill>
                  <a:tailEnd type="arrow"/>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p:nvPr/>
              </p:nvCxnSpPr>
              <p:spPr>
                <a:xfrm>
                  <a:off x="7620000" y="5029200"/>
                  <a:ext cx="914400" cy="381000"/>
                </a:xfrm>
                <a:prstGeom prst="straightConnector1">
                  <a:avLst/>
                </a:prstGeom>
                <a:ln>
                  <a:solidFill>
                    <a:srgbClr val="3333CC"/>
                  </a:solidFill>
                  <a:tailEnd type="arrow"/>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p:nvPr/>
              </p:nvCxnSpPr>
              <p:spPr>
                <a:xfrm>
                  <a:off x="7696200" y="5029200"/>
                  <a:ext cx="914400" cy="76200"/>
                </a:xfrm>
                <a:prstGeom prst="straightConnector1">
                  <a:avLst/>
                </a:prstGeom>
                <a:ln w="85725" cmpd="tri">
                  <a:solidFill>
                    <a:srgbClr val="002060"/>
                  </a:solidFill>
                  <a:tailEnd type="triangle" w="sm" len="sm"/>
                </a:ln>
              </p:spPr>
              <p:style>
                <a:lnRef idx="1">
                  <a:schemeClr val="accent1"/>
                </a:lnRef>
                <a:fillRef idx="0">
                  <a:schemeClr val="accent1"/>
                </a:fillRef>
                <a:effectRef idx="0">
                  <a:schemeClr val="accent1"/>
                </a:effectRef>
                <a:fontRef idx="minor">
                  <a:schemeClr val="tx1"/>
                </a:fontRef>
              </p:style>
            </p:cxnSp>
            <p:grpSp>
              <p:nvGrpSpPr>
                <p:cNvPr id="44" name="组合 46"/>
                <p:cNvGrpSpPr/>
                <p:nvPr/>
              </p:nvGrpSpPr>
              <p:grpSpPr>
                <a:xfrm rot="5400000">
                  <a:off x="7355943" y="5370939"/>
                  <a:ext cx="533400" cy="154728"/>
                  <a:chOff x="6362700" y="5307542"/>
                  <a:chExt cx="304800" cy="104246"/>
                </a:xfrm>
              </p:grpSpPr>
              <p:cxnSp>
                <p:nvCxnSpPr>
                  <p:cNvPr id="46" name="直接箭头连接符 45"/>
                  <p:cNvCxnSpPr/>
                  <p:nvPr/>
                </p:nvCxnSpPr>
                <p:spPr>
                  <a:xfrm>
                    <a:off x="6362700" y="5307542"/>
                    <a:ext cx="304800" cy="1588"/>
                  </a:xfrm>
                  <a:prstGeom prst="straightConnector1">
                    <a:avLst/>
                  </a:prstGeom>
                  <a:ln w="47625" cmpd="dbl">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直接箭头连接符 46"/>
                  <p:cNvCxnSpPr/>
                  <p:nvPr/>
                </p:nvCxnSpPr>
                <p:spPr>
                  <a:xfrm flipH="1">
                    <a:off x="6362700" y="5410200"/>
                    <a:ext cx="304800" cy="1588"/>
                  </a:xfrm>
                  <a:prstGeom prst="straightConnector1">
                    <a:avLst/>
                  </a:prstGeom>
                  <a:ln w="47625" cmpd="dbl">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4" name="组合 48"/>
                <p:cNvGrpSpPr/>
                <p:nvPr/>
              </p:nvGrpSpPr>
              <p:grpSpPr>
                <a:xfrm>
                  <a:off x="6141525" y="5181600"/>
                  <a:ext cx="826188" cy="826794"/>
                  <a:chOff x="6141525" y="5181600"/>
                  <a:chExt cx="826188" cy="826794"/>
                </a:xfrm>
              </p:grpSpPr>
              <p:grpSp>
                <p:nvGrpSpPr>
                  <p:cNvPr id="40" name="组合 45"/>
                  <p:cNvGrpSpPr/>
                  <p:nvPr/>
                </p:nvGrpSpPr>
                <p:grpSpPr>
                  <a:xfrm rot="16200000">
                    <a:off x="6507737" y="4998463"/>
                    <a:ext cx="114575" cy="480849"/>
                    <a:chOff x="7583213" y="5181600"/>
                    <a:chExt cx="114575" cy="480849"/>
                  </a:xfrm>
                </p:grpSpPr>
                <p:cxnSp>
                  <p:nvCxnSpPr>
                    <p:cNvPr id="42" name="直接箭头连接符 41"/>
                    <p:cNvCxnSpPr/>
                    <p:nvPr/>
                  </p:nvCxnSpPr>
                  <p:spPr>
                    <a:xfrm rot="5400000">
                      <a:off x="7355407" y="5433055"/>
                      <a:ext cx="457200" cy="1588"/>
                    </a:xfrm>
                    <a:prstGeom prst="straightConnector1">
                      <a:avLst/>
                    </a:prstGeom>
                    <a:ln w="47625" cmpd="dbl">
                      <a:tailEnd type="triangle"/>
                    </a:ln>
                  </p:spPr>
                  <p:style>
                    <a:lnRef idx="1">
                      <a:schemeClr val="accent1"/>
                    </a:lnRef>
                    <a:fillRef idx="0">
                      <a:schemeClr val="accent1"/>
                    </a:fillRef>
                    <a:effectRef idx="0">
                      <a:schemeClr val="accent1"/>
                    </a:effectRef>
                    <a:fontRef idx="minor">
                      <a:schemeClr val="tx1"/>
                    </a:fontRef>
                  </p:style>
                </p:cxnSp>
                <p:cxnSp>
                  <p:nvCxnSpPr>
                    <p:cNvPr id="43" name="直接箭头连接符 15"/>
                    <p:cNvCxnSpPr/>
                    <p:nvPr/>
                  </p:nvCxnSpPr>
                  <p:spPr>
                    <a:xfrm rot="16200000" flipV="1">
                      <a:off x="7468394" y="5409406"/>
                      <a:ext cx="457200" cy="1588"/>
                    </a:xfrm>
                    <a:prstGeom prst="straightConnector1">
                      <a:avLst/>
                    </a:prstGeom>
                    <a:ln w="47625" cmpd="dbl">
                      <a:tailEnd type="triangle"/>
                    </a:ln>
                  </p:spPr>
                  <p:style>
                    <a:lnRef idx="1">
                      <a:schemeClr val="accent1"/>
                    </a:lnRef>
                    <a:fillRef idx="0">
                      <a:schemeClr val="accent1"/>
                    </a:fillRef>
                    <a:effectRef idx="0">
                      <a:schemeClr val="accent1"/>
                    </a:effectRef>
                    <a:fontRef idx="minor">
                      <a:schemeClr val="tx1"/>
                    </a:fontRef>
                  </p:style>
                </p:cxnSp>
              </p:grpSp>
              <p:sp>
                <p:nvSpPr>
                  <p:cNvPr id="41" name="矩形 40"/>
                  <p:cNvSpPr/>
                  <p:nvPr/>
                </p:nvSpPr>
                <p:spPr>
                  <a:xfrm>
                    <a:off x="6141525" y="5486402"/>
                    <a:ext cx="826188" cy="521992"/>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contourClr>
                        <a:schemeClr val="accent1">
                          <a:shade val="75000"/>
                        </a:schemeClr>
                      </a:contourClr>
                    </a:sp3d>
                  </a:bodyPr>
                  <a:lstStyle/>
                  <a:p>
                    <a:pPr algn="ctr"/>
                    <a:r>
                      <a:rPr lang="en-US" altLang="zh-CN" sz="1600" dirty="0" smtClean="0">
                        <a:ln w="0">
                          <a:no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t>Beam</a:t>
                    </a:r>
                  </a:p>
                  <a:p>
                    <a:pPr algn="ctr"/>
                    <a:r>
                      <a:rPr lang="en-US" altLang="zh-CN" sz="1600" dirty="0" smtClean="0">
                        <a:ln w="0">
                          <a:no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t>Helicity</a:t>
                    </a:r>
                    <a:endParaRPr lang="zh-CN" altLang="en-US" sz="1600" spc="0" dirty="0">
                      <a:ln w="0">
                        <a:no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endParaRPr>
                  </a:p>
                </p:txBody>
              </p:sp>
            </p:grpSp>
            <p:sp>
              <p:nvSpPr>
                <p:cNvPr id="35" name="矩形 34"/>
                <p:cNvSpPr/>
                <p:nvPr/>
              </p:nvSpPr>
              <p:spPr>
                <a:xfrm>
                  <a:off x="6324602" y="4724401"/>
                  <a:ext cx="320831" cy="412099"/>
                </a:xfrm>
                <a:prstGeom prst="rect">
                  <a:avLst/>
                </a:prstGeom>
              </p:spPr>
              <p:txBody>
                <a:bodyPr wrap="none">
                  <a:spAutoFit/>
                </a:bodyPr>
                <a:lstStyle/>
                <a:p>
                  <a:r>
                    <a:rPr lang="en-US" altLang="zh-CN" sz="2400" b="1" dirty="0" smtClean="0">
                      <a:ln w="0"/>
                      <a:solidFill>
                        <a:srgbClr val="683600"/>
                      </a:solidFill>
                      <a:effectLst/>
                    </a:rPr>
                    <a:t>e</a:t>
                  </a:r>
                  <a:endParaRPr lang="zh-CN" altLang="en-US" sz="2400" dirty="0">
                    <a:solidFill>
                      <a:srgbClr val="683600"/>
                    </a:solidFill>
                    <a:effectLst/>
                  </a:endParaRPr>
                </a:p>
              </p:txBody>
            </p:sp>
            <p:sp>
              <p:nvSpPr>
                <p:cNvPr id="36" name="矩形 35"/>
                <p:cNvSpPr/>
                <p:nvPr/>
              </p:nvSpPr>
              <p:spPr>
                <a:xfrm>
                  <a:off x="8229603" y="4267201"/>
                  <a:ext cx="408906" cy="412099"/>
                </a:xfrm>
                <a:prstGeom prst="rect">
                  <a:avLst/>
                </a:prstGeom>
              </p:spPr>
              <p:txBody>
                <a:bodyPr wrap="none">
                  <a:spAutoFit/>
                </a:bodyPr>
                <a:lstStyle/>
                <a:p>
                  <a:r>
                    <a:rPr lang="en-US" altLang="zh-CN" sz="2400" b="1" dirty="0" smtClean="0">
                      <a:ln w="0"/>
                      <a:solidFill>
                        <a:srgbClr val="683600"/>
                      </a:solidFill>
                      <a:effectLst/>
                    </a:rPr>
                    <a:t>e’</a:t>
                  </a:r>
                  <a:endParaRPr lang="zh-CN" altLang="en-US" sz="2400" dirty="0">
                    <a:solidFill>
                      <a:srgbClr val="683600"/>
                    </a:solidFill>
                    <a:effectLst/>
                  </a:endParaRPr>
                </a:p>
              </p:txBody>
            </p:sp>
            <p:sp>
              <p:nvSpPr>
                <p:cNvPr id="37" name="矩形 36"/>
                <p:cNvSpPr/>
                <p:nvPr/>
              </p:nvSpPr>
              <p:spPr>
                <a:xfrm>
                  <a:off x="8458203" y="5334001"/>
                  <a:ext cx="382917" cy="412099"/>
                </a:xfrm>
                <a:prstGeom prst="rect">
                  <a:avLst/>
                </a:prstGeom>
              </p:spPr>
              <p:txBody>
                <a:bodyPr wrap="none">
                  <a:spAutoFit/>
                </a:bodyPr>
                <a:lstStyle/>
                <a:p>
                  <a:r>
                    <a:rPr lang="en-US" altLang="zh-CN" sz="2400" b="1" dirty="0" smtClean="0">
                      <a:ln w="0"/>
                      <a:solidFill>
                        <a:srgbClr val="3333CC"/>
                      </a:solidFill>
                      <a:effectLst/>
                    </a:rPr>
                    <a:t>π</a:t>
                  </a:r>
                  <a:endParaRPr lang="zh-CN" altLang="en-US" sz="2400" dirty="0">
                    <a:solidFill>
                      <a:srgbClr val="3333CC"/>
                    </a:solidFill>
                    <a:effectLst/>
                  </a:endParaRPr>
                </a:p>
              </p:txBody>
            </p:sp>
            <p:sp>
              <p:nvSpPr>
                <p:cNvPr id="38" name="矩形 37"/>
                <p:cNvSpPr/>
                <p:nvPr/>
              </p:nvSpPr>
              <p:spPr>
                <a:xfrm>
                  <a:off x="8534403" y="4953001"/>
                  <a:ext cx="339600" cy="412099"/>
                </a:xfrm>
                <a:prstGeom prst="rect">
                  <a:avLst/>
                </a:prstGeom>
              </p:spPr>
              <p:txBody>
                <a:bodyPr wrap="none">
                  <a:spAutoFit/>
                </a:bodyPr>
                <a:lstStyle/>
                <a:p>
                  <a:r>
                    <a:rPr lang="en-US" altLang="zh-CN" sz="2400" b="1" dirty="0" smtClean="0">
                      <a:ln w="0"/>
                      <a:solidFill>
                        <a:schemeClr val="tx2">
                          <a:lumMod val="50000"/>
                        </a:schemeClr>
                      </a:solidFill>
                      <a:effectLst/>
                    </a:rPr>
                    <a:t>X</a:t>
                  </a:r>
                  <a:endParaRPr lang="zh-CN" altLang="en-US" sz="2400" dirty="0">
                    <a:solidFill>
                      <a:schemeClr val="tx2">
                        <a:lumMod val="50000"/>
                      </a:schemeClr>
                    </a:solidFill>
                    <a:effectLst/>
                  </a:endParaRPr>
                </a:p>
              </p:txBody>
            </p:sp>
            <p:sp>
              <p:nvSpPr>
                <p:cNvPr id="39" name="椭圆 38"/>
                <p:cNvSpPr/>
                <p:nvPr/>
              </p:nvSpPr>
              <p:spPr>
                <a:xfrm>
                  <a:off x="7543800" y="4953000"/>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sz="2400">
                    <a:effectLst/>
                  </a:endParaRPr>
                </a:p>
              </p:txBody>
            </p:sp>
          </p:grpSp>
          <p:sp>
            <p:nvSpPr>
              <p:cNvPr id="28" name="矩形 27"/>
              <p:cNvSpPr/>
              <p:nvPr/>
            </p:nvSpPr>
            <p:spPr>
              <a:xfrm>
                <a:off x="7315200" y="4724400"/>
                <a:ext cx="375424" cy="461665"/>
              </a:xfrm>
              <a:prstGeom prst="rect">
                <a:avLst/>
              </a:prstGeom>
            </p:spPr>
            <p:txBody>
              <a:bodyPr wrap="none">
                <a:spAutoFit/>
              </a:bodyPr>
              <a:lstStyle/>
              <a:p>
                <a:r>
                  <a:rPr lang="en-US" altLang="zh-CN" sz="2400" b="1" dirty="0" smtClean="0">
                    <a:ln w="0"/>
                    <a:solidFill>
                      <a:schemeClr val="accent1">
                        <a:lumMod val="75000"/>
                      </a:schemeClr>
                    </a:solidFill>
                    <a:effectLst/>
                  </a:rPr>
                  <a:t>n</a:t>
                </a:r>
                <a:endParaRPr lang="zh-CN" altLang="en-US" sz="2400" dirty="0">
                  <a:solidFill>
                    <a:schemeClr val="accent1">
                      <a:lumMod val="75000"/>
                    </a:schemeClr>
                  </a:solidFill>
                  <a:effectLst/>
                </a:endParaRPr>
              </a:p>
            </p:txBody>
          </p:sp>
        </p:grpSp>
        <p:sp>
          <p:nvSpPr>
            <p:cNvPr id="62" name="矩形 61"/>
            <p:cNvSpPr/>
            <p:nvPr/>
          </p:nvSpPr>
          <p:spPr>
            <a:xfrm>
              <a:off x="6477000" y="3581400"/>
              <a:ext cx="830677" cy="584775"/>
            </a:xfrm>
            <a:prstGeom prst="rect">
              <a:avLst/>
            </a:prstGeom>
            <a:noFill/>
            <a:ln>
              <a:noFill/>
            </a:ln>
          </p:spPr>
          <p:txBody>
            <a:bodyPr wrap="none" lIns="91440" tIns="45720" rIns="91440" bIns="45720">
              <a:spAutoFit/>
            </a:bodyPr>
            <a:lstStyle/>
            <a:p>
              <a:pPr algn="ctr"/>
              <a:r>
                <a:rPr lang="en-US" altLang="zh-CN" sz="1600" dirty="0" smtClean="0">
                  <a:ln w="0">
                    <a:noFill/>
                  </a:ln>
                  <a:solidFill>
                    <a:srgbClr val="FF0000"/>
                  </a:solidFill>
                  <a:effectLst/>
                </a:rPr>
                <a:t>Target</a:t>
              </a:r>
            </a:p>
            <a:p>
              <a:pPr algn="ctr"/>
              <a:r>
                <a:rPr lang="en-US" altLang="zh-CN" sz="1600" spc="0" dirty="0" smtClean="0">
                  <a:ln w="0">
                    <a:noFill/>
                  </a:ln>
                  <a:solidFill>
                    <a:srgbClr val="FF0000"/>
                  </a:solidFill>
                  <a:effectLst/>
                </a:rPr>
                <a:t>Spin</a:t>
              </a:r>
              <a:endParaRPr lang="zh-CN" altLang="en-US" sz="1600" spc="0" dirty="0">
                <a:ln w="0">
                  <a:noFill/>
                </a:ln>
                <a:solidFill>
                  <a:srgbClr val="FF0000"/>
                </a:solidFill>
                <a:effectLst/>
              </a:endParaRPr>
            </a:p>
          </p:txBody>
        </p:sp>
      </p:grpSp>
      <p:grpSp>
        <p:nvGrpSpPr>
          <p:cNvPr id="66" name="组合 65"/>
          <p:cNvGrpSpPr/>
          <p:nvPr/>
        </p:nvGrpSpPr>
        <p:grpSpPr>
          <a:xfrm rot="20657234">
            <a:off x="5530952" y="296138"/>
            <a:ext cx="3581400" cy="1948703"/>
            <a:chOff x="327679" y="1695223"/>
            <a:chExt cx="5052060" cy="2748915"/>
          </a:xfrm>
        </p:grpSpPr>
        <p:pic>
          <p:nvPicPr>
            <p:cNvPr id="67" name="Picture 19" descr="angle.png"/>
            <p:cNvPicPr>
              <a:picLocks noChangeAspect="1"/>
            </p:cNvPicPr>
            <p:nvPr/>
          </p:nvPicPr>
          <p:blipFill>
            <a:blip r:embed="rId6" cstate="print">
              <a:clrChange>
                <a:clrFrom>
                  <a:srgbClr val="FFFFFF"/>
                </a:clrFrom>
                <a:clrTo>
                  <a:srgbClr val="FFFFFF">
                    <a:alpha val="0"/>
                  </a:srgbClr>
                </a:clrTo>
              </a:clrChange>
            </a:blip>
            <a:stretch>
              <a:fillRect/>
            </a:stretch>
          </p:blipFill>
          <p:spPr>
            <a:xfrm>
              <a:off x="327679" y="1695223"/>
              <a:ext cx="5052060" cy="2748915"/>
            </a:xfrm>
            <a:prstGeom prst="rect">
              <a:avLst/>
            </a:prstGeom>
          </p:spPr>
        </p:pic>
        <p:sp>
          <p:nvSpPr>
            <p:cNvPr id="68" name="TextBox 67"/>
            <p:cNvSpPr txBox="1"/>
            <p:nvPr/>
          </p:nvSpPr>
          <p:spPr>
            <a:xfrm rot="2089625">
              <a:off x="2604414" y="2406478"/>
              <a:ext cx="2505926" cy="477577"/>
            </a:xfrm>
            <a:prstGeom prst="rect">
              <a:avLst/>
            </a:prstGeom>
            <a:noFill/>
          </p:spPr>
          <p:txBody>
            <a:bodyPr wrap="none" rtlCol="0">
              <a:spAutoFit/>
            </a:bodyPr>
            <a:lstStyle/>
            <a:p>
              <a:r>
                <a:rPr lang="en-US" sz="1600" b="1" dirty="0" smtClean="0">
                  <a:ln w="17780" cmpd="sng">
                    <a:no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Scattering Plane</a:t>
              </a:r>
              <a:endParaRPr lang="en-US" sz="1600" b="1" dirty="0">
                <a:ln w="17780" cmpd="sng">
                  <a:no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grpSp>
      <p:sp>
        <p:nvSpPr>
          <p:cNvPr id="64" name="矩形 63"/>
          <p:cNvSpPr/>
          <p:nvPr/>
        </p:nvSpPr>
        <p:spPr>
          <a:xfrm>
            <a:off x="533400" y="1066800"/>
            <a:ext cx="5029200" cy="954107"/>
          </a:xfrm>
          <a:prstGeom prst="rect">
            <a:avLst/>
          </a:prstGeom>
        </p:spPr>
        <p:txBody>
          <a:bodyPr wrap="square">
            <a:spAutoFit/>
          </a:bodyPr>
          <a:lstStyle/>
          <a:p>
            <a:r>
              <a:rPr lang="en-US" sz="2000" dirty="0" smtClean="0"/>
              <a:t>Systematic uncertainty improved with</a:t>
            </a:r>
          </a:p>
          <a:p>
            <a:pPr>
              <a:buFont typeface="Arial" pitchFamily="34" charset="0"/>
              <a:buChar char="•"/>
            </a:pPr>
            <a:r>
              <a:rPr lang="en-US" dirty="0" smtClean="0">
                <a:solidFill>
                  <a:schemeClr val="accent1"/>
                </a:solidFill>
              </a:rPr>
              <a:t> Fast spin/helicity flips</a:t>
            </a:r>
          </a:p>
          <a:p>
            <a:pPr>
              <a:buFont typeface="Arial" pitchFamily="34" charset="0"/>
              <a:buChar char="•"/>
            </a:pPr>
            <a:r>
              <a:rPr lang="en-US" dirty="0" smtClean="0">
                <a:solidFill>
                  <a:schemeClr val="accent1"/>
                </a:solidFill>
              </a:rPr>
              <a:t> Large &amp; Symmetric acceptance</a:t>
            </a:r>
          </a:p>
        </p:txBody>
      </p:sp>
      <p:sp>
        <p:nvSpPr>
          <p:cNvPr id="65" name="圆角矩形 64"/>
          <p:cNvSpPr/>
          <p:nvPr/>
        </p:nvSpPr>
        <p:spPr>
          <a:xfrm>
            <a:off x="8077200" y="1219200"/>
            <a:ext cx="304800" cy="304800"/>
          </a:xfrm>
          <a:prstGeom prst="roundRect">
            <a:avLst>
              <a:gd name="adj" fmla="val 50000"/>
            </a:avLst>
          </a:prstGeom>
          <a:noFill/>
          <a:ln w="22225">
            <a:solidFill>
              <a:srgbClr val="FFC000"/>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sp>
        <p:nvSpPr>
          <p:cNvPr id="69" name="圆角矩形 68"/>
          <p:cNvSpPr/>
          <p:nvPr/>
        </p:nvSpPr>
        <p:spPr>
          <a:xfrm>
            <a:off x="7162800" y="838200"/>
            <a:ext cx="304800" cy="304800"/>
          </a:xfrm>
          <a:prstGeom prst="roundRect">
            <a:avLst>
              <a:gd name="adj" fmla="val 50000"/>
            </a:avLst>
          </a:prstGeom>
          <a:noFill/>
          <a:ln w="22225">
            <a:solidFill>
              <a:srgbClr val="FFC000"/>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sp>
        <p:nvSpPr>
          <p:cNvPr id="71" name="左箭头 70"/>
          <p:cNvSpPr/>
          <p:nvPr/>
        </p:nvSpPr>
        <p:spPr>
          <a:xfrm>
            <a:off x="2743200" y="6019800"/>
            <a:ext cx="2895600" cy="762000"/>
          </a:xfrm>
          <a:prstGeom prst="leftArrow">
            <a:avLst/>
          </a:prstGeom>
        </p:spPr>
        <p:style>
          <a:lnRef idx="1">
            <a:schemeClr val="dk1"/>
          </a:lnRef>
          <a:fillRef idx="2">
            <a:schemeClr val="dk1"/>
          </a:fillRef>
          <a:effectRef idx="1">
            <a:schemeClr val="dk1"/>
          </a:effectRef>
          <a:fontRef idx="minor">
            <a:schemeClr val="dk1"/>
          </a:fontRef>
        </p:style>
        <p:txBody>
          <a:bodyPr rtlCol="0" anchor="ctr"/>
          <a:lstStyle/>
          <a:p>
            <a:pPr algn="ctr"/>
            <a:r>
              <a:rPr lang="el-GR" sz="1400" dirty="0" smtClean="0">
                <a:solidFill>
                  <a:schemeClr val="tx1"/>
                </a:solidFill>
              </a:rPr>
              <a:t>Φ</a:t>
            </a:r>
            <a:r>
              <a:rPr lang="en-US" sz="1400" baseline="-25000" dirty="0" smtClean="0">
                <a:solidFill>
                  <a:schemeClr val="tx1"/>
                </a:solidFill>
              </a:rPr>
              <a:t>h</a:t>
            </a:r>
            <a:r>
              <a:rPr lang="en-US" sz="1400" dirty="0" smtClean="0">
                <a:solidFill>
                  <a:schemeClr val="tx1"/>
                </a:solidFill>
              </a:rPr>
              <a:t> coverage is </a:t>
            </a:r>
            <a:r>
              <a:rPr lang="en-US" sz="1400" dirty="0" smtClean="0">
                <a:solidFill>
                  <a:schemeClr val="tx1"/>
                </a:solidFill>
              </a:rPr>
              <a:t>important</a:t>
            </a:r>
            <a:endParaRPr lang="en-US" sz="1400" dirty="0" smtClean="0">
              <a:solidFill>
                <a:schemeClr val="tx1"/>
              </a:solidFill>
            </a:endParaRPr>
          </a:p>
        </p:txBody>
      </p:sp>
    </p:spTree>
  </p:cSld>
  <p:clrMapOvr>
    <a:masterClrMapping/>
  </p:clrMapOvr>
  <p:transition>
    <p:strips dir="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4572000" y="2286000"/>
            <a:ext cx="4572000" cy="4267200"/>
            <a:chOff x="4572000" y="1992923"/>
            <a:chExt cx="4572000" cy="4103077"/>
          </a:xfrm>
        </p:grpSpPr>
        <p:sp>
          <p:nvSpPr>
            <p:cNvPr id="11" name="圆角矩形标注 10"/>
            <p:cNvSpPr/>
            <p:nvPr/>
          </p:nvSpPr>
          <p:spPr>
            <a:xfrm>
              <a:off x="4572000" y="1992923"/>
              <a:ext cx="4572000" cy="4103077"/>
            </a:xfrm>
            <a:prstGeom prst="wedgeRoundRectCallout">
              <a:avLst>
                <a:gd name="adj1" fmla="val -80515"/>
                <a:gd name="adj2" fmla="val 14449"/>
                <a:gd name="adj3" fmla="val 16667"/>
              </a:avLst>
            </a:prstGeom>
            <a:solidFill>
              <a:schemeClr val="bg1">
                <a:lumMod val="95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235521"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800600" y="2514600"/>
              <a:ext cx="4132639" cy="3240208"/>
            </a:xfrm>
            <a:prstGeom prst="rect">
              <a:avLst/>
            </a:prstGeom>
            <a:noFill/>
            <a:ln w="9525">
              <a:noFill/>
              <a:miter lim="800000"/>
              <a:headEnd/>
              <a:tailEnd/>
            </a:ln>
          </p:spPr>
        </p:pic>
      </p:grpSp>
      <p:sp>
        <p:nvSpPr>
          <p:cNvPr id="2" name="内容占位符 1"/>
          <p:cNvSpPr>
            <a:spLocks noGrp="1"/>
          </p:cNvSpPr>
          <p:nvPr>
            <p:ph idx="1"/>
          </p:nvPr>
        </p:nvSpPr>
        <p:spPr/>
        <p:txBody>
          <a:bodyPr>
            <a:normAutofit/>
          </a:bodyPr>
          <a:lstStyle/>
          <a:p>
            <a:r>
              <a:rPr lang="en-US" sz="2800" dirty="0" smtClean="0">
                <a:solidFill>
                  <a:schemeClr val="accent1"/>
                </a:solidFill>
              </a:rPr>
              <a:t>A</a:t>
            </a:r>
            <a:r>
              <a:rPr lang="en-US" sz="2800" baseline="-25000" dirty="0" smtClean="0">
                <a:solidFill>
                  <a:schemeClr val="accent1"/>
                </a:solidFill>
              </a:rPr>
              <a:t>UL  </a:t>
            </a:r>
            <a:r>
              <a:rPr lang="en-US" sz="2800" dirty="0" smtClean="0">
                <a:solidFill>
                  <a:schemeClr val="accent1"/>
                </a:solidFill>
              </a:rPr>
              <a:t>(→ </a:t>
            </a:r>
            <a:r>
              <a:rPr lang="en-US" altLang="zh-CN" sz="2800" i="1" dirty="0" smtClean="0">
                <a:solidFill>
                  <a:schemeClr val="accent1"/>
                </a:solidFill>
                <a:latin typeface="Times New Roman" pitchFamily="18" charset="0"/>
                <a:cs typeface="Times New Roman" pitchFamily="18" charset="0"/>
              </a:rPr>
              <a:t>h</a:t>
            </a:r>
            <a:r>
              <a:rPr lang="en-US" altLang="zh-CN" sz="2800" baseline="-25000" dirty="0" smtClean="0">
                <a:solidFill>
                  <a:schemeClr val="accent1"/>
                </a:solidFill>
                <a:latin typeface="Times New Roman" pitchFamily="18" charset="0"/>
                <a:cs typeface="Times New Roman" pitchFamily="18" charset="0"/>
              </a:rPr>
              <a:t>1L</a:t>
            </a:r>
            <a:r>
              <a:rPr lang="en-US" sz="2800" baseline="30000" dirty="0" smtClean="0">
                <a:solidFill>
                  <a:schemeClr val="accent1"/>
                </a:solidFill>
                <a:sym typeface="Symbol"/>
              </a:rPr>
              <a:t></a:t>
            </a:r>
            <a:r>
              <a:rPr lang="en-US" sz="2800" dirty="0" smtClean="0">
                <a:solidFill>
                  <a:schemeClr val="accent1"/>
                </a:solidFill>
              </a:rPr>
              <a:t>) </a:t>
            </a:r>
            <a:endParaRPr lang="en-US" sz="2800" dirty="0" smtClean="0">
              <a:solidFill>
                <a:schemeClr val="accent1"/>
              </a:solidFill>
              <a:sym typeface="Symbol"/>
            </a:endParaRPr>
          </a:p>
          <a:p>
            <a:pPr lvl="1"/>
            <a:r>
              <a:rPr lang="en-US" sz="2000" dirty="0" smtClean="0">
                <a:solidFill>
                  <a:schemeClr val="accent1"/>
                </a:solidFill>
              </a:rPr>
              <a:t>No neutron data to date</a:t>
            </a:r>
          </a:p>
          <a:p>
            <a:pPr lvl="1"/>
            <a:r>
              <a:rPr lang="en-US" sz="2000" dirty="0" smtClean="0"/>
              <a:t>Proton (HERMES, CLAS)</a:t>
            </a:r>
          </a:p>
          <a:p>
            <a:pPr lvl="1"/>
            <a:r>
              <a:rPr lang="en-US" sz="2000" dirty="0" smtClean="0"/>
              <a:t>Deuteron (COMPASS, HERMES)</a:t>
            </a:r>
          </a:p>
          <a:p>
            <a:r>
              <a:rPr lang="en-US" sz="2800" dirty="0" smtClean="0">
                <a:solidFill>
                  <a:schemeClr val="accent1"/>
                </a:solidFill>
              </a:rPr>
              <a:t>A</a:t>
            </a:r>
            <a:r>
              <a:rPr lang="en-US" sz="2800" baseline="-25000" dirty="0" smtClean="0">
                <a:solidFill>
                  <a:schemeClr val="accent1"/>
                </a:solidFill>
              </a:rPr>
              <a:t>LT  </a:t>
            </a:r>
            <a:r>
              <a:rPr lang="en-US" sz="2800" dirty="0" smtClean="0">
                <a:solidFill>
                  <a:schemeClr val="accent1"/>
                </a:solidFill>
              </a:rPr>
              <a:t>(→ </a:t>
            </a:r>
            <a:r>
              <a:rPr lang="en-US" altLang="zh-CN" sz="2800" i="1" dirty="0" smtClean="0">
                <a:solidFill>
                  <a:schemeClr val="accent1"/>
                </a:solidFill>
                <a:latin typeface="Times New Roman" pitchFamily="18" charset="0"/>
                <a:cs typeface="Times New Roman" pitchFamily="18" charset="0"/>
              </a:rPr>
              <a:t>g</a:t>
            </a:r>
            <a:r>
              <a:rPr lang="en-US" altLang="zh-CN" sz="2800" baseline="-25000" dirty="0" smtClean="0">
                <a:solidFill>
                  <a:schemeClr val="accent1"/>
                </a:solidFill>
                <a:latin typeface="Times New Roman" pitchFamily="18" charset="0"/>
                <a:cs typeface="Times New Roman" pitchFamily="18" charset="0"/>
              </a:rPr>
              <a:t>1T</a:t>
            </a:r>
            <a:r>
              <a:rPr lang="en-US" sz="2800" dirty="0" smtClean="0">
                <a:solidFill>
                  <a:schemeClr val="accent1"/>
                </a:solidFill>
              </a:rPr>
              <a:t>) </a:t>
            </a:r>
            <a:endParaRPr lang="en-US" altLang="zh-CN" sz="2800" dirty="0" smtClean="0">
              <a:solidFill>
                <a:schemeClr val="accent1"/>
              </a:solidFill>
              <a:latin typeface="Times New Roman" pitchFamily="18" charset="0"/>
              <a:cs typeface="Times New Roman" pitchFamily="18" charset="0"/>
            </a:endParaRPr>
          </a:p>
          <a:p>
            <a:pPr lvl="1"/>
            <a:r>
              <a:rPr lang="en-US" sz="2000" dirty="0" smtClean="0"/>
              <a:t>First Neutron A</a:t>
            </a:r>
            <a:r>
              <a:rPr lang="en-US" sz="2000" baseline="-25000" dirty="0" smtClean="0"/>
              <a:t>LT</a:t>
            </a:r>
            <a:r>
              <a:rPr lang="en-US" sz="2000" dirty="0" smtClean="0"/>
              <a:t>:</a:t>
            </a:r>
            <a:br>
              <a:rPr lang="en-US" sz="2000" dirty="0" smtClean="0"/>
            </a:br>
            <a:r>
              <a:rPr lang="en-US" sz="2000" dirty="0" smtClean="0"/>
              <a:t>6GeV Transversity</a:t>
            </a:r>
          </a:p>
          <a:p>
            <a:pPr lvl="1"/>
            <a:r>
              <a:rPr lang="en-US" sz="2000" dirty="0" smtClean="0"/>
              <a:t>Deuteron A</a:t>
            </a:r>
            <a:r>
              <a:rPr lang="en-US" sz="2000" baseline="-25000" dirty="0" smtClean="0"/>
              <a:t>LT</a:t>
            </a:r>
            <a:r>
              <a:rPr lang="en-US" sz="2000" dirty="0" smtClean="0"/>
              <a:t>: </a:t>
            </a:r>
            <a:br>
              <a:rPr lang="en-US" sz="2000" dirty="0" smtClean="0"/>
            </a:br>
            <a:r>
              <a:rPr lang="en-US" sz="2000" dirty="0" smtClean="0"/>
              <a:t>COMPASS</a:t>
            </a:r>
          </a:p>
          <a:p>
            <a:pPr lvl="1"/>
            <a:r>
              <a:rPr lang="en-US" sz="2000" dirty="0" smtClean="0"/>
              <a:t>New proton data</a:t>
            </a:r>
            <a:br>
              <a:rPr lang="en-US" sz="2000" dirty="0" smtClean="0"/>
            </a:br>
            <a:r>
              <a:rPr lang="en-US" sz="2000" dirty="0" smtClean="0"/>
              <a:t>reported in Apr</a:t>
            </a:r>
            <a:endParaRPr lang="en-US" sz="2000" dirty="0"/>
          </a:p>
        </p:txBody>
      </p:sp>
      <p:sp>
        <p:nvSpPr>
          <p:cNvPr id="3" name="日期占位符 2"/>
          <p:cNvSpPr>
            <a:spLocks noGrp="1"/>
          </p:cNvSpPr>
          <p:nvPr>
            <p:ph type="dt" sz="half" idx="10"/>
          </p:nvPr>
        </p:nvSpPr>
        <p:spPr/>
        <p:txBody>
          <a:bodyPr/>
          <a:lstStyle/>
          <a:p>
            <a:r>
              <a:rPr lang="en-US" smtClean="0"/>
              <a:t>SoLID Collaboration Meeting</a:t>
            </a:r>
            <a:endParaRPr lang="en-US"/>
          </a:p>
        </p:txBody>
      </p:sp>
      <p:sp>
        <p:nvSpPr>
          <p:cNvPr id="4" name="页脚占位符 3"/>
          <p:cNvSpPr>
            <a:spLocks noGrp="1"/>
          </p:cNvSpPr>
          <p:nvPr>
            <p:ph type="ftr" sz="quarter" idx="11"/>
          </p:nvPr>
        </p:nvSpPr>
        <p:spPr/>
        <p:txBody>
          <a:bodyPr/>
          <a:lstStyle/>
          <a:p>
            <a:r>
              <a:rPr lang="en-US" smtClean="0"/>
              <a:t>Jin Huang &lt;jinhuang@jlab.org&gt;</a:t>
            </a:r>
            <a:endParaRPr lang="en-US"/>
          </a:p>
        </p:txBody>
      </p:sp>
      <p:sp>
        <p:nvSpPr>
          <p:cNvPr id="5" name="灯片编号占位符 4"/>
          <p:cNvSpPr>
            <a:spLocks noGrp="1"/>
          </p:cNvSpPr>
          <p:nvPr>
            <p:ph type="sldNum" sz="quarter" idx="12"/>
          </p:nvPr>
        </p:nvSpPr>
        <p:spPr/>
        <p:txBody>
          <a:bodyPr/>
          <a:lstStyle/>
          <a:p>
            <a:fld id="{EDE73889-8752-428C-A11C-8679396BAC9B}" type="slidenum">
              <a:rPr lang="en-US" smtClean="0"/>
              <a:pPr/>
              <a:t>14</a:t>
            </a:fld>
            <a:endParaRPr lang="en-US" dirty="0"/>
          </a:p>
        </p:txBody>
      </p:sp>
      <p:sp>
        <p:nvSpPr>
          <p:cNvPr id="6" name="标题 5"/>
          <p:cNvSpPr>
            <a:spLocks noGrp="1"/>
          </p:cNvSpPr>
          <p:nvPr>
            <p:ph type="title"/>
          </p:nvPr>
        </p:nvSpPr>
        <p:spPr/>
        <p:txBody>
          <a:bodyPr/>
          <a:lstStyle/>
          <a:p>
            <a:r>
              <a:rPr lang="en-US" dirty="0" smtClean="0"/>
              <a:t>Existing data</a:t>
            </a:r>
            <a:endParaRPr lang="en-US" dirty="0"/>
          </a:p>
        </p:txBody>
      </p:sp>
      <p:sp>
        <p:nvSpPr>
          <p:cNvPr id="12" name="矩形 11"/>
          <p:cNvSpPr/>
          <p:nvPr/>
        </p:nvSpPr>
        <p:spPr>
          <a:xfrm>
            <a:off x="5590826" y="2286000"/>
            <a:ext cx="3007555" cy="646331"/>
          </a:xfrm>
          <a:prstGeom prst="rect">
            <a:avLst/>
          </a:prstGeom>
        </p:spPr>
        <p:txBody>
          <a:bodyPr wrap="none">
            <a:spAutoFit/>
          </a:bodyPr>
          <a:lstStyle/>
          <a:p>
            <a:pPr algn="ctr"/>
            <a:r>
              <a:rPr lang="en-US" dirty="0" smtClean="0">
                <a:solidFill>
                  <a:schemeClr val="accent1"/>
                </a:solidFill>
              </a:rPr>
              <a:t>New</a:t>
            </a:r>
            <a:r>
              <a:rPr lang="en-US" dirty="0" smtClean="0"/>
              <a:t>: HERMES Proton ALT</a:t>
            </a:r>
          </a:p>
          <a:p>
            <a:pPr algn="ctr"/>
            <a:r>
              <a:rPr lang="en-US" dirty="0" smtClean="0"/>
              <a:t> </a:t>
            </a:r>
            <a:r>
              <a:rPr lang="en-US" dirty="0" err="1" smtClean="0"/>
              <a:t>Pappalardo</a:t>
            </a:r>
            <a:r>
              <a:rPr lang="en-US" dirty="0" smtClean="0"/>
              <a:t>, DIS2011</a:t>
            </a:r>
            <a:endParaRPr lang="en-US" dirty="0"/>
          </a:p>
        </p:txBody>
      </p:sp>
    </p:spTree>
  </p:cSld>
  <p:clrMapOvr>
    <a:masterClrMapping/>
  </p:clrMapOvr>
  <p:transition advTm="34601">
    <p:strips dir="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57200" y="1481328"/>
            <a:ext cx="8229600" cy="423672"/>
          </a:xfrm>
        </p:spPr>
        <p:txBody>
          <a:bodyPr>
            <a:normAutofit fontScale="85000" lnSpcReduction="10000"/>
          </a:bodyPr>
          <a:lstStyle/>
          <a:p>
            <a:r>
              <a:rPr lang="en-US" dirty="0" smtClean="0"/>
              <a:t>Projection of a single Q</a:t>
            </a:r>
            <a:r>
              <a:rPr lang="en-US" baseline="30000" dirty="0" smtClean="0"/>
              <a:t>2</a:t>
            </a:r>
            <a:r>
              <a:rPr lang="en-US" dirty="0" smtClean="0"/>
              <a:t>-z bin for </a:t>
            </a:r>
            <a:r>
              <a:rPr lang="el-GR" dirty="0" smtClean="0"/>
              <a:t>π</a:t>
            </a:r>
            <a:r>
              <a:rPr lang="en-US" baseline="30000" dirty="0" smtClean="0"/>
              <a:t>+</a:t>
            </a:r>
            <a:r>
              <a:rPr lang="en-US" dirty="0" smtClean="0"/>
              <a:t> (35 PAC day)</a:t>
            </a:r>
            <a:endParaRPr lang="en-US" dirty="0"/>
          </a:p>
        </p:txBody>
      </p:sp>
      <p:sp>
        <p:nvSpPr>
          <p:cNvPr id="3" name="日期占位符 2"/>
          <p:cNvSpPr>
            <a:spLocks noGrp="1"/>
          </p:cNvSpPr>
          <p:nvPr>
            <p:ph type="dt" sz="half" idx="10"/>
          </p:nvPr>
        </p:nvSpPr>
        <p:spPr/>
        <p:txBody>
          <a:bodyPr/>
          <a:lstStyle/>
          <a:p>
            <a:r>
              <a:rPr lang="en-US" smtClean="0"/>
              <a:t>SoLID Collaboration Meeting</a:t>
            </a:r>
            <a:endParaRPr lang="en-US"/>
          </a:p>
        </p:txBody>
      </p:sp>
      <p:sp>
        <p:nvSpPr>
          <p:cNvPr id="4" name="页脚占位符 3"/>
          <p:cNvSpPr>
            <a:spLocks noGrp="1"/>
          </p:cNvSpPr>
          <p:nvPr>
            <p:ph type="ftr" sz="quarter" idx="11"/>
          </p:nvPr>
        </p:nvSpPr>
        <p:spPr/>
        <p:txBody>
          <a:bodyPr/>
          <a:lstStyle/>
          <a:p>
            <a:r>
              <a:rPr lang="en-US" smtClean="0"/>
              <a:t>Jin Huang &lt;jinhuang@jlab.org&gt;</a:t>
            </a:r>
            <a:endParaRPr lang="en-US"/>
          </a:p>
        </p:txBody>
      </p:sp>
      <p:sp>
        <p:nvSpPr>
          <p:cNvPr id="5" name="灯片编号占位符 4"/>
          <p:cNvSpPr>
            <a:spLocks noGrp="1"/>
          </p:cNvSpPr>
          <p:nvPr>
            <p:ph type="sldNum" sz="quarter" idx="12"/>
          </p:nvPr>
        </p:nvSpPr>
        <p:spPr/>
        <p:txBody>
          <a:bodyPr/>
          <a:lstStyle/>
          <a:p>
            <a:fld id="{EDE73889-8752-428C-A11C-8679396BAC9B}" type="slidenum">
              <a:rPr lang="en-US" smtClean="0"/>
              <a:pPr/>
              <a:t>15</a:t>
            </a:fld>
            <a:endParaRPr lang="en-US" dirty="0"/>
          </a:p>
        </p:txBody>
      </p:sp>
      <p:sp>
        <p:nvSpPr>
          <p:cNvPr id="6" name="标题 5"/>
          <p:cNvSpPr>
            <a:spLocks noGrp="1"/>
          </p:cNvSpPr>
          <p:nvPr>
            <p:ph type="title"/>
          </p:nvPr>
        </p:nvSpPr>
        <p:spPr/>
        <p:txBody>
          <a:bodyPr/>
          <a:lstStyle/>
          <a:p>
            <a:r>
              <a:rPr lang="en-US" dirty="0" smtClean="0"/>
              <a:t>Data Projection/</a:t>
            </a:r>
            <a:r>
              <a:rPr lang="en-US" dirty="0" smtClean="0">
                <a:solidFill>
                  <a:schemeClr val="accent6"/>
                </a:solidFill>
              </a:rPr>
              <a:t>A</a:t>
            </a:r>
            <a:r>
              <a:rPr lang="en-US" baseline="-25000" dirty="0" smtClean="0">
                <a:solidFill>
                  <a:schemeClr val="accent6"/>
                </a:solidFill>
              </a:rPr>
              <a:t>UL</a:t>
            </a:r>
            <a:r>
              <a:rPr lang="en-US" baseline="-25000" dirty="0" smtClean="0"/>
              <a:t> </a:t>
            </a:r>
            <a:r>
              <a:rPr lang="en-US" dirty="0" smtClean="0"/>
              <a:t>(Partial)</a:t>
            </a:r>
            <a:endParaRPr lang="en-US" baseline="-25000" dirty="0"/>
          </a:p>
        </p:txBody>
      </p:sp>
      <p:grpSp>
        <p:nvGrpSpPr>
          <p:cNvPr id="10" name="组合 9"/>
          <p:cNvGrpSpPr/>
          <p:nvPr/>
        </p:nvGrpSpPr>
        <p:grpSpPr>
          <a:xfrm>
            <a:off x="1337846" y="1981200"/>
            <a:ext cx="6588453" cy="4167188"/>
            <a:chOff x="1566446" y="2057400"/>
            <a:chExt cx="6588453" cy="4167188"/>
          </a:xfrm>
        </p:grpSpPr>
        <p:pic>
          <p:nvPicPr>
            <p:cNvPr id="133123" name="Picture 3"/>
            <p:cNvPicPr>
              <a:picLocks noChangeAspect="1" noChangeArrowheads="1"/>
            </p:cNvPicPr>
            <p:nvPr/>
          </p:nvPicPr>
          <p:blipFill>
            <a:blip r:embed="rId4" cstate="print"/>
            <a:stretch>
              <a:fillRect/>
            </a:stretch>
          </p:blipFill>
          <p:spPr bwMode="auto">
            <a:xfrm>
              <a:off x="1627276" y="2057400"/>
              <a:ext cx="6527623" cy="4167188"/>
            </a:xfrm>
            <a:prstGeom prst="rect">
              <a:avLst/>
            </a:prstGeom>
            <a:noFill/>
            <a:ln w="9525">
              <a:noFill/>
              <a:miter lim="800000"/>
              <a:headEnd/>
              <a:tailEnd/>
            </a:ln>
          </p:spPr>
        </p:pic>
        <p:sp>
          <p:nvSpPr>
            <p:cNvPr id="8" name="矩形 7"/>
            <p:cNvSpPr/>
            <p:nvPr/>
          </p:nvSpPr>
          <p:spPr>
            <a:xfrm rot="16200000">
              <a:off x="803416" y="4115830"/>
              <a:ext cx="1864613" cy="338554"/>
            </a:xfrm>
            <a:prstGeom prst="rect">
              <a:avLst/>
            </a:prstGeom>
          </p:spPr>
          <p:txBody>
            <a:bodyPr wrap="none">
              <a:spAutoFit/>
            </a:bodyPr>
            <a:lstStyle/>
            <a:p>
              <a:r>
                <a:rPr lang="en-US" sz="1600" dirty="0" smtClean="0">
                  <a:solidFill>
                    <a:srgbClr val="7030A0"/>
                  </a:solidFill>
                </a:rPr>
                <a:t>Center of points:</a:t>
              </a:r>
              <a:endParaRPr lang="en-US" sz="1600" dirty="0">
                <a:solidFill>
                  <a:srgbClr val="7030A0"/>
                </a:solidFill>
              </a:endParaRPr>
            </a:p>
          </p:txBody>
        </p:sp>
      </p:grpSp>
      <p:sp>
        <p:nvSpPr>
          <p:cNvPr id="11" name="矩形 10"/>
          <p:cNvSpPr/>
          <p:nvPr/>
        </p:nvSpPr>
        <p:spPr>
          <a:xfrm rot="16200000">
            <a:off x="6676541" y="4567305"/>
            <a:ext cx="2157963" cy="338554"/>
          </a:xfrm>
          <a:prstGeom prst="rect">
            <a:avLst/>
          </a:prstGeom>
        </p:spPr>
        <p:txBody>
          <a:bodyPr wrap="none">
            <a:spAutoFit/>
          </a:bodyPr>
          <a:lstStyle/>
          <a:p>
            <a:r>
              <a:rPr lang="en-US" sz="1600" dirty="0" smtClean="0">
                <a:solidFill>
                  <a:srgbClr val="7030A0"/>
                </a:solidFill>
              </a:rPr>
              <a:t>Scale for error bars:</a:t>
            </a:r>
            <a:endParaRPr lang="en-US" sz="1600" dirty="0">
              <a:solidFill>
                <a:srgbClr val="7030A0"/>
              </a:solidFill>
            </a:endParaRPr>
          </a:p>
        </p:txBody>
      </p:sp>
    </p:spTree>
    <p:custDataLst>
      <p:tags r:id="rId1"/>
    </p:custDataLst>
  </p:cSld>
  <p:clrMapOvr>
    <a:masterClrMapping/>
  </p:clrMapOvr>
  <p:transition advTm="29001">
    <p:strips dir="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2385" name="Picture 1"/>
          <p:cNvPicPr>
            <a:picLocks noGrp="1" noChangeAspect="1" noChangeArrowheads="1"/>
          </p:cNvPicPr>
          <p:nvPr>
            <p:ph idx="1"/>
          </p:nvPr>
        </p:nvPicPr>
        <p:blipFill>
          <a:blip r:embed="rId3" cstate="print"/>
          <a:srcRect/>
          <a:stretch>
            <a:fillRect/>
          </a:stretch>
        </p:blipFill>
        <p:spPr bwMode="auto">
          <a:xfrm>
            <a:off x="838200" y="1143000"/>
            <a:ext cx="7758294" cy="5715000"/>
          </a:xfrm>
          <a:prstGeom prst="rect">
            <a:avLst/>
          </a:prstGeom>
          <a:noFill/>
          <a:ln w="9525">
            <a:noFill/>
            <a:miter lim="800000"/>
            <a:headEnd/>
            <a:tailEnd/>
          </a:ln>
        </p:spPr>
      </p:pic>
      <p:sp>
        <p:nvSpPr>
          <p:cNvPr id="6" name="标题 5"/>
          <p:cNvSpPr>
            <a:spLocks noGrp="1"/>
          </p:cNvSpPr>
          <p:nvPr>
            <p:ph type="title"/>
          </p:nvPr>
        </p:nvSpPr>
        <p:spPr>
          <a:xfrm>
            <a:off x="457200" y="-228600"/>
            <a:ext cx="8686800" cy="1143000"/>
          </a:xfrm>
        </p:spPr>
        <p:txBody>
          <a:bodyPr>
            <a:normAutofit/>
          </a:bodyPr>
          <a:lstStyle/>
          <a:p>
            <a:pPr marL="365760" lvl="0" indent="-256032">
              <a:spcBef>
                <a:spcPts val="400"/>
              </a:spcBef>
              <a:defRPr/>
            </a:pPr>
            <a:r>
              <a:rPr lang="en-US" sz="2400" dirty="0" smtClean="0">
                <a:solidFill>
                  <a:schemeClr val="accent6"/>
                </a:solidFill>
              </a:rPr>
              <a:t>&gt;1000 bins</a:t>
            </a:r>
            <a:r>
              <a:rPr lang="en-US" sz="2400" dirty="0" smtClean="0"/>
              <a:t>: critical for studying multi-D structure</a:t>
            </a:r>
            <a:endParaRPr lang="en-US" sz="2400" b="0" baseline="30000" dirty="0">
              <a:solidFill>
                <a:schemeClr val="tx1"/>
              </a:solidFill>
              <a:effectLst/>
            </a:endParaRPr>
          </a:p>
        </p:txBody>
      </p:sp>
      <p:grpSp>
        <p:nvGrpSpPr>
          <p:cNvPr id="24" name="组合 23"/>
          <p:cNvGrpSpPr/>
          <p:nvPr/>
        </p:nvGrpSpPr>
        <p:grpSpPr>
          <a:xfrm>
            <a:off x="990598" y="531120"/>
            <a:ext cx="7315202" cy="335370"/>
            <a:chOff x="1676400" y="1230868"/>
            <a:chExt cx="6477000" cy="369332"/>
          </a:xfrm>
        </p:grpSpPr>
        <p:sp>
          <p:nvSpPr>
            <p:cNvPr id="8" name="矩形 7"/>
            <p:cNvSpPr/>
            <p:nvPr/>
          </p:nvSpPr>
          <p:spPr>
            <a:xfrm>
              <a:off x="1676400" y="1230868"/>
              <a:ext cx="1451038" cy="369332"/>
            </a:xfrm>
            <a:prstGeom prst="rect">
              <a:avLst/>
            </a:prstGeom>
          </p:spPr>
          <p:txBody>
            <a:bodyPr wrap="none">
              <a:spAutoFit/>
            </a:bodyPr>
            <a:lstStyle/>
            <a:p>
              <a:r>
                <a:rPr lang="en-US" dirty="0" smtClean="0">
                  <a:solidFill>
                    <a:schemeClr val="accent1"/>
                  </a:solidFill>
                </a:rPr>
                <a:t>z= 0.3~0.7</a:t>
              </a:r>
              <a:endParaRPr lang="en-US" baseline="-25000" dirty="0">
                <a:solidFill>
                  <a:schemeClr val="accent1"/>
                </a:solidFill>
              </a:endParaRPr>
            </a:p>
          </p:txBody>
        </p:sp>
        <p:cxnSp>
          <p:nvCxnSpPr>
            <p:cNvPr id="10" name="直接箭头连接符 9"/>
            <p:cNvCxnSpPr/>
            <p:nvPr/>
          </p:nvCxnSpPr>
          <p:spPr>
            <a:xfrm>
              <a:off x="1676400" y="1524000"/>
              <a:ext cx="6477000" cy="158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grpSp>
        <p:nvGrpSpPr>
          <p:cNvPr id="22" name="组合 21"/>
          <p:cNvGrpSpPr/>
          <p:nvPr/>
        </p:nvGrpSpPr>
        <p:grpSpPr>
          <a:xfrm>
            <a:off x="76200" y="964984"/>
            <a:ext cx="335370" cy="4826216"/>
            <a:chOff x="685801" y="1600200"/>
            <a:chExt cx="369332" cy="4659868"/>
          </a:xfrm>
        </p:grpSpPr>
        <p:sp>
          <p:nvSpPr>
            <p:cNvPr id="7" name="矩形 6"/>
            <p:cNvSpPr/>
            <p:nvPr/>
          </p:nvSpPr>
          <p:spPr>
            <a:xfrm rot="16200000">
              <a:off x="-53023" y="2339024"/>
              <a:ext cx="1846980" cy="369332"/>
            </a:xfrm>
            <a:prstGeom prst="rect">
              <a:avLst/>
            </a:prstGeom>
          </p:spPr>
          <p:txBody>
            <a:bodyPr wrap="none">
              <a:spAutoFit/>
            </a:bodyPr>
            <a:lstStyle/>
            <a:p>
              <a:r>
                <a:rPr lang="en-US" dirty="0" smtClean="0">
                  <a:solidFill>
                    <a:schemeClr val="accent1"/>
                  </a:solidFill>
                </a:rPr>
                <a:t>Q</a:t>
              </a:r>
              <a:r>
                <a:rPr lang="en-US" baseline="30000" dirty="0" smtClean="0">
                  <a:solidFill>
                    <a:schemeClr val="accent1"/>
                  </a:solidFill>
                </a:rPr>
                <a:t>2</a:t>
              </a:r>
              <a:r>
                <a:rPr lang="en-US" dirty="0" smtClean="0">
                  <a:solidFill>
                    <a:schemeClr val="accent1"/>
                  </a:solidFill>
                </a:rPr>
                <a:t> = 1~8 GeV</a:t>
              </a:r>
              <a:r>
                <a:rPr lang="en-US" baseline="30000" dirty="0" smtClean="0">
                  <a:solidFill>
                    <a:schemeClr val="accent1"/>
                  </a:solidFill>
                </a:rPr>
                <a:t>2</a:t>
              </a:r>
              <a:endParaRPr lang="en-US" baseline="-25000" dirty="0">
                <a:solidFill>
                  <a:schemeClr val="accent1"/>
                </a:solidFill>
              </a:endParaRPr>
            </a:p>
          </p:txBody>
        </p:sp>
        <p:cxnSp>
          <p:nvCxnSpPr>
            <p:cNvPr id="12" name="直接箭头连接符 11"/>
            <p:cNvCxnSpPr/>
            <p:nvPr/>
          </p:nvCxnSpPr>
          <p:spPr>
            <a:xfrm rot="5400000">
              <a:off x="-1338540" y="3929340"/>
              <a:ext cx="4659868" cy="158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grpSp>
        <p:nvGrpSpPr>
          <p:cNvPr id="23" name="组合 22"/>
          <p:cNvGrpSpPr/>
          <p:nvPr/>
        </p:nvGrpSpPr>
        <p:grpSpPr>
          <a:xfrm>
            <a:off x="457199" y="762000"/>
            <a:ext cx="336812" cy="1607768"/>
            <a:chOff x="1078468" y="1125765"/>
            <a:chExt cx="370920" cy="1441420"/>
          </a:xfrm>
        </p:grpSpPr>
        <p:cxnSp>
          <p:nvCxnSpPr>
            <p:cNvPr id="16" name="直接箭头连接符 15"/>
            <p:cNvCxnSpPr/>
            <p:nvPr/>
          </p:nvCxnSpPr>
          <p:spPr>
            <a:xfrm rot="16200000" flipV="1">
              <a:off x="1029494" y="2018506"/>
              <a:ext cx="838200" cy="158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rot="16200000">
              <a:off x="542424" y="1661809"/>
              <a:ext cx="1441420" cy="369332"/>
            </a:xfrm>
            <a:prstGeom prst="rect">
              <a:avLst/>
            </a:prstGeom>
          </p:spPr>
          <p:txBody>
            <a:bodyPr wrap="none">
              <a:spAutoFit/>
            </a:bodyPr>
            <a:lstStyle/>
            <a:p>
              <a:r>
                <a:rPr lang="en-US" dirty="0" smtClean="0">
                  <a:solidFill>
                    <a:srgbClr val="FF0000"/>
                  </a:solidFill>
                </a:rPr>
                <a:t>P</a:t>
              </a:r>
              <a:r>
                <a:rPr lang="en-US" baseline="-25000" dirty="0" smtClean="0">
                  <a:solidFill>
                    <a:srgbClr val="FF0000"/>
                  </a:solidFill>
                </a:rPr>
                <a:t>h⊥</a:t>
              </a:r>
              <a:r>
                <a:rPr lang="en-US" dirty="0" smtClean="0">
                  <a:solidFill>
                    <a:srgbClr val="FF0000"/>
                  </a:solidFill>
                </a:rPr>
                <a:t> (GeV/c)</a:t>
              </a:r>
              <a:endParaRPr lang="en-US" baseline="-25000" dirty="0">
                <a:solidFill>
                  <a:srgbClr val="FF0000"/>
                </a:solidFill>
              </a:endParaRPr>
            </a:p>
          </p:txBody>
        </p:sp>
      </p:grpSp>
      <p:grpSp>
        <p:nvGrpSpPr>
          <p:cNvPr id="25" name="组合 24"/>
          <p:cNvGrpSpPr/>
          <p:nvPr/>
        </p:nvGrpSpPr>
        <p:grpSpPr>
          <a:xfrm>
            <a:off x="979400" y="835920"/>
            <a:ext cx="925599" cy="335370"/>
            <a:chOff x="-244838" y="4114800"/>
            <a:chExt cx="849398" cy="369332"/>
          </a:xfrm>
        </p:grpSpPr>
        <p:cxnSp>
          <p:nvCxnSpPr>
            <p:cNvPr id="19" name="直接箭头连接符 18"/>
            <p:cNvCxnSpPr/>
            <p:nvPr/>
          </p:nvCxnSpPr>
          <p:spPr>
            <a:xfrm flipV="1">
              <a:off x="-233640" y="4447882"/>
              <a:ext cx="838200" cy="158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244838" y="4114800"/>
              <a:ext cx="468398" cy="369332"/>
            </a:xfrm>
            <a:prstGeom prst="rect">
              <a:avLst/>
            </a:prstGeom>
          </p:spPr>
          <p:txBody>
            <a:bodyPr wrap="none">
              <a:spAutoFit/>
            </a:bodyPr>
            <a:lstStyle/>
            <a:p>
              <a:r>
                <a:rPr lang="en-US" dirty="0" err="1" smtClean="0">
                  <a:solidFill>
                    <a:srgbClr val="FF0000"/>
                  </a:solidFill>
                </a:rPr>
                <a:t>x</a:t>
              </a:r>
              <a:r>
                <a:rPr lang="en-US" baseline="-25000" dirty="0" err="1" smtClean="0">
                  <a:solidFill>
                    <a:srgbClr val="FF0000"/>
                  </a:solidFill>
                </a:rPr>
                <a:t>bj</a:t>
              </a:r>
              <a:endParaRPr lang="en-US" baseline="-25000" dirty="0">
                <a:solidFill>
                  <a:srgbClr val="FF0000"/>
                </a:solidFill>
              </a:endParaRPr>
            </a:p>
          </p:txBody>
        </p:sp>
      </p:grpSp>
      <p:sp>
        <p:nvSpPr>
          <p:cNvPr id="29" name="矩形 28"/>
          <p:cNvSpPr/>
          <p:nvPr/>
        </p:nvSpPr>
        <p:spPr>
          <a:xfrm rot="16200000">
            <a:off x="7138949" y="2338349"/>
            <a:ext cx="3061948" cy="338554"/>
          </a:xfrm>
          <a:prstGeom prst="rect">
            <a:avLst/>
          </a:prstGeom>
        </p:spPr>
        <p:txBody>
          <a:bodyPr wrap="square">
            <a:spAutoFit/>
          </a:bodyPr>
          <a:lstStyle/>
          <a:p>
            <a:r>
              <a:rPr lang="en-US" sz="1600" dirty="0" smtClean="0">
                <a:solidFill>
                  <a:srgbClr val="7030A0"/>
                </a:solidFill>
              </a:rPr>
              <a:t>Scale for error bars : </a:t>
            </a:r>
            <a:r>
              <a:rPr lang="el-GR" sz="1600" dirty="0" smtClean="0">
                <a:solidFill>
                  <a:srgbClr val="7030A0"/>
                </a:solidFill>
              </a:rPr>
              <a:t>π</a:t>
            </a:r>
            <a:r>
              <a:rPr lang="en-US" sz="1600" baseline="30000" dirty="0" smtClean="0">
                <a:solidFill>
                  <a:srgbClr val="7030A0"/>
                </a:solidFill>
              </a:rPr>
              <a:t>+</a:t>
            </a:r>
            <a:r>
              <a:rPr lang="en-US" sz="1600" dirty="0" smtClean="0">
                <a:solidFill>
                  <a:srgbClr val="7030A0"/>
                </a:solidFill>
              </a:rPr>
              <a:t> A</a:t>
            </a:r>
            <a:r>
              <a:rPr lang="en-US" sz="1600" baseline="-25000" dirty="0" smtClean="0">
                <a:solidFill>
                  <a:srgbClr val="7030A0"/>
                </a:solidFill>
              </a:rPr>
              <a:t>UL</a:t>
            </a:r>
            <a:endParaRPr lang="en-US" sz="1600" baseline="-25000" dirty="0">
              <a:solidFill>
                <a:srgbClr val="7030A0"/>
              </a:solidFill>
            </a:endParaRPr>
          </a:p>
        </p:txBody>
      </p:sp>
      <p:sp>
        <p:nvSpPr>
          <p:cNvPr id="21" name="内容占位符 1"/>
          <p:cNvSpPr txBox="1">
            <a:spLocks/>
          </p:cNvSpPr>
          <p:nvPr/>
        </p:nvSpPr>
        <p:spPr>
          <a:xfrm>
            <a:off x="457200" y="609600"/>
            <a:ext cx="8229600" cy="423672"/>
          </a:xfrm>
          <a:prstGeom prst="rect">
            <a:avLst/>
          </a:prstGeom>
        </p:spPr>
        <p:txBody>
          <a:bodyPr vert="horz">
            <a:normAutofit/>
          </a:bodyPr>
          <a:lstStyle/>
          <a:p>
            <a:pPr marL="365760" lvl="0" indent="-256032">
              <a:spcBef>
                <a:spcPts val="400"/>
              </a:spcBef>
              <a:buClr>
                <a:schemeClr val="accent1"/>
              </a:buClr>
              <a:buSzPct val="68000"/>
              <a:buFont typeface="Wingdings 3"/>
              <a:buChar char=""/>
              <a:defRPr/>
            </a:pPr>
            <a:endParaRPr kumimoji="0" lang="en-US" sz="2700" b="0" i="0" u="none" strike="noStrike" kern="1200" cap="none" spc="0" normalizeH="0" baseline="30000" noProof="0" dirty="0">
              <a:ln>
                <a:noFill/>
              </a:ln>
              <a:solidFill>
                <a:schemeClr val="tx1"/>
              </a:solidFill>
              <a:effectLst/>
              <a:uLnTx/>
              <a:uFillTx/>
              <a:latin typeface="+mn-lt"/>
              <a:ea typeface="+mn-ea"/>
              <a:cs typeface="+mn-cs"/>
            </a:endParaRPr>
          </a:p>
        </p:txBody>
      </p:sp>
      <p:sp>
        <p:nvSpPr>
          <p:cNvPr id="26" name="日期占位符 25"/>
          <p:cNvSpPr>
            <a:spLocks noGrp="1"/>
          </p:cNvSpPr>
          <p:nvPr>
            <p:ph type="dt" sz="half" idx="10"/>
          </p:nvPr>
        </p:nvSpPr>
        <p:spPr/>
        <p:txBody>
          <a:bodyPr/>
          <a:lstStyle/>
          <a:p>
            <a:r>
              <a:rPr lang="en-US" smtClean="0"/>
              <a:t>SoLID Collaboration Meeting</a:t>
            </a:r>
            <a:endParaRPr lang="en-US"/>
          </a:p>
        </p:txBody>
      </p:sp>
      <p:sp>
        <p:nvSpPr>
          <p:cNvPr id="27" name="灯片编号占位符 26"/>
          <p:cNvSpPr>
            <a:spLocks noGrp="1"/>
          </p:cNvSpPr>
          <p:nvPr>
            <p:ph type="sldNum" sz="quarter" idx="12"/>
          </p:nvPr>
        </p:nvSpPr>
        <p:spPr/>
        <p:txBody>
          <a:bodyPr/>
          <a:lstStyle/>
          <a:p>
            <a:fld id="{EDE73889-8752-428C-A11C-8679396BAC9B}" type="slidenum">
              <a:rPr lang="en-US" smtClean="0"/>
              <a:pPr/>
              <a:t>16</a:t>
            </a:fld>
            <a:endParaRPr lang="en-US" dirty="0"/>
          </a:p>
        </p:txBody>
      </p:sp>
      <p:sp>
        <p:nvSpPr>
          <p:cNvPr id="28" name="页脚占位符 27"/>
          <p:cNvSpPr>
            <a:spLocks noGrp="1"/>
          </p:cNvSpPr>
          <p:nvPr>
            <p:ph type="ftr" sz="quarter" idx="11"/>
          </p:nvPr>
        </p:nvSpPr>
        <p:spPr/>
        <p:txBody>
          <a:bodyPr/>
          <a:lstStyle/>
          <a:p>
            <a:r>
              <a:rPr lang="en-US" smtClean="0"/>
              <a:t>Jin Huang &lt;jinhuang@jlab.org&gt;</a:t>
            </a:r>
            <a:endParaRPr lang="en-US"/>
          </a:p>
        </p:txBody>
      </p:sp>
    </p:spTree>
  </p:cSld>
  <p:clrMapOvr>
    <a:masterClrMapping/>
  </p:clrMapOvr>
  <p:transition advTm="7846">
    <p:strips dir="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内容占位符 10"/>
          <p:cNvSpPr>
            <a:spLocks noGrp="1"/>
          </p:cNvSpPr>
          <p:nvPr>
            <p:ph idx="1"/>
          </p:nvPr>
        </p:nvSpPr>
        <p:spPr/>
        <p:txBody>
          <a:bodyPr/>
          <a:lstStyle/>
          <a:p>
            <a:r>
              <a:rPr lang="en-US" dirty="0" smtClean="0"/>
              <a:t>DSA on long. pol. </a:t>
            </a:r>
            <a:r>
              <a:rPr lang="en-US" baseline="30000" dirty="0" smtClean="0"/>
              <a:t>3</a:t>
            </a:r>
            <a:r>
              <a:rPr lang="en-US" dirty="0" smtClean="0"/>
              <a:t>He, A</a:t>
            </a:r>
            <a:r>
              <a:rPr lang="en-US" baseline="-25000" dirty="0" smtClean="0"/>
              <a:t>LL</a:t>
            </a:r>
            <a:r>
              <a:rPr lang="en-US" dirty="0" smtClean="0"/>
              <a:t> → </a:t>
            </a:r>
            <a:r>
              <a:rPr lang="en-US" dirty="0" err="1" smtClean="0"/>
              <a:t>helicity</a:t>
            </a:r>
            <a:r>
              <a:rPr lang="en-US" dirty="0" smtClean="0"/>
              <a:t> g</a:t>
            </a:r>
            <a:r>
              <a:rPr lang="en-US" baseline="-25000" dirty="0" smtClean="0"/>
              <a:t>1</a:t>
            </a:r>
            <a:r>
              <a:rPr lang="en-US" dirty="0" smtClean="0"/>
              <a:t>(</a:t>
            </a:r>
            <a:r>
              <a:rPr lang="en-US" dirty="0" err="1" smtClean="0"/>
              <a:t>x,p</a:t>
            </a:r>
            <a:r>
              <a:rPr lang="en-US" baseline="-25000" dirty="0" err="1" smtClean="0"/>
              <a:t>T</a:t>
            </a:r>
            <a:r>
              <a:rPr lang="en-US" dirty="0" smtClean="0"/>
              <a:t>)</a:t>
            </a:r>
          </a:p>
          <a:p>
            <a:r>
              <a:rPr lang="en-US" dirty="0" smtClean="0"/>
              <a:t>Contribute to global analysis</a:t>
            </a:r>
          </a:p>
          <a:p>
            <a:pPr lvl="1"/>
            <a:r>
              <a:rPr lang="en-US" dirty="0" smtClean="0"/>
              <a:t>Quark flavor tagged by detected meson</a:t>
            </a:r>
          </a:p>
          <a:p>
            <a:pPr lvl="1"/>
            <a:r>
              <a:rPr lang="en-US" dirty="0" smtClean="0"/>
              <a:t>Significantly reduce uncertainty on </a:t>
            </a:r>
            <a:r>
              <a:rPr lang="el-GR" dirty="0" smtClean="0"/>
              <a:t>Δ</a:t>
            </a:r>
            <a:r>
              <a:rPr lang="en-US" dirty="0" smtClean="0"/>
              <a:t>d </a:t>
            </a:r>
          </a:p>
          <a:p>
            <a:pPr lvl="1"/>
            <a:endParaRPr lang="en-US" dirty="0" smtClean="0"/>
          </a:p>
          <a:p>
            <a:pPr lvl="1"/>
            <a:endParaRPr lang="en-US" dirty="0" smtClean="0"/>
          </a:p>
          <a:p>
            <a:r>
              <a:rPr lang="en-US" dirty="0" err="1" smtClean="0"/>
              <a:t>p</a:t>
            </a:r>
            <a:r>
              <a:rPr lang="en-US" baseline="-25000" dirty="0" err="1" smtClean="0"/>
              <a:t>T</a:t>
            </a:r>
            <a:r>
              <a:rPr lang="en-US" dirty="0" smtClean="0"/>
              <a:t> dependency of A</a:t>
            </a:r>
            <a:r>
              <a:rPr lang="en-US" baseline="-25000" dirty="0" smtClean="0"/>
              <a:t>LL</a:t>
            </a:r>
            <a:r>
              <a:rPr lang="en-US" dirty="0" smtClean="0"/>
              <a:t> </a:t>
            </a:r>
          </a:p>
          <a:p>
            <a:pPr lvl="1"/>
            <a:r>
              <a:rPr lang="en-US" dirty="0" smtClean="0"/>
              <a:t>flavor dep. of </a:t>
            </a:r>
            <a:r>
              <a:rPr lang="en-US" dirty="0" err="1" smtClean="0"/>
              <a:t>p</a:t>
            </a:r>
            <a:r>
              <a:rPr lang="en-US" baseline="-25000" dirty="0" err="1" smtClean="0"/>
              <a:t>T</a:t>
            </a:r>
            <a:r>
              <a:rPr lang="en-US" baseline="-25000" dirty="0" smtClean="0"/>
              <a:t> </a:t>
            </a:r>
            <a:r>
              <a:rPr lang="en-US" dirty="0" smtClean="0"/>
              <a:t>width</a:t>
            </a:r>
            <a:br>
              <a:rPr lang="en-US" dirty="0" smtClean="0"/>
            </a:br>
            <a:r>
              <a:rPr lang="en-US" dirty="0" smtClean="0"/>
              <a:t>~ </a:t>
            </a:r>
            <a:r>
              <a:rPr lang="en-US" dirty="0" smtClean="0">
                <a:solidFill>
                  <a:schemeClr val="accent6"/>
                </a:solidFill>
              </a:rPr>
              <a:t>different OAM of quarks</a:t>
            </a:r>
            <a:r>
              <a:rPr lang="en-US" dirty="0" smtClean="0"/>
              <a:t/>
            </a:r>
            <a:br>
              <a:rPr lang="en-US" dirty="0" smtClean="0"/>
            </a:br>
            <a:r>
              <a:rPr lang="en-US" sz="1400" dirty="0" smtClean="0"/>
              <a:t>arXiv:0705.1553</a:t>
            </a:r>
            <a:endParaRPr lang="en-US" dirty="0"/>
          </a:p>
        </p:txBody>
      </p:sp>
      <p:sp>
        <p:nvSpPr>
          <p:cNvPr id="7" name="日期占位符 6"/>
          <p:cNvSpPr>
            <a:spLocks noGrp="1"/>
          </p:cNvSpPr>
          <p:nvPr>
            <p:ph type="dt" sz="half" idx="10"/>
          </p:nvPr>
        </p:nvSpPr>
        <p:spPr/>
        <p:txBody>
          <a:bodyPr/>
          <a:lstStyle/>
          <a:p>
            <a:r>
              <a:rPr lang="en-US" smtClean="0"/>
              <a:t>SoLID Collaboration Meeting</a:t>
            </a:r>
            <a:endParaRPr lang="en-US"/>
          </a:p>
        </p:txBody>
      </p:sp>
      <p:sp>
        <p:nvSpPr>
          <p:cNvPr id="8" name="页脚占位符 7"/>
          <p:cNvSpPr>
            <a:spLocks noGrp="1"/>
          </p:cNvSpPr>
          <p:nvPr>
            <p:ph type="ftr" sz="quarter" idx="11"/>
          </p:nvPr>
        </p:nvSpPr>
        <p:spPr/>
        <p:txBody>
          <a:bodyPr/>
          <a:lstStyle/>
          <a:p>
            <a:r>
              <a:rPr lang="en-US" smtClean="0"/>
              <a:t>Jin Huang &lt;jinhuang@jlab.org&gt;</a:t>
            </a:r>
            <a:endParaRPr lang="en-US"/>
          </a:p>
        </p:txBody>
      </p:sp>
      <p:sp>
        <p:nvSpPr>
          <p:cNvPr id="9" name="灯片编号占位符 8"/>
          <p:cNvSpPr>
            <a:spLocks noGrp="1"/>
          </p:cNvSpPr>
          <p:nvPr>
            <p:ph type="sldNum" sz="quarter" idx="12"/>
          </p:nvPr>
        </p:nvSpPr>
        <p:spPr/>
        <p:txBody>
          <a:bodyPr/>
          <a:lstStyle/>
          <a:p>
            <a:fld id="{EDE73889-8752-428C-A11C-8679396BAC9B}" type="slidenum">
              <a:rPr lang="en-US" smtClean="0"/>
              <a:pPr/>
              <a:t>17</a:t>
            </a:fld>
            <a:endParaRPr lang="en-US"/>
          </a:p>
        </p:txBody>
      </p:sp>
      <p:sp>
        <p:nvSpPr>
          <p:cNvPr id="10" name="标题 9"/>
          <p:cNvSpPr>
            <a:spLocks noGrp="1"/>
          </p:cNvSpPr>
          <p:nvPr>
            <p:ph type="title"/>
          </p:nvPr>
        </p:nvSpPr>
        <p:spPr/>
        <p:txBody>
          <a:bodyPr/>
          <a:lstStyle/>
          <a:p>
            <a:r>
              <a:rPr lang="en-US" dirty="0" err="1" smtClean="0"/>
              <a:t>p</a:t>
            </a:r>
            <a:r>
              <a:rPr lang="en-US" baseline="-25000" dirty="0" err="1" smtClean="0"/>
              <a:t>T</a:t>
            </a:r>
            <a:r>
              <a:rPr lang="en-US" dirty="0" smtClean="0"/>
              <a:t> Dep. Helicity Distribution</a:t>
            </a:r>
            <a:endParaRPr lang="en-US" dirty="0"/>
          </a:p>
        </p:txBody>
      </p:sp>
      <p:pic>
        <p:nvPicPr>
          <p:cNvPr id="179202"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143000" y="3124200"/>
            <a:ext cx="3390900" cy="779698"/>
          </a:xfrm>
          <a:prstGeom prst="rect">
            <a:avLst/>
          </a:prstGeom>
          <a:noFill/>
          <a:ln w="9525">
            <a:noFill/>
            <a:miter lim="800000"/>
            <a:headEnd/>
            <a:tailEnd/>
          </a:ln>
        </p:spPr>
      </p:pic>
      <p:pic>
        <p:nvPicPr>
          <p:cNvPr id="179203"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685086" y="4191000"/>
            <a:ext cx="4311277" cy="2209800"/>
          </a:xfrm>
          <a:prstGeom prst="rect">
            <a:avLst/>
          </a:prstGeom>
          <a:noFill/>
          <a:ln w="9525">
            <a:noFill/>
            <a:miter lim="800000"/>
            <a:headEnd/>
            <a:tailEnd/>
          </a:ln>
        </p:spPr>
      </p:pic>
      <p:sp>
        <p:nvSpPr>
          <p:cNvPr id="14" name="矩形 13"/>
          <p:cNvSpPr/>
          <p:nvPr/>
        </p:nvSpPr>
        <p:spPr>
          <a:xfrm>
            <a:off x="5257800" y="4038600"/>
            <a:ext cx="3581400" cy="276999"/>
          </a:xfrm>
          <a:prstGeom prst="rect">
            <a:avLst/>
          </a:prstGeom>
        </p:spPr>
        <p:txBody>
          <a:bodyPr wrap="square">
            <a:spAutoFit/>
          </a:bodyPr>
          <a:lstStyle/>
          <a:p>
            <a:pPr algn="r"/>
            <a:r>
              <a:rPr lang="en-US" sz="1200" dirty="0" smtClean="0"/>
              <a:t>CLAS proton A</a:t>
            </a:r>
            <a:r>
              <a:rPr lang="en-US" sz="1200" baseline="-25000" dirty="0" smtClean="0"/>
              <a:t>LL </a:t>
            </a:r>
            <a:r>
              <a:rPr lang="en-US" sz="1200" dirty="0" smtClean="0"/>
              <a:t>, arXiv:1003.4549</a:t>
            </a:r>
            <a:endParaRPr lang="en-US" sz="1200" dirty="0"/>
          </a:p>
        </p:txBody>
      </p:sp>
      <p:sp>
        <p:nvSpPr>
          <p:cNvPr id="15" name="椭圆 14"/>
          <p:cNvSpPr/>
          <p:nvPr/>
        </p:nvSpPr>
        <p:spPr>
          <a:xfrm>
            <a:off x="3048000" y="3124200"/>
            <a:ext cx="762000" cy="381000"/>
          </a:xfrm>
          <a:prstGeom prst="ellipse">
            <a:avLst/>
          </a:prstGeom>
          <a:noFill/>
          <a:ln w="38100" cmpd="dbl">
            <a:solidFill>
              <a:schemeClr val="accent6"/>
            </a:solid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Tree>
  </p:cSld>
  <p:clrMapOvr>
    <a:masterClrMapping/>
  </p:clrMapOvr>
  <p:transition advTm="11871">
    <p:strips dir="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57200" y="1405128"/>
            <a:ext cx="8229600" cy="4843272"/>
          </a:xfrm>
        </p:spPr>
        <p:txBody>
          <a:bodyPr>
            <a:noAutofit/>
          </a:bodyPr>
          <a:lstStyle/>
          <a:p>
            <a:r>
              <a:rPr lang="en-US" sz="2800" dirty="0" smtClean="0"/>
              <a:t>SIDIS charged pion production</a:t>
            </a:r>
            <a:br>
              <a:rPr lang="en-US" sz="2800" dirty="0" smtClean="0"/>
            </a:br>
            <a:r>
              <a:rPr lang="en-US" sz="2800" dirty="0" smtClean="0">
                <a:solidFill>
                  <a:schemeClr val="accent1"/>
                </a:solidFill>
              </a:rPr>
              <a:t>ultimate precision 4D mapping </a:t>
            </a:r>
            <a:r>
              <a:rPr lang="en-US" sz="2800" dirty="0" smtClean="0"/>
              <a:t>of </a:t>
            </a:r>
            <a:r>
              <a:rPr lang="en-US" sz="2800" dirty="0" err="1" smtClean="0"/>
              <a:t>asym</a:t>
            </a:r>
            <a:r>
              <a:rPr lang="en-US" sz="2800" dirty="0" smtClean="0"/>
              <a:t>.</a:t>
            </a:r>
          </a:p>
          <a:p>
            <a:r>
              <a:rPr lang="en-US" sz="2800" dirty="0" smtClean="0"/>
              <a:t>Extraction of novel TMDs </a:t>
            </a:r>
          </a:p>
          <a:p>
            <a:pPr lvl="1"/>
            <a:r>
              <a:rPr lang="en-US" sz="2400" dirty="0" smtClean="0"/>
              <a:t>A</a:t>
            </a:r>
            <a:r>
              <a:rPr lang="en-US" sz="2400" baseline="-25000" dirty="0" smtClean="0"/>
              <a:t>UL </a:t>
            </a:r>
            <a:r>
              <a:rPr lang="en-US" sz="2400" dirty="0" smtClean="0"/>
              <a:t>→</a:t>
            </a:r>
            <a:r>
              <a:rPr lang="en-US" altLang="zh-CN" sz="2400" i="1" dirty="0" smtClean="0">
                <a:latin typeface="Times New Roman" pitchFamily="18" charset="0"/>
                <a:cs typeface="Times New Roman" pitchFamily="18" charset="0"/>
              </a:rPr>
              <a:t>h</a:t>
            </a:r>
            <a:r>
              <a:rPr lang="en-US" altLang="zh-CN" sz="2400" baseline="-25000" dirty="0" smtClean="0">
                <a:latin typeface="Times New Roman" pitchFamily="18" charset="0"/>
                <a:cs typeface="Times New Roman" pitchFamily="18" charset="0"/>
              </a:rPr>
              <a:t>1L</a:t>
            </a:r>
            <a:r>
              <a:rPr lang="en-US" altLang="zh-CN" sz="2800" baseline="-25000" dirty="0" smtClean="0">
                <a:latin typeface="Times New Roman" pitchFamily="18" charset="0"/>
                <a:cs typeface="Times New Roman" pitchFamily="18" charset="0"/>
              </a:rPr>
              <a:t> </a:t>
            </a:r>
          </a:p>
          <a:p>
            <a:pPr lvl="1"/>
            <a:r>
              <a:rPr lang="en-US" sz="2400" dirty="0" smtClean="0"/>
              <a:t>A</a:t>
            </a:r>
            <a:r>
              <a:rPr lang="en-US" sz="2400" baseline="-25000" dirty="0" smtClean="0"/>
              <a:t>LT</a:t>
            </a:r>
            <a:r>
              <a:rPr lang="en-US" sz="2400" dirty="0" smtClean="0"/>
              <a:t> →</a:t>
            </a:r>
            <a:r>
              <a:rPr lang="en-US" sz="2400" i="1" dirty="0" smtClean="0">
                <a:latin typeface="Times New Roman" pitchFamily="18" charset="0"/>
                <a:cs typeface="Times New Roman" pitchFamily="18" charset="0"/>
              </a:rPr>
              <a:t>g</a:t>
            </a:r>
            <a:r>
              <a:rPr lang="en-US" altLang="zh-CN" sz="2400" baseline="-25000" dirty="0" smtClean="0">
                <a:latin typeface="Times New Roman" pitchFamily="18" charset="0"/>
                <a:cs typeface="Times New Roman" pitchFamily="18" charset="0"/>
              </a:rPr>
              <a:t>1T</a:t>
            </a:r>
          </a:p>
          <a:p>
            <a:pPr lvl="1"/>
            <a:r>
              <a:rPr lang="en-US" sz="2400" dirty="0" smtClean="0"/>
              <a:t>A</a:t>
            </a:r>
            <a:r>
              <a:rPr lang="en-US" sz="2400" baseline="-25000" dirty="0" smtClean="0"/>
              <a:t>LL</a:t>
            </a:r>
            <a:r>
              <a:rPr lang="en-US" sz="2400" dirty="0" smtClean="0"/>
              <a:t> →</a:t>
            </a:r>
            <a:r>
              <a:rPr lang="en-US" sz="2400" i="1" dirty="0" smtClean="0">
                <a:latin typeface="Times New Roman" pitchFamily="18" charset="0"/>
                <a:cs typeface="Times New Roman" pitchFamily="18" charset="0"/>
              </a:rPr>
              <a:t>g</a:t>
            </a:r>
            <a:r>
              <a:rPr lang="en-US" altLang="zh-CN" sz="2400" baseline="-25000" dirty="0" smtClean="0">
                <a:latin typeface="Times New Roman" pitchFamily="18" charset="0"/>
                <a:cs typeface="Times New Roman" pitchFamily="18" charset="0"/>
              </a:rPr>
              <a:t>1L</a:t>
            </a:r>
            <a:r>
              <a:rPr lang="en-US" sz="2400" dirty="0" smtClean="0"/>
              <a:t> : </a:t>
            </a:r>
            <a:r>
              <a:rPr lang="en-US" sz="2400" dirty="0" err="1" smtClean="0"/>
              <a:t>p</a:t>
            </a:r>
            <a:r>
              <a:rPr lang="en-US" sz="2400" baseline="-25000" dirty="0" err="1" smtClean="0"/>
              <a:t>T</a:t>
            </a:r>
            <a:r>
              <a:rPr lang="en-US" sz="2400" dirty="0" smtClean="0"/>
              <a:t> dep. helicity distribution, </a:t>
            </a:r>
            <a:r>
              <a:rPr lang="el-GR" sz="2400" dirty="0" smtClean="0"/>
              <a:t>Δ</a:t>
            </a:r>
            <a:r>
              <a:rPr lang="en-US" sz="2400" dirty="0" smtClean="0"/>
              <a:t>d </a:t>
            </a:r>
          </a:p>
          <a:p>
            <a:r>
              <a:rPr lang="en-US" sz="2800" dirty="0" smtClean="0"/>
              <a:t>Major role in worldwide efforts </a:t>
            </a:r>
          </a:p>
          <a:p>
            <a:pPr lvl="1"/>
            <a:r>
              <a:rPr lang="en-US" sz="2400" dirty="0" smtClean="0">
                <a:solidFill>
                  <a:schemeClr val="accent1"/>
                </a:solidFill>
              </a:rPr>
              <a:t>Spin-orbit effects </a:t>
            </a:r>
            <a:r>
              <a:rPr lang="en-US" sz="2400" dirty="0" smtClean="0"/>
              <a:t>&amp; </a:t>
            </a:r>
            <a:r>
              <a:rPr lang="en-US" sz="2400" dirty="0" smtClean="0">
                <a:solidFill>
                  <a:schemeClr val="accent1"/>
                </a:solidFill>
              </a:rPr>
              <a:t>3D structure </a:t>
            </a:r>
            <a:r>
              <a:rPr lang="en-US" sz="2400" dirty="0" smtClean="0"/>
              <a:t>of nucleon</a:t>
            </a:r>
          </a:p>
          <a:p>
            <a:r>
              <a:rPr lang="en-US" sz="2800" dirty="0" smtClean="0">
                <a:solidFill>
                  <a:schemeClr val="accent1"/>
                </a:solidFill>
              </a:rPr>
              <a:t>Long. pol. </a:t>
            </a:r>
            <a:r>
              <a:rPr lang="en-US" sz="2800" baseline="30000" dirty="0" smtClean="0">
                <a:solidFill>
                  <a:schemeClr val="accent1"/>
                </a:solidFill>
              </a:rPr>
              <a:t>3</a:t>
            </a:r>
            <a:r>
              <a:rPr lang="en-US" sz="2800" dirty="0" smtClean="0">
                <a:solidFill>
                  <a:schemeClr val="accent1"/>
                </a:solidFill>
              </a:rPr>
              <a:t>He target </a:t>
            </a:r>
            <a:r>
              <a:rPr lang="en-US" sz="2800" dirty="0" smtClean="0"/>
              <a:t>+ SoLID</a:t>
            </a:r>
          </a:p>
          <a:p>
            <a:r>
              <a:rPr lang="en-US" sz="2800" dirty="0" smtClean="0">
                <a:solidFill>
                  <a:schemeClr val="accent1"/>
                </a:solidFill>
              </a:rPr>
              <a:t>35-day</a:t>
            </a:r>
            <a:r>
              <a:rPr lang="en-US" sz="2800" dirty="0" smtClean="0"/>
              <a:t> pol. beam </a:t>
            </a:r>
          </a:p>
        </p:txBody>
      </p:sp>
      <p:sp>
        <p:nvSpPr>
          <p:cNvPr id="3" name="日期占位符 2"/>
          <p:cNvSpPr>
            <a:spLocks noGrp="1"/>
          </p:cNvSpPr>
          <p:nvPr>
            <p:ph type="dt" sz="half" idx="10"/>
          </p:nvPr>
        </p:nvSpPr>
        <p:spPr/>
        <p:txBody>
          <a:bodyPr/>
          <a:lstStyle/>
          <a:p>
            <a:r>
              <a:rPr lang="en-US" smtClean="0"/>
              <a:t>SoLID Collaboration Meeting</a:t>
            </a:r>
            <a:endParaRPr lang="en-US"/>
          </a:p>
        </p:txBody>
      </p:sp>
      <p:sp>
        <p:nvSpPr>
          <p:cNvPr id="4" name="页脚占位符 3"/>
          <p:cNvSpPr>
            <a:spLocks noGrp="1"/>
          </p:cNvSpPr>
          <p:nvPr>
            <p:ph type="ftr" sz="quarter" idx="11"/>
          </p:nvPr>
        </p:nvSpPr>
        <p:spPr/>
        <p:txBody>
          <a:bodyPr/>
          <a:lstStyle/>
          <a:p>
            <a:r>
              <a:rPr lang="en-US" smtClean="0"/>
              <a:t>Jin Huang &lt;jinhuang@jlab.org&gt;</a:t>
            </a:r>
            <a:endParaRPr lang="en-US"/>
          </a:p>
        </p:txBody>
      </p:sp>
      <p:sp>
        <p:nvSpPr>
          <p:cNvPr id="5" name="灯片编号占位符 4"/>
          <p:cNvSpPr>
            <a:spLocks noGrp="1"/>
          </p:cNvSpPr>
          <p:nvPr>
            <p:ph type="sldNum" sz="quarter" idx="12"/>
          </p:nvPr>
        </p:nvSpPr>
        <p:spPr/>
        <p:txBody>
          <a:bodyPr/>
          <a:lstStyle/>
          <a:p>
            <a:fld id="{EDE73889-8752-428C-A11C-8679396BAC9B}" type="slidenum">
              <a:rPr lang="en-US" smtClean="0"/>
              <a:pPr/>
              <a:t>18</a:t>
            </a:fld>
            <a:endParaRPr lang="en-US" dirty="0"/>
          </a:p>
        </p:txBody>
      </p:sp>
      <p:sp>
        <p:nvSpPr>
          <p:cNvPr id="6" name="标题 5"/>
          <p:cNvSpPr>
            <a:spLocks noGrp="1"/>
          </p:cNvSpPr>
          <p:nvPr>
            <p:ph type="title"/>
          </p:nvPr>
        </p:nvSpPr>
        <p:spPr/>
        <p:txBody>
          <a:bodyPr>
            <a:normAutofit/>
          </a:bodyPr>
          <a:lstStyle/>
          <a:p>
            <a:r>
              <a:rPr lang="en-US" dirty="0" smtClean="0"/>
              <a:t>Conclusion</a:t>
            </a:r>
            <a:endParaRPr lang="en-US" dirty="0"/>
          </a:p>
        </p:txBody>
      </p:sp>
      <p:grpSp>
        <p:nvGrpSpPr>
          <p:cNvPr id="9" name="组合 8"/>
          <p:cNvGrpSpPr/>
          <p:nvPr/>
        </p:nvGrpSpPr>
        <p:grpSpPr>
          <a:xfrm>
            <a:off x="2514600" y="2895600"/>
            <a:ext cx="5545223" cy="685800"/>
            <a:chOff x="2514600" y="3379694"/>
            <a:chExt cx="5545223" cy="685800"/>
          </a:xfrm>
        </p:grpSpPr>
        <p:sp>
          <p:nvSpPr>
            <p:cNvPr id="7" name="右大括号 6"/>
            <p:cNvSpPr/>
            <p:nvPr/>
          </p:nvSpPr>
          <p:spPr>
            <a:xfrm>
              <a:off x="2514600" y="3379694"/>
              <a:ext cx="152400" cy="6858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矩形 7"/>
            <p:cNvSpPr/>
            <p:nvPr/>
          </p:nvSpPr>
          <p:spPr>
            <a:xfrm>
              <a:off x="2667000" y="3543762"/>
              <a:ext cx="5392823" cy="369332"/>
            </a:xfrm>
            <a:prstGeom prst="rect">
              <a:avLst/>
            </a:prstGeom>
          </p:spPr>
          <p:txBody>
            <a:bodyPr wrap="none">
              <a:spAutoFit/>
            </a:bodyPr>
            <a:lstStyle/>
            <a:p>
              <a:r>
                <a:rPr lang="en-US" dirty="0" smtClean="0">
                  <a:solidFill>
                    <a:schemeClr val="accent6"/>
                  </a:solidFill>
                </a:rPr>
                <a:t>“</a:t>
              </a:r>
              <a:r>
                <a:rPr lang="en-US" dirty="0" smtClean="0">
                  <a:solidFill>
                    <a:schemeClr val="accent1"/>
                  </a:solidFill>
                </a:rPr>
                <a:t>worm-gear” distribution, Re[(L=0)</a:t>
              </a:r>
              <a:r>
                <a:rPr lang="en-US" baseline="-25000" dirty="0" smtClean="0">
                  <a:solidFill>
                    <a:schemeClr val="accent1"/>
                  </a:solidFill>
                </a:rPr>
                <a:t>q</a:t>
              </a:r>
              <a:r>
                <a:rPr lang="en-US" dirty="0" smtClean="0">
                  <a:solidFill>
                    <a:schemeClr val="accent1"/>
                  </a:solidFill>
                </a:rPr>
                <a:t> × (L=1)</a:t>
              </a:r>
              <a:r>
                <a:rPr lang="en-US" baseline="-25000" dirty="0" smtClean="0">
                  <a:solidFill>
                    <a:schemeClr val="accent1"/>
                  </a:solidFill>
                </a:rPr>
                <a:t>q</a:t>
              </a:r>
              <a:r>
                <a:rPr lang="en-US" dirty="0" smtClean="0">
                  <a:solidFill>
                    <a:schemeClr val="accent1"/>
                  </a:solidFill>
                </a:rPr>
                <a:t>]</a:t>
              </a:r>
              <a:endParaRPr lang="en-US" dirty="0">
                <a:solidFill>
                  <a:schemeClr val="accent1"/>
                </a:solidFill>
              </a:endParaRPr>
            </a:p>
          </p:txBody>
        </p:sp>
      </p:grpSp>
      <p:grpSp>
        <p:nvGrpSpPr>
          <p:cNvPr id="10" name="组合 9"/>
          <p:cNvGrpSpPr/>
          <p:nvPr/>
        </p:nvGrpSpPr>
        <p:grpSpPr>
          <a:xfrm>
            <a:off x="7315200" y="152400"/>
            <a:ext cx="1676400" cy="2008878"/>
            <a:chOff x="6553200" y="762000"/>
            <a:chExt cx="2405228" cy="2882254"/>
          </a:xfrm>
        </p:grpSpPr>
        <p:grpSp>
          <p:nvGrpSpPr>
            <p:cNvPr id="11" name="组合 150"/>
            <p:cNvGrpSpPr/>
            <p:nvPr/>
          </p:nvGrpSpPr>
          <p:grpSpPr>
            <a:xfrm>
              <a:off x="6553200" y="762000"/>
              <a:ext cx="1828800" cy="2882254"/>
              <a:chOff x="6096000" y="1295400"/>
              <a:chExt cx="2209800" cy="3482723"/>
            </a:xfrm>
          </p:grpSpPr>
          <p:pic>
            <p:nvPicPr>
              <p:cNvPr id="13" name="Picture 3"/>
              <p:cNvPicPr>
                <a:picLocks noChangeAspect="1" noChangeArrowheads="1"/>
              </p:cNvPicPr>
              <p:nvPr/>
            </p:nvPicPr>
            <p:blipFill>
              <a:blip r:embed="rId3" cstate="print"/>
              <a:srcRect/>
              <a:stretch>
                <a:fillRect/>
              </a:stretch>
            </p:blipFill>
            <p:spPr bwMode="auto">
              <a:xfrm>
                <a:off x="6096000" y="1295400"/>
                <a:ext cx="2209800" cy="2436384"/>
              </a:xfrm>
              <a:prstGeom prst="rect">
                <a:avLst/>
              </a:prstGeom>
              <a:noFill/>
              <a:ln w="9525">
                <a:noFill/>
                <a:miter lim="800000"/>
                <a:headEnd/>
                <a:tailEnd/>
              </a:ln>
            </p:spPr>
          </p:pic>
          <p:sp>
            <p:nvSpPr>
              <p:cNvPr id="14" name="矩形 13"/>
              <p:cNvSpPr/>
              <p:nvPr/>
            </p:nvSpPr>
            <p:spPr>
              <a:xfrm>
                <a:off x="7030367" y="3657601"/>
                <a:ext cx="320262" cy="1120522"/>
              </a:xfrm>
              <a:prstGeom prst="rect">
                <a:avLst/>
              </a:prstGeom>
            </p:spPr>
            <p:txBody>
              <a:bodyPr wrap="none">
                <a:spAutoFit/>
              </a:bodyPr>
              <a:lstStyle/>
              <a:p>
                <a:pPr algn="ctr"/>
                <a:endParaRPr lang="en-US" altLang="zh-CN" sz="3600" b="1" dirty="0"/>
              </a:p>
            </p:txBody>
          </p:sp>
        </p:grpSp>
        <p:sp>
          <p:nvSpPr>
            <p:cNvPr id="12" name="右箭头 11"/>
            <p:cNvSpPr/>
            <p:nvPr/>
          </p:nvSpPr>
          <p:spPr>
            <a:xfrm rot="584170">
              <a:off x="8196428" y="823139"/>
              <a:ext cx="762000" cy="457200"/>
            </a:xfrm>
            <a:prstGeom prst="rightArrow">
              <a:avLst>
                <a:gd name="adj1" fmla="val 50000"/>
                <a:gd name="adj2" fmla="val 47944"/>
              </a:avLst>
            </a:prstGeom>
            <a:ln w="12700" cmpd="sng">
              <a:solidFill>
                <a:schemeClr val="tx1"/>
              </a:solidFill>
            </a:ln>
            <a:scene3d>
              <a:camera prst="perspectiveContrasting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advTm="17753">
    <p:strips dir="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dirty="0" smtClean="0"/>
              <a:t>Slides1: Summarize physics case</a:t>
            </a:r>
          </a:p>
          <a:p>
            <a:pPr lvl="1"/>
            <a:r>
              <a:rPr lang="en-US" dirty="0" smtClean="0"/>
              <a:t>Introducing from spin problem</a:t>
            </a:r>
          </a:p>
          <a:p>
            <a:pPr lvl="1"/>
            <a:r>
              <a:rPr lang="en-US" dirty="0" smtClean="0"/>
              <a:t>“worm-gear” distribution, Re[(L=0)</a:t>
            </a:r>
            <a:r>
              <a:rPr lang="en-US" baseline="-25000" dirty="0" smtClean="0"/>
              <a:t>q</a:t>
            </a:r>
            <a:r>
              <a:rPr lang="en-US" dirty="0" smtClean="0"/>
              <a:t> × (L=1)</a:t>
            </a:r>
            <a:r>
              <a:rPr lang="en-US" baseline="-25000" dirty="0" smtClean="0"/>
              <a:t>q</a:t>
            </a:r>
            <a:r>
              <a:rPr lang="en-US" dirty="0" smtClean="0"/>
              <a:t>]</a:t>
            </a:r>
          </a:p>
          <a:p>
            <a:pPr lvl="1"/>
            <a:r>
              <a:rPr lang="en-US" dirty="0" smtClean="0"/>
              <a:t>Feature of setup</a:t>
            </a:r>
          </a:p>
          <a:p>
            <a:pPr lvl="2"/>
            <a:r>
              <a:rPr lang="en-US" dirty="0" smtClean="0"/>
              <a:t>polarized beam, long. polarized target</a:t>
            </a:r>
          </a:p>
          <a:p>
            <a:pPr lvl="2"/>
            <a:r>
              <a:rPr lang="en-US" dirty="0" smtClean="0"/>
              <a:t>35PAC day for a meaningful measurement of small h</a:t>
            </a:r>
            <a:r>
              <a:rPr lang="en-US" baseline="-25000" dirty="0" smtClean="0"/>
              <a:t>1L</a:t>
            </a:r>
          </a:p>
          <a:p>
            <a:r>
              <a:rPr lang="en-US" dirty="0" smtClean="0"/>
              <a:t>Slides2: More details</a:t>
            </a:r>
          </a:p>
          <a:p>
            <a:pPr lvl="1"/>
            <a:r>
              <a:rPr lang="en-US" dirty="0" smtClean="0"/>
              <a:t>Lattice calculation</a:t>
            </a:r>
          </a:p>
          <a:p>
            <a:pPr lvl="1"/>
            <a:r>
              <a:rPr lang="en-US" dirty="0" smtClean="0"/>
              <a:t>Model prediction, testing </a:t>
            </a:r>
            <a:r>
              <a:rPr lang="en-US" sz="2000" i="1" dirty="0" smtClean="0"/>
              <a:t>h</a:t>
            </a:r>
            <a:r>
              <a:rPr lang="en-US" sz="2000" baseline="-25000" dirty="0" smtClean="0"/>
              <a:t>1L</a:t>
            </a:r>
            <a:r>
              <a:rPr lang="en-US" sz="2000" baseline="30000" dirty="0" smtClean="0">
                <a:sym typeface="Symbol"/>
              </a:rPr>
              <a:t></a:t>
            </a:r>
            <a:r>
              <a:rPr lang="en-US" sz="2000" dirty="0" smtClean="0">
                <a:sym typeface="Symbol"/>
              </a:rPr>
              <a:t> =</a:t>
            </a:r>
            <a:r>
              <a:rPr lang="en-US" sz="2000" baseline="30000" dirty="0" smtClean="0">
                <a:sym typeface="Symbol"/>
              </a:rPr>
              <a:t>?</a:t>
            </a:r>
            <a:r>
              <a:rPr lang="en-US" sz="2000" dirty="0" smtClean="0">
                <a:sym typeface="Symbol"/>
              </a:rPr>
              <a:t> -</a:t>
            </a:r>
            <a:r>
              <a:rPr lang="en-US" sz="2000" i="1" dirty="0" smtClean="0"/>
              <a:t>g</a:t>
            </a:r>
            <a:r>
              <a:rPr lang="en-US" sz="2000" baseline="-25000" dirty="0" smtClean="0"/>
              <a:t>1T</a:t>
            </a:r>
            <a:r>
              <a:rPr lang="en-US" sz="2000" baseline="30000" dirty="0" smtClean="0">
                <a:sym typeface="Symbol"/>
              </a:rPr>
              <a:t> </a:t>
            </a:r>
            <a:endParaRPr lang="en-US" sz="2000" dirty="0" smtClean="0"/>
          </a:p>
          <a:p>
            <a:pPr lvl="1"/>
            <a:r>
              <a:rPr lang="en-US" dirty="0" smtClean="0"/>
              <a:t>WW-relations, connection to g</a:t>
            </a:r>
            <a:r>
              <a:rPr lang="en-US" baseline="-25000" dirty="0" smtClean="0"/>
              <a:t>1</a:t>
            </a:r>
            <a:r>
              <a:rPr lang="en-US" dirty="0" smtClean="0"/>
              <a:t>, h</a:t>
            </a:r>
            <a:r>
              <a:rPr lang="en-US" baseline="-25000" dirty="0" smtClean="0"/>
              <a:t>1</a:t>
            </a:r>
          </a:p>
          <a:p>
            <a:r>
              <a:rPr lang="en-US" dirty="0" smtClean="0"/>
              <a:t>One/two slides on technical progress</a:t>
            </a:r>
            <a:endParaRPr lang="en-US" dirty="0"/>
          </a:p>
        </p:txBody>
      </p:sp>
      <p:sp>
        <p:nvSpPr>
          <p:cNvPr id="3" name="日期占位符 2"/>
          <p:cNvSpPr>
            <a:spLocks noGrp="1"/>
          </p:cNvSpPr>
          <p:nvPr>
            <p:ph type="dt" sz="half" idx="10"/>
          </p:nvPr>
        </p:nvSpPr>
        <p:spPr/>
        <p:txBody>
          <a:bodyPr/>
          <a:lstStyle/>
          <a:p>
            <a:r>
              <a:rPr lang="en-US" smtClean="0"/>
              <a:t>SoLID Collaboration Meeting</a:t>
            </a:r>
            <a:endParaRPr lang="en-US"/>
          </a:p>
        </p:txBody>
      </p:sp>
      <p:sp>
        <p:nvSpPr>
          <p:cNvPr id="4" name="页脚占位符 3"/>
          <p:cNvSpPr>
            <a:spLocks noGrp="1"/>
          </p:cNvSpPr>
          <p:nvPr>
            <p:ph type="ftr" sz="quarter" idx="11"/>
          </p:nvPr>
        </p:nvSpPr>
        <p:spPr/>
        <p:txBody>
          <a:bodyPr/>
          <a:lstStyle/>
          <a:p>
            <a:r>
              <a:rPr lang="en-US" smtClean="0"/>
              <a:t>Jin Huang &lt;jinhuang@jlab.org&gt;</a:t>
            </a:r>
            <a:endParaRPr lang="en-US"/>
          </a:p>
        </p:txBody>
      </p:sp>
      <p:sp>
        <p:nvSpPr>
          <p:cNvPr id="5" name="灯片编号占位符 4"/>
          <p:cNvSpPr>
            <a:spLocks noGrp="1"/>
          </p:cNvSpPr>
          <p:nvPr>
            <p:ph type="sldNum" sz="quarter" idx="12"/>
          </p:nvPr>
        </p:nvSpPr>
        <p:spPr/>
        <p:txBody>
          <a:bodyPr/>
          <a:lstStyle/>
          <a:p>
            <a:fld id="{EDE73889-8752-428C-A11C-8679396BAC9B}" type="slidenum">
              <a:rPr lang="en-US" smtClean="0"/>
              <a:pPr/>
              <a:t>19</a:t>
            </a:fld>
            <a:endParaRPr lang="en-US" dirty="0"/>
          </a:p>
        </p:txBody>
      </p:sp>
      <p:sp>
        <p:nvSpPr>
          <p:cNvPr id="6" name="标题 5"/>
          <p:cNvSpPr>
            <a:spLocks noGrp="1"/>
          </p:cNvSpPr>
          <p:nvPr>
            <p:ph type="title"/>
          </p:nvPr>
        </p:nvSpPr>
        <p:spPr/>
        <p:txBody>
          <a:bodyPr/>
          <a:lstStyle/>
          <a:p>
            <a:r>
              <a:rPr lang="en-US" dirty="0" smtClean="0"/>
              <a:t>Proposal Update</a:t>
            </a:r>
            <a:endParaRPr lang="en-US" dirty="0"/>
          </a:p>
        </p:txBody>
      </p:sp>
    </p:spTree>
  </p:cSld>
  <p:clrMapOvr>
    <a:masterClrMapping/>
  </p:clrMapOvr>
  <p:transition>
    <p:strips dir="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57200" y="1481328"/>
            <a:ext cx="8686800" cy="4919472"/>
          </a:xfrm>
        </p:spPr>
        <p:txBody>
          <a:bodyPr>
            <a:normAutofit/>
          </a:bodyPr>
          <a:lstStyle/>
          <a:p>
            <a:r>
              <a:rPr lang="en-US" dirty="0" smtClean="0"/>
              <a:t>Azimuthal </a:t>
            </a:r>
            <a:r>
              <a:rPr lang="en-US" dirty="0" err="1" smtClean="0"/>
              <a:t>Asym</a:t>
            </a:r>
            <a:r>
              <a:rPr lang="en-US" dirty="0" smtClean="0"/>
              <a:t>. in SIDIS </a:t>
            </a:r>
            <a:r>
              <a:rPr lang="el-GR" dirty="0" smtClean="0"/>
              <a:t>π</a:t>
            </a:r>
            <a:r>
              <a:rPr lang="el-GR" baseline="30000" dirty="0" smtClean="0"/>
              <a:t>±</a:t>
            </a:r>
            <a:r>
              <a:rPr lang="en-US" baseline="30000" dirty="0" smtClean="0"/>
              <a:t> </a:t>
            </a:r>
            <a:r>
              <a:rPr lang="en-US" dirty="0" smtClean="0"/>
              <a:t>production</a:t>
            </a:r>
          </a:p>
          <a:p>
            <a:pPr lvl="1"/>
            <a:r>
              <a:rPr lang="en-US" dirty="0" smtClean="0">
                <a:solidFill>
                  <a:schemeClr val="accent1"/>
                </a:solidFill>
              </a:rPr>
              <a:t>longitudinally</a:t>
            </a:r>
            <a:r>
              <a:rPr lang="en-US" dirty="0" smtClean="0"/>
              <a:t> polarized </a:t>
            </a:r>
            <a:r>
              <a:rPr lang="en-US" baseline="30000" dirty="0" smtClean="0"/>
              <a:t>3</a:t>
            </a:r>
            <a:r>
              <a:rPr lang="en-US" dirty="0" smtClean="0"/>
              <a:t>He target</a:t>
            </a:r>
          </a:p>
          <a:p>
            <a:pPr lvl="1"/>
            <a:r>
              <a:rPr lang="en-US" dirty="0" smtClean="0">
                <a:solidFill>
                  <a:schemeClr val="accent1"/>
                </a:solidFill>
              </a:rPr>
              <a:t>SoLID</a:t>
            </a:r>
            <a:r>
              <a:rPr lang="en-US" dirty="0" smtClean="0"/>
              <a:t> spectrometer (Same setup as E12-10-006)</a:t>
            </a:r>
          </a:p>
          <a:p>
            <a:pPr lvl="1"/>
            <a:r>
              <a:rPr lang="en-US" dirty="0" smtClean="0">
                <a:solidFill>
                  <a:schemeClr val="accent1"/>
                </a:solidFill>
              </a:rPr>
              <a:t>High precision, Multi-dimensional </a:t>
            </a:r>
            <a:r>
              <a:rPr lang="en-US" dirty="0" smtClean="0"/>
              <a:t>mapping of</a:t>
            </a:r>
            <a:br>
              <a:rPr lang="en-US" dirty="0" smtClean="0"/>
            </a:br>
            <a:r>
              <a:rPr lang="en-US" dirty="0" smtClean="0"/>
              <a:t>A</a:t>
            </a:r>
            <a:r>
              <a:rPr lang="en-US" baseline="-25000" dirty="0" smtClean="0"/>
              <a:t>UL</a:t>
            </a:r>
            <a:r>
              <a:rPr lang="en-US" dirty="0" smtClean="0"/>
              <a:t>, A</a:t>
            </a:r>
            <a:r>
              <a:rPr lang="en-US" baseline="-25000" dirty="0" smtClean="0"/>
              <a:t>LT </a:t>
            </a:r>
            <a:r>
              <a:rPr lang="en-US" dirty="0" smtClean="0"/>
              <a:t>, A</a:t>
            </a:r>
            <a:r>
              <a:rPr lang="en-US" baseline="-25000" dirty="0" smtClean="0"/>
              <a:t>LL</a:t>
            </a:r>
            <a:r>
              <a:rPr lang="en-US" dirty="0" smtClean="0"/>
              <a:t> for neutron</a:t>
            </a:r>
          </a:p>
          <a:p>
            <a:r>
              <a:rPr lang="en-US" dirty="0" smtClean="0"/>
              <a:t>To study</a:t>
            </a:r>
          </a:p>
          <a:p>
            <a:pPr lvl="1"/>
            <a:r>
              <a:rPr lang="en-US" dirty="0" smtClean="0">
                <a:solidFill>
                  <a:schemeClr val="accent1"/>
                </a:solidFill>
              </a:rPr>
              <a:t>Quark spin-orbit correlations </a:t>
            </a:r>
            <a:r>
              <a:rPr lang="en-US" dirty="0" smtClean="0"/>
              <a:t>through </a:t>
            </a:r>
            <a:br>
              <a:rPr lang="en-US" dirty="0" smtClean="0"/>
            </a:br>
            <a:r>
              <a:rPr lang="en-US" dirty="0" smtClean="0"/>
              <a:t>“</a:t>
            </a:r>
            <a:r>
              <a:rPr lang="en-US" dirty="0" smtClean="0">
                <a:solidFill>
                  <a:schemeClr val="accent1"/>
                </a:solidFill>
              </a:rPr>
              <a:t>worm-gear</a:t>
            </a:r>
            <a:r>
              <a:rPr lang="en-US" dirty="0" smtClean="0"/>
              <a:t>” TMD PDFs</a:t>
            </a:r>
          </a:p>
          <a:p>
            <a:r>
              <a:rPr lang="en-US" dirty="0" smtClean="0"/>
              <a:t>Beam requests </a:t>
            </a:r>
          </a:p>
          <a:p>
            <a:pPr lvl="1"/>
            <a:r>
              <a:rPr lang="en-US" dirty="0" smtClean="0">
                <a:solidFill>
                  <a:schemeClr val="accent1"/>
                </a:solidFill>
              </a:rPr>
              <a:t>35 PAC days </a:t>
            </a:r>
            <a:r>
              <a:rPr lang="en-US" dirty="0" smtClean="0"/>
              <a:t>of 11GeV and 8.8GeV Beam, 15uA</a:t>
            </a:r>
          </a:p>
          <a:p>
            <a:pPr lvl="1"/>
            <a:r>
              <a:rPr lang="en-US" dirty="0" smtClean="0">
                <a:solidFill>
                  <a:schemeClr val="accent1"/>
                </a:solidFill>
              </a:rPr>
              <a:t>Beam pol. = 85%, </a:t>
            </a:r>
            <a:r>
              <a:rPr lang="en-US" dirty="0" smtClean="0"/>
              <a:t>same for E12-10-006</a:t>
            </a:r>
          </a:p>
        </p:txBody>
      </p:sp>
      <p:sp>
        <p:nvSpPr>
          <p:cNvPr id="3" name="日期占位符 2"/>
          <p:cNvSpPr>
            <a:spLocks noGrp="1"/>
          </p:cNvSpPr>
          <p:nvPr>
            <p:ph type="dt" sz="half" idx="10"/>
          </p:nvPr>
        </p:nvSpPr>
        <p:spPr/>
        <p:txBody>
          <a:bodyPr/>
          <a:lstStyle/>
          <a:p>
            <a:r>
              <a:rPr lang="en-US" smtClean="0"/>
              <a:t>SoLID Collaboration Meeting</a:t>
            </a:r>
            <a:endParaRPr lang="en-US"/>
          </a:p>
        </p:txBody>
      </p:sp>
      <p:sp>
        <p:nvSpPr>
          <p:cNvPr id="4" name="页脚占位符 3"/>
          <p:cNvSpPr>
            <a:spLocks noGrp="1"/>
          </p:cNvSpPr>
          <p:nvPr>
            <p:ph type="ftr" sz="quarter" idx="11"/>
          </p:nvPr>
        </p:nvSpPr>
        <p:spPr/>
        <p:txBody>
          <a:bodyPr/>
          <a:lstStyle/>
          <a:p>
            <a:r>
              <a:rPr lang="en-US" smtClean="0"/>
              <a:t>Jin Huang &lt;jinhuang@jlab.org&gt;</a:t>
            </a:r>
            <a:endParaRPr lang="en-US"/>
          </a:p>
        </p:txBody>
      </p:sp>
      <p:sp>
        <p:nvSpPr>
          <p:cNvPr id="5" name="灯片编号占位符 4"/>
          <p:cNvSpPr>
            <a:spLocks noGrp="1"/>
          </p:cNvSpPr>
          <p:nvPr>
            <p:ph type="sldNum" sz="quarter" idx="12"/>
          </p:nvPr>
        </p:nvSpPr>
        <p:spPr/>
        <p:txBody>
          <a:bodyPr/>
          <a:lstStyle/>
          <a:p>
            <a:fld id="{EDE73889-8752-428C-A11C-8679396BAC9B}" type="slidenum">
              <a:rPr lang="en-US" smtClean="0"/>
              <a:pPr/>
              <a:t>2</a:t>
            </a:fld>
            <a:endParaRPr lang="en-US" dirty="0"/>
          </a:p>
        </p:txBody>
      </p:sp>
      <p:sp>
        <p:nvSpPr>
          <p:cNvPr id="6" name="标题 5"/>
          <p:cNvSpPr>
            <a:spLocks noGrp="1"/>
          </p:cNvSpPr>
          <p:nvPr>
            <p:ph type="title"/>
          </p:nvPr>
        </p:nvSpPr>
        <p:spPr/>
        <p:txBody>
          <a:bodyPr/>
          <a:lstStyle/>
          <a:p>
            <a:r>
              <a:rPr lang="en-US" dirty="0" smtClean="0"/>
              <a:t>Overview</a:t>
            </a:r>
            <a:endParaRPr lang="en-US" dirty="0"/>
          </a:p>
        </p:txBody>
      </p:sp>
    </p:spTree>
    <p:custDataLst>
      <p:tags r:id="rId1"/>
    </p:custDataLst>
  </p:cSld>
  <p:clrMapOvr>
    <a:masterClrMapping/>
  </p:clrMapOvr>
  <p:transition advTm="27455">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 calcmode="lin" valueType="num">
                                      <p:cBhvr>
                                        <p:cTn id="7" dur="500" fill="hold"/>
                                        <p:tgtEl>
                                          <p:spTgt spid="2">
                                            <p:txEl>
                                              <p:pRg st="4" end="4"/>
                                            </p:txEl>
                                          </p:spTgt>
                                        </p:tgtEl>
                                        <p:attrNameLst>
                                          <p:attrName>ppt_w</p:attrName>
                                        </p:attrNameLst>
                                      </p:cBhvr>
                                      <p:tavLst>
                                        <p:tav tm="0">
                                          <p:val>
                                            <p:strVal val="#ppt_w*0.70"/>
                                          </p:val>
                                        </p:tav>
                                        <p:tav tm="100000">
                                          <p:val>
                                            <p:strVal val="#ppt_w"/>
                                          </p:val>
                                        </p:tav>
                                      </p:tavLst>
                                    </p:anim>
                                    <p:anim calcmode="lin" valueType="num">
                                      <p:cBhvr>
                                        <p:cTn id="8" dur="500" fill="hold"/>
                                        <p:tgtEl>
                                          <p:spTgt spid="2">
                                            <p:txEl>
                                              <p:pRg st="4" end="4"/>
                                            </p:txEl>
                                          </p:spTgt>
                                        </p:tgtEl>
                                        <p:attrNameLst>
                                          <p:attrName>ppt_h</p:attrName>
                                        </p:attrNameLst>
                                      </p:cBhvr>
                                      <p:tavLst>
                                        <p:tav tm="0">
                                          <p:val>
                                            <p:strVal val="#ppt_h"/>
                                          </p:val>
                                        </p:tav>
                                        <p:tav tm="100000">
                                          <p:val>
                                            <p:strVal val="#ppt_h"/>
                                          </p:val>
                                        </p:tav>
                                      </p:tavLst>
                                    </p:anim>
                                    <p:animEffect transition="in" filter="fade">
                                      <p:cBhvr>
                                        <p:cTn id="9" dur="500"/>
                                        <p:tgtEl>
                                          <p:spTgt spid="2">
                                            <p:txEl>
                                              <p:pRg st="4" end="4"/>
                                            </p:txEl>
                                          </p:spTgt>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2">
                                            <p:txEl>
                                              <p:pRg st="5" end="5"/>
                                            </p:txEl>
                                          </p:spTgt>
                                        </p:tgtEl>
                                        <p:attrNameLst>
                                          <p:attrName>style.visibility</p:attrName>
                                        </p:attrNameLst>
                                      </p:cBhvr>
                                      <p:to>
                                        <p:strVal val="visible"/>
                                      </p:to>
                                    </p:set>
                                    <p:anim calcmode="lin" valueType="num">
                                      <p:cBhvr>
                                        <p:cTn id="12" dur="500" fill="hold"/>
                                        <p:tgtEl>
                                          <p:spTgt spid="2">
                                            <p:txEl>
                                              <p:pRg st="5" end="5"/>
                                            </p:txEl>
                                          </p:spTgt>
                                        </p:tgtEl>
                                        <p:attrNameLst>
                                          <p:attrName>ppt_w</p:attrName>
                                        </p:attrNameLst>
                                      </p:cBhvr>
                                      <p:tavLst>
                                        <p:tav tm="0">
                                          <p:val>
                                            <p:strVal val="#ppt_w*0.70"/>
                                          </p:val>
                                        </p:tav>
                                        <p:tav tm="100000">
                                          <p:val>
                                            <p:strVal val="#ppt_w"/>
                                          </p:val>
                                        </p:tav>
                                      </p:tavLst>
                                    </p:anim>
                                    <p:anim calcmode="lin" valueType="num">
                                      <p:cBhvr>
                                        <p:cTn id="13" dur="500" fill="hold"/>
                                        <p:tgtEl>
                                          <p:spTgt spid="2">
                                            <p:txEl>
                                              <p:pRg st="5" end="5"/>
                                            </p:txEl>
                                          </p:spTgt>
                                        </p:tgtEl>
                                        <p:attrNameLst>
                                          <p:attrName>ppt_h</p:attrName>
                                        </p:attrNameLst>
                                      </p:cBhvr>
                                      <p:tavLst>
                                        <p:tav tm="0">
                                          <p:val>
                                            <p:strVal val="#ppt_h"/>
                                          </p:val>
                                        </p:tav>
                                        <p:tav tm="100000">
                                          <p:val>
                                            <p:strVal val="#ppt_h"/>
                                          </p:val>
                                        </p:tav>
                                      </p:tavLst>
                                    </p:anim>
                                    <p:animEffect transition="in" filter="fade">
                                      <p:cBhvr>
                                        <p:cTn id="14" dur="500"/>
                                        <p:tgtEl>
                                          <p:spTgt spid="2">
                                            <p:txEl>
                                              <p:pRg st="5" end="5"/>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anim calcmode="lin" valueType="num">
                                      <p:cBhvr>
                                        <p:cTn id="19" dur="500" fill="hold"/>
                                        <p:tgtEl>
                                          <p:spTgt spid="2">
                                            <p:txEl>
                                              <p:pRg st="6" end="6"/>
                                            </p:txEl>
                                          </p:spTgt>
                                        </p:tgtEl>
                                        <p:attrNameLst>
                                          <p:attrName>ppt_w</p:attrName>
                                        </p:attrNameLst>
                                      </p:cBhvr>
                                      <p:tavLst>
                                        <p:tav tm="0">
                                          <p:val>
                                            <p:strVal val="#ppt_w*0.70"/>
                                          </p:val>
                                        </p:tav>
                                        <p:tav tm="100000">
                                          <p:val>
                                            <p:strVal val="#ppt_w"/>
                                          </p:val>
                                        </p:tav>
                                      </p:tavLst>
                                    </p:anim>
                                    <p:anim calcmode="lin" valueType="num">
                                      <p:cBhvr>
                                        <p:cTn id="20" dur="500" fill="hold"/>
                                        <p:tgtEl>
                                          <p:spTgt spid="2">
                                            <p:txEl>
                                              <p:pRg st="6" end="6"/>
                                            </p:txEl>
                                          </p:spTgt>
                                        </p:tgtEl>
                                        <p:attrNameLst>
                                          <p:attrName>ppt_h</p:attrName>
                                        </p:attrNameLst>
                                      </p:cBhvr>
                                      <p:tavLst>
                                        <p:tav tm="0">
                                          <p:val>
                                            <p:strVal val="#ppt_h"/>
                                          </p:val>
                                        </p:tav>
                                        <p:tav tm="100000">
                                          <p:val>
                                            <p:strVal val="#ppt_h"/>
                                          </p:val>
                                        </p:tav>
                                      </p:tavLst>
                                    </p:anim>
                                    <p:animEffect transition="in" filter="fade">
                                      <p:cBhvr>
                                        <p:cTn id="21" dur="500"/>
                                        <p:tgtEl>
                                          <p:spTgt spid="2">
                                            <p:txEl>
                                              <p:pRg st="6" end="6"/>
                                            </p:txEl>
                                          </p:spTgt>
                                        </p:tgtEl>
                                      </p:cBhvr>
                                    </p:animEffect>
                                  </p:childTnLst>
                                </p:cTn>
                              </p:par>
                              <p:par>
                                <p:cTn id="22" presetID="55" presetClass="entr" presetSubtype="0" fill="hold" grpId="0" nodeType="withEffect">
                                  <p:stCondLst>
                                    <p:cond delay="0"/>
                                  </p:stCondLst>
                                  <p:childTnLst>
                                    <p:set>
                                      <p:cBhvr>
                                        <p:cTn id="23" dur="1" fill="hold">
                                          <p:stCondLst>
                                            <p:cond delay="0"/>
                                          </p:stCondLst>
                                        </p:cTn>
                                        <p:tgtEl>
                                          <p:spTgt spid="2">
                                            <p:txEl>
                                              <p:pRg st="7" end="7"/>
                                            </p:txEl>
                                          </p:spTgt>
                                        </p:tgtEl>
                                        <p:attrNameLst>
                                          <p:attrName>style.visibility</p:attrName>
                                        </p:attrNameLst>
                                      </p:cBhvr>
                                      <p:to>
                                        <p:strVal val="visible"/>
                                      </p:to>
                                    </p:set>
                                    <p:anim calcmode="lin" valueType="num">
                                      <p:cBhvr>
                                        <p:cTn id="24" dur="500" fill="hold"/>
                                        <p:tgtEl>
                                          <p:spTgt spid="2">
                                            <p:txEl>
                                              <p:pRg st="7" end="7"/>
                                            </p:txEl>
                                          </p:spTgt>
                                        </p:tgtEl>
                                        <p:attrNameLst>
                                          <p:attrName>ppt_w</p:attrName>
                                        </p:attrNameLst>
                                      </p:cBhvr>
                                      <p:tavLst>
                                        <p:tav tm="0">
                                          <p:val>
                                            <p:strVal val="#ppt_w*0.70"/>
                                          </p:val>
                                        </p:tav>
                                        <p:tav tm="100000">
                                          <p:val>
                                            <p:strVal val="#ppt_w"/>
                                          </p:val>
                                        </p:tav>
                                      </p:tavLst>
                                    </p:anim>
                                    <p:anim calcmode="lin" valueType="num">
                                      <p:cBhvr>
                                        <p:cTn id="25" dur="500" fill="hold"/>
                                        <p:tgtEl>
                                          <p:spTgt spid="2">
                                            <p:txEl>
                                              <p:pRg st="7" end="7"/>
                                            </p:txEl>
                                          </p:spTgt>
                                        </p:tgtEl>
                                        <p:attrNameLst>
                                          <p:attrName>ppt_h</p:attrName>
                                        </p:attrNameLst>
                                      </p:cBhvr>
                                      <p:tavLst>
                                        <p:tav tm="0">
                                          <p:val>
                                            <p:strVal val="#ppt_h"/>
                                          </p:val>
                                        </p:tav>
                                        <p:tav tm="100000">
                                          <p:val>
                                            <p:strVal val="#ppt_h"/>
                                          </p:val>
                                        </p:tav>
                                      </p:tavLst>
                                    </p:anim>
                                    <p:animEffect transition="in" filter="fade">
                                      <p:cBhvr>
                                        <p:cTn id="26" dur="500"/>
                                        <p:tgtEl>
                                          <p:spTgt spid="2">
                                            <p:txEl>
                                              <p:pRg st="7" end="7"/>
                                            </p:txEl>
                                          </p:spTgt>
                                        </p:tgtEl>
                                      </p:cBhvr>
                                    </p:animEffect>
                                  </p:childTnLst>
                                </p:cTn>
                              </p:par>
                              <p:par>
                                <p:cTn id="27" presetID="55" presetClass="entr" presetSubtype="0" fill="hold" grpId="0" nodeType="withEffect">
                                  <p:stCondLst>
                                    <p:cond delay="0"/>
                                  </p:stCondLst>
                                  <p:childTnLst>
                                    <p:set>
                                      <p:cBhvr>
                                        <p:cTn id="28" dur="1" fill="hold">
                                          <p:stCondLst>
                                            <p:cond delay="0"/>
                                          </p:stCondLst>
                                        </p:cTn>
                                        <p:tgtEl>
                                          <p:spTgt spid="2">
                                            <p:txEl>
                                              <p:pRg st="8" end="8"/>
                                            </p:txEl>
                                          </p:spTgt>
                                        </p:tgtEl>
                                        <p:attrNameLst>
                                          <p:attrName>style.visibility</p:attrName>
                                        </p:attrNameLst>
                                      </p:cBhvr>
                                      <p:to>
                                        <p:strVal val="visible"/>
                                      </p:to>
                                    </p:set>
                                    <p:anim calcmode="lin" valueType="num">
                                      <p:cBhvr>
                                        <p:cTn id="29" dur="500" fill="hold"/>
                                        <p:tgtEl>
                                          <p:spTgt spid="2">
                                            <p:txEl>
                                              <p:pRg st="8" end="8"/>
                                            </p:txEl>
                                          </p:spTgt>
                                        </p:tgtEl>
                                        <p:attrNameLst>
                                          <p:attrName>ppt_w</p:attrName>
                                        </p:attrNameLst>
                                      </p:cBhvr>
                                      <p:tavLst>
                                        <p:tav tm="0">
                                          <p:val>
                                            <p:strVal val="#ppt_w*0.70"/>
                                          </p:val>
                                        </p:tav>
                                        <p:tav tm="100000">
                                          <p:val>
                                            <p:strVal val="#ppt_w"/>
                                          </p:val>
                                        </p:tav>
                                      </p:tavLst>
                                    </p:anim>
                                    <p:anim calcmode="lin" valueType="num">
                                      <p:cBhvr>
                                        <p:cTn id="30" dur="500" fill="hold"/>
                                        <p:tgtEl>
                                          <p:spTgt spid="2">
                                            <p:txEl>
                                              <p:pRg st="8" end="8"/>
                                            </p:txEl>
                                          </p:spTgt>
                                        </p:tgtEl>
                                        <p:attrNameLst>
                                          <p:attrName>ppt_h</p:attrName>
                                        </p:attrNameLst>
                                      </p:cBhvr>
                                      <p:tavLst>
                                        <p:tav tm="0">
                                          <p:val>
                                            <p:strVal val="#ppt_h"/>
                                          </p:val>
                                        </p:tav>
                                        <p:tav tm="100000">
                                          <p:val>
                                            <p:strVal val="#ppt_h"/>
                                          </p:val>
                                        </p:tav>
                                      </p:tavLst>
                                    </p:anim>
                                    <p:animEffect transition="in" filter="fade">
                                      <p:cBhvr>
                                        <p:cTn id="31"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57200" y="1112837"/>
            <a:ext cx="8229600" cy="4525963"/>
          </a:xfrm>
        </p:spPr>
        <p:txBody>
          <a:bodyPr>
            <a:normAutofit/>
          </a:bodyPr>
          <a:lstStyle/>
          <a:p>
            <a:r>
              <a:rPr lang="en-US" sz="1800" dirty="0" smtClean="0"/>
              <a:t>Comparing to </a:t>
            </a:r>
            <a:r>
              <a:rPr lang="en-US" sz="1800" u="sng" dirty="0" smtClean="0"/>
              <a:t>PVDIS</a:t>
            </a:r>
            <a:r>
              <a:rPr lang="en-US" sz="1800" dirty="0" smtClean="0"/>
              <a:t> </a:t>
            </a:r>
            <a:r>
              <a:rPr lang="en-US" sz="1200" dirty="0" smtClean="0"/>
              <a:t>(same for 12GeV Transversity)</a:t>
            </a:r>
            <a:endParaRPr lang="en-US" sz="1800" dirty="0" smtClean="0"/>
          </a:p>
          <a:p>
            <a:pPr lvl="1"/>
            <a:r>
              <a:rPr lang="en-US" sz="1600" dirty="0" smtClean="0">
                <a:solidFill>
                  <a:schemeClr val="accent1"/>
                </a:solidFill>
              </a:rPr>
              <a:t>SIDIS SoLID detector package</a:t>
            </a:r>
          </a:p>
          <a:p>
            <a:pPr lvl="2"/>
            <a:r>
              <a:rPr lang="en-US" sz="1600" dirty="0" smtClean="0"/>
              <a:t>Reconfiguration for the forward region</a:t>
            </a:r>
          </a:p>
          <a:p>
            <a:pPr lvl="2"/>
            <a:r>
              <a:rPr lang="en-US" sz="1600" dirty="0" smtClean="0"/>
              <a:t>Add large angle electron detection</a:t>
            </a:r>
          </a:p>
          <a:p>
            <a:pPr lvl="1"/>
            <a:r>
              <a:rPr lang="en-US" sz="1600" dirty="0" smtClean="0"/>
              <a:t>Polarized </a:t>
            </a:r>
            <a:r>
              <a:rPr lang="en-US" sz="1600" dirty="0" smtClean="0">
                <a:solidFill>
                  <a:schemeClr val="accent1"/>
                </a:solidFill>
              </a:rPr>
              <a:t>He-3 Target</a:t>
            </a:r>
          </a:p>
          <a:p>
            <a:pPr lvl="2"/>
            <a:r>
              <a:rPr lang="en-US" sz="1400" dirty="0" smtClean="0"/>
              <a:t>Achieved performance quoted</a:t>
            </a:r>
          </a:p>
          <a:p>
            <a:r>
              <a:rPr lang="en-US" sz="1800" dirty="0" smtClean="0"/>
              <a:t>Comparing to 12GeV </a:t>
            </a:r>
            <a:r>
              <a:rPr lang="en-US" sz="1800" u="sng" dirty="0" smtClean="0"/>
              <a:t>Transversity</a:t>
            </a:r>
          </a:p>
          <a:p>
            <a:pPr lvl="1"/>
            <a:r>
              <a:rPr lang="en-US" sz="1600" dirty="0" smtClean="0">
                <a:solidFill>
                  <a:schemeClr val="accent1"/>
                </a:solidFill>
              </a:rPr>
              <a:t>Longitudinal polarization</a:t>
            </a:r>
            <a:r>
              <a:rPr lang="en-US" sz="1600" dirty="0" smtClean="0"/>
              <a:t> of He-3 target</a:t>
            </a:r>
          </a:p>
          <a:p>
            <a:pPr lvl="2"/>
            <a:r>
              <a:rPr lang="en-US" sz="1400" dirty="0" smtClean="0"/>
              <a:t>Already </a:t>
            </a:r>
            <a:r>
              <a:rPr lang="en-US" sz="1400" dirty="0" smtClean="0">
                <a:solidFill>
                  <a:schemeClr val="accent1"/>
                </a:solidFill>
              </a:rPr>
              <a:t>used in 6GeV program</a:t>
            </a:r>
            <a:r>
              <a:rPr lang="en-US" sz="1400" dirty="0" smtClean="0"/>
              <a:t>: Target support both Longitudinal &amp; Transverse polarization</a:t>
            </a:r>
          </a:p>
          <a:p>
            <a:pPr lvl="1"/>
            <a:r>
              <a:rPr lang="en-US" sz="1600" dirty="0" smtClean="0">
                <a:solidFill>
                  <a:schemeClr val="accent1"/>
                </a:solidFill>
              </a:rPr>
              <a:t>Polarized beam</a:t>
            </a:r>
            <a:r>
              <a:rPr lang="en-US" sz="1600" dirty="0" smtClean="0"/>
              <a:t> is</a:t>
            </a:r>
            <a:r>
              <a:rPr lang="en-US" sz="1600" dirty="0" smtClean="0">
                <a:solidFill>
                  <a:schemeClr val="accent1"/>
                </a:solidFill>
              </a:rPr>
              <a:t> </a:t>
            </a:r>
            <a:r>
              <a:rPr lang="en-US" sz="1600" dirty="0" smtClean="0"/>
              <a:t>important for both experiment</a:t>
            </a:r>
          </a:p>
          <a:p>
            <a:pPr lvl="2"/>
            <a:r>
              <a:rPr lang="en-US" sz="1400" dirty="0" smtClean="0"/>
              <a:t>Standard Hall A pol. already satisfy requirement</a:t>
            </a:r>
            <a:endParaRPr lang="en-US" sz="1400" dirty="0"/>
          </a:p>
        </p:txBody>
      </p:sp>
      <p:sp>
        <p:nvSpPr>
          <p:cNvPr id="3" name="日期占位符 2"/>
          <p:cNvSpPr>
            <a:spLocks noGrp="1"/>
          </p:cNvSpPr>
          <p:nvPr>
            <p:ph type="dt" sz="half" idx="10"/>
          </p:nvPr>
        </p:nvSpPr>
        <p:spPr/>
        <p:txBody>
          <a:bodyPr/>
          <a:lstStyle/>
          <a:p>
            <a:r>
              <a:rPr lang="en-US" smtClean="0"/>
              <a:t>SoLID Collaboration Meeting</a:t>
            </a:r>
            <a:endParaRPr lang="en-US"/>
          </a:p>
        </p:txBody>
      </p:sp>
      <p:sp>
        <p:nvSpPr>
          <p:cNvPr id="4" name="页脚占位符 3"/>
          <p:cNvSpPr>
            <a:spLocks noGrp="1"/>
          </p:cNvSpPr>
          <p:nvPr>
            <p:ph type="ftr" sz="quarter" idx="11"/>
          </p:nvPr>
        </p:nvSpPr>
        <p:spPr/>
        <p:txBody>
          <a:bodyPr/>
          <a:lstStyle/>
          <a:p>
            <a:r>
              <a:rPr lang="en-US" smtClean="0"/>
              <a:t>Jin Huang &lt;jinhuang@jlab.org&gt;</a:t>
            </a:r>
            <a:endParaRPr lang="en-US"/>
          </a:p>
        </p:txBody>
      </p:sp>
      <p:sp>
        <p:nvSpPr>
          <p:cNvPr id="5" name="灯片编号占位符 4"/>
          <p:cNvSpPr>
            <a:spLocks noGrp="1"/>
          </p:cNvSpPr>
          <p:nvPr>
            <p:ph type="sldNum" sz="quarter" idx="12"/>
          </p:nvPr>
        </p:nvSpPr>
        <p:spPr/>
        <p:txBody>
          <a:bodyPr/>
          <a:lstStyle/>
          <a:p>
            <a:fld id="{EDE73889-8752-428C-A11C-8679396BAC9B}" type="slidenum">
              <a:rPr lang="en-US" smtClean="0"/>
              <a:pPr/>
              <a:t>3</a:t>
            </a:fld>
            <a:endParaRPr lang="en-US" dirty="0"/>
          </a:p>
        </p:txBody>
      </p:sp>
      <p:sp>
        <p:nvSpPr>
          <p:cNvPr id="6" name="标题 5"/>
          <p:cNvSpPr>
            <a:spLocks noGrp="1"/>
          </p:cNvSpPr>
          <p:nvPr>
            <p:ph type="title"/>
          </p:nvPr>
        </p:nvSpPr>
        <p:spPr>
          <a:xfrm>
            <a:off x="457200" y="0"/>
            <a:ext cx="8229600" cy="1143000"/>
          </a:xfrm>
        </p:spPr>
        <p:txBody>
          <a:bodyPr/>
          <a:lstStyle/>
          <a:p>
            <a:r>
              <a:rPr lang="en-US" dirty="0" smtClean="0"/>
              <a:t>Major Setup Difference</a:t>
            </a:r>
            <a:endParaRPr lang="en-US" dirty="0"/>
          </a:p>
        </p:txBody>
      </p:sp>
      <p:grpSp>
        <p:nvGrpSpPr>
          <p:cNvPr id="7" name="组合 6"/>
          <p:cNvGrpSpPr/>
          <p:nvPr/>
        </p:nvGrpSpPr>
        <p:grpSpPr>
          <a:xfrm>
            <a:off x="838200" y="3834825"/>
            <a:ext cx="7659248" cy="2337375"/>
            <a:chOff x="875152" y="4063425"/>
            <a:chExt cx="7659248" cy="2337375"/>
          </a:xfrm>
        </p:grpSpPr>
        <p:sp>
          <p:nvSpPr>
            <p:cNvPr id="8" name="流程图: 直接访问存储器 7"/>
            <p:cNvSpPr/>
            <p:nvPr/>
          </p:nvSpPr>
          <p:spPr>
            <a:xfrm flipH="1">
              <a:off x="6477000" y="4063425"/>
              <a:ext cx="2057400" cy="2286000"/>
            </a:xfrm>
            <a:prstGeom prst="flowChartMagneticDrum">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SoLID</a:t>
              </a:r>
              <a:endParaRPr lang="en-US" dirty="0"/>
            </a:p>
          </p:txBody>
        </p:sp>
        <p:cxnSp>
          <p:nvCxnSpPr>
            <p:cNvPr id="9" name="直接箭头连接符 8"/>
            <p:cNvCxnSpPr>
              <a:endCxn id="18" idx="1"/>
            </p:cNvCxnSpPr>
            <p:nvPr/>
          </p:nvCxnSpPr>
          <p:spPr>
            <a:xfrm>
              <a:off x="914400" y="5282625"/>
              <a:ext cx="3962400" cy="1588"/>
            </a:xfrm>
            <a:prstGeom prst="straightConnector1">
              <a:avLst/>
            </a:prstGeom>
            <a:ln w="28575">
              <a:solidFill>
                <a:srgbClr val="CC66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875152" y="4992469"/>
              <a:ext cx="1563248" cy="646331"/>
            </a:xfrm>
            <a:prstGeom prst="rect">
              <a:avLst/>
            </a:prstGeom>
            <a:noFill/>
          </p:spPr>
          <p:txBody>
            <a:bodyPr wrap="none" rtlCol="0">
              <a:spAutoFit/>
            </a:bodyPr>
            <a:lstStyle/>
            <a:p>
              <a:r>
                <a:rPr lang="en-US" dirty="0" smtClean="0">
                  <a:solidFill>
                    <a:srgbClr val="CC6600"/>
                  </a:solidFill>
                </a:rPr>
                <a:t>11/8.8GeV</a:t>
              </a:r>
            </a:p>
            <a:p>
              <a:r>
                <a:rPr lang="en-US" dirty="0" smtClean="0">
                  <a:solidFill>
                    <a:srgbClr val="CC6600"/>
                  </a:solidFill>
                </a:rPr>
                <a:t>CEBAF Beam</a:t>
              </a:r>
              <a:endParaRPr lang="en-US" dirty="0">
                <a:solidFill>
                  <a:srgbClr val="CC6600"/>
                </a:solidFill>
              </a:endParaRPr>
            </a:p>
          </p:txBody>
        </p:sp>
        <p:sp>
          <p:nvSpPr>
            <p:cNvPr id="11" name="矩形 10"/>
            <p:cNvSpPr/>
            <p:nvPr/>
          </p:nvSpPr>
          <p:spPr>
            <a:xfrm>
              <a:off x="2667000" y="5130225"/>
              <a:ext cx="914400" cy="3048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P</a:t>
              </a:r>
              <a:endParaRPr lang="en-US" dirty="0"/>
            </a:p>
          </p:txBody>
        </p:sp>
        <p:sp>
          <p:nvSpPr>
            <p:cNvPr id="12" name="圆角矩形标注 11"/>
            <p:cNvSpPr/>
            <p:nvPr/>
          </p:nvSpPr>
          <p:spPr>
            <a:xfrm>
              <a:off x="1256152" y="5663625"/>
              <a:ext cx="2286000" cy="685800"/>
            </a:xfrm>
            <a:prstGeom prst="wedgeRoundRectCallout">
              <a:avLst>
                <a:gd name="adj1" fmla="val 35813"/>
                <a:gd name="adj2" fmla="val -82483"/>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dirty="0" smtClean="0"/>
                <a:t>Polarimetry:</a:t>
              </a:r>
            </a:p>
            <a:p>
              <a:r>
                <a:rPr lang="en-US" dirty="0" err="1" smtClean="0"/>
                <a:t>Moller</a:t>
              </a:r>
              <a:r>
                <a:rPr lang="en-US" dirty="0" smtClean="0"/>
                <a:t> &amp; Compton</a:t>
              </a:r>
              <a:endParaRPr lang="en-US" dirty="0"/>
            </a:p>
          </p:txBody>
        </p:sp>
        <p:cxnSp>
          <p:nvCxnSpPr>
            <p:cNvPr id="13" name="直接箭头连接符 12"/>
            <p:cNvCxnSpPr/>
            <p:nvPr/>
          </p:nvCxnSpPr>
          <p:spPr>
            <a:xfrm flipV="1">
              <a:off x="5706603" y="4685123"/>
              <a:ext cx="1099770" cy="597502"/>
            </a:xfrm>
            <a:prstGeom prst="straightConnector1">
              <a:avLst/>
            </a:prstGeom>
            <a:ln w="12700">
              <a:solidFill>
                <a:srgbClr val="D67000"/>
              </a:solidFill>
              <a:tailEnd type="arrow"/>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p:nvPr/>
          </p:nvCxnSpPr>
          <p:spPr>
            <a:xfrm>
              <a:off x="5706603" y="5282625"/>
              <a:ext cx="1015172" cy="426787"/>
            </a:xfrm>
            <a:prstGeom prst="straightConnector1">
              <a:avLst/>
            </a:prstGeom>
            <a:ln>
              <a:solidFill>
                <a:srgbClr val="3333CC"/>
              </a:solidFill>
              <a:tailEnd type="arrow"/>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a:off x="5791200" y="5282625"/>
              <a:ext cx="1015172" cy="85357"/>
            </a:xfrm>
            <a:prstGeom prst="straightConnector1">
              <a:avLst/>
            </a:prstGeom>
            <a:ln w="101600" cmpd="tri">
              <a:solidFill>
                <a:srgbClr val="646464"/>
              </a:solidFill>
              <a:tailEnd type="none" w="sm" len="sm"/>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6383384" y="4429051"/>
              <a:ext cx="453970" cy="461665"/>
            </a:xfrm>
            <a:prstGeom prst="rect">
              <a:avLst/>
            </a:prstGeom>
          </p:spPr>
          <p:txBody>
            <a:bodyPr wrap="none">
              <a:spAutoFit/>
            </a:bodyPr>
            <a:lstStyle/>
            <a:p>
              <a:r>
                <a:rPr lang="en-US" altLang="zh-CN" sz="2400" b="1" dirty="0" smtClean="0">
                  <a:ln w="0"/>
                  <a:solidFill>
                    <a:srgbClr val="683600"/>
                  </a:solidFill>
                  <a:effectLst/>
                </a:rPr>
                <a:t>e’</a:t>
              </a:r>
              <a:endParaRPr lang="zh-CN" altLang="en-US" sz="2400" dirty="0">
                <a:solidFill>
                  <a:srgbClr val="683600"/>
                </a:solidFill>
                <a:effectLst/>
              </a:endParaRPr>
            </a:p>
          </p:txBody>
        </p:sp>
        <p:sp>
          <p:nvSpPr>
            <p:cNvPr id="17" name="矩形 16"/>
            <p:cNvSpPr/>
            <p:nvPr/>
          </p:nvSpPr>
          <p:spPr>
            <a:xfrm>
              <a:off x="6637177" y="5624055"/>
              <a:ext cx="631904" cy="461665"/>
            </a:xfrm>
            <a:prstGeom prst="rect">
              <a:avLst/>
            </a:prstGeom>
          </p:spPr>
          <p:txBody>
            <a:bodyPr wrap="none">
              <a:spAutoFit/>
            </a:bodyPr>
            <a:lstStyle/>
            <a:p>
              <a:r>
                <a:rPr lang="en-US" altLang="zh-CN" sz="2400" b="1" dirty="0" smtClean="0">
                  <a:ln w="0"/>
                  <a:solidFill>
                    <a:srgbClr val="3333CC"/>
                  </a:solidFill>
                  <a:effectLst/>
                </a:rPr>
                <a:t>π</a:t>
              </a:r>
              <a:r>
                <a:rPr lang="en-US" altLang="zh-CN" sz="2400" b="1" baseline="30000" dirty="0" smtClean="0">
                  <a:ln w="0"/>
                  <a:solidFill>
                    <a:srgbClr val="3333CC"/>
                  </a:solidFill>
                  <a:effectLst/>
                </a:rPr>
                <a:t>±</a:t>
              </a:r>
              <a:endParaRPr lang="zh-CN" altLang="en-US" sz="2400" baseline="30000" dirty="0">
                <a:solidFill>
                  <a:srgbClr val="3333CC"/>
                </a:solidFill>
                <a:effectLst/>
              </a:endParaRPr>
            </a:p>
          </p:txBody>
        </p:sp>
        <p:sp>
          <p:nvSpPr>
            <p:cNvPr id="18" name="矩形 17"/>
            <p:cNvSpPr/>
            <p:nvPr/>
          </p:nvSpPr>
          <p:spPr>
            <a:xfrm>
              <a:off x="4876800" y="5130225"/>
              <a:ext cx="914400" cy="3048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baseline="30000" dirty="0" smtClean="0"/>
                <a:t>3</a:t>
              </a:r>
              <a:r>
                <a:rPr lang="en-US" dirty="0" smtClean="0"/>
                <a:t>He</a:t>
              </a:r>
              <a:endParaRPr lang="en-US" dirty="0"/>
            </a:p>
          </p:txBody>
        </p:sp>
        <p:cxnSp>
          <p:nvCxnSpPr>
            <p:cNvPr id="19" name="直接箭头连接符 18"/>
            <p:cNvCxnSpPr/>
            <p:nvPr/>
          </p:nvCxnSpPr>
          <p:spPr>
            <a:xfrm rot="10800000">
              <a:off x="4983430" y="5757382"/>
              <a:ext cx="597503" cy="2617"/>
            </a:xfrm>
            <a:prstGeom prst="straightConnector1">
              <a:avLst/>
            </a:prstGeom>
            <a:ln w="47625" cmpd="dbl">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p:nvPr/>
          </p:nvCxnSpPr>
          <p:spPr>
            <a:xfrm rot="10800000" flipH="1">
              <a:off x="4983428" y="5588203"/>
              <a:ext cx="597497" cy="2617"/>
            </a:xfrm>
            <a:prstGeom prst="straightConnector1">
              <a:avLst/>
            </a:prstGeom>
            <a:ln w="47625" cmpd="dbl">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4876800" y="5816025"/>
              <a:ext cx="830677" cy="584775"/>
            </a:xfrm>
            <a:prstGeom prst="rect">
              <a:avLst/>
            </a:prstGeom>
            <a:noFill/>
            <a:ln>
              <a:noFill/>
            </a:ln>
          </p:spPr>
          <p:txBody>
            <a:bodyPr wrap="none" lIns="91440" tIns="45720" rIns="91440" bIns="45720">
              <a:spAutoFit/>
            </a:bodyPr>
            <a:lstStyle/>
            <a:p>
              <a:pPr algn="ctr"/>
              <a:r>
                <a:rPr lang="en-US" altLang="zh-CN" sz="1600" dirty="0" smtClean="0">
                  <a:ln w="0">
                    <a:noFill/>
                  </a:ln>
                  <a:solidFill>
                    <a:srgbClr val="FF0000"/>
                  </a:solidFill>
                  <a:effectLst/>
                </a:rPr>
                <a:t>Target</a:t>
              </a:r>
            </a:p>
            <a:p>
              <a:pPr algn="ctr"/>
              <a:r>
                <a:rPr lang="en-US" altLang="zh-CN" sz="1600" spc="0" dirty="0" smtClean="0">
                  <a:ln w="0">
                    <a:noFill/>
                  </a:ln>
                  <a:solidFill>
                    <a:srgbClr val="FF0000"/>
                  </a:solidFill>
                  <a:effectLst/>
                </a:rPr>
                <a:t>Spin</a:t>
              </a:r>
              <a:endParaRPr lang="zh-CN" altLang="en-US" sz="1600" spc="0" dirty="0">
                <a:ln w="0">
                  <a:noFill/>
                </a:ln>
                <a:solidFill>
                  <a:srgbClr val="FF0000"/>
                </a:solidFill>
                <a:effectLst/>
              </a:endParaRPr>
            </a:p>
          </p:txBody>
        </p:sp>
        <p:cxnSp>
          <p:nvCxnSpPr>
            <p:cNvPr id="22" name="直接箭头连接符 21"/>
            <p:cNvCxnSpPr/>
            <p:nvPr/>
          </p:nvCxnSpPr>
          <p:spPr>
            <a:xfrm>
              <a:off x="3963306" y="5549762"/>
              <a:ext cx="507586" cy="1779"/>
            </a:xfrm>
            <a:prstGeom prst="straightConnector1">
              <a:avLst/>
            </a:prstGeom>
            <a:ln w="47625" cmpd="dbl">
              <a:tailEnd type="triangle"/>
            </a:ln>
          </p:spPr>
          <p:style>
            <a:lnRef idx="1">
              <a:schemeClr val="accent1"/>
            </a:lnRef>
            <a:fillRef idx="0">
              <a:schemeClr val="accent1"/>
            </a:fillRef>
            <a:effectRef idx="0">
              <a:schemeClr val="accent1"/>
            </a:effectRef>
            <a:fontRef idx="minor">
              <a:schemeClr val="tx1"/>
            </a:fontRef>
          </p:style>
        </p:cxnSp>
        <p:cxnSp>
          <p:nvCxnSpPr>
            <p:cNvPr id="23" name="直接箭头连接符 15"/>
            <p:cNvCxnSpPr/>
            <p:nvPr/>
          </p:nvCxnSpPr>
          <p:spPr>
            <a:xfrm rot="10800000" flipV="1">
              <a:off x="3937051" y="5423186"/>
              <a:ext cx="507586" cy="1779"/>
            </a:xfrm>
            <a:prstGeom prst="straightConnector1">
              <a:avLst/>
            </a:prstGeom>
            <a:ln w="47625" cmpd="dbl">
              <a:tailEnd type="triangle"/>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3733800" y="5764649"/>
              <a:ext cx="917238" cy="584776"/>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contourClr>
                  <a:schemeClr val="accent1">
                    <a:shade val="75000"/>
                  </a:schemeClr>
                </a:contourClr>
              </a:sp3d>
            </a:bodyPr>
            <a:lstStyle/>
            <a:p>
              <a:pPr algn="ctr"/>
              <a:r>
                <a:rPr lang="en-US" altLang="zh-CN" sz="1600" dirty="0" smtClean="0">
                  <a:ln w="0">
                    <a:no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t>Beam</a:t>
              </a:r>
            </a:p>
            <a:p>
              <a:pPr algn="ctr"/>
              <a:r>
                <a:rPr lang="en-US" altLang="zh-CN" sz="1600" dirty="0" smtClean="0">
                  <a:ln w="0">
                    <a:no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t>Helicity</a:t>
              </a:r>
              <a:endParaRPr lang="zh-CN" altLang="en-US" sz="1600" spc="0" dirty="0">
                <a:ln w="0">
                  <a:no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endParaRPr>
            </a:p>
          </p:txBody>
        </p:sp>
      </p:grpSp>
    </p:spTree>
  </p:cSld>
  <p:clrMapOvr>
    <a:masterClrMapping/>
  </p:clrMapOvr>
  <p:transition>
    <p:strips dir="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57200" y="1752600"/>
            <a:ext cx="8229600" cy="4572000"/>
          </a:xfrm>
        </p:spPr>
        <p:txBody>
          <a:bodyPr>
            <a:normAutofit/>
          </a:bodyPr>
          <a:lstStyle/>
          <a:p>
            <a:r>
              <a:rPr lang="en-US" altLang="zh-CN" sz="2400" dirty="0" smtClean="0"/>
              <a:t>TMD PDFs link </a:t>
            </a:r>
          </a:p>
          <a:p>
            <a:pPr lvl="1"/>
            <a:r>
              <a:rPr lang="en-US" altLang="zh-CN" sz="2000" dirty="0" smtClean="0">
                <a:solidFill>
                  <a:srgbClr val="002060"/>
                </a:solidFill>
              </a:rPr>
              <a:t>Intrinsic motion of partons </a:t>
            </a:r>
          </a:p>
          <a:p>
            <a:pPr lvl="1"/>
            <a:r>
              <a:rPr lang="en-US" altLang="zh-CN" sz="2000" dirty="0" smtClean="0">
                <a:solidFill>
                  <a:srgbClr val="002060"/>
                </a:solidFill>
              </a:rPr>
              <a:t>Parton spin</a:t>
            </a:r>
          </a:p>
          <a:p>
            <a:pPr lvl="1"/>
            <a:r>
              <a:rPr lang="en-US" altLang="zh-CN" sz="2000" dirty="0" smtClean="0">
                <a:solidFill>
                  <a:srgbClr val="002060"/>
                </a:solidFill>
              </a:rPr>
              <a:t>Spin of the nucleon</a:t>
            </a:r>
            <a:endParaRPr lang="en-US" altLang="zh-CN" sz="4000" dirty="0" smtClean="0">
              <a:solidFill>
                <a:srgbClr val="002060"/>
              </a:solidFill>
            </a:endParaRPr>
          </a:p>
          <a:p>
            <a:r>
              <a:rPr lang="en-US" altLang="zh-CN" sz="2400" dirty="0" smtClean="0">
                <a:solidFill>
                  <a:srgbClr val="0070C0"/>
                </a:solidFill>
              </a:rPr>
              <a:t>Multi-Dimension structure</a:t>
            </a:r>
          </a:p>
          <a:p>
            <a:pPr lvl="1"/>
            <a:r>
              <a:rPr lang="en-US" altLang="zh-CN" sz="2000" dirty="0" smtClean="0">
                <a:solidFill>
                  <a:srgbClr val="0070C0"/>
                </a:solidFill>
              </a:rPr>
              <a:t>Probes orbital motion </a:t>
            </a:r>
            <a:r>
              <a:rPr lang="en-US" altLang="zh-CN" sz="2000" dirty="0" smtClean="0"/>
              <a:t>of quarks</a:t>
            </a:r>
          </a:p>
          <a:p>
            <a:r>
              <a:rPr lang="en-US" altLang="zh-CN" sz="2400" dirty="0" smtClean="0"/>
              <a:t>A new phase of study, fast developing field</a:t>
            </a:r>
          </a:p>
          <a:p>
            <a:pPr lvl="1"/>
            <a:r>
              <a:rPr lang="en-US" altLang="zh-CN" sz="2000" dirty="0" smtClean="0"/>
              <a:t>Great advance in </a:t>
            </a:r>
            <a:r>
              <a:rPr lang="en-US" altLang="zh-CN" sz="2000" dirty="0" smtClean="0">
                <a:solidFill>
                  <a:srgbClr val="0070C0"/>
                </a:solidFill>
              </a:rPr>
              <a:t>theories</a:t>
            </a:r>
            <a:r>
              <a:rPr lang="en-US" altLang="zh-CN" sz="2000" dirty="0" smtClean="0"/>
              <a:t> (factorization, models, Lattice ...)</a:t>
            </a:r>
          </a:p>
          <a:p>
            <a:pPr lvl="1"/>
            <a:r>
              <a:rPr lang="en-US" altLang="zh-CN" sz="2000" dirty="0" smtClean="0">
                <a:solidFill>
                  <a:srgbClr val="0070C0"/>
                </a:solidFill>
              </a:rPr>
              <a:t>Not sys. studied until recent years</a:t>
            </a:r>
            <a:endParaRPr lang="en-US" altLang="zh-CN" sz="2000" dirty="0" smtClean="0"/>
          </a:p>
          <a:p>
            <a:pPr lvl="2"/>
            <a:r>
              <a:rPr lang="en-US" altLang="zh-CN" sz="1800" dirty="0" smtClean="0"/>
              <a:t>Semi-Inclusive DIS (SIDIS): HERMES, COMPASS, </a:t>
            </a:r>
            <a:r>
              <a:rPr lang="en-US" altLang="zh-CN" sz="1800" dirty="0" smtClean="0">
                <a:solidFill>
                  <a:srgbClr val="D67000"/>
                </a:solidFill>
              </a:rPr>
              <a:t>Jlab-6GeV</a:t>
            </a:r>
            <a:r>
              <a:rPr lang="en-US" altLang="zh-CN" sz="1800" dirty="0" smtClean="0"/>
              <a:t>, </a:t>
            </a:r>
            <a:r>
              <a:rPr lang="en-US" altLang="zh-CN" sz="1800" dirty="0" smtClean="0">
                <a:solidFill>
                  <a:schemeClr val="tx1">
                    <a:lumMod val="65000"/>
                    <a:lumOff val="35000"/>
                  </a:schemeClr>
                </a:solidFill>
              </a:rPr>
              <a:t>...</a:t>
            </a:r>
            <a:endParaRPr lang="en-US" altLang="zh-CN" sz="2000" dirty="0" smtClean="0"/>
          </a:p>
          <a:p>
            <a:pPr lvl="2"/>
            <a:r>
              <a:rPr lang="en-US" altLang="zh-CN" sz="1800" dirty="0" smtClean="0"/>
              <a:t>p-p(</a:t>
            </a:r>
            <a:r>
              <a:rPr lang="en-US" altLang="zh-CN" sz="1800" dirty="0" err="1" smtClean="0"/>
              <a:t>p_bar</a:t>
            </a:r>
            <a:r>
              <a:rPr lang="en-US" altLang="zh-CN" sz="1800" dirty="0" smtClean="0"/>
              <a:t>) process : FNAL, BNL, ...</a:t>
            </a:r>
          </a:p>
          <a:p>
            <a:pPr lvl="2"/>
            <a:endParaRPr lang="en-US" altLang="zh-CN" sz="1800" dirty="0" smtClean="0">
              <a:solidFill>
                <a:schemeClr val="tx1">
                  <a:lumMod val="65000"/>
                  <a:lumOff val="35000"/>
                </a:schemeClr>
              </a:solidFill>
            </a:endParaRPr>
          </a:p>
          <a:p>
            <a:endParaRPr lang="zh-CN" altLang="en-US" dirty="0"/>
          </a:p>
        </p:txBody>
      </p:sp>
      <p:sp>
        <p:nvSpPr>
          <p:cNvPr id="3" name="日期占位符 2"/>
          <p:cNvSpPr>
            <a:spLocks noGrp="1"/>
          </p:cNvSpPr>
          <p:nvPr>
            <p:ph type="dt" sz="half" idx="10"/>
          </p:nvPr>
        </p:nvSpPr>
        <p:spPr/>
        <p:txBody>
          <a:bodyPr/>
          <a:lstStyle/>
          <a:p>
            <a:r>
              <a:rPr lang="en-US" altLang="zh-CN" smtClean="0"/>
              <a:t>SoLID Collaboration Meeting</a:t>
            </a:r>
            <a:endParaRPr lang="en-US"/>
          </a:p>
        </p:txBody>
      </p:sp>
      <p:sp>
        <p:nvSpPr>
          <p:cNvPr id="4" name="页脚占位符 3"/>
          <p:cNvSpPr>
            <a:spLocks noGrp="1"/>
          </p:cNvSpPr>
          <p:nvPr>
            <p:ph type="ftr" sz="quarter" idx="11"/>
          </p:nvPr>
        </p:nvSpPr>
        <p:spPr/>
        <p:txBody>
          <a:bodyPr/>
          <a:lstStyle/>
          <a:p>
            <a:r>
              <a:rPr lang="en-US" smtClean="0"/>
              <a:t>Jin Huang &lt;jinhuang@jlab.org&gt;</a:t>
            </a:r>
            <a:endParaRPr lang="en-US" dirty="0"/>
          </a:p>
        </p:txBody>
      </p:sp>
      <p:sp>
        <p:nvSpPr>
          <p:cNvPr id="5" name="灯片编号占位符 4"/>
          <p:cNvSpPr>
            <a:spLocks noGrp="1"/>
          </p:cNvSpPr>
          <p:nvPr>
            <p:ph type="sldNum" sz="quarter" idx="12"/>
          </p:nvPr>
        </p:nvSpPr>
        <p:spPr/>
        <p:txBody>
          <a:bodyPr/>
          <a:lstStyle/>
          <a:p>
            <a:fld id="{EDE73889-8752-428C-A11C-8679396BAC9B}" type="slidenum">
              <a:rPr lang="en-US" smtClean="0"/>
              <a:pPr/>
              <a:t>4</a:t>
            </a:fld>
            <a:endParaRPr lang="en-US" dirty="0"/>
          </a:p>
        </p:txBody>
      </p:sp>
      <p:sp>
        <p:nvSpPr>
          <p:cNvPr id="6" name="标题 5"/>
          <p:cNvSpPr>
            <a:spLocks noGrp="1"/>
          </p:cNvSpPr>
          <p:nvPr>
            <p:ph type="title"/>
          </p:nvPr>
        </p:nvSpPr>
        <p:spPr>
          <a:xfrm>
            <a:off x="457200" y="274638"/>
            <a:ext cx="8229600" cy="1477962"/>
          </a:xfrm>
        </p:spPr>
        <p:txBody>
          <a:bodyPr>
            <a:normAutofit/>
          </a:bodyPr>
          <a:lstStyle/>
          <a:p>
            <a:r>
              <a:rPr lang="en-US" altLang="zh-CN" sz="3600" dirty="0" smtClean="0">
                <a:solidFill>
                  <a:srgbClr val="0070C0"/>
                </a:solidFill>
              </a:rPr>
              <a:t>Transverse Momentum Dependent</a:t>
            </a:r>
            <a:r>
              <a:rPr lang="en-US" altLang="zh-CN" sz="3600" dirty="0" smtClean="0"/>
              <a:t> (TMD) Parton Distributions</a:t>
            </a:r>
          </a:p>
        </p:txBody>
      </p:sp>
      <p:grpSp>
        <p:nvGrpSpPr>
          <p:cNvPr id="10" name="组合 43"/>
          <p:cNvGrpSpPr/>
          <p:nvPr/>
        </p:nvGrpSpPr>
        <p:grpSpPr>
          <a:xfrm>
            <a:off x="5486400" y="1066800"/>
            <a:ext cx="3581400" cy="1484531"/>
            <a:chOff x="5410200" y="1066800"/>
            <a:chExt cx="3581400" cy="1484531"/>
          </a:xfrm>
        </p:grpSpPr>
        <p:pic>
          <p:nvPicPr>
            <p:cNvPr id="122883"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8001000" y="1066800"/>
              <a:ext cx="990600" cy="1469681"/>
            </a:xfrm>
            <a:prstGeom prst="rect">
              <a:avLst/>
            </a:prstGeom>
            <a:noFill/>
            <a:ln w="9525">
              <a:noFill/>
              <a:miter lim="800000"/>
              <a:headEnd/>
              <a:tailEnd/>
            </a:ln>
          </p:spPr>
        </p:pic>
        <p:sp>
          <p:nvSpPr>
            <p:cNvPr id="42" name="矩形 41"/>
            <p:cNvSpPr/>
            <p:nvPr/>
          </p:nvSpPr>
          <p:spPr>
            <a:xfrm>
              <a:off x="5410200" y="1905000"/>
              <a:ext cx="2133600" cy="646331"/>
            </a:xfrm>
            <a:prstGeom prst="rect">
              <a:avLst/>
            </a:prstGeom>
          </p:spPr>
          <p:txBody>
            <a:bodyPr wrap="square">
              <a:spAutoFit/>
            </a:bodyPr>
            <a:lstStyle/>
            <a:p>
              <a:pPr algn="r"/>
              <a:r>
                <a:rPr lang="en-US" altLang="zh-CN" b="1" dirty="0" smtClean="0">
                  <a:solidFill>
                    <a:schemeClr val="accent3">
                      <a:lumMod val="75000"/>
                    </a:schemeClr>
                  </a:solidFill>
                </a:rPr>
                <a:t>in DIS</a:t>
              </a:r>
            </a:p>
            <a:p>
              <a:pPr algn="r"/>
              <a:r>
                <a:rPr lang="en-US" altLang="zh-CN" b="1" dirty="0" smtClean="0">
                  <a:solidFill>
                    <a:schemeClr val="accent3">
                      <a:lumMod val="75000"/>
                    </a:schemeClr>
                  </a:solidFill>
                </a:rPr>
                <a:t>Nucleon -&gt; Plate</a:t>
              </a:r>
            </a:p>
          </p:txBody>
        </p:sp>
      </p:grpSp>
      <p:grpSp>
        <p:nvGrpSpPr>
          <p:cNvPr id="20" name="组合 19"/>
          <p:cNvGrpSpPr/>
          <p:nvPr/>
        </p:nvGrpSpPr>
        <p:grpSpPr>
          <a:xfrm>
            <a:off x="7620000" y="2624014"/>
            <a:ext cx="1465659" cy="2100386"/>
            <a:chOff x="7620000" y="2514600"/>
            <a:chExt cx="1465659" cy="2100386"/>
          </a:xfrm>
        </p:grpSpPr>
        <p:grpSp>
          <p:nvGrpSpPr>
            <p:cNvPr id="18" name="组合 17"/>
            <p:cNvGrpSpPr/>
            <p:nvPr/>
          </p:nvGrpSpPr>
          <p:grpSpPr>
            <a:xfrm>
              <a:off x="7620000" y="2590800"/>
              <a:ext cx="1465659" cy="2024186"/>
              <a:chOff x="7620000" y="2895599"/>
              <a:chExt cx="1465659" cy="2024186"/>
            </a:xfrm>
          </p:grpSpPr>
          <p:pic>
            <p:nvPicPr>
              <p:cNvPr id="122881" name="Picture 1" descr="E:\My Documents\my file\JLab\meeting\2010.08.31 Los Alamos Seminar\Wigner Picture.pn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620000" y="2895600"/>
                <a:ext cx="1465659" cy="2004160"/>
              </a:xfrm>
              <a:prstGeom prst="rect">
                <a:avLst/>
              </a:prstGeom>
              <a:noFill/>
            </p:spPr>
          </p:pic>
          <p:sp>
            <p:nvSpPr>
              <p:cNvPr id="16" name="矩形 15"/>
              <p:cNvSpPr/>
              <p:nvPr/>
            </p:nvSpPr>
            <p:spPr>
              <a:xfrm>
                <a:off x="8077200" y="2895599"/>
                <a:ext cx="533400" cy="363415"/>
              </a:xfrm>
              <a:prstGeom prst="rect">
                <a:avLst/>
              </a:prstGeom>
              <a:solidFill>
                <a:schemeClr val="bg1"/>
              </a:soli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 name="矩形 16"/>
              <p:cNvSpPr/>
              <p:nvPr/>
            </p:nvSpPr>
            <p:spPr>
              <a:xfrm>
                <a:off x="8022493" y="4556370"/>
                <a:ext cx="533400" cy="363415"/>
              </a:xfrm>
              <a:prstGeom prst="rect">
                <a:avLst/>
              </a:prstGeom>
              <a:solidFill>
                <a:schemeClr val="bg1"/>
              </a:soli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sp>
          <p:nvSpPr>
            <p:cNvPr id="38" name="下箭头 37"/>
            <p:cNvSpPr/>
            <p:nvPr/>
          </p:nvSpPr>
          <p:spPr>
            <a:xfrm>
              <a:off x="8018859" y="2514600"/>
              <a:ext cx="533400" cy="304800"/>
            </a:xfrm>
            <a:prstGeom prst="downArrow">
              <a:avLst/>
            </a:prstGeom>
            <a:gradFill>
              <a:gsLst>
                <a:gs pos="0">
                  <a:schemeClr val="accent3">
                    <a:tint val="62000"/>
                    <a:satMod val="180000"/>
                  </a:schemeClr>
                </a:gs>
                <a:gs pos="100000">
                  <a:schemeClr val="accent1"/>
                </a:gs>
              </a:gsLst>
              <a:lin ang="5400000" scaled="0"/>
            </a:gra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a:p>
          </p:txBody>
        </p:sp>
      </p:grpSp>
      <p:grpSp>
        <p:nvGrpSpPr>
          <p:cNvPr id="25" name="组合 24"/>
          <p:cNvGrpSpPr/>
          <p:nvPr/>
        </p:nvGrpSpPr>
        <p:grpSpPr>
          <a:xfrm>
            <a:off x="5029200" y="2700214"/>
            <a:ext cx="2895600" cy="646331"/>
            <a:chOff x="5029200" y="2590800"/>
            <a:chExt cx="2895600" cy="646331"/>
          </a:xfrm>
        </p:grpSpPr>
        <p:sp>
          <p:nvSpPr>
            <p:cNvPr id="8" name="TextBox 7"/>
            <p:cNvSpPr txBox="1"/>
            <p:nvPr/>
          </p:nvSpPr>
          <p:spPr>
            <a:xfrm>
              <a:off x="5029200" y="2590800"/>
              <a:ext cx="2484975" cy="646331"/>
            </a:xfrm>
            <a:prstGeom prst="rect">
              <a:avLst/>
            </a:prstGeom>
            <a:noFill/>
            <a:effectLst>
              <a:outerShdw blurRad="50800" dist="38100" dir="5400000" algn="t" rotWithShape="0">
                <a:prstClr val="black">
                  <a:alpha val="40000"/>
                </a:prstClr>
              </a:outerShdw>
            </a:effectLst>
          </p:spPr>
          <p:txBody>
            <a:bodyPr wrap="none" rtlCol="0">
              <a:spAutoFit/>
            </a:bodyPr>
            <a:lstStyle/>
            <a:p>
              <a:pPr algn="r"/>
              <a:r>
                <a:rPr lang="en-US" altLang="zh-CN" b="1" dirty="0" smtClean="0">
                  <a:solidFill>
                    <a:schemeClr val="accent1"/>
                  </a:solidFill>
                  <a:effectLst/>
                </a:rPr>
                <a:t>L </a:t>
              </a:r>
              <a:r>
                <a:rPr lang="en-US" altLang="zh-CN" dirty="0" smtClean="0">
                  <a:solidFill>
                    <a:schemeClr val="accent1"/>
                  </a:solidFill>
                  <a:effectLst/>
                </a:rPr>
                <a:t>≠</a:t>
              </a:r>
              <a:r>
                <a:rPr lang="en-US" altLang="zh-CN" baseline="30000" dirty="0" smtClean="0">
                  <a:solidFill>
                    <a:schemeClr val="accent1"/>
                  </a:solidFill>
                  <a:effectLst/>
                </a:rPr>
                <a:t>? </a:t>
              </a:r>
              <a:r>
                <a:rPr lang="en-US" altLang="zh-CN" dirty="0" smtClean="0">
                  <a:solidFill>
                    <a:schemeClr val="accent1"/>
                  </a:solidFill>
                  <a:effectLst/>
                </a:rPr>
                <a:t>0</a:t>
              </a:r>
            </a:p>
            <a:p>
              <a:pPr algn="r"/>
              <a:r>
                <a:rPr lang="en-US" altLang="zh-CN" dirty="0" smtClean="0">
                  <a:solidFill>
                    <a:schemeClr val="accent1"/>
                  </a:solidFill>
                  <a:effectLst/>
                </a:rPr>
                <a:t>→</a:t>
              </a:r>
              <a:r>
                <a:rPr lang="en-US" altLang="zh-CN" dirty="0" smtClean="0">
                  <a:solidFill>
                    <a:srgbClr val="D67000"/>
                  </a:solidFill>
                  <a:effectLst/>
                </a:rPr>
                <a:t>Transverse motion</a:t>
              </a:r>
              <a:endParaRPr lang="zh-CN" altLang="en-US" dirty="0">
                <a:solidFill>
                  <a:srgbClr val="D67000"/>
                </a:solidFill>
                <a:effectLst/>
              </a:endParaRPr>
            </a:p>
          </p:txBody>
        </p:sp>
        <p:cxnSp>
          <p:nvCxnSpPr>
            <p:cNvPr id="24" name="直接箭头连接符 23"/>
            <p:cNvCxnSpPr/>
            <p:nvPr/>
          </p:nvCxnSpPr>
          <p:spPr>
            <a:xfrm>
              <a:off x="7467600" y="3048000"/>
              <a:ext cx="457200" cy="152400"/>
            </a:xfrm>
            <a:prstGeom prst="straightConnector1">
              <a:avLst/>
            </a:prstGeom>
            <a:ln w="22225">
              <a:solidFill>
                <a:srgbClr val="D67000"/>
              </a:solidFill>
              <a:headEnd w="lg" len="lg"/>
              <a:tailEnd type="triangle" w="lg" len="me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Tree>
    <p:custDataLst>
      <p:tags r:id="rId1"/>
    </p:custDataLst>
  </p:cSld>
  <p:clrMapOvr>
    <a:masterClrMapping/>
  </p:clrMapOvr>
  <p:transition advTm="59108">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checkerboard(across)">
                                      <p:cBhvr>
                                        <p:cTn id="23" dur="500"/>
                                        <p:tgtEl>
                                          <p:spTgt spid="10"/>
                                        </p:tgtEl>
                                      </p:cBhvr>
                                    </p:animEffect>
                                  </p:childTnLst>
                                </p:cTn>
                              </p:par>
                              <p:par>
                                <p:cTn id="24" presetID="55" presetClass="entr" presetSubtype="0"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p:cTn id="26" dur="500" fill="hold"/>
                                        <p:tgtEl>
                                          <p:spTgt spid="20"/>
                                        </p:tgtEl>
                                        <p:attrNameLst>
                                          <p:attrName>ppt_w</p:attrName>
                                        </p:attrNameLst>
                                      </p:cBhvr>
                                      <p:tavLst>
                                        <p:tav tm="0">
                                          <p:val>
                                            <p:strVal val="#ppt_w*0.70"/>
                                          </p:val>
                                        </p:tav>
                                        <p:tav tm="100000">
                                          <p:val>
                                            <p:strVal val="#ppt_w"/>
                                          </p:val>
                                        </p:tav>
                                      </p:tavLst>
                                    </p:anim>
                                    <p:anim calcmode="lin" valueType="num">
                                      <p:cBhvr>
                                        <p:cTn id="27" dur="500" fill="hold"/>
                                        <p:tgtEl>
                                          <p:spTgt spid="20"/>
                                        </p:tgtEl>
                                        <p:attrNameLst>
                                          <p:attrName>ppt_h</p:attrName>
                                        </p:attrNameLst>
                                      </p:cBhvr>
                                      <p:tavLst>
                                        <p:tav tm="0">
                                          <p:val>
                                            <p:strVal val="#ppt_h"/>
                                          </p:val>
                                        </p:tav>
                                        <p:tav tm="100000">
                                          <p:val>
                                            <p:strVal val="#ppt_h"/>
                                          </p:val>
                                        </p:tav>
                                      </p:tavLst>
                                    </p:anim>
                                    <p:animEffect transition="in" filter="fade">
                                      <p:cBhvr>
                                        <p:cTn id="28" dur="500"/>
                                        <p:tgtEl>
                                          <p:spTgt spid="20"/>
                                        </p:tgtEl>
                                      </p:cBhvr>
                                    </p:animEffect>
                                  </p:childTnLst>
                                </p:cTn>
                              </p:par>
                              <p:par>
                                <p:cTn id="29" presetID="55"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p:cTn id="31" dur="500" fill="hold"/>
                                        <p:tgtEl>
                                          <p:spTgt spid="25"/>
                                        </p:tgtEl>
                                        <p:attrNameLst>
                                          <p:attrName>ppt_w</p:attrName>
                                        </p:attrNameLst>
                                      </p:cBhvr>
                                      <p:tavLst>
                                        <p:tav tm="0">
                                          <p:val>
                                            <p:strVal val="#ppt_w*0.70"/>
                                          </p:val>
                                        </p:tav>
                                        <p:tav tm="100000">
                                          <p:val>
                                            <p:strVal val="#ppt_w"/>
                                          </p:val>
                                        </p:tav>
                                      </p:tavLst>
                                    </p:anim>
                                    <p:anim calcmode="lin" valueType="num">
                                      <p:cBhvr>
                                        <p:cTn id="32" dur="500" fill="hold"/>
                                        <p:tgtEl>
                                          <p:spTgt spid="25"/>
                                        </p:tgtEl>
                                        <p:attrNameLst>
                                          <p:attrName>ppt_h</p:attrName>
                                        </p:attrNameLst>
                                      </p:cBhvr>
                                      <p:tavLst>
                                        <p:tav tm="0">
                                          <p:val>
                                            <p:strVal val="#ppt_h"/>
                                          </p:val>
                                        </p:tav>
                                        <p:tav tm="100000">
                                          <p:val>
                                            <p:strVal val="#ppt_h"/>
                                          </p:val>
                                        </p:tav>
                                      </p:tavLst>
                                    </p:anim>
                                    <p:animEffect transition="in" filter="fade">
                                      <p:cBhvr>
                                        <p:cTn id="33" dur="500"/>
                                        <p:tgtEl>
                                          <p:spTgt spid="25"/>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
                                            <p:txEl>
                                              <p:pRg st="6" end="6"/>
                                            </p:txEl>
                                          </p:spTgt>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2">
                                            <p:txEl>
                                              <p:pRg st="7" end="7"/>
                                            </p:txEl>
                                          </p:spTgt>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2">
                                            <p:txEl>
                                              <p:pRg st="8" end="8"/>
                                            </p:txEl>
                                          </p:spTgt>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2">
                                            <p:txEl>
                                              <p:pRg st="9" end="9"/>
                                            </p:txEl>
                                          </p:spTgt>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p:cNvGraphicFramePr>
            <a:graphicFrameLocks noGrp="1"/>
          </p:cNvGraphicFramePr>
          <p:nvPr/>
        </p:nvGraphicFramePr>
        <p:xfrm>
          <a:off x="298332" y="1092364"/>
          <a:ext cx="8617068" cy="4851236"/>
        </p:xfrm>
        <a:graphic>
          <a:graphicData uri="http://schemas.openxmlformats.org/drawingml/2006/table">
            <a:tbl>
              <a:tblPr firstRow="1" bandRow="1">
                <a:effectLst>
                  <a:outerShdw blurRad="50800" dist="38100" dir="2700000" algn="tl" rotWithShape="0">
                    <a:prstClr val="black">
                      <a:alpha val="40000"/>
                    </a:prstClr>
                  </a:outerShdw>
                </a:effectLst>
                <a:tableStyleId>{7E9639D4-E3E2-4D34-9284-5A2195B3D0D7}</a:tableStyleId>
              </a:tblPr>
              <a:tblGrid>
                <a:gridCol w="493964"/>
                <a:gridCol w="439560"/>
                <a:gridCol w="2562080"/>
                <a:gridCol w="2560732"/>
                <a:gridCol w="2560732"/>
              </a:tblGrid>
              <a:tr h="489045">
                <a:tc rowSpan="2" gridSpan="2">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rowSpan="2" hMerge="1">
                  <a:txBody>
                    <a:bodyPr/>
                    <a:lstStyle/>
                    <a:p>
                      <a:endParaRPr lang="en-US" dirty="0"/>
                    </a:p>
                  </a:txBody>
                  <a:tcPr/>
                </a:tc>
                <a:tc gridSpan="3">
                  <a:txBody>
                    <a:bodyPr/>
                    <a:lstStyle/>
                    <a:p>
                      <a:pPr algn="ctr"/>
                      <a:r>
                        <a:rPr lang="en-US" dirty="0" smtClean="0">
                          <a:ln>
                            <a:noFill/>
                          </a:ln>
                        </a:rPr>
                        <a:t>Quark polarization</a:t>
                      </a:r>
                      <a:endParaRPr lang="en-US" b="1" dirty="0">
                        <a:ln>
                          <a:noFill/>
                        </a:ln>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hMerge="1">
                  <a:txBody>
                    <a:bodyPr/>
                    <a:lstStyle/>
                    <a:p>
                      <a:endParaRPr lang="en-US" dirty="0"/>
                    </a:p>
                  </a:txBody>
                  <a:tcPr/>
                </a:tc>
                <a:tc hMerge="1">
                  <a:txBody>
                    <a:bodyPr/>
                    <a:lstStyle/>
                    <a:p>
                      <a:endParaRPr lang="en-US" dirty="0"/>
                    </a:p>
                  </a:txBody>
                  <a:tcPr/>
                </a:tc>
              </a:tr>
              <a:tr h="855828">
                <a:tc gridSpan="2" vMerge="1">
                  <a:txBody>
                    <a:bodyPr/>
                    <a:lstStyle/>
                    <a:p>
                      <a:endParaRPr lang="en-US" dirty="0"/>
                    </a:p>
                  </a:txBody>
                  <a:tcPr/>
                </a:tc>
                <a:tc hMerge="1" vMerge="1">
                  <a:txBody>
                    <a:bodyPr/>
                    <a:lstStyle/>
                    <a:p>
                      <a:endParaRPr lang="en-US"/>
                    </a:p>
                  </a:txBody>
                  <a:tcPr/>
                </a:tc>
                <a:tc>
                  <a:txBody>
                    <a:bodyPr/>
                    <a:lstStyle/>
                    <a:p>
                      <a:pPr algn="ctr"/>
                      <a:r>
                        <a:rPr lang="en-US" b="1" dirty="0" err="1" smtClean="0">
                          <a:solidFill>
                            <a:schemeClr val="bg1"/>
                          </a:solidFill>
                        </a:rPr>
                        <a:t>Unpolarized</a:t>
                      </a:r>
                      <a:endParaRPr lang="en-US" b="1" dirty="0" smtClean="0">
                        <a:solidFill>
                          <a:schemeClr val="bg1"/>
                        </a:solidFill>
                      </a:endParaRPr>
                    </a:p>
                    <a:p>
                      <a:pPr algn="ctr"/>
                      <a:r>
                        <a:rPr lang="en-US" b="1" dirty="0" smtClean="0">
                          <a:solidFill>
                            <a:schemeClr val="bg1"/>
                          </a:solidFill>
                        </a:rPr>
                        <a:t>(U)</a:t>
                      </a:r>
                      <a:endParaRPr lang="en-US"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ctr"/>
                      <a:r>
                        <a:rPr lang="en-US" b="1" dirty="0" smtClean="0">
                          <a:solidFill>
                            <a:schemeClr val="bg1"/>
                          </a:solidFill>
                        </a:rPr>
                        <a:t>Longitudinally Polarized (L)</a:t>
                      </a:r>
                      <a:endParaRPr lang="en-US"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ctr"/>
                      <a:r>
                        <a:rPr lang="en-US" b="1" dirty="0" smtClean="0">
                          <a:solidFill>
                            <a:schemeClr val="bg1"/>
                          </a:solidFill>
                        </a:rPr>
                        <a:t>Transversely Polarized (T)</a:t>
                      </a:r>
                      <a:endParaRPr lang="en-US"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r>
              <a:tr h="984075">
                <a:tc rowSpan="3">
                  <a:txBody>
                    <a:bodyPr/>
                    <a:lstStyle/>
                    <a:p>
                      <a:pPr algn="ctr"/>
                      <a:r>
                        <a:rPr lang="en-US" dirty="0" smtClean="0">
                          <a:ln>
                            <a:noFill/>
                          </a:ln>
                        </a:rPr>
                        <a:t>Nucleon</a:t>
                      </a:r>
                      <a:r>
                        <a:rPr lang="en-US" baseline="0" dirty="0" smtClean="0">
                          <a:ln>
                            <a:noFill/>
                          </a:ln>
                        </a:rPr>
                        <a:t> Polarization</a:t>
                      </a:r>
                      <a:endParaRPr lang="en-US" b="1" dirty="0">
                        <a:ln>
                          <a:noFill/>
                        </a:ln>
                        <a:solidFill>
                          <a:sysClr val="windowText" lastClr="000000"/>
                        </a:solidFill>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pPr algn="ctr"/>
                      <a:r>
                        <a:rPr lang="en-US" dirty="0" smtClean="0"/>
                        <a:t>U</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939676">
                <a:tc vMerge="1">
                  <a:txBody>
                    <a:bodyPr/>
                    <a:lstStyle/>
                    <a:p>
                      <a:endParaRPr lang="en-US" dirty="0"/>
                    </a:p>
                  </a:txBody>
                  <a:tcPr/>
                </a:tc>
                <a:tc>
                  <a:txBody>
                    <a:bodyPr/>
                    <a:lstStyle/>
                    <a:p>
                      <a:pPr algn="ctr"/>
                      <a:r>
                        <a:rPr lang="en-US" b="1" dirty="0" smtClean="0">
                          <a:solidFill>
                            <a:schemeClr val="accent6"/>
                          </a:solidFill>
                        </a:rPr>
                        <a:t>L</a:t>
                      </a:r>
                      <a:endParaRPr lang="en-US" b="1" dirty="0">
                        <a:solidFill>
                          <a:schemeClr val="accent6"/>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582612">
                <a:tc vMerge="1">
                  <a:txBody>
                    <a:bodyPr/>
                    <a:lstStyle/>
                    <a:p>
                      <a:endParaRPr lang="en-US" dirty="0"/>
                    </a:p>
                  </a:txBody>
                  <a:tcPr/>
                </a:tc>
                <a:tc>
                  <a:txBody>
                    <a:bodyPr/>
                    <a:lstStyle/>
                    <a:p>
                      <a:pPr algn="ctr"/>
                      <a:r>
                        <a:rPr lang="en-US" dirty="0" smtClean="0"/>
                        <a:t>T</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42" name="椭圆 41"/>
          <p:cNvSpPr/>
          <p:nvPr/>
        </p:nvSpPr>
        <p:spPr>
          <a:xfrm>
            <a:off x="3810000" y="4572000"/>
            <a:ext cx="2362200" cy="1371600"/>
          </a:xfrm>
          <a:prstGeom prst="ellipse">
            <a:avLst/>
          </a:prstGeom>
          <a:noFill/>
          <a:ln w="25400" cmpd="dbl">
            <a:solidFill>
              <a:srgbClr val="FF0000"/>
            </a:solidFill>
          </a:ln>
          <a:effectLst>
            <a:glow rad="63500">
              <a:srgbClr val="FFC000">
                <a:alpha val="40000"/>
              </a:srgbClr>
            </a:glow>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5" name="灯片编号占位符 4"/>
          <p:cNvSpPr>
            <a:spLocks noGrp="1"/>
          </p:cNvSpPr>
          <p:nvPr>
            <p:ph type="sldNum" sz="quarter" idx="12"/>
          </p:nvPr>
        </p:nvSpPr>
        <p:spPr/>
        <p:txBody>
          <a:bodyPr/>
          <a:lstStyle/>
          <a:p>
            <a:fld id="{EDE73889-8752-428C-A11C-8679396BAC9B}" type="slidenum">
              <a:rPr lang="en-US" smtClean="0"/>
              <a:pPr/>
              <a:t>5</a:t>
            </a:fld>
            <a:endParaRPr lang="en-US"/>
          </a:p>
        </p:txBody>
      </p:sp>
      <p:sp>
        <p:nvSpPr>
          <p:cNvPr id="6" name="标题 5"/>
          <p:cNvSpPr>
            <a:spLocks noGrp="1"/>
          </p:cNvSpPr>
          <p:nvPr>
            <p:ph type="title"/>
          </p:nvPr>
        </p:nvSpPr>
        <p:spPr>
          <a:xfrm>
            <a:off x="228600" y="274638"/>
            <a:ext cx="8458200" cy="792162"/>
          </a:xfrm>
        </p:spPr>
        <p:txBody>
          <a:bodyPr>
            <a:normAutofit/>
          </a:bodyPr>
          <a:lstStyle/>
          <a:p>
            <a:r>
              <a:rPr lang="en-US" dirty="0" smtClean="0"/>
              <a:t>Leading-Twist TMD PDFs</a:t>
            </a:r>
            <a:endParaRPr lang="en-US" dirty="0"/>
          </a:p>
        </p:txBody>
      </p:sp>
      <p:sp>
        <p:nvSpPr>
          <p:cNvPr id="8" name="TextBox 7"/>
          <p:cNvSpPr txBox="1"/>
          <p:nvPr/>
        </p:nvSpPr>
        <p:spPr>
          <a:xfrm>
            <a:off x="1328570" y="4877330"/>
            <a:ext cx="872355" cy="369332"/>
          </a:xfrm>
          <a:prstGeom prst="rect">
            <a:avLst/>
          </a:prstGeom>
          <a:noFill/>
        </p:spPr>
        <p:txBody>
          <a:bodyPr wrap="none" rtlCol="0">
            <a:spAutoFit/>
          </a:bodyPr>
          <a:lstStyle/>
          <a:p>
            <a:r>
              <a:rPr lang="en-US" b="1" i="1" dirty="0" smtClean="0">
                <a:solidFill>
                  <a:srgbClr val="00B050"/>
                </a:solidFill>
              </a:rPr>
              <a:t>f</a:t>
            </a:r>
            <a:r>
              <a:rPr lang="en-US" b="1" baseline="-25000" dirty="0" smtClean="0">
                <a:solidFill>
                  <a:srgbClr val="00B050"/>
                </a:solidFill>
                <a:sym typeface="Symbol"/>
              </a:rPr>
              <a:t> </a:t>
            </a:r>
            <a:r>
              <a:rPr lang="en-US" b="1" baseline="-25000" dirty="0" smtClean="0">
                <a:solidFill>
                  <a:srgbClr val="00B050"/>
                </a:solidFill>
              </a:rPr>
              <a:t>1T</a:t>
            </a:r>
            <a:r>
              <a:rPr lang="en-US" b="1" baseline="30000" dirty="0" smtClean="0">
                <a:solidFill>
                  <a:srgbClr val="00B050"/>
                </a:solidFill>
                <a:sym typeface="Symbol"/>
              </a:rPr>
              <a:t></a:t>
            </a:r>
            <a:r>
              <a:rPr lang="en-US" b="1" dirty="0" smtClean="0">
                <a:solidFill>
                  <a:srgbClr val="00B050"/>
                </a:solidFill>
                <a:sym typeface="Symbol"/>
              </a:rPr>
              <a:t> </a:t>
            </a:r>
            <a:r>
              <a:rPr lang="en-US" b="1" dirty="0" smtClean="0"/>
              <a:t>=</a:t>
            </a:r>
            <a:endParaRPr lang="en-US" dirty="0"/>
          </a:p>
        </p:txBody>
      </p:sp>
      <p:sp>
        <p:nvSpPr>
          <p:cNvPr id="13" name="TextBox 12"/>
          <p:cNvSpPr txBox="1"/>
          <p:nvPr/>
        </p:nvSpPr>
        <p:spPr>
          <a:xfrm>
            <a:off x="6474509" y="2604999"/>
            <a:ext cx="784189" cy="369332"/>
          </a:xfrm>
          <a:prstGeom prst="rect">
            <a:avLst/>
          </a:prstGeom>
          <a:noFill/>
        </p:spPr>
        <p:txBody>
          <a:bodyPr wrap="none" rtlCol="0">
            <a:spAutoFit/>
          </a:bodyPr>
          <a:lstStyle/>
          <a:p>
            <a:r>
              <a:rPr lang="en-US" b="1" i="1" dirty="0" smtClean="0">
                <a:solidFill>
                  <a:srgbClr val="00B050"/>
                </a:solidFill>
              </a:rPr>
              <a:t>h</a:t>
            </a:r>
            <a:r>
              <a:rPr lang="en-US" b="1" baseline="-25000" dirty="0" smtClean="0">
                <a:solidFill>
                  <a:srgbClr val="00B050"/>
                </a:solidFill>
              </a:rPr>
              <a:t>1</a:t>
            </a:r>
            <a:r>
              <a:rPr lang="en-US" b="1" baseline="30000" dirty="0" smtClean="0">
                <a:solidFill>
                  <a:srgbClr val="00B050"/>
                </a:solidFill>
                <a:sym typeface="Symbol"/>
              </a:rPr>
              <a:t></a:t>
            </a:r>
            <a:r>
              <a:rPr lang="en-US" b="1" dirty="0" smtClean="0">
                <a:solidFill>
                  <a:srgbClr val="00B050"/>
                </a:solidFill>
                <a:sym typeface="Symbol"/>
              </a:rPr>
              <a:t> </a:t>
            </a:r>
            <a:r>
              <a:rPr lang="en-US" b="1" dirty="0" smtClean="0"/>
              <a:t>=</a:t>
            </a:r>
            <a:endParaRPr lang="en-US" dirty="0"/>
          </a:p>
        </p:txBody>
      </p:sp>
      <p:sp>
        <p:nvSpPr>
          <p:cNvPr id="14" name="TextBox 13"/>
          <p:cNvSpPr txBox="1"/>
          <p:nvPr/>
        </p:nvSpPr>
        <p:spPr>
          <a:xfrm>
            <a:off x="6498554" y="4515390"/>
            <a:ext cx="683200" cy="369332"/>
          </a:xfrm>
          <a:prstGeom prst="rect">
            <a:avLst/>
          </a:prstGeom>
          <a:noFill/>
        </p:spPr>
        <p:txBody>
          <a:bodyPr wrap="none" rtlCol="0">
            <a:spAutoFit/>
          </a:bodyPr>
          <a:lstStyle/>
          <a:p>
            <a:r>
              <a:rPr lang="en-US" b="1" i="1" dirty="0" smtClean="0">
                <a:solidFill>
                  <a:schemeClr val="accent1"/>
                </a:solidFill>
              </a:rPr>
              <a:t>h</a:t>
            </a:r>
            <a:r>
              <a:rPr lang="en-US" b="1" baseline="-25000" dirty="0" smtClean="0">
                <a:solidFill>
                  <a:schemeClr val="accent1"/>
                </a:solidFill>
              </a:rPr>
              <a:t>1</a:t>
            </a:r>
            <a:r>
              <a:rPr lang="en-US" b="1" dirty="0" smtClean="0">
                <a:solidFill>
                  <a:srgbClr val="00B050"/>
                </a:solidFill>
              </a:rPr>
              <a:t> </a:t>
            </a:r>
            <a:r>
              <a:rPr lang="en-US" b="1" dirty="0" smtClean="0"/>
              <a:t>=</a:t>
            </a:r>
            <a:endParaRPr lang="en-US" dirty="0"/>
          </a:p>
        </p:txBody>
      </p:sp>
      <p:sp>
        <p:nvSpPr>
          <p:cNvPr id="15" name="TextBox 14"/>
          <p:cNvSpPr txBox="1"/>
          <p:nvPr/>
        </p:nvSpPr>
        <p:spPr>
          <a:xfrm>
            <a:off x="6397565" y="5208085"/>
            <a:ext cx="881973" cy="369332"/>
          </a:xfrm>
          <a:prstGeom prst="rect">
            <a:avLst/>
          </a:prstGeom>
          <a:noFill/>
        </p:spPr>
        <p:txBody>
          <a:bodyPr wrap="none" rtlCol="0">
            <a:spAutoFit/>
          </a:bodyPr>
          <a:lstStyle/>
          <a:p>
            <a:r>
              <a:rPr lang="en-US" b="1" i="1" dirty="0" smtClean="0">
                <a:solidFill>
                  <a:srgbClr val="002060"/>
                </a:solidFill>
              </a:rPr>
              <a:t>h</a:t>
            </a:r>
            <a:r>
              <a:rPr lang="en-US" b="1" baseline="-25000" dirty="0" smtClean="0">
                <a:solidFill>
                  <a:srgbClr val="002060"/>
                </a:solidFill>
              </a:rPr>
              <a:t>1T</a:t>
            </a:r>
            <a:r>
              <a:rPr lang="en-US" b="1" baseline="30000" dirty="0" smtClean="0">
                <a:solidFill>
                  <a:srgbClr val="002060"/>
                </a:solidFill>
                <a:sym typeface="Symbol"/>
              </a:rPr>
              <a:t></a:t>
            </a:r>
            <a:r>
              <a:rPr lang="en-US" b="1" dirty="0" smtClean="0">
                <a:solidFill>
                  <a:srgbClr val="002060"/>
                </a:solidFill>
                <a:sym typeface="Symbol"/>
              </a:rPr>
              <a:t> </a:t>
            </a:r>
            <a:r>
              <a:rPr lang="en-US" b="1" dirty="0" smtClean="0"/>
              <a:t>=</a:t>
            </a:r>
            <a:endParaRPr lang="en-US" dirty="0"/>
          </a:p>
        </p:txBody>
      </p:sp>
      <p:sp>
        <p:nvSpPr>
          <p:cNvPr id="16" name="TextBox 15"/>
          <p:cNvSpPr txBox="1"/>
          <p:nvPr/>
        </p:nvSpPr>
        <p:spPr>
          <a:xfrm>
            <a:off x="7007165" y="4838753"/>
            <a:ext cx="1394934" cy="338554"/>
          </a:xfrm>
          <a:prstGeom prst="rect">
            <a:avLst/>
          </a:prstGeom>
          <a:noFill/>
        </p:spPr>
        <p:txBody>
          <a:bodyPr wrap="none" rtlCol="0">
            <a:spAutoFit/>
          </a:bodyPr>
          <a:lstStyle/>
          <a:p>
            <a:r>
              <a:rPr lang="en-US" sz="1600" b="1" dirty="0" smtClean="0">
                <a:solidFill>
                  <a:schemeClr val="accent1"/>
                </a:solidFill>
                <a:effectLst>
                  <a:outerShdw blurRad="38100" dist="38100" dir="2700000" algn="tl">
                    <a:srgbClr val="000000">
                      <a:alpha val="43137"/>
                    </a:srgbClr>
                  </a:outerShdw>
                </a:effectLst>
              </a:rPr>
              <a:t>Transversity</a:t>
            </a:r>
          </a:p>
        </p:txBody>
      </p:sp>
      <p:sp>
        <p:nvSpPr>
          <p:cNvPr id="17" name="TextBox 16"/>
          <p:cNvSpPr txBox="1"/>
          <p:nvPr/>
        </p:nvSpPr>
        <p:spPr>
          <a:xfrm>
            <a:off x="6988154" y="3008276"/>
            <a:ext cx="1540806" cy="338554"/>
          </a:xfrm>
          <a:prstGeom prst="rect">
            <a:avLst/>
          </a:prstGeom>
          <a:noFill/>
        </p:spPr>
        <p:txBody>
          <a:bodyPr wrap="none" rtlCol="0">
            <a:spAutoFit/>
          </a:bodyPr>
          <a:lstStyle/>
          <a:p>
            <a:r>
              <a:rPr lang="en-US" sz="1600" b="1" dirty="0" smtClean="0">
                <a:solidFill>
                  <a:srgbClr val="00B050"/>
                </a:solidFill>
                <a:effectLst>
                  <a:outerShdw blurRad="38100" dist="38100" dir="2700000" algn="tl">
                    <a:srgbClr val="000000">
                      <a:alpha val="43137"/>
                    </a:srgbClr>
                  </a:outerShdw>
                </a:effectLst>
              </a:rPr>
              <a:t>Boer-</a:t>
            </a:r>
            <a:r>
              <a:rPr lang="en-US" sz="1600" b="1" dirty="0" err="1" smtClean="0">
                <a:solidFill>
                  <a:srgbClr val="00B050"/>
                </a:solidFill>
                <a:effectLst>
                  <a:outerShdw blurRad="38100" dist="38100" dir="2700000" algn="tl">
                    <a:srgbClr val="000000">
                      <a:alpha val="43137"/>
                    </a:srgbClr>
                  </a:outerShdw>
                </a:effectLst>
              </a:rPr>
              <a:t>Mulders</a:t>
            </a:r>
            <a:endParaRPr lang="en-US" sz="1600" b="1" dirty="0">
              <a:solidFill>
                <a:srgbClr val="00B050"/>
              </a:solidFill>
              <a:effectLst>
                <a:outerShdw blurRad="38100" dist="38100" dir="2700000" algn="tl">
                  <a:srgbClr val="000000">
                    <a:alpha val="43137"/>
                  </a:srgbClr>
                </a:outerShdw>
              </a:effectLst>
            </a:endParaRPr>
          </a:p>
        </p:txBody>
      </p:sp>
      <p:sp>
        <p:nvSpPr>
          <p:cNvPr id="18" name="TextBox 17"/>
          <p:cNvSpPr txBox="1"/>
          <p:nvPr/>
        </p:nvSpPr>
        <p:spPr>
          <a:xfrm>
            <a:off x="7007165" y="5577417"/>
            <a:ext cx="1337226" cy="338554"/>
          </a:xfrm>
          <a:prstGeom prst="rect">
            <a:avLst/>
          </a:prstGeom>
          <a:noFill/>
        </p:spPr>
        <p:txBody>
          <a:bodyPr wrap="none" rtlCol="0">
            <a:spAutoFit/>
          </a:bodyPr>
          <a:lstStyle/>
          <a:p>
            <a:r>
              <a:rPr lang="en-US" sz="1600" b="1" dirty="0" err="1" smtClean="0">
                <a:solidFill>
                  <a:srgbClr val="002060"/>
                </a:solidFill>
                <a:effectLst>
                  <a:outerShdw blurRad="38100" dist="38100" dir="2700000" algn="tl">
                    <a:srgbClr val="000000">
                      <a:alpha val="43137"/>
                    </a:srgbClr>
                  </a:outerShdw>
                </a:effectLst>
              </a:rPr>
              <a:t>Pretzelosity</a:t>
            </a:r>
            <a:endParaRPr lang="en-US" sz="1600" b="1" dirty="0" smtClean="0">
              <a:solidFill>
                <a:srgbClr val="002060"/>
              </a:solidFill>
              <a:effectLst>
                <a:outerShdw blurRad="38100" dist="38100" dir="2700000" algn="tl">
                  <a:srgbClr val="000000">
                    <a:alpha val="43137"/>
                  </a:srgbClr>
                </a:outerShdw>
              </a:effectLst>
            </a:endParaRPr>
          </a:p>
        </p:txBody>
      </p:sp>
      <p:sp>
        <p:nvSpPr>
          <p:cNvPr id="19" name="TextBox 18"/>
          <p:cNvSpPr txBox="1"/>
          <p:nvPr/>
        </p:nvSpPr>
        <p:spPr>
          <a:xfrm>
            <a:off x="2167357" y="5298622"/>
            <a:ext cx="761747" cy="338554"/>
          </a:xfrm>
          <a:prstGeom prst="rect">
            <a:avLst/>
          </a:prstGeom>
          <a:noFill/>
        </p:spPr>
        <p:txBody>
          <a:bodyPr wrap="none" rtlCol="0">
            <a:spAutoFit/>
          </a:bodyPr>
          <a:lstStyle/>
          <a:p>
            <a:r>
              <a:rPr lang="en-US" sz="1600" b="1" dirty="0" smtClean="0">
                <a:solidFill>
                  <a:srgbClr val="00B050"/>
                </a:solidFill>
                <a:effectLst>
                  <a:outerShdw blurRad="38100" dist="38100" dir="2700000" algn="tl">
                    <a:srgbClr val="000000">
                      <a:alpha val="43137"/>
                    </a:srgbClr>
                  </a:outerShdw>
                </a:effectLst>
              </a:rPr>
              <a:t>Sivers</a:t>
            </a:r>
            <a:endParaRPr lang="en-US" sz="1600" b="1" dirty="0">
              <a:solidFill>
                <a:srgbClr val="00B050"/>
              </a:solidFill>
              <a:effectLst>
                <a:outerShdw blurRad="38100" dist="38100" dir="2700000" algn="tl">
                  <a:srgbClr val="000000">
                    <a:alpha val="43137"/>
                  </a:srgbClr>
                </a:outerShdw>
              </a:effectLst>
            </a:endParaRPr>
          </a:p>
        </p:txBody>
      </p:sp>
      <p:sp>
        <p:nvSpPr>
          <p:cNvPr id="20" name="TextBox 19"/>
          <p:cNvSpPr txBox="1"/>
          <p:nvPr/>
        </p:nvSpPr>
        <p:spPr>
          <a:xfrm>
            <a:off x="4683065" y="4003222"/>
            <a:ext cx="821059" cy="338554"/>
          </a:xfrm>
          <a:prstGeom prst="rect">
            <a:avLst/>
          </a:prstGeom>
          <a:noFill/>
        </p:spPr>
        <p:txBody>
          <a:bodyPr wrap="none" rtlCol="0">
            <a:spAutoFit/>
          </a:bodyPr>
          <a:lstStyle/>
          <a:p>
            <a:r>
              <a:rPr lang="en-US" sz="1600" b="1" dirty="0" smtClean="0">
                <a:solidFill>
                  <a:srgbClr val="0070C0"/>
                </a:solidFill>
                <a:effectLst>
                  <a:outerShdw blurRad="38100" dist="38100" dir="2700000" algn="tl">
                    <a:srgbClr val="000000">
                      <a:alpha val="43137"/>
                    </a:srgbClr>
                  </a:outerShdw>
                </a:effectLst>
              </a:rPr>
              <a:t>Helicity</a:t>
            </a:r>
          </a:p>
        </p:txBody>
      </p:sp>
      <p:grpSp>
        <p:nvGrpSpPr>
          <p:cNvPr id="3" name="组合 38"/>
          <p:cNvGrpSpPr/>
          <p:nvPr/>
        </p:nvGrpSpPr>
        <p:grpSpPr>
          <a:xfrm>
            <a:off x="1562609" y="2693942"/>
            <a:ext cx="1086869" cy="376247"/>
            <a:chOff x="1527744" y="3152766"/>
            <a:chExt cx="1086869" cy="376247"/>
          </a:xfrm>
        </p:grpSpPr>
        <p:sp>
          <p:nvSpPr>
            <p:cNvPr id="9" name="TextBox 8"/>
            <p:cNvSpPr txBox="1"/>
            <p:nvPr/>
          </p:nvSpPr>
          <p:spPr>
            <a:xfrm>
              <a:off x="1527744" y="3152766"/>
              <a:ext cx="505267" cy="369332"/>
            </a:xfrm>
            <a:prstGeom prst="rect">
              <a:avLst/>
            </a:prstGeom>
            <a:noFill/>
          </p:spPr>
          <p:txBody>
            <a:bodyPr wrap="none" rtlCol="0">
              <a:spAutoFit/>
            </a:bodyPr>
            <a:lstStyle/>
            <a:p>
              <a:r>
                <a:rPr lang="en-US" b="1" i="1" dirty="0" smtClean="0">
                  <a:solidFill>
                    <a:srgbClr val="0070C0"/>
                  </a:solidFill>
                </a:rPr>
                <a:t>f</a:t>
              </a:r>
              <a:r>
                <a:rPr lang="en-US" b="1" baseline="-25000" dirty="0" smtClean="0">
                  <a:solidFill>
                    <a:srgbClr val="0070C0"/>
                  </a:solidFill>
                </a:rPr>
                <a:t>1</a:t>
              </a:r>
              <a:r>
                <a:rPr lang="en-US" b="1" dirty="0" smtClean="0"/>
                <a:t> =</a:t>
              </a:r>
              <a:endParaRPr lang="en-US" dirty="0"/>
            </a:p>
          </p:txBody>
        </p:sp>
        <p:pic>
          <p:nvPicPr>
            <p:cNvPr id="26" name="Picture 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286000" y="3200400"/>
              <a:ext cx="328613" cy="328613"/>
            </a:xfrm>
            <a:prstGeom prst="rect">
              <a:avLst/>
            </a:prstGeom>
            <a:noFill/>
            <a:ln w="9525">
              <a:noFill/>
              <a:miter lim="800000"/>
              <a:headEnd/>
              <a:tailEnd/>
            </a:ln>
          </p:spPr>
        </p:pic>
      </p:grpSp>
      <p:pic>
        <p:nvPicPr>
          <p:cNvPr id="27" name="Picture 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092265" y="4759923"/>
            <a:ext cx="1300163" cy="648653"/>
          </a:xfrm>
          <a:prstGeom prst="rect">
            <a:avLst/>
          </a:prstGeom>
          <a:noFill/>
          <a:ln w="9525">
            <a:noFill/>
            <a:miter lim="800000"/>
            <a:headEnd/>
            <a:tailEnd/>
          </a:ln>
        </p:spPr>
      </p:pic>
      <p:grpSp>
        <p:nvGrpSpPr>
          <p:cNvPr id="4" name="组合 37"/>
          <p:cNvGrpSpPr/>
          <p:nvPr/>
        </p:nvGrpSpPr>
        <p:grpSpPr>
          <a:xfrm>
            <a:off x="3977308" y="3655976"/>
            <a:ext cx="2089740" cy="369332"/>
            <a:chOff x="3942443" y="4114800"/>
            <a:chExt cx="2089740" cy="369332"/>
          </a:xfrm>
        </p:grpSpPr>
        <p:sp>
          <p:nvSpPr>
            <p:cNvPr id="10" name="TextBox 9"/>
            <p:cNvSpPr txBox="1"/>
            <p:nvPr/>
          </p:nvSpPr>
          <p:spPr>
            <a:xfrm>
              <a:off x="3942443" y="4114800"/>
              <a:ext cx="684803" cy="369332"/>
            </a:xfrm>
            <a:prstGeom prst="rect">
              <a:avLst/>
            </a:prstGeom>
            <a:noFill/>
          </p:spPr>
          <p:txBody>
            <a:bodyPr wrap="none" rtlCol="0">
              <a:spAutoFit/>
            </a:bodyPr>
            <a:lstStyle/>
            <a:p>
              <a:r>
                <a:rPr lang="en-US" b="1" i="1" dirty="0" smtClean="0">
                  <a:solidFill>
                    <a:srgbClr val="0070C0"/>
                  </a:solidFill>
                </a:rPr>
                <a:t>g</a:t>
              </a:r>
              <a:r>
                <a:rPr lang="en-US" b="1" baseline="-25000" dirty="0" smtClean="0">
                  <a:solidFill>
                    <a:srgbClr val="0070C0"/>
                  </a:solidFill>
                </a:rPr>
                <a:t>1</a:t>
              </a:r>
              <a:r>
                <a:rPr lang="en-US" b="1" dirty="0" smtClean="0"/>
                <a:t> =</a:t>
              </a:r>
              <a:endParaRPr lang="en-US" dirty="0"/>
            </a:p>
          </p:txBody>
        </p:sp>
        <p:pic>
          <p:nvPicPr>
            <p:cNvPr id="28" name="Picture 3"/>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572000" y="4114800"/>
              <a:ext cx="1460183" cy="328613"/>
            </a:xfrm>
            <a:prstGeom prst="rect">
              <a:avLst/>
            </a:prstGeom>
            <a:noFill/>
            <a:ln w="9525">
              <a:noFill/>
              <a:miter lim="800000"/>
              <a:headEnd/>
              <a:tailEnd/>
            </a:ln>
          </p:spPr>
        </p:pic>
      </p:grpSp>
      <p:pic>
        <p:nvPicPr>
          <p:cNvPr id="29" name="Picture 4"/>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197665" y="4417976"/>
            <a:ext cx="1300163" cy="488633"/>
          </a:xfrm>
          <a:prstGeom prst="rect">
            <a:avLst/>
          </a:prstGeom>
          <a:noFill/>
          <a:ln w="9525">
            <a:noFill/>
            <a:miter lim="800000"/>
            <a:headEnd/>
            <a:tailEnd/>
          </a:ln>
        </p:spPr>
      </p:pic>
      <p:pic>
        <p:nvPicPr>
          <p:cNvPr id="30" name="Picture 5"/>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7192902" y="2665376"/>
            <a:ext cx="1300163" cy="328613"/>
          </a:xfrm>
          <a:prstGeom prst="rect">
            <a:avLst/>
          </a:prstGeom>
          <a:noFill/>
          <a:ln w="9525">
            <a:noFill/>
            <a:miter lim="800000"/>
            <a:headEnd/>
            <a:tailEnd/>
          </a:ln>
        </p:spPr>
      </p:pic>
      <p:pic>
        <p:nvPicPr>
          <p:cNvPr id="31" name="Picture 6"/>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7197665" y="5103776"/>
            <a:ext cx="1300163" cy="494348"/>
          </a:xfrm>
          <a:prstGeom prst="rect">
            <a:avLst/>
          </a:prstGeom>
          <a:noFill/>
          <a:ln w="9525">
            <a:noFill/>
            <a:miter lim="800000"/>
            <a:headEnd/>
            <a:tailEnd/>
          </a:ln>
        </p:spPr>
      </p:pic>
      <p:grpSp>
        <p:nvGrpSpPr>
          <p:cNvPr id="48" name="组合 47"/>
          <p:cNvGrpSpPr/>
          <p:nvPr/>
        </p:nvGrpSpPr>
        <p:grpSpPr>
          <a:xfrm>
            <a:off x="3842802" y="4875176"/>
            <a:ext cx="2216626" cy="491490"/>
            <a:chOff x="3842802" y="4875176"/>
            <a:chExt cx="2216626" cy="491490"/>
          </a:xfrm>
        </p:grpSpPr>
        <p:sp>
          <p:nvSpPr>
            <p:cNvPr id="11" name="TextBox 10"/>
            <p:cNvSpPr txBox="1"/>
            <p:nvPr/>
          </p:nvSpPr>
          <p:spPr>
            <a:xfrm>
              <a:off x="3842802" y="4991630"/>
              <a:ext cx="830677" cy="369332"/>
            </a:xfrm>
            <a:prstGeom prst="rect">
              <a:avLst/>
            </a:prstGeom>
            <a:noFill/>
          </p:spPr>
          <p:txBody>
            <a:bodyPr wrap="none" rtlCol="0">
              <a:spAutoFit/>
            </a:bodyPr>
            <a:lstStyle/>
            <a:p>
              <a:r>
                <a:rPr lang="en-US" b="1" i="1" dirty="0" smtClean="0">
                  <a:solidFill>
                    <a:srgbClr val="D67000"/>
                  </a:solidFill>
                </a:rPr>
                <a:t>g</a:t>
              </a:r>
              <a:r>
                <a:rPr lang="en-US" b="1" baseline="-25000" dirty="0" smtClean="0">
                  <a:solidFill>
                    <a:srgbClr val="D67000"/>
                  </a:solidFill>
                </a:rPr>
                <a:t>1T</a:t>
              </a:r>
              <a:r>
                <a:rPr lang="en-US" b="1" baseline="30000" dirty="0" smtClean="0">
                  <a:solidFill>
                    <a:srgbClr val="FF0000"/>
                  </a:solidFill>
                  <a:sym typeface="Symbol"/>
                </a:rPr>
                <a:t> </a:t>
              </a:r>
              <a:r>
                <a:rPr lang="en-US" b="1" dirty="0" smtClean="0">
                  <a:solidFill>
                    <a:srgbClr val="FF0000"/>
                  </a:solidFill>
                </a:rPr>
                <a:t> </a:t>
              </a:r>
              <a:r>
                <a:rPr lang="en-US" b="1" dirty="0" smtClean="0"/>
                <a:t>=</a:t>
              </a:r>
              <a:endParaRPr lang="en-US" dirty="0"/>
            </a:p>
          </p:txBody>
        </p:sp>
        <p:pic>
          <p:nvPicPr>
            <p:cNvPr id="33" name="Picture 8"/>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4759265" y="4875176"/>
              <a:ext cx="1300163" cy="491490"/>
            </a:xfrm>
            <a:prstGeom prst="rect">
              <a:avLst/>
            </a:prstGeom>
            <a:noFill/>
            <a:ln w="9525">
              <a:noFill/>
              <a:miter lim="800000"/>
              <a:headEnd/>
              <a:tailEnd/>
            </a:ln>
          </p:spPr>
        </p:pic>
      </p:grpSp>
      <p:sp>
        <p:nvSpPr>
          <p:cNvPr id="46" name="日期占位符 45"/>
          <p:cNvSpPr>
            <a:spLocks noGrp="1"/>
          </p:cNvSpPr>
          <p:nvPr>
            <p:ph type="dt" sz="half" idx="10"/>
          </p:nvPr>
        </p:nvSpPr>
        <p:spPr/>
        <p:txBody>
          <a:bodyPr/>
          <a:lstStyle/>
          <a:p>
            <a:r>
              <a:rPr lang="en-US" altLang="zh-CN" smtClean="0"/>
              <a:t>SoLID Collaboration Meeting</a:t>
            </a:r>
            <a:endParaRPr lang="en-US"/>
          </a:p>
        </p:txBody>
      </p:sp>
      <p:sp>
        <p:nvSpPr>
          <p:cNvPr id="47" name="页脚占位符 46"/>
          <p:cNvSpPr>
            <a:spLocks noGrp="1"/>
          </p:cNvSpPr>
          <p:nvPr>
            <p:ph type="ftr" sz="quarter" idx="11"/>
          </p:nvPr>
        </p:nvSpPr>
        <p:spPr/>
        <p:txBody>
          <a:bodyPr/>
          <a:lstStyle/>
          <a:p>
            <a:r>
              <a:rPr lang="en-US" smtClean="0"/>
              <a:t>Jin Huang &lt;jinhuang@jlab.org&gt;</a:t>
            </a:r>
            <a:endParaRPr lang="en-US" dirty="0"/>
          </a:p>
        </p:txBody>
      </p:sp>
      <p:sp>
        <p:nvSpPr>
          <p:cNvPr id="35" name="TextBox 34"/>
          <p:cNvSpPr txBox="1"/>
          <p:nvPr/>
        </p:nvSpPr>
        <p:spPr>
          <a:xfrm>
            <a:off x="4343400" y="5486400"/>
            <a:ext cx="1289135" cy="338554"/>
          </a:xfrm>
          <a:prstGeom prst="rect">
            <a:avLst/>
          </a:prstGeom>
          <a:noFill/>
        </p:spPr>
        <p:txBody>
          <a:bodyPr wrap="none" rtlCol="0">
            <a:spAutoFit/>
          </a:bodyPr>
          <a:lstStyle/>
          <a:p>
            <a:r>
              <a:rPr lang="en-US" sz="1600" b="1" dirty="0" smtClean="0">
                <a:solidFill>
                  <a:srgbClr val="D67000"/>
                </a:solidFill>
                <a:effectLst>
                  <a:outerShdw blurRad="38100" dist="38100" dir="2700000" algn="tl">
                    <a:srgbClr val="000000">
                      <a:alpha val="43137"/>
                    </a:srgbClr>
                  </a:outerShdw>
                </a:effectLst>
              </a:rPr>
              <a:t>Worm Gear</a:t>
            </a:r>
          </a:p>
        </p:txBody>
      </p:sp>
      <p:sp>
        <p:nvSpPr>
          <p:cNvPr id="40" name="椭圆 39"/>
          <p:cNvSpPr/>
          <p:nvPr/>
        </p:nvSpPr>
        <p:spPr>
          <a:xfrm>
            <a:off x="3276600" y="6019800"/>
            <a:ext cx="762000" cy="609600"/>
          </a:xfrm>
          <a:prstGeom prst="ellipse">
            <a:avLst/>
          </a:prstGeom>
          <a:noFill/>
          <a:ln w="25400" cmpd="dbl">
            <a:solidFill>
              <a:srgbClr val="FF0000"/>
            </a:solidFill>
          </a:ln>
          <a:effectLst>
            <a:glow rad="63500">
              <a:srgbClr val="FFC000">
                <a:alpha val="40000"/>
              </a:srgbClr>
            </a:glow>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effectLst/>
            </a:endParaRPr>
          </a:p>
        </p:txBody>
      </p:sp>
      <p:sp>
        <p:nvSpPr>
          <p:cNvPr id="41" name="TextBox 40"/>
          <p:cNvSpPr txBox="1"/>
          <p:nvPr/>
        </p:nvSpPr>
        <p:spPr>
          <a:xfrm>
            <a:off x="4038600" y="6172200"/>
            <a:ext cx="5867400" cy="369332"/>
          </a:xfrm>
          <a:prstGeom prst="rect">
            <a:avLst/>
          </a:prstGeom>
          <a:noFill/>
        </p:spPr>
        <p:txBody>
          <a:bodyPr wrap="square" rtlCol="0">
            <a:spAutoFit/>
          </a:bodyPr>
          <a:lstStyle/>
          <a:p>
            <a:r>
              <a:rPr lang="en-US" dirty="0" smtClean="0">
                <a:solidFill>
                  <a:schemeClr val="accent6"/>
                </a:solidFill>
              </a:rPr>
              <a:t> : This proposal, T-even</a:t>
            </a:r>
            <a:endParaRPr lang="en-US" dirty="0">
              <a:solidFill>
                <a:schemeClr val="accent6"/>
              </a:solidFill>
            </a:endParaRPr>
          </a:p>
        </p:txBody>
      </p:sp>
      <p:sp>
        <p:nvSpPr>
          <p:cNvPr id="44" name="椭圆 43"/>
          <p:cNvSpPr/>
          <p:nvPr/>
        </p:nvSpPr>
        <p:spPr>
          <a:xfrm>
            <a:off x="6248400" y="3352800"/>
            <a:ext cx="2743200" cy="1143000"/>
          </a:xfrm>
          <a:prstGeom prst="ellipse">
            <a:avLst/>
          </a:prstGeom>
          <a:noFill/>
          <a:ln w="25400" cmpd="dbl">
            <a:solidFill>
              <a:srgbClr val="FF0000"/>
            </a:solidFill>
          </a:ln>
          <a:effectLst>
            <a:glow rad="63500">
              <a:srgbClr val="FFC000">
                <a:alpha val="40000"/>
              </a:srgbClr>
            </a:glow>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45" name="椭圆 44"/>
          <p:cNvSpPr/>
          <p:nvPr/>
        </p:nvSpPr>
        <p:spPr>
          <a:xfrm>
            <a:off x="3886200" y="3352800"/>
            <a:ext cx="2362200" cy="990600"/>
          </a:xfrm>
          <a:prstGeom prst="ellipse">
            <a:avLst/>
          </a:prstGeom>
          <a:noFill/>
          <a:ln w="25400" cmpd="dbl">
            <a:solidFill>
              <a:srgbClr val="FF0000"/>
            </a:solidFill>
          </a:ln>
          <a:effectLst>
            <a:glow rad="63500">
              <a:srgbClr val="FFC000">
                <a:alpha val="40000"/>
              </a:srgbClr>
            </a:glow>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grpSp>
        <p:nvGrpSpPr>
          <p:cNvPr id="43" name="组合 42"/>
          <p:cNvGrpSpPr/>
          <p:nvPr/>
        </p:nvGrpSpPr>
        <p:grpSpPr>
          <a:xfrm>
            <a:off x="7010400" y="250138"/>
            <a:ext cx="1962377" cy="747596"/>
            <a:chOff x="7147102" y="152400"/>
            <a:chExt cx="2221404" cy="846277"/>
          </a:xfrm>
        </p:grpSpPr>
        <p:sp>
          <p:nvSpPr>
            <p:cNvPr id="49" name="TextBox 48"/>
            <p:cNvSpPr txBox="1"/>
            <p:nvPr/>
          </p:nvSpPr>
          <p:spPr>
            <a:xfrm>
              <a:off x="7684199" y="158234"/>
              <a:ext cx="1684307" cy="383242"/>
            </a:xfrm>
            <a:prstGeom prst="rect">
              <a:avLst/>
            </a:prstGeom>
            <a:noFill/>
          </p:spPr>
          <p:txBody>
            <a:bodyPr wrap="none" rtlCol="0">
              <a:spAutoFit/>
            </a:bodyPr>
            <a:lstStyle/>
            <a:p>
              <a:r>
                <a:rPr lang="en-US" sz="1600" dirty="0" smtClean="0"/>
                <a:t>Nucleon Spin</a:t>
              </a:r>
              <a:endParaRPr lang="en-US" sz="1600" dirty="0"/>
            </a:p>
          </p:txBody>
        </p:sp>
        <p:sp>
          <p:nvSpPr>
            <p:cNvPr id="50" name="TextBox 49"/>
            <p:cNvSpPr txBox="1"/>
            <p:nvPr/>
          </p:nvSpPr>
          <p:spPr>
            <a:xfrm>
              <a:off x="7701193" y="615435"/>
              <a:ext cx="1448409" cy="383242"/>
            </a:xfrm>
            <a:prstGeom prst="rect">
              <a:avLst/>
            </a:prstGeom>
            <a:noFill/>
          </p:spPr>
          <p:txBody>
            <a:bodyPr wrap="none" rtlCol="0">
              <a:spAutoFit/>
            </a:bodyPr>
            <a:lstStyle/>
            <a:p>
              <a:r>
                <a:rPr lang="en-US" sz="1600" dirty="0" smtClean="0">
                  <a:solidFill>
                    <a:srgbClr val="FF0000"/>
                  </a:solidFill>
                </a:rPr>
                <a:t>Quark Spin</a:t>
              </a:r>
              <a:endParaRPr lang="en-US" sz="1600" dirty="0">
                <a:solidFill>
                  <a:srgbClr val="FF0000"/>
                </a:solidFill>
              </a:endParaRPr>
            </a:p>
          </p:txBody>
        </p:sp>
        <p:grpSp>
          <p:nvGrpSpPr>
            <p:cNvPr id="51" name="组合 42"/>
            <p:cNvGrpSpPr/>
            <p:nvPr/>
          </p:nvGrpSpPr>
          <p:grpSpPr>
            <a:xfrm>
              <a:off x="7150802" y="152400"/>
              <a:ext cx="534256" cy="381000"/>
              <a:chOff x="6922202" y="152400"/>
              <a:chExt cx="534256" cy="381000"/>
            </a:xfrm>
          </p:grpSpPr>
          <p:cxnSp>
            <p:nvCxnSpPr>
              <p:cNvPr id="55" name="Straight Arrow Connector 69"/>
              <p:cNvCxnSpPr>
                <a:stCxn id="56" idx="6"/>
              </p:cNvCxnSpPr>
              <p:nvPr/>
            </p:nvCxnSpPr>
            <p:spPr>
              <a:xfrm>
                <a:off x="7303203" y="342900"/>
                <a:ext cx="153255" cy="1"/>
              </a:xfrm>
              <a:prstGeom prst="straightConnector1">
                <a:avLst/>
              </a:prstGeom>
              <a:ln w="28575">
                <a:solidFill>
                  <a:srgbClr val="0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6" name="椭圆 55"/>
              <p:cNvSpPr/>
              <p:nvPr/>
            </p:nvSpPr>
            <p:spPr>
              <a:xfrm>
                <a:off x="6922202" y="152400"/>
                <a:ext cx="381000" cy="381000"/>
              </a:xfrm>
              <a:prstGeom prst="ellipse">
                <a:avLst/>
              </a:prstGeom>
              <a:no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rgbClr val="000000"/>
                  </a:solidFill>
                </a:endParaRPr>
              </a:p>
            </p:txBody>
          </p:sp>
        </p:grpSp>
        <p:grpSp>
          <p:nvGrpSpPr>
            <p:cNvPr id="52" name="组合 43"/>
            <p:cNvGrpSpPr/>
            <p:nvPr/>
          </p:nvGrpSpPr>
          <p:grpSpPr>
            <a:xfrm>
              <a:off x="7147102" y="609600"/>
              <a:ext cx="381000" cy="381000"/>
              <a:chOff x="6934200" y="609600"/>
              <a:chExt cx="381000" cy="381000"/>
            </a:xfrm>
          </p:grpSpPr>
          <p:cxnSp>
            <p:nvCxnSpPr>
              <p:cNvPr id="53" name="Straight Arrow Connector 74"/>
              <p:cNvCxnSpPr/>
              <p:nvPr/>
            </p:nvCxnSpPr>
            <p:spPr>
              <a:xfrm flipV="1">
                <a:off x="7086600" y="800100"/>
                <a:ext cx="200025" cy="1"/>
              </a:xfrm>
              <a:prstGeom prst="straightConnector1">
                <a:avLst/>
              </a:prstGeom>
              <a:ln w="28575">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4" name="椭圆 53"/>
              <p:cNvSpPr/>
              <p:nvPr/>
            </p:nvSpPr>
            <p:spPr>
              <a:xfrm>
                <a:off x="6934200" y="609600"/>
                <a:ext cx="381000" cy="381000"/>
              </a:xfrm>
              <a:prstGeom prst="ellipse">
                <a:avLst/>
              </a:prstGeom>
              <a:no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rgbClr val="000000"/>
                  </a:solidFill>
                </a:endParaRPr>
              </a:p>
            </p:txBody>
          </p:sp>
        </p:grpSp>
      </p:grpSp>
      <p:grpSp>
        <p:nvGrpSpPr>
          <p:cNvPr id="57" name="组合 56"/>
          <p:cNvGrpSpPr/>
          <p:nvPr/>
        </p:nvGrpSpPr>
        <p:grpSpPr>
          <a:xfrm>
            <a:off x="6408786" y="3500427"/>
            <a:ext cx="2249062" cy="385773"/>
            <a:chOff x="6408786" y="3732176"/>
            <a:chExt cx="2249062" cy="385773"/>
          </a:xfrm>
        </p:grpSpPr>
        <p:sp>
          <p:nvSpPr>
            <p:cNvPr id="58" name="TextBox 57"/>
            <p:cNvSpPr txBox="1"/>
            <p:nvPr/>
          </p:nvSpPr>
          <p:spPr>
            <a:xfrm>
              <a:off x="6408786" y="3748617"/>
              <a:ext cx="865943" cy="369332"/>
            </a:xfrm>
            <a:prstGeom prst="rect">
              <a:avLst/>
            </a:prstGeom>
            <a:noFill/>
          </p:spPr>
          <p:txBody>
            <a:bodyPr wrap="none" rtlCol="0">
              <a:spAutoFit/>
            </a:bodyPr>
            <a:lstStyle/>
            <a:p>
              <a:r>
                <a:rPr lang="en-US" b="1" i="1" dirty="0" smtClean="0">
                  <a:solidFill>
                    <a:srgbClr val="D67000"/>
                  </a:solidFill>
                </a:rPr>
                <a:t>h</a:t>
              </a:r>
              <a:r>
                <a:rPr lang="en-US" b="1" baseline="-25000" dirty="0" smtClean="0">
                  <a:solidFill>
                    <a:srgbClr val="D67000"/>
                  </a:solidFill>
                </a:rPr>
                <a:t>1L</a:t>
              </a:r>
              <a:r>
                <a:rPr lang="en-US" b="1" baseline="30000" dirty="0" smtClean="0">
                  <a:solidFill>
                    <a:srgbClr val="D67000"/>
                  </a:solidFill>
                  <a:sym typeface="Symbol"/>
                </a:rPr>
                <a:t></a:t>
              </a:r>
              <a:r>
                <a:rPr lang="en-US" b="1" dirty="0" smtClean="0">
                  <a:solidFill>
                    <a:srgbClr val="D67000"/>
                  </a:solidFill>
                  <a:sym typeface="Symbol"/>
                </a:rPr>
                <a:t> </a:t>
              </a:r>
              <a:r>
                <a:rPr lang="en-US" b="1" dirty="0" smtClean="0"/>
                <a:t>=</a:t>
              </a:r>
              <a:endParaRPr lang="en-US" dirty="0"/>
            </a:p>
          </p:txBody>
        </p:sp>
        <p:pic>
          <p:nvPicPr>
            <p:cNvPr id="59" name="Picture 7"/>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7197665" y="3732176"/>
              <a:ext cx="1460183" cy="337185"/>
            </a:xfrm>
            <a:prstGeom prst="rect">
              <a:avLst/>
            </a:prstGeom>
            <a:noFill/>
            <a:ln w="9525">
              <a:noFill/>
              <a:miter lim="800000"/>
              <a:headEnd/>
              <a:tailEnd/>
            </a:ln>
          </p:spPr>
        </p:pic>
      </p:grpSp>
      <p:sp>
        <p:nvSpPr>
          <p:cNvPr id="60" name="TextBox 59"/>
          <p:cNvSpPr txBox="1"/>
          <p:nvPr/>
        </p:nvSpPr>
        <p:spPr>
          <a:xfrm>
            <a:off x="6629400" y="3834825"/>
            <a:ext cx="2177199" cy="584775"/>
          </a:xfrm>
          <a:prstGeom prst="rect">
            <a:avLst/>
          </a:prstGeom>
          <a:noFill/>
        </p:spPr>
        <p:txBody>
          <a:bodyPr wrap="none" rtlCol="0">
            <a:spAutoFit/>
          </a:bodyPr>
          <a:lstStyle/>
          <a:p>
            <a:pPr algn="ctr"/>
            <a:r>
              <a:rPr lang="en-US" sz="1600" b="1" dirty="0" smtClean="0">
                <a:solidFill>
                  <a:srgbClr val="D67000"/>
                </a:solidFill>
                <a:effectLst>
                  <a:outerShdw blurRad="38100" dist="38100" dir="2700000" algn="tl">
                    <a:srgbClr val="000000">
                      <a:alpha val="43137"/>
                    </a:srgbClr>
                  </a:outerShdw>
                </a:effectLst>
              </a:rPr>
              <a:t>Worm Gear</a:t>
            </a:r>
          </a:p>
          <a:p>
            <a:pPr algn="ctr"/>
            <a:r>
              <a:rPr lang="en-US" sz="1600" b="1" dirty="0" smtClean="0">
                <a:solidFill>
                  <a:srgbClr val="D67000"/>
                </a:solidFill>
                <a:effectLst>
                  <a:outerShdw blurRad="38100" dist="38100" dir="2700000" algn="tl">
                    <a:srgbClr val="000000">
                      <a:alpha val="43137"/>
                    </a:srgbClr>
                  </a:outerShdw>
                </a:effectLst>
              </a:rPr>
              <a:t>(</a:t>
            </a:r>
            <a:r>
              <a:rPr lang="en-US" sz="1600" b="1" dirty="0" err="1" smtClean="0">
                <a:solidFill>
                  <a:srgbClr val="D67000"/>
                </a:solidFill>
                <a:effectLst>
                  <a:outerShdw blurRad="38100" dist="38100" dir="2700000" algn="tl">
                    <a:srgbClr val="000000">
                      <a:alpha val="43137"/>
                    </a:srgbClr>
                  </a:outerShdw>
                </a:effectLst>
              </a:rPr>
              <a:t>Kotzinian</a:t>
            </a:r>
            <a:r>
              <a:rPr lang="en-US" sz="1600" b="1" dirty="0" smtClean="0">
                <a:solidFill>
                  <a:srgbClr val="D67000"/>
                </a:solidFill>
                <a:effectLst>
                  <a:outerShdw blurRad="38100" dist="38100" dir="2700000" algn="tl">
                    <a:srgbClr val="000000">
                      <a:alpha val="43137"/>
                    </a:srgbClr>
                  </a:outerShdw>
                </a:effectLst>
              </a:rPr>
              <a:t>-Mulders)</a:t>
            </a:r>
          </a:p>
        </p:txBody>
      </p:sp>
    </p:spTree>
    <p:custDataLst>
      <p:tags r:id="rId1"/>
    </p:custDataLst>
  </p:cSld>
  <p:clrMapOvr>
    <a:masterClrMapping/>
  </p:clrMapOvr>
  <p:transition advTm="10997">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strVal val="#ppt_w*0.70"/>
                                          </p:val>
                                        </p:tav>
                                        <p:tav tm="100000">
                                          <p:val>
                                            <p:strVal val="#ppt_w"/>
                                          </p:val>
                                        </p:tav>
                                      </p:tavLst>
                                    </p:anim>
                                    <p:anim calcmode="lin" valueType="num">
                                      <p:cBhvr>
                                        <p:cTn id="8" dur="500" fill="hold"/>
                                        <p:tgtEl>
                                          <p:spTgt spid="42"/>
                                        </p:tgtEl>
                                        <p:attrNameLst>
                                          <p:attrName>ppt_h</p:attrName>
                                        </p:attrNameLst>
                                      </p:cBhvr>
                                      <p:tavLst>
                                        <p:tav tm="0">
                                          <p:val>
                                            <p:strVal val="#ppt_h"/>
                                          </p:val>
                                        </p:tav>
                                        <p:tav tm="100000">
                                          <p:val>
                                            <p:strVal val="#ppt_h"/>
                                          </p:val>
                                        </p:tav>
                                      </p:tavLst>
                                    </p:anim>
                                    <p:animEffect transition="in" filter="fade">
                                      <p:cBhvr>
                                        <p:cTn id="9" dur="500"/>
                                        <p:tgtEl>
                                          <p:spTgt spid="42"/>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strVal val="#ppt_w*0.70"/>
                                          </p:val>
                                        </p:tav>
                                        <p:tav tm="100000">
                                          <p:val>
                                            <p:strVal val="#ppt_w"/>
                                          </p:val>
                                        </p:tav>
                                      </p:tavLst>
                                    </p:anim>
                                    <p:anim calcmode="lin" valueType="num">
                                      <p:cBhvr>
                                        <p:cTn id="13" dur="500" fill="hold"/>
                                        <p:tgtEl>
                                          <p:spTgt spid="40"/>
                                        </p:tgtEl>
                                        <p:attrNameLst>
                                          <p:attrName>ppt_h</p:attrName>
                                        </p:attrNameLst>
                                      </p:cBhvr>
                                      <p:tavLst>
                                        <p:tav tm="0">
                                          <p:val>
                                            <p:strVal val="#ppt_h"/>
                                          </p:val>
                                        </p:tav>
                                        <p:tav tm="100000">
                                          <p:val>
                                            <p:strVal val="#ppt_h"/>
                                          </p:val>
                                        </p:tav>
                                      </p:tavLst>
                                    </p:anim>
                                    <p:animEffect transition="in" filter="fade">
                                      <p:cBhvr>
                                        <p:cTn id="14" dur="500"/>
                                        <p:tgtEl>
                                          <p:spTgt spid="40"/>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strVal val="#ppt_w*0.70"/>
                                          </p:val>
                                        </p:tav>
                                        <p:tav tm="100000">
                                          <p:val>
                                            <p:strVal val="#ppt_w"/>
                                          </p:val>
                                        </p:tav>
                                      </p:tavLst>
                                    </p:anim>
                                    <p:anim calcmode="lin" valueType="num">
                                      <p:cBhvr>
                                        <p:cTn id="18" dur="500" fill="hold"/>
                                        <p:tgtEl>
                                          <p:spTgt spid="41"/>
                                        </p:tgtEl>
                                        <p:attrNameLst>
                                          <p:attrName>ppt_h</p:attrName>
                                        </p:attrNameLst>
                                      </p:cBhvr>
                                      <p:tavLst>
                                        <p:tav tm="0">
                                          <p:val>
                                            <p:strVal val="#ppt_h"/>
                                          </p:val>
                                        </p:tav>
                                        <p:tav tm="100000">
                                          <p:val>
                                            <p:strVal val="#ppt_h"/>
                                          </p:val>
                                        </p:tav>
                                      </p:tavLst>
                                    </p:anim>
                                    <p:animEffect transition="in" filter="fade">
                                      <p:cBhvr>
                                        <p:cTn id="19" dur="500"/>
                                        <p:tgtEl>
                                          <p:spTgt spid="41"/>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strVal val="#ppt_w*0.70"/>
                                          </p:val>
                                        </p:tav>
                                        <p:tav tm="100000">
                                          <p:val>
                                            <p:strVal val="#ppt_w"/>
                                          </p:val>
                                        </p:tav>
                                      </p:tavLst>
                                    </p:anim>
                                    <p:anim calcmode="lin" valueType="num">
                                      <p:cBhvr>
                                        <p:cTn id="23" dur="500" fill="hold"/>
                                        <p:tgtEl>
                                          <p:spTgt spid="44"/>
                                        </p:tgtEl>
                                        <p:attrNameLst>
                                          <p:attrName>ppt_h</p:attrName>
                                        </p:attrNameLst>
                                      </p:cBhvr>
                                      <p:tavLst>
                                        <p:tav tm="0">
                                          <p:val>
                                            <p:strVal val="#ppt_h"/>
                                          </p:val>
                                        </p:tav>
                                        <p:tav tm="100000">
                                          <p:val>
                                            <p:strVal val="#ppt_h"/>
                                          </p:val>
                                        </p:tav>
                                      </p:tavLst>
                                    </p:anim>
                                    <p:animEffect transition="in" filter="fade">
                                      <p:cBhvr>
                                        <p:cTn id="24" dur="500"/>
                                        <p:tgtEl>
                                          <p:spTgt spid="44"/>
                                        </p:tgtEl>
                                      </p:cBhvr>
                                    </p:animEffect>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grpId="0" nodeType="click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p:cTn id="29" dur="500" fill="hold"/>
                                        <p:tgtEl>
                                          <p:spTgt spid="45"/>
                                        </p:tgtEl>
                                        <p:attrNameLst>
                                          <p:attrName>ppt_w</p:attrName>
                                        </p:attrNameLst>
                                      </p:cBhvr>
                                      <p:tavLst>
                                        <p:tav tm="0">
                                          <p:val>
                                            <p:strVal val="#ppt_w*0.70"/>
                                          </p:val>
                                        </p:tav>
                                        <p:tav tm="100000">
                                          <p:val>
                                            <p:strVal val="#ppt_w"/>
                                          </p:val>
                                        </p:tav>
                                      </p:tavLst>
                                    </p:anim>
                                    <p:anim calcmode="lin" valueType="num">
                                      <p:cBhvr>
                                        <p:cTn id="30" dur="500" fill="hold"/>
                                        <p:tgtEl>
                                          <p:spTgt spid="45"/>
                                        </p:tgtEl>
                                        <p:attrNameLst>
                                          <p:attrName>ppt_h</p:attrName>
                                        </p:attrNameLst>
                                      </p:cBhvr>
                                      <p:tavLst>
                                        <p:tav tm="0">
                                          <p:val>
                                            <p:strVal val="#ppt_h"/>
                                          </p:val>
                                        </p:tav>
                                        <p:tav tm="100000">
                                          <p:val>
                                            <p:strVal val="#ppt_h"/>
                                          </p:val>
                                        </p:tav>
                                      </p:tavLst>
                                    </p:anim>
                                    <p:animEffect transition="in" filter="fade">
                                      <p:cBhvr>
                                        <p:cTn id="31"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0" grpId="0" animBg="1"/>
      <p:bldP spid="41" grpId="0"/>
      <p:bldP spid="44" grpId="0" animBg="1"/>
      <p:bldP spid="4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57200" y="1481329"/>
            <a:ext cx="5029200" cy="5071871"/>
          </a:xfrm>
        </p:spPr>
        <p:txBody>
          <a:bodyPr>
            <a:normAutofit/>
          </a:bodyPr>
          <a:lstStyle/>
          <a:p>
            <a:r>
              <a:rPr lang="en-US" dirty="0" smtClean="0"/>
              <a:t> </a:t>
            </a:r>
          </a:p>
          <a:p>
            <a:endParaRPr lang="en-US" dirty="0" smtClean="0"/>
          </a:p>
          <a:p>
            <a:r>
              <a:rPr lang="en-US" dirty="0" smtClean="0"/>
              <a:t>Leading twist TMD PDFs</a:t>
            </a:r>
          </a:p>
          <a:p>
            <a:r>
              <a:rPr lang="en-US" dirty="0" smtClean="0"/>
              <a:t>Dominated by </a:t>
            </a:r>
            <a:r>
              <a:rPr lang="en-US" dirty="0" smtClean="0">
                <a:solidFill>
                  <a:schemeClr val="accent6"/>
                </a:solidFill>
              </a:rPr>
              <a:t>real</a:t>
            </a:r>
            <a:r>
              <a:rPr lang="en-US" dirty="0" smtClean="0"/>
              <a:t> part of</a:t>
            </a:r>
            <a:r>
              <a:rPr lang="en-US" dirty="0" smtClean="0">
                <a:solidFill>
                  <a:schemeClr val="accent1">
                    <a:lumMod val="75000"/>
                  </a:schemeClr>
                </a:solidFill>
              </a:rPr>
              <a:t> </a:t>
            </a:r>
            <a:r>
              <a:rPr lang="en-US" dirty="0" smtClean="0"/>
              <a:t>interference between </a:t>
            </a:r>
            <a:r>
              <a:rPr lang="en-US" dirty="0" smtClean="0">
                <a:solidFill>
                  <a:schemeClr val="accent1">
                    <a:lumMod val="75000"/>
                  </a:schemeClr>
                </a:solidFill>
              </a:rPr>
              <a:t/>
            </a:r>
            <a:br>
              <a:rPr lang="en-US" dirty="0" smtClean="0">
                <a:solidFill>
                  <a:schemeClr val="accent1">
                    <a:lumMod val="75000"/>
                  </a:schemeClr>
                </a:solidFill>
              </a:rPr>
            </a:br>
            <a:r>
              <a:rPr lang="en-US" dirty="0" smtClean="0">
                <a:solidFill>
                  <a:schemeClr val="accent6"/>
                </a:solidFill>
              </a:rPr>
              <a:t>L=0 (S) and L=1 (P) states</a:t>
            </a:r>
          </a:p>
          <a:p>
            <a:pPr lvl="1"/>
            <a:r>
              <a:rPr lang="en-US" dirty="0" smtClean="0"/>
              <a:t>Imaginary part -&gt; Boer-</a:t>
            </a:r>
            <a:r>
              <a:rPr lang="en-US" dirty="0" err="1" smtClean="0"/>
              <a:t>Mulders</a:t>
            </a:r>
            <a:r>
              <a:rPr lang="en-US" dirty="0" smtClean="0"/>
              <a:t> effect, </a:t>
            </a:r>
            <a:r>
              <a:rPr lang="en-US" dirty="0" err="1" smtClean="0"/>
              <a:t>Sivers</a:t>
            </a:r>
            <a:r>
              <a:rPr lang="en-US" dirty="0" smtClean="0"/>
              <a:t> effect</a:t>
            </a:r>
          </a:p>
          <a:p>
            <a:r>
              <a:rPr lang="en-US" dirty="0" smtClean="0">
                <a:solidFill>
                  <a:schemeClr val="accent6"/>
                </a:solidFill>
              </a:rPr>
              <a:t>No</a:t>
            </a:r>
            <a:r>
              <a:rPr lang="en-US" dirty="0" smtClean="0"/>
              <a:t> GPD correspondence</a:t>
            </a:r>
          </a:p>
          <a:p>
            <a:pPr lvl="1"/>
            <a:r>
              <a:rPr lang="en-US" dirty="0" smtClean="0"/>
              <a:t>a genuine sign of intrinsic transverse motion</a:t>
            </a:r>
          </a:p>
        </p:txBody>
      </p:sp>
      <p:sp>
        <p:nvSpPr>
          <p:cNvPr id="3" name="日期占位符 2"/>
          <p:cNvSpPr>
            <a:spLocks noGrp="1"/>
          </p:cNvSpPr>
          <p:nvPr>
            <p:ph type="dt" sz="half" idx="10"/>
          </p:nvPr>
        </p:nvSpPr>
        <p:spPr/>
        <p:txBody>
          <a:bodyPr/>
          <a:lstStyle/>
          <a:p>
            <a:r>
              <a:rPr lang="en-US" altLang="zh-CN" smtClean="0"/>
              <a:t>SoLID Collaboration Meeting</a:t>
            </a:r>
            <a:endParaRPr lang="en-US" dirty="0"/>
          </a:p>
        </p:txBody>
      </p:sp>
      <p:sp>
        <p:nvSpPr>
          <p:cNvPr id="4" name="页脚占位符 3"/>
          <p:cNvSpPr>
            <a:spLocks noGrp="1"/>
          </p:cNvSpPr>
          <p:nvPr>
            <p:ph type="ftr" sz="quarter" idx="11"/>
          </p:nvPr>
        </p:nvSpPr>
        <p:spPr/>
        <p:txBody>
          <a:bodyPr/>
          <a:lstStyle/>
          <a:p>
            <a:r>
              <a:rPr lang="en-US" smtClean="0"/>
              <a:t>Jin Huang &lt;jinhuang@jlab.org&gt;</a:t>
            </a:r>
            <a:endParaRPr lang="en-US"/>
          </a:p>
        </p:txBody>
      </p:sp>
      <p:sp>
        <p:nvSpPr>
          <p:cNvPr id="5" name="灯片编号占位符 4"/>
          <p:cNvSpPr>
            <a:spLocks noGrp="1"/>
          </p:cNvSpPr>
          <p:nvPr>
            <p:ph type="sldNum" sz="quarter" idx="12"/>
          </p:nvPr>
        </p:nvSpPr>
        <p:spPr/>
        <p:txBody>
          <a:bodyPr/>
          <a:lstStyle/>
          <a:p>
            <a:fld id="{EDE73889-8752-428C-A11C-8679396BAC9B}" type="slidenum">
              <a:rPr lang="en-US" smtClean="0"/>
              <a:pPr/>
              <a:t>6</a:t>
            </a:fld>
            <a:endParaRPr lang="en-US"/>
          </a:p>
        </p:txBody>
      </p:sp>
      <p:sp>
        <p:nvSpPr>
          <p:cNvPr id="6" name="标题 5"/>
          <p:cNvSpPr>
            <a:spLocks noGrp="1"/>
          </p:cNvSpPr>
          <p:nvPr>
            <p:ph type="title"/>
          </p:nvPr>
        </p:nvSpPr>
        <p:spPr/>
        <p:txBody>
          <a:bodyPr>
            <a:normAutofit/>
          </a:bodyPr>
          <a:lstStyle/>
          <a:p>
            <a:r>
              <a:rPr lang="en-US" sz="3600" dirty="0" smtClean="0">
                <a:latin typeface="Times New Roman" pitchFamily="18" charset="0"/>
                <a:cs typeface="Times New Roman" pitchFamily="18" charset="0"/>
              </a:rPr>
              <a:t>“Worm-Gear” </a:t>
            </a:r>
            <a:r>
              <a:rPr lang="en-US" sz="3600" dirty="0" smtClean="0"/>
              <a:t>Functions </a:t>
            </a:r>
            <a:endParaRPr lang="en-US" sz="3600" baseline="-25000" dirty="0">
              <a:latin typeface="Times New Roman" pitchFamily="18" charset="0"/>
              <a:cs typeface="Times New Roman" pitchFamily="18" charset="0"/>
            </a:endParaRPr>
          </a:p>
        </p:txBody>
      </p:sp>
      <p:grpSp>
        <p:nvGrpSpPr>
          <p:cNvPr id="159" name="组合 158"/>
          <p:cNvGrpSpPr/>
          <p:nvPr/>
        </p:nvGrpSpPr>
        <p:grpSpPr>
          <a:xfrm>
            <a:off x="6553200" y="609600"/>
            <a:ext cx="2405228" cy="2260578"/>
            <a:chOff x="6553200" y="762000"/>
            <a:chExt cx="2405228" cy="2260578"/>
          </a:xfrm>
        </p:grpSpPr>
        <p:grpSp>
          <p:nvGrpSpPr>
            <p:cNvPr id="7" name="组合 150"/>
            <p:cNvGrpSpPr/>
            <p:nvPr/>
          </p:nvGrpSpPr>
          <p:grpSpPr>
            <a:xfrm>
              <a:off x="6553200" y="762000"/>
              <a:ext cx="1828800" cy="2260578"/>
              <a:chOff x="6096000" y="1295400"/>
              <a:chExt cx="2209800" cy="2731532"/>
            </a:xfrm>
          </p:grpSpPr>
          <p:pic>
            <p:nvPicPr>
              <p:cNvPr id="69635" name="Picture 3"/>
              <p:cNvPicPr>
                <a:picLocks noChangeAspect="1" noChangeArrowheads="1"/>
              </p:cNvPicPr>
              <p:nvPr/>
            </p:nvPicPr>
            <p:blipFill>
              <a:blip r:embed="rId4" cstate="print"/>
              <a:srcRect/>
              <a:stretch>
                <a:fillRect/>
              </a:stretch>
            </p:blipFill>
            <p:spPr bwMode="auto">
              <a:xfrm>
                <a:off x="6096000" y="1295400"/>
                <a:ext cx="2209800" cy="2436384"/>
              </a:xfrm>
              <a:prstGeom prst="rect">
                <a:avLst/>
              </a:prstGeom>
              <a:noFill/>
              <a:ln w="9525">
                <a:noFill/>
                <a:miter lim="800000"/>
                <a:headEnd/>
                <a:tailEnd/>
              </a:ln>
            </p:spPr>
          </p:pic>
          <p:sp>
            <p:nvSpPr>
              <p:cNvPr id="13" name="矩形 12"/>
              <p:cNvSpPr/>
              <p:nvPr/>
            </p:nvSpPr>
            <p:spPr>
              <a:xfrm>
                <a:off x="6477000" y="3657600"/>
                <a:ext cx="1426994" cy="369332"/>
              </a:xfrm>
              <a:prstGeom prst="rect">
                <a:avLst/>
              </a:prstGeom>
            </p:spPr>
            <p:txBody>
              <a:bodyPr wrap="none">
                <a:spAutoFit/>
              </a:bodyPr>
              <a:lstStyle/>
              <a:p>
                <a:r>
                  <a:rPr lang="en-US" altLang="zh-CN" b="1" dirty="0" smtClean="0"/>
                  <a:t>Worm Gear</a:t>
                </a:r>
                <a:endParaRPr lang="en-US" altLang="zh-CN" sz="3600" b="1" dirty="0"/>
              </a:p>
            </p:txBody>
          </p:sp>
        </p:grpSp>
        <p:sp>
          <p:nvSpPr>
            <p:cNvPr id="154" name="右箭头 153"/>
            <p:cNvSpPr/>
            <p:nvPr/>
          </p:nvSpPr>
          <p:spPr>
            <a:xfrm rot="584170">
              <a:off x="8196428" y="823139"/>
              <a:ext cx="762000" cy="457200"/>
            </a:xfrm>
            <a:prstGeom prst="rightArrow">
              <a:avLst>
                <a:gd name="adj1" fmla="val 50000"/>
                <a:gd name="adj2" fmla="val 47944"/>
              </a:avLst>
            </a:prstGeom>
            <a:ln w="12700" cmpd="sng">
              <a:solidFill>
                <a:schemeClr val="tx1"/>
              </a:solidFill>
            </a:ln>
            <a:scene3d>
              <a:camera prst="perspectiveContrasting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5" name="组合 154"/>
          <p:cNvGrpSpPr/>
          <p:nvPr/>
        </p:nvGrpSpPr>
        <p:grpSpPr>
          <a:xfrm>
            <a:off x="838200" y="1371600"/>
            <a:ext cx="2362200" cy="385773"/>
            <a:chOff x="963721" y="1524000"/>
            <a:chExt cx="2362200" cy="385773"/>
          </a:xfrm>
        </p:grpSpPr>
        <p:sp>
          <p:nvSpPr>
            <p:cNvPr id="151" name="TextBox 150"/>
            <p:cNvSpPr txBox="1"/>
            <p:nvPr/>
          </p:nvSpPr>
          <p:spPr>
            <a:xfrm>
              <a:off x="963721" y="1540441"/>
              <a:ext cx="865943" cy="369332"/>
            </a:xfrm>
            <a:prstGeom prst="rect">
              <a:avLst/>
            </a:prstGeom>
            <a:noFill/>
          </p:spPr>
          <p:txBody>
            <a:bodyPr wrap="none" rtlCol="0">
              <a:spAutoFit/>
            </a:bodyPr>
            <a:lstStyle/>
            <a:p>
              <a:r>
                <a:rPr lang="en-US" b="1" i="1" dirty="0" smtClean="0">
                  <a:solidFill>
                    <a:srgbClr val="D67000"/>
                  </a:solidFill>
                </a:rPr>
                <a:t>h</a:t>
              </a:r>
              <a:r>
                <a:rPr lang="en-US" b="1" baseline="-25000" dirty="0" smtClean="0">
                  <a:solidFill>
                    <a:srgbClr val="D67000"/>
                  </a:solidFill>
                </a:rPr>
                <a:t>1L</a:t>
              </a:r>
              <a:r>
                <a:rPr lang="en-US" b="1" baseline="30000" dirty="0" smtClean="0">
                  <a:solidFill>
                    <a:srgbClr val="D67000"/>
                  </a:solidFill>
                  <a:sym typeface="Symbol"/>
                </a:rPr>
                <a:t></a:t>
              </a:r>
              <a:r>
                <a:rPr lang="en-US" b="1" dirty="0" smtClean="0">
                  <a:solidFill>
                    <a:srgbClr val="D67000"/>
                  </a:solidFill>
                  <a:sym typeface="Symbol"/>
                </a:rPr>
                <a:t> </a:t>
              </a:r>
              <a:r>
                <a:rPr lang="en-US" b="1" dirty="0" smtClean="0"/>
                <a:t>=</a:t>
              </a:r>
              <a:endParaRPr lang="en-US" dirty="0"/>
            </a:p>
          </p:txBody>
        </p:sp>
        <p:pic>
          <p:nvPicPr>
            <p:cNvPr id="152" name="Picture 7"/>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865738" y="1524000"/>
              <a:ext cx="1460183" cy="337185"/>
            </a:xfrm>
            <a:prstGeom prst="rect">
              <a:avLst/>
            </a:prstGeom>
            <a:noFill/>
            <a:ln w="9525">
              <a:noFill/>
              <a:miter lim="800000"/>
              <a:headEnd/>
              <a:tailEnd/>
            </a:ln>
          </p:spPr>
        </p:pic>
      </p:grpSp>
      <p:grpSp>
        <p:nvGrpSpPr>
          <p:cNvPr id="156" name="组合 155"/>
          <p:cNvGrpSpPr/>
          <p:nvPr/>
        </p:nvGrpSpPr>
        <p:grpSpPr>
          <a:xfrm>
            <a:off x="914400" y="1794510"/>
            <a:ext cx="2133600" cy="491490"/>
            <a:chOff x="3690402" y="4875176"/>
            <a:chExt cx="2133600" cy="491490"/>
          </a:xfrm>
        </p:grpSpPr>
        <p:sp>
          <p:nvSpPr>
            <p:cNvPr id="157" name="TextBox 156"/>
            <p:cNvSpPr txBox="1"/>
            <p:nvPr/>
          </p:nvSpPr>
          <p:spPr>
            <a:xfrm>
              <a:off x="3690402" y="4991630"/>
              <a:ext cx="830677" cy="369332"/>
            </a:xfrm>
            <a:prstGeom prst="rect">
              <a:avLst/>
            </a:prstGeom>
            <a:noFill/>
          </p:spPr>
          <p:txBody>
            <a:bodyPr wrap="none" rtlCol="0">
              <a:spAutoFit/>
            </a:bodyPr>
            <a:lstStyle/>
            <a:p>
              <a:r>
                <a:rPr lang="en-US" b="1" i="1" dirty="0" smtClean="0">
                  <a:solidFill>
                    <a:srgbClr val="D67000"/>
                  </a:solidFill>
                </a:rPr>
                <a:t>g</a:t>
              </a:r>
              <a:r>
                <a:rPr lang="en-US" b="1" baseline="-25000" dirty="0" smtClean="0">
                  <a:solidFill>
                    <a:srgbClr val="D67000"/>
                  </a:solidFill>
                </a:rPr>
                <a:t>1T</a:t>
              </a:r>
              <a:r>
                <a:rPr lang="en-US" b="1" baseline="30000" dirty="0" smtClean="0">
                  <a:solidFill>
                    <a:srgbClr val="FF0000"/>
                  </a:solidFill>
                  <a:sym typeface="Symbol"/>
                </a:rPr>
                <a:t> </a:t>
              </a:r>
              <a:r>
                <a:rPr lang="en-US" b="1" dirty="0" smtClean="0">
                  <a:solidFill>
                    <a:srgbClr val="FF0000"/>
                  </a:solidFill>
                </a:rPr>
                <a:t> </a:t>
              </a:r>
              <a:r>
                <a:rPr lang="en-US" b="1" dirty="0" smtClean="0"/>
                <a:t>=</a:t>
              </a:r>
              <a:endParaRPr lang="en-US" dirty="0"/>
            </a:p>
          </p:txBody>
        </p:sp>
        <p:pic>
          <p:nvPicPr>
            <p:cNvPr id="158" name="Picture 8"/>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523839" y="4875176"/>
              <a:ext cx="1300163" cy="491490"/>
            </a:xfrm>
            <a:prstGeom prst="rect">
              <a:avLst/>
            </a:prstGeom>
            <a:noFill/>
            <a:ln w="9525">
              <a:noFill/>
              <a:miter lim="800000"/>
              <a:headEnd/>
              <a:tailEnd/>
            </a:ln>
          </p:spPr>
        </p:pic>
      </p:grpSp>
      <p:grpSp>
        <p:nvGrpSpPr>
          <p:cNvPr id="237" name="组合 236"/>
          <p:cNvGrpSpPr/>
          <p:nvPr/>
        </p:nvGrpSpPr>
        <p:grpSpPr>
          <a:xfrm>
            <a:off x="6172200" y="3200400"/>
            <a:ext cx="2532836" cy="2842484"/>
            <a:chOff x="6400800" y="3733800"/>
            <a:chExt cx="2532836" cy="2842484"/>
          </a:xfrm>
        </p:grpSpPr>
        <p:sp>
          <p:nvSpPr>
            <p:cNvPr id="153" name="矩形 152"/>
            <p:cNvSpPr/>
            <p:nvPr/>
          </p:nvSpPr>
          <p:spPr>
            <a:xfrm>
              <a:off x="6400800" y="6137702"/>
              <a:ext cx="2532836" cy="438582"/>
            </a:xfrm>
            <a:prstGeom prst="rect">
              <a:avLst/>
            </a:prstGeom>
          </p:spPr>
          <p:txBody>
            <a:bodyPr wrap="square">
              <a:spAutoFit/>
            </a:bodyPr>
            <a:lstStyle/>
            <a:p>
              <a:r>
                <a:rPr lang="en-US" altLang="zh-CN" sz="1200" dirty="0" smtClean="0"/>
                <a:t>Light-Cone CQM by B. </a:t>
              </a:r>
              <a:r>
                <a:rPr lang="en-US" altLang="zh-CN" sz="1200" dirty="0" err="1" smtClean="0">
                  <a:cs typeface="Arial" pitchFamily="34" charset="0"/>
                </a:rPr>
                <a:t>Pasquini</a:t>
              </a:r>
              <a:r>
                <a:rPr lang="en-US" altLang="zh-CN" sz="1200" dirty="0" smtClean="0">
                  <a:cs typeface="Arial" pitchFamily="34" charset="0"/>
                </a:rPr>
                <a:t> </a:t>
              </a:r>
              <a:endParaRPr lang="en-US" altLang="zh-CN" sz="1200" dirty="0" smtClean="0"/>
            </a:p>
            <a:p>
              <a:r>
                <a:rPr lang="en-US" altLang="zh-CN" sz="1050" dirty="0" smtClean="0"/>
                <a:t>B.P., </a:t>
              </a:r>
              <a:r>
                <a:rPr lang="en-US" altLang="zh-CN" sz="1050" dirty="0" err="1" smtClean="0"/>
                <a:t>Cazzaniga</a:t>
              </a:r>
              <a:r>
                <a:rPr lang="en-US" altLang="zh-CN" sz="1050" dirty="0" smtClean="0"/>
                <a:t>, </a:t>
              </a:r>
              <a:r>
                <a:rPr lang="en-US" altLang="zh-CN" sz="1050" dirty="0" err="1" smtClean="0"/>
                <a:t>Boffi</a:t>
              </a:r>
              <a:r>
                <a:rPr lang="en-US" altLang="zh-CN" sz="1050" dirty="0" smtClean="0"/>
                <a:t>, PRD78, 2008</a:t>
              </a:r>
              <a:endParaRPr lang="it-IT" altLang="zh-CN" sz="1050" dirty="0"/>
            </a:p>
          </p:txBody>
        </p:sp>
        <p:grpSp>
          <p:nvGrpSpPr>
            <p:cNvPr id="236" name="组合 235"/>
            <p:cNvGrpSpPr/>
            <p:nvPr/>
          </p:nvGrpSpPr>
          <p:grpSpPr>
            <a:xfrm>
              <a:off x="6553200" y="3733800"/>
              <a:ext cx="2316162" cy="2346053"/>
              <a:chOff x="3779838" y="533400"/>
              <a:chExt cx="2316162" cy="2346053"/>
            </a:xfrm>
          </p:grpSpPr>
          <p:grpSp>
            <p:nvGrpSpPr>
              <p:cNvPr id="160" name="Group 1256"/>
              <p:cNvGrpSpPr>
                <a:grpSpLocks noChangeAspect="1"/>
              </p:cNvGrpSpPr>
              <p:nvPr/>
            </p:nvGrpSpPr>
            <p:grpSpPr>
              <a:xfrm>
                <a:off x="3779838" y="712848"/>
                <a:ext cx="2209721" cy="2166605"/>
                <a:chOff x="3779838" y="3817938"/>
                <a:chExt cx="2278063" cy="2233613"/>
              </a:xfrm>
            </p:grpSpPr>
            <p:sp>
              <p:nvSpPr>
                <p:cNvPr id="161" name="Rectangle 664"/>
                <p:cNvSpPr>
                  <a:spLocks noChangeArrowheads="1"/>
                </p:cNvSpPr>
                <p:nvPr/>
              </p:nvSpPr>
              <p:spPr bwMode="auto">
                <a:xfrm>
                  <a:off x="4144963" y="4043363"/>
                  <a:ext cx="1868488" cy="1812925"/>
                </a:xfrm>
                <a:prstGeom prst="rect">
                  <a:avLst/>
                </a:prstGeom>
                <a:noFill/>
                <a:ln w="9">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62" name="Line 665"/>
                <p:cNvSpPr>
                  <a:spLocks noChangeShapeType="1"/>
                </p:cNvSpPr>
                <p:nvPr/>
              </p:nvSpPr>
              <p:spPr bwMode="auto">
                <a:xfrm flipV="1">
                  <a:off x="4144963" y="4043363"/>
                  <a:ext cx="1588" cy="1812925"/>
                </a:xfrm>
                <a:prstGeom prst="line">
                  <a:avLst/>
                </a:prstGeom>
                <a:noFill/>
                <a:ln w="2">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3" name="Line 666"/>
                <p:cNvSpPr>
                  <a:spLocks noChangeShapeType="1"/>
                </p:cNvSpPr>
                <p:nvPr/>
              </p:nvSpPr>
              <p:spPr bwMode="auto">
                <a:xfrm flipH="1">
                  <a:off x="4144963" y="5856288"/>
                  <a:ext cx="52388" cy="1588"/>
                </a:xfrm>
                <a:prstGeom prst="line">
                  <a:avLst/>
                </a:prstGeom>
                <a:noFill/>
                <a:ln w="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4" name="Line 667"/>
                <p:cNvSpPr>
                  <a:spLocks noChangeShapeType="1"/>
                </p:cNvSpPr>
                <p:nvPr/>
              </p:nvSpPr>
              <p:spPr bwMode="auto">
                <a:xfrm flipH="1">
                  <a:off x="4144963" y="5765800"/>
                  <a:ext cx="23813" cy="1588"/>
                </a:xfrm>
                <a:prstGeom prst="line">
                  <a:avLst/>
                </a:prstGeom>
                <a:noFill/>
                <a:ln w="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5" name="Line 668"/>
                <p:cNvSpPr>
                  <a:spLocks noChangeShapeType="1"/>
                </p:cNvSpPr>
                <p:nvPr/>
              </p:nvSpPr>
              <p:spPr bwMode="auto">
                <a:xfrm flipH="1">
                  <a:off x="4144963" y="5672138"/>
                  <a:ext cx="23813" cy="1588"/>
                </a:xfrm>
                <a:prstGeom prst="line">
                  <a:avLst/>
                </a:prstGeom>
                <a:noFill/>
                <a:ln w="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6" name="Line 669"/>
                <p:cNvSpPr>
                  <a:spLocks noChangeShapeType="1"/>
                </p:cNvSpPr>
                <p:nvPr/>
              </p:nvSpPr>
              <p:spPr bwMode="auto">
                <a:xfrm flipH="1">
                  <a:off x="4144963" y="5584825"/>
                  <a:ext cx="23813" cy="1588"/>
                </a:xfrm>
                <a:prstGeom prst="line">
                  <a:avLst/>
                </a:prstGeom>
                <a:noFill/>
                <a:ln w="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7" name="Line 670"/>
                <p:cNvSpPr>
                  <a:spLocks noChangeShapeType="1"/>
                </p:cNvSpPr>
                <p:nvPr/>
              </p:nvSpPr>
              <p:spPr bwMode="auto">
                <a:xfrm flipH="1">
                  <a:off x="4144963" y="5491163"/>
                  <a:ext cx="23813" cy="1588"/>
                </a:xfrm>
                <a:prstGeom prst="line">
                  <a:avLst/>
                </a:prstGeom>
                <a:noFill/>
                <a:ln w="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8" name="Line 671"/>
                <p:cNvSpPr>
                  <a:spLocks noChangeShapeType="1"/>
                </p:cNvSpPr>
                <p:nvPr/>
              </p:nvSpPr>
              <p:spPr bwMode="auto">
                <a:xfrm flipH="1">
                  <a:off x="4144963" y="5403850"/>
                  <a:ext cx="52388" cy="1588"/>
                </a:xfrm>
                <a:prstGeom prst="line">
                  <a:avLst/>
                </a:prstGeom>
                <a:noFill/>
                <a:ln w="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9" name="Line 672"/>
                <p:cNvSpPr>
                  <a:spLocks noChangeShapeType="1"/>
                </p:cNvSpPr>
                <p:nvPr/>
              </p:nvSpPr>
              <p:spPr bwMode="auto">
                <a:xfrm flipH="1">
                  <a:off x="4144963" y="5314950"/>
                  <a:ext cx="23813" cy="1588"/>
                </a:xfrm>
                <a:prstGeom prst="line">
                  <a:avLst/>
                </a:prstGeom>
                <a:noFill/>
                <a:ln w="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0" name="Line 673"/>
                <p:cNvSpPr>
                  <a:spLocks noChangeShapeType="1"/>
                </p:cNvSpPr>
                <p:nvPr/>
              </p:nvSpPr>
              <p:spPr bwMode="auto">
                <a:xfrm flipH="1">
                  <a:off x="4144963" y="5219700"/>
                  <a:ext cx="23813" cy="1588"/>
                </a:xfrm>
                <a:prstGeom prst="line">
                  <a:avLst/>
                </a:prstGeom>
                <a:noFill/>
                <a:ln w="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1" name="Line 674"/>
                <p:cNvSpPr>
                  <a:spLocks noChangeShapeType="1"/>
                </p:cNvSpPr>
                <p:nvPr/>
              </p:nvSpPr>
              <p:spPr bwMode="auto">
                <a:xfrm flipH="1">
                  <a:off x="4144963" y="5132388"/>
                  <a:ext cx="23813" cy="1588"/>
                </a:xfrm>
                <a:prstGeom prst="line">
                  <a:avLst/>
                </a:prstGeom>
                <a:noFill/>
                <a:ln w="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2" name="Line 675"/>
                <p:cNvSpPr>
                  <a:spLocks noChangeShapeType="1"/>
                </p:cNvSpPr>
                <p:nvPr/>
              </p:nvSpPr>
              <p:spPr bwMode="auto">
                <a:xfrm flipH="1">
                  <a:off x="4144963" y="5038725"/>
                  <a:ext cx="23813" cy="1588"/>
                </a:xfrm>
                <a:prstGeom prst="line">
                  <a:avLst/>
                </a:prstGeom>
                <a:noFill/>
                <a:ln w="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3" name="Line 676"/>
                <p:cNvSpPr>
                  <a:spLocks noChangeShapeType="1"/>
                </p:cNvSpPr>
                <p:nvPr/>
              </p:nvSpPr>
              <p:spPr bwMode="auto">
                <a:xfrm flipH="1">
                  <a:off x="4144963" y="4949825"/>
                  <a:ext cx="52388" cy="1588"/>
                </a:xfrm>
                <a:prstGeom prst="line">
                  <a:avLst/>
                </a:prstGeom>
                <a:noFill/>
                <a:ln w="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4" name="Line 677"/>
                <p:cNvSpPr>
                  <a:spLocks noChangeShapeType="1"/>
                </p:cNvSpPr>
                <p:nvPr/>
              </p:nvSpPr>
              <p:spPr bwMode="auto">
                <a:xfrm flipH="1">
                  <a:off x="4144963" y="4857750"/>
                  <a:ext cx="23813" cy="1588"/>
                </a:xfrm>
                <a:prstGeom prst="line">
                  <a:avLst/>
                </a:prstGeom>
                <a:noFill/>
                <a:ln w="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5" name="Line 678"/>
                <p:cNvSpPr>
                  <a:spLocks noChangeShapeType="1"/>
                </p:cNvSpPr>
                <p:nvPr/>
              </p:nvSpPr>
              <p:spPr bwMode="auto">
                <a:xfrm flipH="1">
                  <a:off x="4144963" y="4768850"/>
                  <a:ext cx="23813" cy="1588"/>
                </a:xfrm>
                <a:prstGeom prst="line">
                  <a:avLst/>
                </a:prstGeom>
                <a:noFill/>
                <a:ln w="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6" name="Line 679"/>
                <p:cNvSpPr>
                  <a:spLocks noChangeShapeType="1"/>
                </p:cNvSpPr>
                <p:nvPr/>
              </p:nvSpPr>
              <p:spPr bwMode="auto">
                <a:xfrm flipH="1">
                  <a:off x="4144963" y="4676775"/>
                  <a:ext cx="23813" cy="1588"/>
                </a:xfrm>
                <a:prstGeom prst="line">
                  <a:avLst/>
                </a:prstGeom>
                <a:noFill/>
                <a:ln w="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7" name="Line 680"/>
                <p:cNvSpPr>
                  <a:spLocks noChangeShapeType="1"/>
                </p:cNvSpPr>
                <p:nvPr/>
              </p:nvSpPr>
              <p:spPr bwMode="auto">
                <a:xfrm flipH="1">
                  <a:off x="4144963" y="4586288"/>
                  <a:ext cx="23813" cy="1588"/>
                </a:xfrm>
                <a:prstGeom prst="line">
                  <a:avLst/>
                </a:prstGeom>
                <a:noFill/>
                <a:ln w="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8" name="Line 681"/>
                <p:cNvSpPr>
                  <a:spLocks noChangeShapeType="1"/>
                </p:cNvSpPr>
                <p:nvPr/>
              </p:nvSpPr>
              <p:spPr bwMode="auto">
                <a:xfrm flipH="1">
                  <a:off x="4144963" y="4495800"/>
                  <a:ext cx="52388" cy="1588"/>
                </a:xfrm>
                <a:prstGeom prst="line">
                  <a:avLst/>
                </a:prstGeom>
                <a:noFill/>
                <a:ln w="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9" name="Line 682"/>
                <p:cNvSpPr>
                  <a:spLocks noChangeShapeType="1"/>
                </p:cNvSpPr>
                <p:nvPr/>
              </p:nvSpPr>
              <p:spPr bwMode="auto">
                <a:xfrm flipH="1">
                  <a:off x="4144963" y="4405313"/>
                  <a:ext cx="23813" cy="1588"/>
                </a:xfrm>
                <a:prstGeom prst="line">
                  <a:avLst/>
                </a:prstGeom>
                <a:noFill/>
                <a:ln w="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0" name="Line 683"/>
                <p:cNvSpPr>
                  <a:spLocks noChangeShapeType="1"/>
                </p:cNvSpPr>
                <p:nvPr/>
              </p:nvSpPr>
              <p:spPr bwMode="auto">
                <a:xfrm flipH="1">
                  <a:off x="4144963" y="4314825"/>
                  <a:ext cx="23813" cy="1588"/>
                </a:xfrm>
                <a:prstGeom prst="line">
                  <a:avLst/>
                </a:prstGeom>
                <a:noFill/>
                <a:ln w="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1" name="Line 684"/>
                <p:cNvSpPr>
                  <a:spLocks noChangeShapeType="1"/>
                </p:cNvSpPr>
                <p:nvPr/>
              </p:nvSpPr>
              <p:spPr bwMode="auto">
                <a:xfrm flipH="1">
                  <a:off x="4144963" y="4224338"/>
                  <a:ext cx="23813" cy="1588"/>
                </a:xfrm>
                <a:prstGeom prst="line">
                  <a:avLst/>
                </a:prstGeom>
                <a:noFill/>
                <a:ln w="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2" name="Line 685"/>
                <p:cNvSpPr>
                  <a:spLocks noChangeShapeType="1"/>
                </p:cNvSpPr>
                <p:nvPr/>
              </p:nvSpPr>
              <p:spPr bwMode="auto">
                <a:xfrm flipH="1">
                  <a:off x="4144963" y="4135438"/>
                  <a:ext cx="23813" cy="1588"/>
                </a:xfrm>
                <a:prstGeom prst="line">
                  <a:avLst/>
                </a:prstGeom>
                <a:noFill/>
                <a:ln w="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3" name="Line 686"/>
                <p:cNvSpPr>
                  <a:spLocks noChangeShapeType="1"/>
                </p:cNvSpPr>
                <p:nvPr/>
              </p:nvSpPr>
              <p:spPr bwMode="auto">
                <a:xfrm flipH="1">
                  <a:off x="4144963" y="4043363"/>
                  <a:ext cx="52388" cy="1588"/>
                </a:xfrm>
                <a:prstGeom prst="line">
                  <a:avLst/>
                </a:prstGeom>
                <a:noFill/>
                <a:ln w="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4" name="Rectangle 687"/>
                <p:cNvSpPr>
                  <a:spLocks noChangeArrowheads="1"/>
                </p:cNvSpPr>
                <p:nvPr/>
              </p:nvSpPr>
              <p:spPr bwMode="auto">
                <a:xfrm>
                  <a:off x="3779838" y="5868988"/>
                  <a:ext cx="53975" cy="19050"/>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85" name="Freeform 688"/>
                <p:cNvSpPr>
                  <a:spLocks noEditPoints="1"/>
                </p:cNvSpPr>
                <p:nvPr/>
              </p:nvSpPr>
              <p:spPr bwMode="auto">
                <a:xfrm>
                  <a:off x="3846513" y="5788025"/>
                  <a:ext cx="87313" cy="138113"/>
                </a:xfrm>
                <a:custGeom>
                  <a:avLst/>
                  <a:gdLst/>
                  <a:ahLst/>
                  <a:cxnLst>
                    <a:cxn ang="0">
                      <a:pos x="55" y="43"/>
                    </a:cxn>
                    <a:cxn ang="0">
                      <a:pos x="50" y="66"/>
                    </a:cxn>
                    <a:cxn ang="0">
                      <a:pos x="47" y="75"/>
                    </a:cxn>
                    <a:cxn ang="0">
                      <a:pos x="46" y="78"/>
                    </a:cxn>
                    <a:cxn ang="0">
                      <a:pos x="37" y="84"/>
                    </a:cxn>
                    <a:cxn ang="0">
                      <a:pos x="35" y="86"/>
                    </a:cxn>
                    <a:cxn ang="0">
                      <a:pos x="32" y="87"/>
                    </a:cxn>
                    <a:cxn ang="0">
                      <a:pos x="24" y="87"/>
                    </a:cxn>
                    <a:cxn ang="0">
                      <a:pos x="19" y="86"/>
                    </a:cxn>
                    <a:cxn ang="0">
                      <a:pos x="16" y="84"/>
                    </a:cxn>
                    <a:cxn ang="0">
                      <a:pos x="12" y="80"/>
                    </a:cxn>
                    <a:cxn ang="0">
                      <a:pos x="9" y="75"/>
                    </a:cxn>
                    <a:cxn ang="0">
                      <a:pos x="6" y="72"/>
                    </a:cxn>
                    <a:cxn ang="0">
                      <a:pos x="4" y="68"/>
                    </a:cxn>
                    <a:cxn ang="0">
                      <a:pos x="3" y="65"/>
                    </a:cxn>
                    <a:cxn ang="0">
                      <a:pos x="0" y="44"/>
                    </a:cxn>
                    <a:cxn ang="0">
                      <a:pos x="4" y="19"/>
                    </a:cxn>
                    <a:cxn ang="0">
                      <a:pos x="7" y="13"/>
                    </a:cxn>
                    <a:cxn ang="0">
                      <a:pos x="13" y="4"/>
                    </a:cxn>
                    <a:cxn ang="0">
                      <a:pos x="18" y="1"/>
                    </a:cxn>
                    <a:cxn ang="0">
                      <a:pos x="22" y="0"/>
                    </a:cxn>
                    <a:cxn ang="0">
                      <a:pos x="32" y="0"/>
                    </a:cxn>
                    <a:cxn ang="0">
                      <a:pos x="37" y="1"/>
                    </a:cxn>
                    <a:cxn ang="0">
                      <a:pos x="41" y="4"/>
                    </a:cxn>
                    <a:cxn ang="0">
                      <a:pos x="50" y="17"/>
                    </a:cxn>
                    <a:cxn ang="0">
                      <a:pos x="53" y="31"/>
                    </a:cxn>
                    <a:cxn ang="0">
                      <a:pos x="55" y="43"/>
                    </a:cxn>
                    <a:cxn ang="0">
                      <a:pos x="35" y="43"/>
                    </a:cxn>
                    <a:cxn ang="0">
                      <a:pos x="35" y="11"/>
                    </a:cxn>
                    <a:cxn ang="0">
                      <a:pos x="32" y="6"/>
                    </a:cxn>
                    <a:cxn ang="0">
                      <a:pos x="31" y="4"/>
                    </a:cxn>
                    <a:cxn ang="0">
                      <a:pos x="24" y="4"/>
                    </a:cxn>
                    <a:cxn ang="0">
                      <a:pos x="22" y="7"/>
                    </a:cxn>
                    <a:cxn ang="0">
                      <a:pos x="21" y="8"/>
                    </a:cxn>
                    <a:cxn ang="0">
                      <a:pos x="21" y="13"/>
                    </a:cxn>
                    <a:cxn ang="0">
                      <a:pos x="19" y="19"/>
                    </a:cxn>
                    <a:cxn ang="0">
                      <a:pos x="19" y="71"/>
                    </a:cxn>
                    <a:cxn ang="0">
                      <a:pos x="21" y="75"/>
                    </a:cxn>
                    <a:cxn ang="0">
                      <a:pos x="21" y="78"/>
                    </a:cxn>
                    <a:cxn ang="0">
                      <a:pos x="25" y="83"/>
                    </a:cxn>
                    <a:cxn ang="0">
                      <a:pos x="29" y="83"/>
                    </a:cxn>
                    <a:cxn ang="0">
                      <a:pos x="34" y="78"/>
                    </a:cxn>
                    <a:cxn ang="0">
                      <a:pos x="35" y="74"/>
                    </a:cxn>
                    <a:cxn ang="0">
                      <a:pos x="35" y="69"/>
                    </a:cxn>
                    <a:cxn ang="0">
                      <a:pos x="35" y="43"/>
                    </a:cxn>
                  </a:cxnLst>
                  <a:rect l="0" t="0" r="r" b="b"/>
                  <a:pathLst>
                    <a:path w="55" h="87">
                      <a:moveTo>
                        <a:pt x="55" y="43"/>
                      </a:moveTo>
                      <a:lnTo>
                        <a:pt x="50" y="66"/>
                      </a:lnTo>
                      <a:lnTo>
                        <a:pt x="47" y="75"/>
                      </a:lnTo>
                      <a:lnTo>
                        <a:pt x="46" y="78"/>
                      </a:lnTo>
                      <a:lnTo>
                        <a:pt x="37" y="84"/>
                      </a:lnTo>
                      <a:lnTo>
                        <a:pt x="35" y="86"/>
                      </a:lnTo>
                      <a:lnTo>
                        <a:pt x="32" y="87"/>
                      </a:lnTo>
                      <a:lnTo>
                        <a:pt x="24" y="87"/>
                      </a:lnTo>
                      <a:lnTo>
                        <a:pt x="19" y="86"/>
                      </a:lnTo>
                      <a:lnTo>
                        <a:pt x="16" y="84"/>
                      </a:lnTo>
                      <a:lnTo>
                        <a:pt x="12" y="80"/>
                      </a:lnTo>
                      <a:lnTo>
                        <a:pt x="9" y="75"/>
                      </a:lnTo>
                      <a:lnTo>
                        <a:pt x="6" y="72"/>
                      </a:lnTo>
                      <a:lnTo>
                        <a:pt x="4" y="68"/>
                      </a:lnTo>
                      <a:lnTo>
                        <a:pt x="3" y="65"/>
                      </a:lnTo>
                      <a:lnTo>
                        <a:pt x="0" y="44"/>
                      </a:lnTo>
                      <a:lnTo>
                        <a:pt x="4" y="19"/>
                      </a:lnTo>
                      <a:lnTo>
                        <a:pt x="7" y="13"/>
                      </a:lnTo>
                      <a:lnTo>
                        <a:pt x="13" y="4"/>
                      </a:lnTo>
                      <a:lnTo>
                        <a:pt x="18" y="1"/>
                      </a:lnTo>
                      <a:lnTo>
                        <a:pt x="22" y="0"/>
                      </a:lnTo>
                      <a:lnTo>
                        <a:pt x="32" y="0"/>
                      </a:lnTo>
                      <a:lnTo>
                        <a:pt x="37" y="1"/>
                      </a:lnTo>
                      <a:lnTo>
                        <a:pt x="41" y="4"/>
                      </a:lnTo>
                      <a:lnTo>
                        <a:pt x="50" y="17"/>
                      </a:lnTo>
                      <a:lnTo>
                        <a:pt x="53" y="31"/>
                      </a:lnTo>
                      <a:lnTo>
                        <a:pt x="55" y="43"/>
                      </a:lnTo>
                      <a:close/>
                      <a:moveTo>
                        <a:pt x="35" y="43"/>
                      </a:moveTo>
                      <a:lnTo>
                        <a:pt x="35" y="11"/>
                      </a:lnTo>
                      <a:lnTo>
                        <a:pt x="32" y="6"/>
                      </a:lnTo>
                      <a:lnTo>
                        <a:pt x="31" y="4"/>
                      </a:lnTo>
                      <a:lnTo>
                        <a:pt x="24" y="4"/>
                      </a:lnTo>
                      <a:lnTo>
                        <a:pt x="22" y="7"/>
                      </a:lnTo>
                      <a:lnTo>
                        <a:pt x="21" y="8"/>
                      </a:lnTo>
                      <a:lnTo>
                        <a:pt x="21" y="13"/>
                      </a:lnTo>
                      <a:lnTo>
                        <a:pt x="19" y="19"/>
                      </a:lnTo>
                      <a:lnTo>
                        <a:pt x="19" y="71"/>
                      </a:lnTo>
                      <a:lnTo>
                        <a:pt x="21" y="75"/>
                      </a:lnTo>
                      <a:lnTo>
                        <a:pt x="21" y="78"/>
                      </a:lnTo>
                      <a:lnTo>
                        <a:pt x="25" y="83"/>
                      </a:lnTo>
                      <a:lnTo>
                        <a:pt x="29" y="83"/>
                      </a:lnTo>
                      <a:lnTo>
                        <a:pt x="34" y="78"/>
                      </a:lnTo>
                      <a:lnTo>
                        <a:pt x="35" y="74"/>
                      </a:lnTo>
                      <a:lnTo>
                        <a:pt x="35" y="69"/>
                      </a:lnTo>
                      <a:lnTo>
                        <a:pt x="35" y="4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6" name="Freeform 689"/>
                <p:cNvSpPr>
                  <a:spLocks/>
                </p:cNvSpPr>
                <p:nvPr/>
              </p:nvSpPr>
              <p:spPr bwMode="auto">
                <a:xfrm>
                  <a:off x="3949700" y="5892800"/>
                  <a:ext cx="33338" cy="33338"/>
                </a:xfrm>
                <a:custGeom>
                  <a:avLst/>
                  <a:gdLst/>
                  <a:ahLst/>
                  <a:cxnLst>
                    <a:cxn ang="0">
                      <a:pos x="9" y="0"/>
                    </a:cxn>
                    <a:cxn ang="0">
                      <a:pos x="18" y="3"/>
                    </a:cxn>
                    <a:cxn ang="0">
                      <a:pos x="19" y="6"/>
                    </a:cxn>
                    <a:cxn ang="0">
                      <a:pos x="19" y="8"/>
                    </a:cxn>
                    <a:cxn ang="0">
                      <a:pos x="21" y="12"/>
                    </a:cxn>
                    <a:cxn ang="0">
                      <a:pos x="18" y="18"/>
                    </a:cxn>
                    <a:cxn ang="0">
                      <a:pos x="16" y="20"/>
                    </a:cxn>
                    <a:cxn ang="0">
                      <a:pos x="13" y="21"/>
                    </a:cxn>
                    <a:cxn ang="0">
                      <a:pos x="7" y="21"/>
                    </a:cxn>
                    <a:cxn ang="0">
                      <a:pos x="5" y="20"/>
                    </a:cxn>
                    <a:cxn ang="0">
                      <a:pos x="2" y="17"/>
                    </a:cxn>
                    <a:cxn ang="0">
                      <a:pos x="0" y="14"/>
                    </a:cxn>
                    <a:cxn ang="0">
                      <a:pos x="0" y="12"/>
                    </a:cxn>
                    <a:cxn ang="0">
                      <a:pos x="3" y="3"/>
                    </a:cxn>
                    <a:cxn ang="0">
                      <a:pos x="5" y="2"/>
                    </a:cxn>
                    <a:cxn ang="0">
                      <a:pos x="7" y="2"/>
                    </a:cxn>
                    <a:cxn ang="0">
                      <a:pos x="9" y="0"/>
                    </a:cxn>
                  </a:cxnLst>
                  <a:rect l="0" t="0" r="r" b="b"/>
                  <a:pathLst>
                    <a:path w="21" h="21">
                      <a:moveTo>
                        <a:pt x="9" y="0"/>
                      </a:moveTo>
                      <a:lnTo>
                        <a:pt x="18" y="3"/>
                      </a:lnTo>
                      <a:lnTo>
                        <a:pt x="19" y="6"/>
                      </a:lnTo>
                      <a:lnTo>
                        <a:pt x="19" y="8"/>
                      </a:lnTo>
                      <a:lnTo>
                        <a:pt x="21" y="12"/>
                      </a:lnTo>
                      <a:lnTo>
                        <a:pt x="18" y="18"/>
                      </a:lnTo>
                      <a:lnTo>
                        <a:pt x="16" y="20"/>
                      </a:lnTo>
                      <a:lnTo>
                        <a:pt x="13" y="21"/>
                      </a:lnTo>
                      <a:lnTo>
                        <a:pt x="7" y="21"/>
                      </a:lnTo>
                      <a:lnTo>
                        <a:pt x="5" y="20"/>
                      </a:lnTo>
                      <a:lnTo>
                        <a:pt x="2" y="17"/>
                      </a:lnTo>
                      <a:lnTo>
                        <a:pt x="0" y="14"/>
                      </a:lnTo>
                      <a:lnTo>
                        <a:pt x="0" y="12"/>
                      </a:lnTo>
                      <a:lnTo>
                        <a:pt x="3" y="3"/>
                      </a:lnTo>
                      <a:lnTo>
                        <a:pt x="5" y="2"/>
                      </a:lnTo>
                      <a:lnTo>
                        <a:pt x="7" y="2"/>
                      </a:lnTo>
                      <a:lnTo>
                        <a:pt x="9"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7" name="Freeform 690"/>
                <p:cNvSpPr>
                  <a:spLocks noEditPoints="1"/>
                </p:cNvSpPr>
                <p:nvPr/>
              </p:nvSpPr>
              <p:spPr bwMode="auto">
                <a:xfrm>
                  <a:off x="3998913" y="5788025"/>
                  <a:ext cx="85725" cy="136525"/>
                </a:xfrm>
                <a:custGeom>
                  <a:avLst/>
                  <a:gdLst/>
                  <a:ahLst/>
                  <a:cxnLst>
                    <a:cxn ang="0">
                      <a:pos x="0" y="54"/>
                    </a:cxn>
                    <a:cxn ang="0">
                      <a:pos x="39" y="0"/>
                    </a:cxn>
                    <a:cxn ang="0">
                      <a:pos x="46" y="0"/>
                    </a:cxn>
                    <a:cxn ang="0">
                      <a:pos x="46" y="54"/>
                    </a:cxn>
                    <a:cxn ang="0">
                      <a:pos x="54" y="54"/>
                    </a:cxn>
                    <a:cxn ang="0">
                      <a:pos x="54" y="66"/>
                    </a:cxn>
                    <a:cxn ang="0">
                      <a:pos x="46" y="66"/>
                    </a:cxn>
                    <a:cxn ang="0">
                      <a:pos x="46" y="86"/>
                    </a:cxn>
                    <a:cxn ang="0">
                      <a:pos x="27" y="86"/>
                    </a:cxn>
                    <a:cxn ang="0">
                      <a:pos x="27" y="66"/>
                    </a:cxn>
                    <a:cxn ang="0">
                      <a:pos x="0" y="66"/>
                    </a:cxn>
                    <a:cxn ang="0">
                      <a:pos x="0" y="54"/>
                    </a:cxn>
                    <a:cxn ang="0">
                      <a:pos x="3" y="54"/>
                    </a:cxn>
                    <a:cxn ang="0">
                      <a:pos x="27" y="54"/>
                    </a:cxn>
                    <a:cxn ang="0">
                      <a:pos x="27" y="20"/>
                    </a:cxn>
                    <a:cxn ang="0">
                      <a:pos x="3" y="54"/>
                    </a:cxn>
                  </a:cxnLst>
                  <a:rect l="0" t="0" r="r" b="b"/>
                  <a:pathLst>
                    <a:path w="54" h="86">
                      <a:moveTo>
                        <a:pt x="0" y="54"/>
                      </a:moveTo>
                      <a:lnTo>
                        <a:pt x="39" y="0"/>
                      </a:lnTo>
                      <a:lnTo>
                        <a:pt x="46" y="0"/>
                      </a:lnTo>
                      <a:lnTo>
                        <a:pt x="46" y="54"/>
                      </a:lnTo>
                      <a:lnTo>
                        <a:pt x="54" y="54"/>
                      </a:lnTo>
                      <a:lnTo>
                        <a:pt x="54" y="66"/>
                      </a:lnTo>
                      <a:lnTo>
                        <a:pt x="46" y="66"/>
                      </a:lnTo>
                      <a:lnTo>
                        <a:pt x="46" y="86"/>
                      </a:lnTo>
                      <a:lnTo>
                        <a:pt x="27" y="86"/>
                      </a:lnTo>
                      <a:lnTo>
                        <a:pt x="27" y="66"/>
                      </a:lnTo>
                      <a:lnTo>
                        <a:pt x="0" y="66"/>
                      </a:lnTo>
                      <a:lnTo>
                        <a:pt x="0" y="54"/>
                      </a:lnTo>
                      <a:close/>
                      <a:moveTo>
                        <a:pt x="3" y="54"/>
                      </a:moveTo>
                      <a:lnTo>
                        <a:pt x="27" y="54"/>
                      </a:lnTo>
                      <a:lnTo>
                        <a:pt x="27" y="20"/>
                      </a:lnTo>
                      <a:lnTo>
                        <a:pt x="3" y="54"/>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8" name="Rectangle 691"/>
                <p:cNvSpPr>
                  <a:spLocks noChangeArrowheads="1"/>
                </p:cNvSpPr>
                <p:nvPr/>
              </p:nvSpPr>
              <p:spPr bwMode="auto">
                <a:xfrm>
                  <a:off x="3779838" y="5418138"/>
                  <a:ext cx="53975" cy="19050"/>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89" name="Freeform 692"/>
                <p:cNvSpPr>
                  <a:spLocks noEditPoints="1"/>
                </p:cNvSpPr>
                <p:nvPr/>
              </p:nvSpPr>
              <p:spPr bwMode="auto">
                <a:xfrm>
                  <a:off x="3846513" y="5335588"/>
                  <a:ext cx="87313" cy="138113"/>
                </a:xfrm>
                <a:custGeom>
                  <a:avLst/>
                  <a:gdLst/>
                  <a:ahLst/>
                  <a:cxnLst>
                    <a:cxn ang="0">
                      <a:pos x="55" y="43"/>
                    </a:cxn>
                    <a:cxn ang="0">
                      <a:pos x="50" y="67"/>
                    </a:cxn>
                    <a:cxn ang="0">
                      <a:pos x="47" y="76"/>
                    </a:cxn>
                    <a:cxn ang="0">
                      <a:pos x="46" y="79"/>
                    </a:cxn>
                    <a:cxn ang="0">
                      <a:pos x="37" y="84"/>
                    </a:cxn>
                    <a:cxn ang="0">
                      <a:pos x="35" y="86"/>
                    </a:cxn>
                    <a:cxn ang="0">
                      <a:pos x="32" y="87"/>
                    </a:cxn>
                    <a:cxn ang="0">
                      <a:pos x="24" y="87"/>
                    </a:cxn>
                    <a:cxn ang="0">
                      <a:pos x="19" y="86"/>
                    </a:cxn>
                    <a:cxn ang="0">
                      <a:pos x="16" y="84"/>
                    </a:cxn>
                    <a:cxn ang="0">
                      <a:pos x="12" y="80"/>
                    </a:cxn>
                    <a:cxn ang="0">
                      <a:pos x="9" y="76"/>
                    </a:cxn>
                    <a:cxn ang="0">
                      <a:pos x="6" y="73"/>
                    </a:cxn>
                    <a:cxn ang="0">
                      <a:pos x="4" y="68"/>
                    </a:cxn>
                    <a:cxn ang="0">
                      <a:pos x="3" y="65"/>
                    </a:cxn>
                    <a:cxn ang="0">
                      <a:pos x="0" y="44"/>
                    </a:cxn>
                    <a:cxn ang="0">
                      <a:pos x="4" y="19"/>
                    </a:cxn>
                    <a:cxn ang="0">
                      <a:pos x="7" y="13"/>
                    </a:cxn>
                    <a:cxn ang="0">
                      <a:pos x="13" y="4"/>
                    </a:cxn>
                    <a:cxn ang="0">
                      <a:pos x="18" y="1"/>
                    </a:cxn>
                    <a:cxn ang="0">
                      <a:pos x="22" y="0"/>
                    </a:cxn>
                    <a:cxn ang="0">
                      <a:pos x="32" y="0"/>
                    </a:cxn>
                    <a:cxn ang="0">
                      <a:pos x="37" y="1"/>
                    </a:cxn>
                    <a:cxn ang="0">
                      <a:pos x="41" y="4"/>
                    </a:cxn>
                    <a:cxn ang="0">
                      <a:pos x="50" y="18"/>
                    </a:cxn>
                    <a:cxn ang="0">
                      <a:pos x="53" y="31"/>
                    </a:cxn>
                    <a:cxn ang="0">
                      <a:pos x="55" y="43"/>
                    </a:cxn>
                    <a:cxn ang="0">
                      <a:pos x="35" y="43"/>
                    </a:cxn>
                    <a:cxn ang="0">
                      <a:pos x="35" y="12"/>
                    </a:cxn>
                    <a:cxn ang="0">
                      <a:pos x="32" y="6"/>
                    </a:cxn>
                    <a:cxn ang="0">
                      <a:pos x="31" y="4"/>
                    </a:cxn>
                    <a:cxn ang="0">
                      <a:pos x="24" y="4"/>
                    </a:cxn>
                    <a:cxn ang="0">
                      <a:pos x="22" y="7"/>
                    </a:cxn>
                    <a:cxn ang="0">
                      <a:pos x="21" y="9"/>
                    </a:cxn>
                    <a:cxn ang="0">
                      <a:pos x="21" y="13"/>
                    </a:cxn>
                    <a:cxn ang="0">
                      <a:pos x="19" y="19"/>
                    </a:cxn>
                    <a:cxn ang="0">
                      <a:pos x="19" y="71"/>
                    </a:cxn>
                    <a:cxn ang="0">
                      <a:pos x="21" y="76"/>
                    </a:cxn>
                    <a:cxn ang="0">
                      <a:pos x="21" y="79"/>
                    </a:cxn>
                    <a:cxn ang="0">
                      <a:pos x="25" y="83"/>
                    </a:cxn>
                    <a:cxn ang="0">
                      <a:pos x="29" y="83"/>
                    </a:cxn>
                    <a:cxn ang="0">
                      <a:pos x="34" y="79"/>
                    </a:cxn>
                    <a:cxn ang="0">
                      <a:pos x="35" y="74"/>
                    </a:cxn>
                    <a:cxn ang="0">
                      <a:pos x="35" y="70"/>
                    </a:cxn>
                    <a:cxn ang="0">
                      <a:pos x="35" y="43"/>
                    </a:cxn>
                  </a:cxnLst>
                  <a:rect l="0" t="0" r="r" b="b"/>
                  <a:pathLst>
                    <a:path w="55" h="87">
                      <a:moveTo>
                        <a:pt x="55" y="43"/>
                      </a:moveTo>
                      <a:lnTo>
                        <a:pt x="50" y="67"/>
                      </a:lnTo>
                      <a:lnTo>
                        <a:pt x="47" y="76"/>
                      </a:lnTo>
                      <a:lnTo>
                        <a:pt x="46" y="79"/>
                      </a:lnTo>
                      <a:lnTo>
                        <a:pt x="37" y="84"/>
                      </a:lnTo>
                      <a:lnTo>
                        <a:pt x="35" y="86"/>
                      </a:lnTo>
                      <a:lnTo>
                        <a:pt x="32" y="87"/>
                      </a:lnTo>
                      <a:lnTo>
                        <a:pt x="24" y="87"/>
                      </a:lnTo>
                      <a:lnTo>
                        <a:pt x="19" y="86"/>
                      </a:lnTo>
                      <a:lnTo>
                        <a:pt x="16" y="84"/>
                      </a:lnTo>
                      <a:lnTo>
                        <a:pt x="12" y="80"/>
                      </a:lnTo>
                      <a:lnTo>
                        <a:pt x="9" y="76"/>
                      </a:lnTo>
                      <a:lnTo>
                        <a:pt x="6" y="73"/>
                      </a:lnTo>
                      <a:lnTo>
                        <a:pt x="4" y="68"/>
                      </a:lnTo>
                      <a:lnTo>
                        <a:pt x="3" y="65"/>
                      </a:lnTo>
                      <a:lnTo>
                        <a:pt x="0" y="44"/>
                      </a:lnTo>
                      <a:lnTo>
                        <a:pt x="4" y="19"/>
                      </a:lnTo>
                      <a:lnTo>
                        <a:pt x="7" y="13"/>
                      </a:lnTo>
                      <a:lnTo>
                        <a:pt x="13" y="4"/>
                      </a:lnTo>
                      <a:lnTo>
                        <a:pt x="18" y="1"/>
                      </a:lnTo>
                      <a:lnTo>
                        <a:pt x="22" y="0"/>
                      </a:lnTo>
                      <a:lnTo>
                        <a:pt x="32" y="0"/>
                      </a:lnTo>
                      <a:lnTo>
                        <a:pt x="37" y="1"/>
                      </a:lnTo>
                      <a:lnTo>
                        <a:pt x="41" y="4"/>
                      </a:lnTo>
                      <a:lnTo>
                        <a:pt x="50" y="18"/>
                      </a:lnTo>
                      <a:lnTo>
                        <a:pt x="53" y="31"/>
                      </a:lnTo>
                      <a:lnTo>
                        <a:pt x="55" y="43"/>
                      </a:lnTo>
                      <a:close/>
                      <a:moveTo>
                        <a:pt x="35" y="43"/>
                      </a:moveTo>
                      <a:lnTo>
                        <a:pt x="35" y="12"/>
                      </a:lnTo>
                      <a:lnTo>
                        <a:pt x="32" y="6"/>
                      </a:lnTo>
                      <a:lnTo>
                        <a:pt x="31" y="4"/>
                      </a:lnTo>
                      <a:lnTo>
                        <a:pt x="24" y="4"/>
                      </a:lnTo>
                      <a:lnTo>
                        <a:pt x="22" y="7"/>
                      </a:lnTo>
                      <a:lnTo>
                        <a:pt x="21" y="9"/>
                      </a:lnTo>
                      <a:lnTo>
                        <a:pt x="21" y="13"/>
                      </a:lnTo>
                      <a:lnTo>
                        <a:pt x="19" y="19"/>
                      </a:lnTo>
                      <a:lnTo>
                        <a:pt x="19" y="71"/>
                      </a:lnTo>
                      <a:lnTo>
                        <a:pt x="21" y="76"/>
                      </a:lnTo>
                      <a:lnTo>
                        <a:pt x="21" y="79"/>
                      </a:lnTo>
                      <a:lnTo>
                        <a:pt x="25" y="83"/>
                      </a:lnTo>
                      <a:lnTo>
                        <a:pt x="29" y="83"/>
                      </a:lnTo>
                      <a:lnTo>
                        <a:pt x="34" y="79"/>
                      </a:lnTo>
                      <a:lnTo>
                        <a:pt x="35" y="74"/>
                      </a:lnTo>
                      <a:lnTo>
                        <a:pt x="35" y="70"/>
                      </a:lnTo>
                      <a:lnTo>
                        <a:pt x="35" y="4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0" name="Freeform 693"/>
                <p:cNvSpPr>
                  <a:spLocks/>
                </p:cNvSpPr>
                <p:nvPr/>
              </p:nvSpPr>
              <p:spPr bwMode="auto">
                <a:xfrm>
                  <a:off x="3949700" y="5441950"/>
                  <a:ext cx="33338" cy="31750"/>
                </a:xfrm>
                <a:custGeom>
                  <a:avLst/>
                  <a:gdLst/>
                  <a:ahLst/>
                  <a:cxnLst>
                    <a:cxn ang="0">
                      <a:pos x="9" y="0"/>
                    </a:cxn>
                    <a:cxn ang="0">
                      <a:pos x="18" y="3"/>
                    </a:cxn>
                    <a:cxn ang="0">
                      <a:pos x="19" y="6"/>
                    </a:cxn>
                    <a:cxn ang="0">
                      <a:pos x="19" y="7"/>
                    </a:cxn>
                    <a:cxn ang="0">
                      <a:pos x="21" y="12"/>
                    </a:cxn>
                    <a:cxn ang="0">
                      <a:pos x="18" y="17"/>
                    </a:cxn>
                    <a:cxn ang="0">
                      <a:pos x="16" y="19"/>
                    </a:cxn>
                    <a:cxn ang="0">
                      <a:pos x="13" y="20"/>
                    </a:cxn>
                    <a:cxn ang="0">
                      <a:pos x="7" y="20"/>
                    </a:cxn>
                    <a:cxn ang="0">
                      <a:pos x="5" y="19"/>
                    </a:cxn>
                    <a:cxn ang="0">
                      <a:pos x="2" y="16"/>
                    </a:cxn>
                    <a:cxn ang="0">
                      <a:pos x="0" y="13"/>
                    </a:cxn>
                    <a:cxn ang="0">
                      <a:pos x="0" y="12"/>
                    </a:cxn>
                    <a:cxn ang="0">
                      <a:pos x="3" y="3"/>
                    </a:cxn>
                    <a:cxn ang="0">
                      <a:pos x="5" y="1"/>
                    </a:cxn>
                    <a:cxn ang="0">
                      <a:pos x="7" y="1"/>
                    </a:cxn>
                    <a:cxn ang="0">
                      <a:pos x="9" y="0"/>
                    </a:cxn>
                  </a:cxnLst>
                  <a:rect l="0" t="0" r="r" b="b"/>
                  <a:pathLst>
                    <a:path w="21" h="20">
                      <a:moveTo>
                        <a:pt x="9" y="0"/>
                      </a:moveTo>
                      <a:lnTo>
                        <a:pt x="18" y="3"/>
                      </a:lnTo>
                      <a:lnTo>
                        <a:pt x="19" y="6"/>
                      </a:lnTo>
                      <a:lnTo>
                        <a:pt x="19" y="7"/>
                      </a:lnTo>
                      <a:lnTo>
                        <a:pt x="21" y="12"/>
                      </a:lnTo>
                      <a:lnTo>
                        <a:pt x="18" y="17"/>
                      </a:lnTo>
                      <a:lnTo>
                        <a:pt x="16" y="19"/>
                      </a:lnTo>
                      <a:lnTo>
                        <a:pt x="13" y="20"/>
                      </a:lnTo>
                      <a:lnTo>
                        <a:pt x="7" y="20"/>
                      </a:lnTo>
                      <a:lnTo>
                        <a:pt x="5" y="19"/>
                      </a:lnTo>
                      <a:lnTo>
                        <a:pt x="2" y="16"/>
                      </a:lnTo>
                      <a:lnTo>
                        <a:pt x="0" y="13"/>
                      </a:lnTo>
                      <a:lnTo>
                        <a:pt x="0" y="12"/>
                      </a:lnTo>
                      <a:lnTo>
                        <a:pt x="3" y="3"/>
                      </a:lnTo>
                      <a:lnTo>
                        <a:pt x="5" y="1"/>
                      </a:lnTo>
                      <a:lnTo>
                        <a:pt x="7" y="1"/>
                      </a:lnTo>
                      <a:lnTo>
                        <a:pt x="9"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1" name="Freeform 694"/>
                <p:cNvSpPr>
                  <a:spLocks/>
                </p:cNvSpPr>
                <p:nvPr/>
              </p:nvSpPr>
              <p:spPr bwMode="auto">
                <a:xfrm>
                  <a:off x="3994150" y="5335588"/>
                  <a:ext cx="87313" cy="138113"/>
                </a:xfrm>
                <a:custGeom>
                  <a:avLst/>
                  <a:gdLst/>
                  <a:ahLst/>
                  <a:cxnLst>
                    <a:cxn ang="0">
                      <a:pos x="17" y="41"/>
                    </a:cxn>
                    <a:cxn ang="0">
                      <a:pos x="17" y="40"/>
                    </a:cxn>
                    <a:cxn ang="0">
                      <a:pos x="21" y="38"/>
                    </a:cxn>
                    <a:cxn ang="0">
                      <a:pos x="27" y="36"/>
                    </a:cxn>
                    <a:cxn ang="0">
                      <a:pos x="28" y="34"/>
                    </a:cxn>
                    <a:cxn ang="0">
                      <a:pos x="30" y="30"/>
                    </a:cxn>
                    <a:cxn ang="0">
                      <a:pos x="33" y="27"/>
                    </a:cxn>
                    <a:cxn ang="0">
                      <a:pos x="33" y="19"/>
                    </a:cxn>
                    <a:cxn ang="0">
                      <a:pos x="30" y="13"/>
                    </a:cxn>
                    <a:cxn ang="0">
                      <a:pos x="27" y="10"/>
                    </a:cxn>
                    <a:cxn ang="0">
                      <a:pos x="24" y="9"/>
                    </a:cxn>
                    <a:cxn ang="0">
                      <a:pos x="15" y="9"/>
                    </a:cxn>
                    <a:cxn ang="0">
                      <a:pos x="11" y="12"/>
                    </a:cxn>
                    <a:cxn ang="0">
                      <a:pos x="5" y="18"/>
                    </a:cxn>
                    <a:cxn ang="0">
                      <a:pos x="3" y="16"/>
                    </a:cxn>
                    <a:cxn ang="0">
                      <a:pos x="9" y="7"/>
                    </a:cxn>
                    <a:cxn ang="0">
                      <a:pos x="15" y="4"/>
                    </a:cxn>
                    <a:cxn ang="0">
                      <a:pos x="19" y="1"/>
                    </a:cxn>
                    <a:cxn ang="0">
                      <a:pos x="25" y="0"/>
                    </a:cxn>
                    <a:cxn ang="0">
                      <a:pos x="36" y="0"/>
                    </a:cxn>
                    <a:cxn ang="0">
                      <a:pos x="42" y="1"/>
                    </a:cxn>
                    <a:cxn ang="0">
                      <a:pos x="46" y="4"/>
                    </a:cxn>
                    <a:cxn ang="0">
                      <a:pos x="49" y="7"/>
                    </a:cxn>
                    <a:cxn ang="0">
                      <a:pos x="52" y="16"/>
                    </a:cxn>
                    <a:cxn ang="0">
                      <a:pos x="52" y="19"/>
                    </a:cxn>
                    <a:cxn ang="0">
                      <a:pos x="51" y="22"/>
                    </a:cxn>
                    <a:cxn ang="0">
                      <a:pos x="46" y="27"/>
                    </a:cxn>
                    <a:cxn ang="0">
                      <a:pos x="42" y="30"/>
                    </a:cxn>
                    <a:cxn ang="0">
                      <a:pos x="39" y="31"/>
                    </a:cxn>
                    <a:cxn ang="0">
                      <a:pos x="46" y="36"/>
                    </a:cxn>
                    <a:cxn ang="0">
                      <a:pos x="52" y="41"/>
                    </a:cxn>
                    <a:cxn ang="0">
                      <a:pos x="54" y="44"/>
                    </a:cxn>
                    <a:cxn ang="0">
                      <a:pos x="55" y="49"/>
                    </a:cxn>
                    <a:cxn ang="0">
                      <a:pos x="55" y="61"/>
                    </a:cxn>
                    <a:cxn ang="0">
                      <a:pos x="54" y="67"/>
                    </a:cxn>
                    <a:cxn ang="0">
                      <a:pos x="51" y="73"/>
                    </a:cxn>
                    <a:cxn ang="0">
                      <a:pos x="46" y="79"/>
                    </a:cxn>
                    <a:cxn ang="0">
                      <a:pos x="34" y="84"/>
                    </a:cxn>
                    <a:cxn ang="0">
                      <a:pos x="19" y="87"/>
                    </a:cxn>
                    <a:cxn ang="0">
                      <a:pos x="12" y="87"/>
                    </a:cxn>
                    <a:cxn ang="0">
                      <a:pos x="8" y="86"/>
                    </a:cxn>
                    <a:cxn ang="0">
                      <a:pos x="0" y="79"/>
                    </a:cxn>
                    <a:cxn ang="0">
                      <a:pos x="0" y="73"/>
                    </a:cxn>
                    <a:cxn ang="0">
                      <a:pos x="6" y="67"/>
                    </a:cxn>
                    <a:cxn ang="0">
                      <a:pos x="9" y="68"/>
                    </a:cxn>
                    <a:cxn ang="0">
                      <a:pos x="11" y="68"/>
                    </a:cxn>
                    <a:cxn ang="0">
                      <a:pos x="12" y="70"/>
                    </a:cxn>
                    <a:cxn ang="0">
                      <a:pos x="18" y="73"/>
                    </a:cxn>
                    <a:cxn ang="0">
                      <a:pos x="22" y="76"/>
                    </a:cxn>
                    <a:cxn ang="0">
                      <a:pos x="25" y="77"/>
                    </a:cxn>
                    <a:cxn ang="0">
                      <a:pos x="30" y="79"/>
                    </a:cxn>
                    <a:cxn ang="0">
                      <a:pos x="36" y="76"/>
                    </a:cxn>
                    <a:cxn ang="0">
                      <a:pos x="37" y="74"/>
                    </a:cxn>
                    <a:cxn ang="0">
                      <a:pos x="40" y="70"/>
                    </a:cxn>
                    <a:cxn ang="0">
                      <a:pos x="42" y="67"/>
                    </a:cxn>
                    <a:cxn ang="0">
                      <a:pos x="39" y="55"/>
                    </a:cxn>
                    <a:cxn ang="0">
                      <a:pos x="30" y="46"/>
                    </a:cxn>
                    <a:cxn ang="0">
                      <a:pos x="24" y="43"/>
                    </a:cxn>
                    <a:cxn ang="0">
                      <a:pos x="17" y="41"/>
                    </a:cxn>
                  </a:cxnLst>
                  <a:rect l="0" t="0" r="r" b="b"/>
                  <a:pathLst>
                    <a:path w="55" h="87">
                      <a:moveTo>
                        <a:pt x="17" y="41"/>
                      </a:moveTo>
                      <a:lnTo>
                        <a:pt x="17" y="40"/>
                      </a:lnTo>
                      <a:lnTo>
                        <a:pt x="21" y="38"/>
                      </a:lnTo>
                      <a:lnTo>
                        <a:pt x="27" y="36"/>
                      </a:lnTo>
                      <a:lnTo>
                        <a:pt x="28" y="34"/>
                      </a:lnTo>
                      <a:lnTo>
                        <a:pt x="30" y="30"/>
                      </a:lnTo>
                      <a:lnTo>
                        <a:pt x="33" y="27"/>
                      </a:lnTo>
                      <a:lnTo>
                        <a:pt x="33" y="19"/>
                      </a:lnTo>
                      <a:lnTo>
                        <a:pt x="30" y="13"/>
                      </a:lnTo>
                      <a:lnTo>
                        <a:pt x="27" y="10"/>
                      </a:lnTo>
                      <a:lnTo>
                        <a:pt x="24" y="9"/>
                      </a:lnTo>
                      <a:lnTo>
                        <a:pt x="15" y="9"/>
                      </a:lnTo>
                      <a:lnTo>
                        <a:pt x="11" y="12"/>
                      </a:lnTo>
                      <a:lnTo>
                        <a:pt x="5" y="18"/>
                      </a:lnTo>
                      <a:lnTo>
                        <a:pt x="3" y="16"/>
                      </a:lnTo>
                      <a:lnTo>
                        <a:pt x="9" y="7"/>
                      </a:lnTo>
                      <a:lnTo>
                        <a:pt x="15" y="4"/>
                      </a:lnTo>
                      <a:lnTo>
                        <a:pt x="19" y="1"/>
                      </a:lnTo>
                      <a:lnTo>
                        <a:pt x="25" y="0"/>
                      </a:lnTo>
                      <a:lnTo>
                        <a:pt x="36" y="0"/>
                      </a:lnTo>
                      <a:lnTo>
                        <a:pt x="42" y="1"/>
                      </a:lnTo>
                      <a:lnTo>
                        <a:pt x="46" y="4"/>
                      </a:lnTo>
                      <a:lnTo>
                        <a:pt x="49" y="7"/>
                      </a:lnTo>
                      <a:lnTo>
                        <a:pt x="52" y="16"/>
                      </a:lnTo>
                      <a:lnTo>
                        <a:pt x="52" y="19"/>
                      </a:lnTo>
                      <a:lnTo>
                        <a:pt x="51" y="22"/>
                      </a:lnTo>
                      <a:lnTo>
                        <a:pt x="46" y="27"/>
                      </a:lnTo>
                      <a:lnTo>
                        <a:pt x="42" y="30"/>
                      </a:lnTo>
                      <a:lnTo>
                        <a:pt x="39" y="31"/>
                      </a:lnTo>
                      <a:lnTo>
                        <a:pt x="46" y="36"/>
                      </a:lnTo>
                      <a:lnTo>
                        <a:pt x="52" y="41"/>
                      </a:lnTo>
                      <a:lnTo>
                        <a:pt x="54" y="44"/>
                      </a:lnTo>
                      <a:lnTo>
                        <a:pt x="55" y="49"/>
                      </a:lnTo>
                      <a:lnTo>
                        <a:pt x="55" y="61"/>
                      </a:lnTo>
                      <a:lnTo>
                        <a:pt x="54" y="67"/>
                      </a:lnTo>
                      <a:lnTo>
                        <a:pt x="51" y="73"/>
                      </a:lnTo>
                      <a:lnTo>
                        <a:pt x="46" y="79"/>
                      </a:lnTo>
                      <a:lnTo>
                        <a:pt x="34" y="84"/>
                      </a:lnTo>
                      <a:lnTo>
                        <a:pt x="19" y="87"/>
                      </a:lnTo>
                      <a:lnTo>
                        <a:pt x="12" y="87"/>
                      </a:lnTo>
                      <a:lnTo>
                        <a:pt x="8" y="86"/>
                      </a:lnTo>
                      <a:lnTo>
                        <a:pt x="0" y="79"/>
                      </a:lnTo>
                      <a:lnTo>
                        <a:pt x="0" y="73"/>
                      </a:lnTo>
                      <a:lnTo>
                        <a:pt x="6" y="67"/>
                      </a:lnTo>
                      <a:lnTo>
                        <a:pt x="9" y="68"/>
                      </a:lnTo>
                      <a:lnTo>
                        <a:pt x="11" y="68"/>
                      </a:lnTo>
                      <a:lnTo>
                        <a:pt x="12" y="70"/>
                      </a:lnTo>
                      <a:lnTo>
                        <a:pt x="18" y="73"/>
                      </a:lnTo>
                      <a:lnTo>
                        <a:pt x="22" y="76"/>
                      </a:lnTo>
                      <a:lnTo>
                        <a:pt x="25" y="77"/>
                      </a:lnTo>
                      <a:lnTo>
                        <a:pt x="30" y="79"/>
                      </a:lnTo>
                      <a:lnTo>
                        <a:pt x="36" y="76"/>
                      </a:lnTo>
                      <a:lnTo>
                        <a:pt x="37" y="74"/>
                      </a:lnTo>
                      <a:lnTo>
                        <a:pt x="40" y="70"/>
                      </a:lnTo>
                      <a:lnTo>
                        <a:pt x="42" y="67"/>
                      </a:lnTo>
                      <a:lnTo>
                        <a:pt x="39" y="55"/>
                      </a:lnTo>
                      <a:lnTo>
                        <a:pt x="30" y="46"/>
                      </a:lnTo>
                      <a:lnTo>
                        <a:pt x="24" y="43"/>
                      </a:lnTo>
                      <a:lnTo>
                        <a:pt x="17" y="4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2" name="Rectangle 695"/>
                <p:cNvSpPr>
                  <a:spLocks noChangeArrowheads="1"/>
                </p:cNvSpPr>
                <p:nvPr/>
              </p:nvSpPr>
              <p:spPr bwMode="auto">
                <a:xfrm>
                  <a:off x="3779838" y="4965700"/>
                  <a:ext cx="53975" cy="19050"/>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93" name="Freeform 696"/>
                <p:cNvSpPr>
                  <a:spLocks noEditPoints="1"/>
                </p:cNvSpPr>
                <p:nvPr/>
              </p:nvSpPr>
              <p:spPr bwMode="auto">
                <a:xfrm>
                  <a:off x="3846513" y="4883150"/>
                  <a:ext cx="87313" cy="139700"/>
                </a:xfrm>
                <a:custGeom>
                  <a:avLst/>
                  <a:gdLst/>
                  <a:ahLst/>
                  <a:cxnLst>
                    <a:cxn ang="0">
                      <a:pos x="55" y="43"/>
                    </a:cxn>
                    <a:cxn ang="0">
                      <a:pos x="50" y="67"/>
                    </a:cxn>
                    <a:cxn ang="0">
                      <a:pos x="47" y="76"/>
                    </a:cxn>
                    <a:cxn ang="0">
                      <a:pos x="46" y="79"/>
                    </a:cxn>
                    <a:cxn ang="0">
                      <a:pos x="37" y="85"/>
                    </a:cxn>
                    <a:cxn ang="0">
                      <a:pos x="35" y="86"/>
                    </a:cxn>
                    <a:cxn ang="0">
                      <a:pos x="32" y="88"/>
                    </a:cxn>
                    <a:cxn ang="0">
                      <a:pos x="24" y="88"/>
                    </a:cxn>
                    <a:cxn ang="0">
                      <a:pos x="19" y="86"/>
                    </a:cxn>
                    <a:cxn ang="0">
                      <a:pos x="16" y="85"/>
                    </a:cxn>
                    <a:cxn ang="0">
                      <a:pos x="12" y="80"/>
                    </a:cxn>
                    <a:cxn ang="0">
                      <a:pos x="9" y="76"/>
                    </a:cxn>
                    <a:cxn ang="0">
                      <a:pos x="6" y="73"/>
                    </a:cxn>
                    <a:cxn ang="0">
                      <a:pos x="4" y="68"/>
                    </a:cxn>
                    <a:cxn ang="0">
                      <a:pos x="3" y="66"/>
                    </a:cxn>
                    <a:cxn ang="0">
                      <a:pos x="0" y="45"/>
                    </a:cxn>
                    <a:cxn ang="0">
                      <a:pos x="4" y="20"/>
                    </a:cxn>
                    <a:cxn ang="0">
                      <a:pos x="7" y="14"/>
                    </a:cxn>
                    <a:cxn ang="0">
                      <a:pos x="13" y="5"/>
                    </a:cxn>
                    <a:cxn ang="0">
                      <a:pos x="18" y="2"/>
                    </a:cxn>
                    <a:cxn ang="0">
                      <a:pos x="22" y="0"/>
                    </a:cxn>
                    <a:cxn ang="0">
                      <a:pos x="32" y="0"/>
                    </a:cxn>
                    <a:cxn ang="0">
                      <a:pos x="37" y="2"/>
                    </a:cxn>
                    <a:cxn ang="0">
                      <a:pos x="41" y="5"/>
                    </a:cxn>
                    <a:cxn ang="0">
                      <a:pos x="50" y="18"/>
                    </a:cxn>
                    <a:cxn ang="0">
                      <a:pos x="53" y="31"/>
                    </a:cxn>
                    <a:cxn ang="0">
                      <a:pos x="55" y="43"/>
                    </a:cxn>
                    <a:cxn ang="0">
                      <a:pos x="35" y="43"/>
                    </a:cxn>
                    <a:cxn ang="0">
                      <a:pos x="35" y="12"/>
                    </a:cxn>
                    <a:cxn ang="0">
                      <a:pos x="32" y="6"/>
                    </a:cxn>
                    <a:cxn ang="0">
                      <a:pos x="31" y="5"/>
                    </a:cxn>
                    <a:cxn ang="0">
                      <a:pos x="24" y="5"/>
                    </a:cxn>
                    <a:cxn ang="0">
                      <a:pos x="22" y="8"/>
                    </a:cxn>
                    <a:cxn ang="0">
                      <a:pos x="21" y="9"/>
                    </a:cxn>
                    <a:cxn ang="0">
                      <a:pos x="21" y="14"/>
                    </a:cxn>
                    <a:cxn ang="0">
                      <a:pos x="19" y="20"/>
                    </a:cxn>
                    <a:cxn ang="0">
                      <a:pos x="19" y="71"/>
                    </a:cxn>
                    <a:cxn ang="0">
                      <a:pos x="21" y="76"/>
                    </a:cxn>
                    <a:cxn ang="0">
                      <a:pos x="21" y="79"/>
                    </a:cxn>
                    <a:cxn ang="0">
                      <a:pos x="25" y="83"/>
                    </a:cxn>
                    <a:cxn ang="0">
                      <a:pos x="29" y="83"/>
                    </a:cxn>
                    <a:cxn ang="0">
                      <a:pos x="34" y="79"/>
                    </a:cxn>
                    <a:cxn ang="0">
                      <a:pos x="35" y="74"/>
                    </a:cxn>
                    <a:cxn ang="0">
                      <a:pos x="35" y="70"/>
                    </a:cxn>
                    <a:cxn ang="0">
                      <a:pos x="35" y="43"/>
                    </a:cxn>
                  </a:cxnLst>
                  <a:rect l="0" t="0" r="r" b="b"/>
                  <a:pathLst>
                    <a:path w="55" h="88">
                      <a:moveTo>
                        <a:pt x="55" y="43"/>
                      </a:moveTo>
                      <a:lnTo>
                        <a:pt x="50" y="67"/>
                      </a:lnTo>
                      <a:lnTo>
                        <a:pt x="47" y="76"/>
                      </a:lnTo>
                      <a:lnTo>
                        <a:pt x="46" y="79"/>
                      </a:lnTo>
                      <a:lnTo>
                        <a:pt x="37" y="85"/>
                      </a:lnTo>
                      <a:lnTo>
                        <a:pt x="35" y="86"/>
                      </a:lnTo>
                      <a:lnTo>
                        <a:pt x="32" y="88"/>
                      </a:lnTo>
                      <a:lnTo>
                        <a:pt x="24" y="88"/>
                      </a:lnTo>
                      <a:lnTo>
                        <a:pt x="19" y="86"/>
                      </a:lnTo>
                      <a:lnTo>
                        <a:pt x="16" y="85"/>
                      </a:lnTo>
                      <a:lnTo>
                        <a:pt x="12" y="80"/>
                      </a:lnTo>
                      <a:lnTo>
                        <a:pt x="9" y="76"/>
                      </a:lnTo>
                      <a:lnTo>
                        <a:pt x="6" y="73"/>
                      </a:lnTo>
                      <a:lnTo>
                        <a:pt x="4" y="68"/>
                      </a:lnTo>
                      <a:lnTo>
                        <a:pt x="3" y="66"/>
                      </a:lnTo>
                      <a:lnTo>
                        <a:pt x="0" y="45"/>
                      </a:lnTo>
                      <a:lnTo>
                        <a:pt x="4" y="20"/>
                      </a:lnTo>
                      <a:lnTo>
                        <a:pt x="7" y="14"/>
                      </a:lnTo>
                      <a:lnTo>
                        <a:pt x="13" y="5"/>
                      </a:lnTo>
                      <a:lnTo>
                        <a:pt x="18" y="2"/>
                      </a:lnTo>
                      <a:lnTo>
                        <a:pt x="22" y="0"/>
                      </a:lnTo>
                      <a:lnTo>
                        <a:pt x="32" y="0"/>
                      </a:lnTo>
                      <a:lnTo>
                        <a:pt x="37" y="2"/>
                      </a:lnTo>
                      <a:lnTo>
                        <a:pt x="41" y="5"/>
                      </a:lnTo>
                      <a:lnTo>
                        <a:pt x="50" y="18"/>
                      </a:lnTo>
                      <a:lnTo>
                        <a:pt x="53" y="31"/>
                      </a:lnTo>
                      <a:lnTo>
                        <a:pt x="55" y="43"/>
                      </a:lnTo>
                      <a:close/>
                      <a:moveTo>
                        <a:pt x="35" y="43"/>
                      </a:moveTo>
                      <a:lnTo>
                        <a:pt x="35" y="12"/>
                      </a:lnTo>
                      <a:lnTo>
                        <a:pt x="32" y="6"/>
                      </a:lnTo>
                      <a:lnTo>
                        <a:pt x="31" y="5"/>
                      </a:lnTo>
                      <a:lnTo>
                        <a:pt x="24" y="5"/>
                      </a:lnTo>
                      <a:lnTo>
                        <a:pt x="22" y="8"/>
                      </a:lnTo>
                      <a:lnTo>
                        <a:pt x="21" y="9"/>
                      </a:lnTo>
                      <a:lnTo>
                        <a:pt x="21" y="14"/>
                      </a:lnTo>
                      <a:lnTo>
                        <a:pt x="19" y="20"/>
                      </a:lnTo>
                      <a:lnTo>
                        <a:pt x="19" y="71"/>
                      </a:lnTo>
                      <a:lnTo>
                        <a:pt x="21" y="76"/>
                      </a:lnTo>
                      <a:lnTo>
                        <a:pt x="21" y="79"/>
                      </a:lnTo>
                      <a:lnTo>
                        <a:pt x="25" y="83"/>
                      </a:lnTo>
                      <a:lnTo>
                        <a:pt x="29" y="83"/>
                      </a:lnTo>
                      <a:lnTo>
                        <a:pt x="34" y="79"/>
                      </a:lnTo>
                      <a:lnTo>
                        <a:pt x="35" y="74"/>
                      </a:lnTo>
                      <a:lnTo>
                        <a:pt x="35" y="70"/>
                      </a:lnTo>
                      <a:lnTo>
                        <a:pt x="35" y="4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4" name="Freeform 697"/>
                <p:cNvSpPr>
                  <a:spLocks/>
                </p:cNvSpPr>
                <p:nvPr/>
              </p:nvSpPr>
              <p:spPr bwMode="auto">
                <a:xfrm>
                  <a:off x="3949700" y="4989513"/>
                  <a:ext cx="33338" cy="33338"/>
                </a:xfrm>
                <a:custGeom>
                  <a:avLst/>
                  <a:gdLst/>
                  <a:ahLst/>
                  <a:cxnLst>
                    <a:cxn ang="0">
                      <a:pos x="9" y="0"/>
                    </a:cxn>
                    <a:cxn ang="0">
                      <a:pos x="18" y="3"/>
                    </a:cxn>
                    <a:cxn ang="0">
                      <a:pos x="19" y="6"/>
                    </a:cxn>
                    <a:cxn ang="0">
                      <a:pos x="19" y="7"/>
                    </a:cxn>
                    <a:cxn ang="0">
                      <a:pos x="21" y="12"/>
                    </a:cxn>
                    <a:cxn ang="0">
                      <a:pos x="18" y="18"/>
                    </a:cxn>
                    <a:cxn ang="0">
                      <a:pos x="16" y="19"/>
                    </a:cxn>
                    <a:cxn ang="0">
                      <a:pos x="13" y="21"/>
                    </a:cxn>
                    <a:cxn ang="0">
                      <a:pos x="7" y="21"/>
                    </a:cxn>
                    <a:cxn ang="0">
                      <a:pos x="5" y="19"/>
                    </a:cxn>
                    <a:cxn ang="0">
                      <a:pos x="2" y="16"/>
                    </a:cxn>
                    <a:cxn ang="0">
                      <a:pos x="0" y="13"/>
                    </a:cxn>
                    <a:cxn ang="0">
                      <a:pos x="0" y="12"/>
                    </a:cxn>
                    <a:cxn ang="0">
                      <a:pos x="3" y="3"/>
                    </a:cxn>
                    <a:cxn ang="0">
                      <a:pos x="5" y="1"/>
                    </a:cxn>
                    <a:cxn ang="0">
                      <a:pos x="7" y="1"/>
                    </a:cxn>
                    <a:cxn ang="0">
                      <a:pos x="9" y="0"/>
                    </a:cxn>
                  </a:cxnLst>
                  <a:rect l="0" t="0" r="r" b="b"/>
                  <a:pathLst>
                    <a:path w="21" h="21">
                      <a:moveTo>
                        <a:pt x="9" y="0"/>
                      </a:moveTo>
                      <a:lnTo>
                        <a:pt x="18" y="3"/>
                      </a:lnTo>
                      <a:lnTo>
                        <a:pt x="19" y="6"/>
                      </a:lnTo>
                      <a:lnTo>
                        <a:pt x="19" y="7"/>
                      </a:lnTo>
                      <a:lnTo>
                        <a:pt x="21" y="12"/>
                      </a:lnTo>
                      <a:lnTo>
                        <a:pt x="18" y="18"/>
                      </a:lnTo>
                      <a:lnTo>
                        <a:pt x="16" y="19"/>
                      </a:lnTo>
                      <a:lnTo>
                        <a:pt x="13" y="21"/>
                      </a:lnTo>
                      <a:lnTo>
                        <a:pt x="7" y="21"/>
                      </a:lnTo>
                      <a:lnTo>
                        <a:pt x="5" y="19"/>
                      </a:lnTo>
                      <a:lnTo>
                        <a:pt x="2" y="16"/>
                      </a:lnTo>
                      <a:lnTo>
                        <a:pt x="0" y="13"/>
                      </a:lnTo>
                      <a:lnTo>
                        <a:pt x="0" y="12"/>
                      </a:lnTo>
                      <a:lnTo>
                        <a:pt x="3" y="3"/>
                      </a:lnTo>
                      <a:lnTo>
                        <a:pt x="5" y="1"/>
                      </a:lnTo>
                      <a:lnTo>
                        <a:pt x="7" y="1"/>
                      </a:lnTo>
                      <a:lnTo>
                        <a:pt x="9"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5" name="Freeform 698"/>
                <p:cNvSpPr>
                  <a:spLocks/>
                </p:cNvSpPr>
                <p:nvPr/>
              </p:nvSpPr>
              <p:spPr bwMode="auto">
                <a:xfrm>
                  <a:off x="3994150" y="4883150"/>
                  <a:ext cx="87313" cy="136525"/>
                </a:xfrm>
                <a:custGeom>
                  <a:avLst/>
                  <a:gdLst/>
                  <a:ahLst/>
                  <a:cxnLst>
                    <a:cxn ang="0">
                      <a:pos x="51" y="86"/>
                    </a:cxn>
                    <a:cxn ang="0">
                      <a:pos x="0" y="86"/>
                    </a:cxn>
                    <a:cxn ang="0">
                      <a:pos x="0" y="85"/>
                    </a:cxn>
                    <a:cxn ang="0">
                      <a:pos x="15" y="68"/>
                    </a:cxn>
                    <a:cxn ang="0">
                      <a:pos x="25" y="57"/>
                    </a:cxn>
                    <a:cxn ang="0">
                      <a:pos x="33" y="42"/>
                    </a:cxn>
                    <a:cxn ang="0">
                      <a:pos x="34" y="36"/>
                    </a:cxn>
                    <a:cxn ang="0">
                      <a:pos x="34" y="25"/>
                    </a:cxn>
                    <a:cxn ang="0">
                      <a:pos x="33" y="21"/>
                    </a:cxn>
                    <a:cxn ang="0">
                      <a:pos x="30" y="18"/>
                    </a:cxn>
                    <a:cxn ang="0">
                      <a:pos x="24" y="15"/>
                    </a:cxn>
                    <a:cxn ang="0">
                      <a:pos x="15" y="15"/>
                    </a:cxn>
                    <a:cxn ang="0">
                      <a:pos x="11" y="17"/>
                    </a:cxn>
                    <a:cxn ang="0">
                      <a:pos x="8" y="20"/>
                    </a:cxn>
                    <a:cxn ang="0">
                      <a:pos x="5" y="24"/>
                    </a:cxn>
                    <a:cxn ang="0">
                      <a:pos x="2" y="24"/>
                    </a:cxn>
                    <a:cxn ang="0">
                      <a:pos x="5" y="17"/>
                    </a:cxn>
                    <a:cxn ang="0">
                      <a:pos x="8" y="11"/>
                    </a:cxn>
                    <a:cxn ang="0">
                      <a:pos x="12" y="5"/>
                    </a:cxn>
                    <a:cxn ang="0">
                      <a:pos x="18" y="2"/>
                    </a:cxn>
                    <a:cxn ang="0">
                      <a:pos x="22" y="0"/>
                    </a:cxn>
                    <a:cxn ang="0">
                      <a:pos x="33" y="0"/>
                    </a:cxn>
                    <a:cxn ang="0">
                      <a:pos x="36" y="2"/>
                    </a:cxn>
                    <a:cxn ang="0">
                      <a:pos x="40" y="3"/>
                    </a:cxn>
                    <a:cxn ang="0">
                      <a:pos x="45" y="6"/>
                    </a:cxn>
                    <a:cxn ang="0">
                      <a:pos x="49" y="11"/>
                    </a:cxn>
                    <a:cxn ang="0">
                      <a:pos x="51" y="15"/>
                    </a:cxn>
                    <a:cxn ang="0">
                      <a:pos x="52" y="18"/>
                    </a:cxn>
                    <a:cxn ang="0">
                      <a:pos x="52" y="27"/>
                    </a:cxn>
                    <a:cxn ang="0">
                      <a:pos x="51" y="33"/>
                    </a:cxn>
                    <a:cxn ang="0">
                      <a:pos x="48" y="39"/>
                    </a:cxn>
                    <a:cxn ang="0">
                      <a:pos x="42" y="48"/>
                    </a:cxn>
                    <a:cxn ang="0">
                      <a:pos x="33" y="58"/>
                    </a:cxn>
                    <a:cxn ang="0">
                      <a:pos x="19" y="70"/>
                    </a:cxn>
                    <a:cxn ang="0">
                      <a:pos x="46" y="70"/>
                    </a:cxn>
                    <a:cxn ang="0">
                      <a:pos x="49" y="68"/>
                    </a:cxn>
                    <a:cxn ang="0">
                      <a:pos x="51" y="67"/>
                    </a:cxn>
                    <a:cxn ang="0">
                      <a:pos x="51" y="66"/>
                    </a:cxn>
                    <a:cxn ang="0">
                      <a:pos x="54" y="63"/>
                    </a:cxn>
                    <a:cxn ang="0">
                      <a:pos x="55" y="63"/>
                    </a:cxn>
                    <a:cxn ang="0">
                      <a:pos x="51" y="86"/>
                    </a:cxn>
                  </a:cxnLst>
                  <a:rect l="0" t="0" r="r" b="b"/>
                  <a:pathLst>
                    <a:path w="55" h="86">
                      <a:moveTo>
                        <a:pt x="51" y="86"/>
                      </a:moveTo>
                      <a:lnTo>
                        <a:pt x="0" y="86"/>
                      </a:lnTo>
                      <a:lnTo>
                        <a:pt x="0" y="85"/>
                      </a:lnTo>
                      <a:lnTo>
                        <a:pt x="15" y="68"/>
                      </a:lnTo>
                      <a:lnTo>
                        <a:pt x="25" y="57"/>
                      </a:lnTo>
                      <a:lnTo>
                        <a:pt x="33" y="42"/>
                      </a:lnTo>
                      <a:lnTo>
                        <a:pt x="34" y="36"/>
                      </a:lnTo>
                      <a:lnTo>
                        <a:pt x="34" y="25"/>
                      </a:lnTo>
                      <a:lnTo>
                        <a:pt x="33" y="21"/>
                      </a:lnTo>
                      <a:lnTo>
                        <a:pt x="30" y="18"/>
                      </a:lnTo>
                      <a:lnTo>
                        <a:pt x="24" y="15"/>
                      </a:lnTo>
                      <a:lnTo>
                        <a:pt x="15" y="15"/>
                      </a:lnTo>
                      <a:lnTo>
                        <a:pt x="11" y="17"/>
                      </a:lnTo>
                      <a:lnTo>
                        <a:pt x="8" y="20"/>
                      </a:lnTo>
                      <a:lnTo>
                        <a:pt x="5" y="24"/>
                      </a:lnTo>
                      <a:lnTo>
                        <a:pt x="2" y="24"/>
                      </a:lnTo>
                      <a:lnTo>
                        <a:pt x="5" y="17"/>
                      </a:lnTo>
                      <a:lnTo>
                        <a:pt x="8" y="11"/>
                      </a:lnTo>
                      <a:lnTo>
                        <a:pt x="12" y="5"/>
                      </a:lnTo>
                      <a:lnTo>
                        <a:pt x="18" y="2"/>
                      </a:lnTo>
                      <a:lnTo>
                        <a:pt x="22" y="0"/>
                      </a:lnTo>
                      <a:lnTo>
                        <a:pt x="33" y="0"/>
                      </a:lnTo>
                      <a:lnTo>
                        <a:pt x="36" y="2"/>
                      </a:lnTo>
                      <a:lnTo>
                        <a:pt x="40" y="3"/>
                      </a:lnTo>
                      <a:lnTo>
                        <a:pt x="45" y="6"/>
                      </a:lnTo>
                      <a:lnTo>
                        <a:pt x="49" y="11"/>
                      </a:lnTo>
                      <a:lnTo>
                        <a:pt x="51" y="15"/>
                      </a:lnTo>
                      <a:lnTo>
                        <a:pt x="52" y="18"/>
                      </a:lnTo>
                      <a:lnTo>
                        <a:pt x="52" y="27"/>
                      </a:lnTo>
                      <a:lnTo>
                        <a:pt x="51" y="33"/>
                      </a:lnTo>
                      <a:lnTo>
                        <a:pt x="48" y="39"/>
                      </a:lnTo>
                      <a:lnTo>
                        <a:pt x="42" y="48"/>
                      </a:lnTo>
                      <a:lnTo>
                        <a:pt x="33" y="58"/>
                      </a:lnTo>
                      <a:lnTo>
                        <a:pt x="19" y="70"/>
                      </a:lnTo>
                      <a:lnTo>
                        <a:pt x="46" y="70"/>
                      </a:lnTo>
                      <a:lnTo>
                        <a:pt x="49" y="68"/>
                      </a:lnTo>
                      <a:lnTo>
                        <a:pt x="51" y="67"/>
                      </a:lnTo>
                      <a:lnTo>
                        <a:pt x="51" y="66"/>
                      </a:lnTo>
                      <a:lnTo>
                        <a:pt x="54" y="63"/>
                      </a:lnTo>
                      <a:lnTo>
                        <a:pt x="55" y="63"/>
                      </a:lnTo>
                      <a:lnTo>
                        <a:pt x="51" y="8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6" name="Rectangle 699"/>
                <p:cNvSpPr>
                  <a:spLocks noChangeArrowheads="1"/>
                </p:cNvSpPr>
                <p:nvPr/>
              </p:nvSpPr>
              <p:spPr bwMode="auto">
                <a:xfrm>
                  <a:off x="3779838" y="4514850"/>
                  <a:ext cx="53975" cy="17463"/>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97" name="Freeform 700"/>
                <p:cNvSpPr>
                  <a:spLocks noEditPoints="1"/>
                </p:cNvSpPr>
                <p:nvPr/>
              </p:nvSpPr>
              <p:spPr bwMode="auto">
                <a:xfrm>
                  <a:off x="3846513" y="4432300"/>
                  <a:ext cx="87313" cy="138113"/>
                </a:xfrm>
                <a:custGeom>
                  <a:avLst/>
                  <a:gdLst/>
                  <a:ahLst/>
                  <a:cxnLst>
                    <a:cxn ang="0">
                      <a:pos x="55" y="43"/>
                    </a:cxn>
                    <a:cxn ang="0">
                      <a:pos x="50" y="66"/>
                    </a:cxn>
                    <a:cxn ang="0">
                      <a:pos x="47" y="75"/>
                    </a:cxn>
                    <a:cxn ang="0">
                      <a:pos x="46" y="78"/>
                    </a:cxn>
                    <a:cxn ang="0">
                      <a:pos x="37" y="84"/>
                    </a:cxn>
                    <a:cxn ang="0">
                      <a:pos x="35" y="86"/>
                    </a:cxn>
                    <a:cxn ang="0">
                      <a:pos x="32" y="87"/>
                    </a:cxn>
                    <a:cxn ang="0">
                      <a:pos x="24" y="87"/>
                    </a:cxn>
                    <a:cxn ang="0">
                      <a:pos x="19" y="86"/>
                    </a:cxn>
                    <a:cxn ang="0">
                      <a:pos x="16" y="84"/>
                    </a:cxn>
                    <a:cxn ang="0">
                      <a:pos x="12" y="80"/>
                    </a:cxn>
                    <a:cxn ang="0">
                      <a:pos x="9" y="75"/>
                    </a:cxn>
                    <a:cxn ang="0">
                      <a:pos x="6" y="72"/>
                    </a:cxn>
                    <a:cxn ang="0">
                      <a:pos x="4" y="68"/>
                    </a:cxn>
                    <a:cxn ang="0">
                      <a:pos x="3" y="65"/>
                    </a:cxn>
                    <a:cxn ang="0">
                      <a:pos x="0" y="44"/>
                    </a:cxn>
                    <a:cxn ang="0">
                      <a:pos x="4" y="19"/>
                    </a:cxn>
                    <a:cxn ang="0">
                      <a:pos x="7" y="13"/>
                    </a:cxn>
                    <a:cxn ang="0">
                      <a:pos x="13" y="4"/>
                    </a:cxn>
                    <a:cxn ang="0">
                      <a:pos x="18" y="1"/>
                    </a:cxn>
                    <a:cxn ang="0">
                      <a:pos x="22" y="0"/>
                    </a:cxn>
                    <a:cxn ang="0">
                      <a:pos x="32" y="0"/>
                    </a:cxn>
                    <a:cxn ang="0">
                      <a:pos x="37" y="1"/>
                    </a:cxn>
                    <a:cxn ang="0">
                      <a:pos x="41" y="4"/>
                    </a:cxn>
                    <a:cxn ang="0">
                      <a:pos x="50" y="17"/>
                    </a:cxn>
                    <a:cxn ang="0">
                      <a:pos x="53" y="31"/>
                    </a:cxn>
                    <a:cxn ang="0">
                      <a:pos x="55" y="43"/>
                    </a:cxn>
                    <a:cxn ang="0">
                      <a:pos x="35" y="43"/>
                    </a:cxn>
                    <a:cxn ang="0">
                      <a:pos x="35" y="12"/>
                    </a:cxn>
                    <a:cxn ang="0">
                      <a:pos x="32" y="6"/>
                    </a:cxn>
                    <a:cxn ang="0">
                      <a:pos x="31" y="4"/>
                    </a:cxn>
                    <a:cxn ang="0">
                      <a:pos x="24" y="4"/>
                    </a:cxn>
                    <a:cxn ang="0">
                      <a:pos x="22" y="7"/>
                    </a:cxn>
                    <a:cxn ang="0">
                      <a:pos x="21" y="9"/>
                    </a:cxn>
                    <a:cxn ang="0">
                      <a:pos x="21" y="13"/>
                    </a:cxn>
                    <a:cxn ang="0">
                      <a:pos x="19" y="19"/>
                    </a:cxn>
                    <a:cxn ang="0">
                      <a:pos x="19" y="71"/>
                    </a:cxn>
                    <a:cxn ang="0">
                      <a:pos x="21" y="75"/>
                    </a:cxn>
                    <a:cxn ang="0">
                      <a:pos x="21" y="78"/>
                    </a:cxn>
                    <a:cxn ang="0">
                      <a:pos x="25" y="83"/>
                    </a:cxn>
                    <a:cxn ang="0">
                      <a:pos x="29" y="83"/>
                    </a:cxn>
                    <a:cxn ang="0">
                      <a:pos x="34" y="78"/>
                    </a:cxn>
                    <a:cxn ang="0">
                      <a:pos x="35" y="74"/>
                    </a:cxn>
                    <a:cxn ang="0">
                      <a:pos x="35" y="69"/>
                    </a:cxn>
                    <a:cxn ang="0">
                      <a:pos x="35" y="43"/>
                    </a:cxn>
                  </a:cxnLst>
                  <a:rect l="0" t="0" r="r" b="b"/>
                  <a:pathLst>
                    <a:path w="55" h="87">
                      <a:moveTo>
                        <a:pt x="55" y="43"/>
                      </a:moveTo>
                      <a:lnTo>
                        <a:pt x="50" y="66"/>
                      </a:lnTo>
                      <a:lnTo>
                        <a:pt x="47" y="75"/>
                      </a:lnTo>
                      <a:lnTo>
                        <a:pt x="46" y="78"/>
                      </a:lnTo>
                      <a:lnTo>
                        <a:pt x="37" y="84"/>
                      </a:lnTo>
                      <a:lnTo>
                        <a:pt x="35" y="86"/>
                      </a:lnTo>
                      <a:lnTo>
                        <a:pt x="32" y="87"/>
                      </a:lnTo>
                      <a:lnTo>
                        <a:pt x="24" y="87"/>
                      </a:lnTo>
                      <a:lnTo>
                        <a:pt x="19" y="86"/>
                      </a:lnTo>
                      <a:lnTo>
                        <a:pt x="16" y="84"/>
                      </a:lnTo>
                      <a:lnTo>
                        <a:pt x="12" y="80"/>
                      </a:lnTo>
                      <a:lnTo>
                        <a:pt x="9" y="75"/>
                      </a:lnTo>
                      <a:lnTo>
                        <a:pt x="6" y="72"/>
                      </a:lnTo>
                      <a:lnTo>
                        <a:pt x="4" y="68"/>
                      </a:lnTo>
                      <a:lnTo>
                        <a:pt x="3" y="65"/>
                      </a:lnTo>
                      <a:lnTo>
                        <a:pt x="0" y="44"/>
                      </a:lnTo>
                      <a:lnTo>
                        <a:pt x="4" y="19"/>
                      </a:lnTo>
                      <a:lnTo>
                        <a:pt x="7" y="13"/>
                      </a:lnTo>
                      <a:lnTo>
                        <a:pt x="13" y="4"/>
                      </a:lnTo>
                      <a:lnTo>
                        <a:pt x="18" y="1"/>
                      </a:lnTo>
                      <a:lnTo>
                        <a:pt x="22" y="0"/>
                      </a:lnTo>
                      <a:lnTo>
                        <a:pt x="32" y="0"/>
                      </a:lnTo>
                      <a:lnTo>
                        <a:pt x="37" y="1"/>
                      </a:lnTo>
                      <a:lnTo>
                        <a:pt x="41" y="4"/>
                      </a:lnTo>
                      <a:lnTo>
                        <a:pt x="50" y="17"/>
                      </a:lnTo>
                      <a:lnTo>
                        <a:pt x="53" y="31"/>
                      </a:lnTo>
                      <a:lnTo>
                        <a:pt x="55" y="43"/>
                      </a:lnTo>
                      <a:close/>
                      <a:moveTo>
                        <a:pt x="35" y="43"/>
                      </a:moveTo>
                      <a:lnTo>
                        <a:pt x="35" y="12"/>
                      </a:lnTo>
                      <a:lnTo>
                        <a:pt x="32" y="6"/>
                      </a:lnTo>
                      <a:lnTo>
                        <a:pt x="31" y="4"/>
                      </a:lnTo>
                      <a:lnTo>
                        <a:pt x="24" y="4"/>
                      </a:lnTo>
                      <a:lnTo>
                        <a:pt x="22" y="7"/>
                      </a:lnTo>
                      <a:lnTo>
                        <a:pt x="21" y="9"/>
                      </a:lnTo>
                      <a:lnTo>
                        <a:pt x="21" y="13"/>
                      </a:lnTo>
                      <a:lnTo>
                        <a:pt x="19" y="19"/>
                      </a:lnTo>
                      <a:lnTo>
                        <a:pt x="19" y="71"/>
                      </a:lnTo>
                      <a:lnTo>
                        <a:pt x="21" y="75"/>
                      </a:lnTo>
                      <a:lnTo>
                        <a:pt x="21" y="78"/>
                      </a:lnTo>
                      <a:lnTo>
                        <a:pt x="25" y="83"/>
                      </a:lnTo>
                      <a:lnTo>
                        <a:pt x="29" y="83"/>
                      </a:lnTo>
                      <a:lnTo>
                        <a:pt x="34" y="78"/>
                      </a:lnTo>
                      <a:lnTo>
                        <a:pt x="35" y="74"/>
                      </a:lnTo>
                      <a:lnTo>
                        <a:pt x="35" y="69"/>
                      </a:lnTo>
                      <a:lnTo>
                        <a:pt x="35" y="4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8" name="Freeform 701"/>
                <p:cNvSpPr>
                  <a:spLocks/>
                </p:cNvSpPr>
                <p:nvPr/>
              </p:nvSpPr>
              <p:spPr bwMode="auto">
                <a:xfrm>
                  <a:off x="3949700" y="4537075"/>
                  <a:ext cx="33338" cy="33338"/>
                </a:xfrm>
                <a:custGeom>
                  <a:avLst/>
                  <a:gdLst/>
                  <a:ahLst/>
                  <a:cxnLst>
                    <a:cxn ang="0">
                      <a:pos x="9" y="0"/>
                    </a:cxn>
                    <a:cxn ang="0">
                      <a:pos x="18" y="3"/>
                    </a:cxn>
                    <a:cxn ang="0">
                      <a:pos x="19" y="6"/>
                    </a:cxn>
                    <a:cxn ang="0">
                      <a:pos x="19" y="8"/>
                    </a:cxn>
                    <a:cxn ang="0">
                      <a:pos x="21" y="12"/>
                    </a:cxn>
                    <a:cxn ang="0">
                      <a:pos x="18" y="18"/>
                    </a:cxn>
                    <a:cxn ang="0">
                      <a:pos x="16" y="20"/>
                    </a:cxn>
                    <a:cxn ang="0">
                      <a:pos x="13" y="21"/>
                    </a:cxn>
                    <a:cxn ang="0">
                      <a:pos x="7" y="21"/>
                    </a:cxn>
                    <a:cxn ang="0">
                      <a:pos x="5" y="20"/>
                    </a:cxn>
                    <a:cxn ang="0">
                      <a:pos x="2" y="17"/>
                    </a:cxn>
                    <a:cxn ang="0">
                      <a:pos x="0" y="14"/>
                    </a:cxn>
                    <a:cxn ang="0">
                      <a:pos x="0" y="12"/>
                    </a:cxn>
                    <a:cxn ang="0">
                      <a:pos x="3" y="3"/>
                    </a:cxn>
                    <a:cxn ang="0">
                      <a:pos x="5" y="2"/>
                    </a:cxn>
                    <a:cxn ang="0">
                      <a:pos x="7" y="2"/>
                    </a:cxn>
                    <a:cxn ang="0">
                      <a:pos x="9" y="0"/>
                    </a:cxn>
                  </a:cxnLst>
                  <a:rect l="0" t="0" r="r" b="b"/>
                  <a:pathLst>
                    <a:path w="21" h="21">
                      <a:moveTo>
                        <a:pt x="9" y="0"/>
                      </a:moveTo>
                      <a:lnTo>
                        <a:pt x="18" y="3"/>
                      </a:lnTo>
                      <a:lnTo>
                        <a:pt x="19" y="6"/>
                      </a:lnTo>
                      <a:lnTo>
                        <a:pt x="19" y="8"/>
                      </a:lnTo>
                      <a:lnTo>
                        <a:pt x="21" y="12"/>
                      </a:lnTo>
                      <a:lnTo>
                        <a:pt x="18" y="18"/>
                      </a:lnTo>
                      <a:lnTo>
                        <a:pt x="16" y="20"/>
                      </a:lnTo>
                      <a:lnTo>
                        <a:pt x="13" y="21"/>
                      </a:lnTo>
                      <a:lnTo>
                        <a:pt x="7" y="21"/>
                      </a:lnTo>
                      <a:lnTo>
                        <a:pt x="5" y="20"/>
                      </a:lnTo>
                      <a:lnTo>
                        <a:pt x="2" y="17"/>
                      </a:lnTo>
                      <a:lnTo>
                        <a:pt x="0" y="14"/>
                      </a:lnTo>
                      <a:lnTo>
                        <a:pt x="0" y="12"/>
                      </a:lnTo>
                      <a:lnTo>
                        <a:pt x="3" y="3"/>
                      </a:lnTo>
                      <a:lnTo>
                        <a:pt x="5" y="2"/>
                      </a:lnTo>
                      <a:lnTo>
                        <a:pt x="7" y="2"/>
                      </a:lnTo>
                      <a:lnTo>
                        <a:pt x="9"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9" name="Freeform 702"/>
                <p:cNvSpPr>
                  <a:spLocks/>
                </p:cNvSpPr>
                <p:nvPr/>
              </p:nvSpPr>
              <p:spPr bwMode="auto">
                <a:xfrm>
                  <a:off x="4006850" y="4432300"/>
                  <a:ext cx="69850" cy="136525"/>
                </a:xfrm>
                <a:custGeom>
                  <a:avLst/>
                  <a:gdLst/>
                  <a:ahLst/>
                  <a:cxnLst>
                    <a:cxn ang="0">
                      <a:pos x="32" y="0"/>
                    </a:cxn>
                    <a:cxn ang="0">
                      <a:pos x="32" y="78"/>
                    </a:cxn>
                    <a:cxn ang="0">
                      <a:pos x="37" y="83"/>
                    </a:cxn>
                    <a:cxn ang="0">
                      <a:pos x="44" y="83"/>
                    </a:cxn>
                    <a:cxn ang="0">
                      <a:pos x="44" y="86"/>
                    </a:cxn>
                    <a:cxn ang="0">
                      <a:pos x="0" y="86"/>
                    </a:cxn>
                    <a:cxn ang="0">
                      <a:pos x="0" y="83"/>
                    </a:cxn>
                    <a:cxn ang="0">
                      <a:pos x="7" y="83"/>
                    </a:cxn>
                    <a:cxn ang="0">
                      <a:pos x="10" y="81"/>
                    </a:cxn>
                    <a:cxn ang="0">
                      <a:pos x="11" y="81"/>
                    </a:cxn>
                    <a:cxn ang="0">
                      <a:pos x="11" y="80"/>
                    </a:cxn>
                    <a:cxn ang="0">
                      <a:pos x="13" y="77"/>
                    </a:cxn>
                    <a:cxn ang="0">
                      <a:pos x="13" y="17"/>
                    </a:cxn>
                    <a:cxn ang="0">
                      <a:pos x="11" y="16"/>
                    </a:cxn>
                    <a:cxn ang="0">
                      <a:pos x="10" y="16"/>
                    </a:cxn>
                    <a:cxn ang="0">
                      <a:pos x="10" y="14"/>
                    </a:cxn>
                    <a:cxn ang="0">
                      <a:pos x="7" y="14"/>
                    </a:cxn>
                    <a:cxn ang="0">
                      <a:pos x="4" y="16"/>
                    </a:cxn>
                    <a:cxn ang="0">
                      <a:pos x="1" y="16"/>
                    </a:cxn>
                    <a:cxn ang="0">
                      <a:pos x="0" y="14"/>
                    </a:cxn>
                    <a:cxn ang="0">
                      <a:pos x="31" y="0"/>
                    </a:cxn>
                    <a:cxn ang="0">
                      <a:pos x="32" y="0"/>
                    </a:cxn>
                  </a:cxnLst>
                  <a:rect l="0" t="0" r="r" b="b"/>
                  <a:pathLst>
                    <a:path w="44" h="86">
                      <a:moveTo>
                        <a:pt x="32" y="0"/>
                      </a:moveTo>
                      <a:lnTo>
                        <a:pt x="32" y="78"/>
                      </a:lnTo>
                      <a:lnTo>
                        <a:pt x="37" y="83"/>
                      </a:lnTo>
                      <a:lnTo>
                        <a:pt x="44" y="83"/>
                      </a:lnTo>
                      <a:lnTo>
                        <a:pt x="44" y="86"/>
                      </a:lnTo>
                      <a:lnTo>
                        <a:pt x="0" y="86"/>
                      </a:lnTo>
                      <a:lnTo>
                        <a:pt x="0" y="83"/>
                      </a:lnTo>
                      <a:lnTo>
                        <a:pt x="7" y="83"/>
                      </a:lnTo>
                      <a:lnTo>
                        <a:pt x="10" y="81"/>
                      </a:lnTo>
                      <a:lnTo>
                        <a:pt x="11" y="81"/>
                      </a:lnTo>
                      <a:lnTo>
                        <a:pt x="11" y="80"/>
                      </a:lnTo>
                      <a:lnTo>
                        <a:pt x="13" y="77"/>
                      </a:lnTo>
                      <a:lnTo>
                        <a:pt x="13" y="17"/>
                      </a:lnTo>
                      <a:lnTo>
                        <a:pt x="11" y="16"/>
                      </a:lnTo>
                      <a:lnTo>
                        <a:pt x="10" y="16"/>
                      </a:lnTo>
                      <a:lnTo>
                        <a:pt x="10" y="14"/>
                      </a:lnTo>
                      <a:lnTo>
                        <a:pt x="7" y="14"/>
                      </a:lnTo>
                      <a:lnTo>
                        <a:pt x="4" y="16"/>
                      </a:lnTo>
                      <a:lnTo>
                        <a:pt x="1" y="16"/>
                      </a:lnTo>
                      <a:lnTo>
                        <a:pt x="0" y="14"/>
                      </a:lnTo>
                      <a:lnTo>
                        <a:pt x="31" y="0"/>
                      </a:lnTo>
                      <a:lnTo>
                        <a:pt x="3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0" name="Freeform 703"/>
                <p:cNvSpPr>
                  <a:spLocks noEditPoints="1"/>
                </p:cNvSpPr>
                <p:nvPr/>
              </p:nvSpPr>
              <p:spPr bwMode="auto">
                <a:xfrm>
                  <a:off x="3998913" y="3975100"/>
                  <a:ext cx="85725" cy="139700"/>
                </a:xfrm>
                <a:custGeom>
                  <a:avLst/>
                  <a:gdLst/>
                  <a:ahLst/>
                  <a:cxnLst>
                    <a:cxn ang="0">
                      <a:pos x="54" y="43"/>
                    </a:cxn>
                    <a:cxn ang="0">
                      <a:pos x="54" y="55"/>
                    </a:cxn>
                    <a:cxn ang="0">
                      <a:pos x="51" y="67"/>
                    </a:cxn>
                    <a:cxn ang="0">
                      <a:pos x="48" y="76"/>
                    </a:cxn>
                    <a:cxn ang="0">
                      <a:pos x="45" y="79"/>
                    </a:cxn>
                    <a:cxn ang="0">
                      <a:pos x="40" y="82"/>
                    </a:cxn>
                    <a:cxn ang="0">
                      <a:pos x="37" y="85"/>
                    </a:cxn>
                    <a:cxn ang="0">
                      <a:pos x="34" y="86"/>
                    </a:cxn>
                    <a:cxn ang="0">
                      <a:pos x="30" y="88"/>
                    </a:cxn>
                    <a:cxn ang="0">
                      <a:pos x="22" y="88"/>
                    </a:cxn>
                    <a:cxn ang="0">
                      <a:pos x="19" y="86"/>
                    </a:cxn>
                    <a:cxn ang="0">
                      <a:pos x="15" y="85"/>
                    </a:cxn>
                    <a:cxn ang="0">
                      <a:pos x="12" y="80"/>
                    </a:cxn>
                    <a:cxn ang="0">
                      <a:pos x="8" y="76"/>
                    </a:cxn>
                    <a:cxn ang="0">
                      <a:pos x="6" y="73"/>
                    </a:cxn>
                    <a:cxn ang="0">
                      <a:pos x="3" y="68"/>
                    </a:cxn>
                    <a:cxn ang="0">
                      <a:pos x="2" y="65"/>
                    </a:cxn>
                    <a:cxn ang="0">
                      <a:pos x="0" y="55"/>
                    </a:cxn>
                    <a:cxn ang="0">
                      <a:pos x="0" y="31"/>
                    </a:cxn>
                    <a:cxn ang="0">
                      <a:pos x="3" y="19"/>
                    </a:cxn>
                    <a:cxn ang="0">
                      <a:pos x="6" y="13"/>
                    </a:cxn>
                    <a:cxn ang="0">
                      <a:pos x="9" y="9"/>
                    </a:cxn>
                    <a:cxn ang="0">
                      <a:pos x="14" y="4"/>
                    </a:cxn>
                    <a:cxn ang="0">
                      <a:pos x="18" y="2"/>
                    </a:cxn>
                    <a:cxn ang="0">
                      <a:pos x="22" y="0"/>
                    </a:cxn>
                    <a:cxn ang="0">
                      <a:pos x="31" y="0"/>
                    </a:cxn>
                    <a:cxn ang="0">
                      <a:pos x="36" y="2"/>
                    </a:cxn>
                    <a:cxn ang="0">
                      <a:pos x="40" y="4"/>
                    </a:cxn>
                    <a:cxn ang="0">
                      <a:pos x="45" y="9"/>
                    </a:cxn>
                    <a:cxn ang="0">
                      <a:pos x="51" y="18"/>
                    </a:cxn>
                    <a:cxn ang="0">
                      <a:pos x="54" y="31"/>
                    </a:cxn>
                    <a:cxn ang="0">
                      <a:pos x="54" y="43"/>
                    </a:cxn>
                    <a:cxn ang="0">
                      <a:pos x="36" y="43"/>
                    </a:cxn>
                    <a:cxn ang="0">
                      <a:pos x="36" y="12"/>
                    </a:cxn>
                    <a:cxn ang="0">
                      <a:pos x="34" y="9"/>
                    </a:cxn>
                    <a:cxn ang="0">
                      <a:pos x="30" y="4"/>
                    </a:cxn>
                    <a:cxn ang="0">
                      <a:pos x="22" y="4"/>
                    </a:cxn>
                    <a:cxn ang="0">
                      <a:pos x="21" y="7"/>
                    </a:cxn>
                    <a:cxn ang="0">
                      <a:pos x="19" y="9"/>
                    </a:cxn>
                    <a:cxn ang="0">
                      <a:pos x="19" y="13"/>
                    </a:cxn>
                    <a:cxn ang="0">
                      <a:pos x="18" y="19"/>
                    </a:cxn>
                    <a:cxn ang="0">
                      <a:pos x="18" y="67"/>
                    </a:cxn>
                    <a:cxn ang="0">
                      <a:pos x="19" y="71"/>
                    </a:cxn>
                    <a:cxn ang="0">
                      <a:pos x="19" y="76"/>
                    </a:cxn>
                    <a:cxn ang="0">
                      <a:pos x="22" y="82"/>
                    </a:cxn>
                    <a:cxn ang="0">
                      <a:pos x="24" y="83"/>
                    </a:cxn>
                    <a:cxn ang="0">
                      <a:pos x="28" y="83"/>
                    </a:cxn>
                    <a:cxn ang="0">
                      <a:pos x="31" y="82"/>
                    </a:cxn>
                    <a:cxn ang="0">
                      <a:pos x="31" y="80"/>
                    </a:cxn>
                    <a:cxn ang="0">
                      <a:pos x="34" y="77"/>
                    </a:cxn>
                    <a:cxn ang="0">
                      <a:pos x="36" y="74"/>
                    </a:cxn>
                    <a:cxn ang="0">
                      <a:pos x="36" y="70"/>
                    </a:cxn>
                    <a:cxn ang="0">
                      <a:pos x="36" y="43"/>
                    </a:cxn>
                  </a:cxnLst>
                  <a:rect l="0" t="0" r="r" b="b"/>
                  <a:pathLst>
                    <a:path w="54" h="88">
                      <a:moveTo>
                        <a:pt x="54" y="43"/>
                      </a:moveTo>
                      <a:lnTo>
                        <a:pt x="54" y="55"/>
                      </a:lnTo>
                      <a:lnTo>
                        <a:pt x="51" y="67"/>
                      </a:lnTo>
                      <a:lnTo>
                        <a:pt x="48" y="76"/>
                      </a:lnTo>
                      <a:lnTo>
                        <a:pt x="45" y="79"/>
                      </a:lnTo>
                      <a:lnTo>
                        <a:pt x="40" y="82"/>
                      </a:lnTo>
                      <a:lnTo>
                        <a:pt x="37" y="85"/>
                      </a:lnTo>
                      <a:lnTo>
                        <a:pt x="34" y="86"/>
                      </a:lnTo>
                      <a:lnTo>
                        <a:pt x="30" y="88"/>
                      </a:lnTo>
                      <a:lnTo>
                        <a:pt x="22" y="88"/>
                      </a:lnTo>
                      <a:lnTo>
                        <a:pt x="19" y="86"/>
                      </a:lnTo>
                      <a:lnTo>
                        <a:pt x="15" y="85"/>
                      </a:lnTo>
                      <a:lnTo>
                        <a:pt x="12" y="80"/>
                      </a:lnTo>
                      <a:lnTo>
                        <a:pt x="8" y="76"/>
                      </a:lnTo>
                      <a:lnTo>
                        <a:pt x="6" y="73"/>
                      </a:lnTo>
                      <a:lnTo>
                        <a:pt x="3" y="68"/>
                      </a:lnTo>
                      <a:lnTo>
                        <a:pt x="2" y="65"/>
                      </a:lnTo>
                      <a:lnTo>
                        <a:pt x="0" y="55"/>
                      </a:lnTo>
                      <a:lnTo>
                        <a:pt x="0" y="31"/>
                      </a:lnTo>
                      <a:lnTo>
                        <a:pt x="3" y="19"/>
                      </a:lnTo>
                      <a:lnTo>
                        <a:pt x="6" y="13"/>
                      </a:lnTo>
                      <a:lnTo>
                        <a:pt x="9" y="9"/>
                      </a:lnTo>
                      <a:lnTo>
                        <a:pt x="14" y="4"/>
                      </a:lnTo>
                      <a:lnTo>
                        <a:pt x="18" y="2"/>
                      </a:lnTo>
                      <a:lnTo>
                        <a:pt x="22" y="0"/>
                      </a:lnTo>
                      <a:lnTo>
                        <a:pt x="31" y="0"/>
                      </a:lnTo>
                      <a:lnTo>
                        <a:pt x="36" y="2"/>
                      </a:lnTo>
                      <a:lnTo>
                        <a:pt x="40" y="4"/>
                      </a:lnTo>
                      <a:lnTo>
                        <a:pt x="45" y="9"/>
                      </a:lnTo>
                      <a:lnTo>
                        <a:pt x="51" y="18"/>
                      </a:lnTo>
                      <a:lnTo>
                        <a:pt x="54" y="31"/>
                      </a:lnTo>
                      <a:lnTo>
                        <a:pt x="54" y="43"/>
                      </a:lnTo>
                      <a:close/>
                      <a:moveTo>
                        <a:pt x="36" y="43"/>
                      </a:moveTo>
                      <a:lnTo>
                        <a:pt x="36" y="12"/>
                      </a:lnTo>
                      <a:lnTo>
                        <a:pt x="34" y="9"/>
                      </a:lnTo>
                      <a:lnTo>
                        <a:pt x="30" y="4"/>
                      </a:lnTo>
                      <a:lnTo>
                        <a:pt x="22" y="4"/>
                      </a:lnTo>
                      <a:lnTo>
                        <a:pt x="21" y="7"/>
                      </a:lnTo>
                      <a:lnTo>
                        <a:pt x="19" y="9"/>
                      </a:lnTo>
                      <a:lnTo>
                        <a:pt x="19" y="13"/>
                      </a:lnTo>
                      <a:lnTo>
                        <a:pt x="18" y="19"/>
                      </a:lnTo>
                      <a:lnTo>
                        <a:pt x="18" y="67"/>
                      </a:lnTo>
                      <a:lnTo>
                        <a:pt x="19" y="71"/>
                      </a:lnTo>
                      <a:lnTo>
                        <a:pt x="19" y="76"/>
                      </a:lnTo>
                      <a:lnTo>
                        <a:pt x="22" y="82"/>
                      </a:lnTo>
                      <a:lnTo>
                        <a:pt x="24" y="83"/>
                      </a:lnTo>
                      <a:lnTo>
                        <a:pt x="28" y="83"/>
                      </a:lnTo>
                      <a:lnTo>
                        <a:pt x="31" y="82"/>
                      </a:lnTo>
                      <a:lnTo>
                        <a:pt x="31" y="80"/>
                      </a:lnTo>
                      <a:lnTo>
                        <a:pt x="34" y="77"/>
                      </a:lnTo>
                      <a:lnTo>
                        <a:pt x="36" y="74"/>
                      </a:lnTo>
                      <a:lnTo>
                        <a:pt x="36" y="70"/>
                      </a:lnTo>
                      <a:lnTo>
                        <a:pt x="36" y="4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1" name="Line 704"/>
                <p:cNvSpPr>
                  <a:spLocks noChangeShapeType="1"/>
                </p:cNvSpPr>
                <p:nvPr/>
              </p:nvSpPr>
              <p:spPr bwMode="auto">
                <a:xfrm>
                  <a:off x="4144963" y="5856288"/>
                  <a:ext cx="1868488" cy="1588"/>
                </a:xfrm>
                <a:prstGeom prst="line">
                  <a:avLst/>
                </a:prstGeom>
                <a:noFill/>
                <a:ln w="2">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2" name="Line 705"/>
                <p:cNvSpPr>
                  <a:spLocks noChangeShapeType="1"/>
                </p:cNvSpPr>
                <p:nvPr/>
              </p:nvSpPr>
              <p:spPr bwMode="auto">
                <a:xfrm>
                  <a:off x="4144963" y="5803900"/>
                  <a:ext cx="1588" cy="52388"/>
                </a:xfrm>
                <a:prstGeom prst="line">
                  <a:avLst/>
                </a:prstGeom>
                <a:noFill/>
                <a:ln w="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3" name="Line 706"/>
                <p:cNvSpPr>
                  <a:spLocks noChangeShapeType="1"/>
                </p:cNvSpPr>
                <p:nvPr/>
              </p:nvSpPr>
              <p:spPr bwMode="auto">
                <a:xfrm>
                  <a:off x="4379913" y="5829300"/>
                  <a:ext cx="1588" cy="23813"/>
                </a:xfrm>
                <a:prstGeom prst="line">
                  <a:avLst/>
                </a:prstGeom>
                <a:noFill/>
                <a:ln w="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4" name="Line 707"/>
                <p:cNvSpPr>
                  <a:spLocks noChangeShapeType="1"/>
                </p:cNvSpPr>
                <p:nvPr/>
              </p:nvSpPr>
              <p:spPr bwMode="auto">
                <a:xfrm>
                  <a:off x="4618038" y="5803900"/>
                  <a:ext cx="1588" cy="52388"/>
                </a:xfrm>
                <a:prstGeom prst="line">
                  <a:avLst/>
                </a:prstGeom>
                <a:noFill/>
                <a:ln w="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5" name="Line 708"/>
                <p:cNvSpPr>
                  <a:spLocks noChangeShapeType="1"/>
                </p:cNvSpPr>
                <p:nvPr/>
              </p:nvSpPr>
              <p:spPr bwMode="auto">
                <a:xfrm>
                  <a:off x="4852988" y="5829300"/>
                  <a:ext cx="1588" cy="23813"/>
                </a:xfrm>
                <a:prstGeom prst="line">
                  <a:avLst/>
                </a:prstGeom>
                <a:noFill/>
                <a:ln w="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6" name="Line 709"/>
                <p:cNvSpPr>
                  <a:spLocks noChangeShapeType="1"/>
                </p:cNvSpPr>
                <p:nvPr/>
              </p:nvSpPr>
              <p:spPr bwMode="auto">
                <a:xfrm>
                  <a:off x="5091113" y="5803900"/>
                  <a:ext cx="1588" cy="52388"/>
                </a:xfrm>
                <a:prstGeom prst="line">
                  <a:avLst/>
                </a:prstGeom>
                <a:noFill/>
                <a:ln w="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7" name="Line 710"/>
                <p:cNvSpPr>
                  <a:spLocks noChangeShapeType="1"/>
                </p:cNvSpPr>
                <p:nvPr/>
              </p:nvSpPr>
              <p:spPr bwMode="auto">
                <a:xfrm>
                  <a:off x="5324475" y="5829300"/>
                  <a:ext cx="1588" cy="23813"/>
                </a:xfrm>
                <a:prstGeom prst="line">
                  <a:avLst/>
                </a:prstGeom>
                <a:noFill/>
                <a:ln w="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8" name="Line 711"/>
                <p:cNvSpPr>
                  <a:spLocks noChangeShapeType="1"/>
                </p:cNvSpPr>
                <p:nvPr/>
              </p:nvSpPr>
              <p:spPr bwMode="auto">
                <a:xfrm>
                  <a:off x="5559425" y="5803900"/>
                  <a:ext cx="1588" cy="52388"/>
                </a:xfrm>
                <a:prstGeom prst="line">
                  <a:avLst/>
                </a:prstGeom>
                <a:noFill/>
                <a:ln w="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9" name="Line 712"/>
                <p:cNvSpPr>
                  <a:spLocks noChangeShapeType="1"/>
                </p:cNvSpPr>
                <p:nvPr/>
              </p:nvSpPr>
              <p:spPr bwMode="auto">
                <a:xfrm>
                  <a:off x="5559425" y="5803900"/>
                  <a:ext cx="1588" cy="52388"/>
                </a:xfrm>
                <a:prstGeom prst="line">
                  <a:avLst/>
                </a:prstGeom>
                <a:noFill/>
                <a:ln w="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0" name="Line 713"/>
                <p:cNvSpPr>
                  <a:spLocks noChangeShapeType="1"/>
                </p:cNvSpPr>
                <p:nvPr/>
              </p:nvSpPr>
              <p:spPr bwMode="auto">
                <a:xfrm>
                  <a:off x="5794375" y="5829300"/>
                  <a:ext cx="1588" cy="23813"/>
                </a:xfrm>
                <a:prstGeom prst="line">
                  <a:avLst/>
                </a:prstGeom>
                <a:noFill/>
                <a:ln w="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1" name="Freeform 714"/>
                <p:cNvSpPr>
                  <a:spLocks noEditPoints="1"/>
                </p:cNvSpPr>
                <p:nvPr/>
              </p:nvSpPr>
              <p:spPr bwMode="auto">
                <a:xfrm>
                  <a:off x="4102100" y="5910263"/>
                  <a:ext cx="85725" cy="138113"/>
                </a:xfrm>
                <a:custGeom>
                  <a:avLst/>
                  <a:gdLst/>
                  <a:ahLst/>
                  <a:cxnLst>
                    <a:cxn ang="0">
                      <a:pos x="54" y="43"/>
                    </a:cxn>
                    <a:cxn ang="0">
                      <a:pos x="54" y="55"/>
                    </a:cxn>
                    <a:cxn ang="0">
                      <a:pos x="51" y="66"/>
                    </a:cxn>
                    <a:cxn ang="0">
                      <a:pos x="48" y="75"/>
                    </a:cxn>
                    <a:cxn ang="0">
                      <a:pos x="45" y="78"/>
                    </a:cxn>
                    <a:cxn ang="0">
                      <a:pos x="40" y="81"/>
                    </a:cxn>
                    <a:cxn ang="0">
                      <a:pos x="37" y="84"/>
                    </a:cxn>
                    <a:cxn ang="0">
                      <a:pos x="35" y="86"/>
                    </a:cxn>
                    <a:cxn ang="0">
                      <a:pos x="30" y="87"/>
                    </a:cxn>
                    <a:cxn ang="0">
                      <a:pos x="23" y="87"/>
                    </a:cxn>
                    <a:cxn ang="0">
                      <a:pos x="20" y="86"/>
                    </a:cxn>
                    <a:cxn ang="0">
                      <a:pos x="15" y="84"/>
                    </a:cxn>
                    <a:cxn ang="0">
                      <a:pos x="12" y="80"/>
                    </a:cxn>
                    <a:cxn ang="0">
                      <a:pos x="8" y="75"/>
                    </a:cxn>
                    <a:cxn ang="0">
                      <a:pos x="6" y="72"/>
                    </a:cxn>
                    <a:cxn ang="0">
                      <a:pos x="3" y="68"/>
                    </a:cxn>
                    <a:cxn ang="0">
                      <a:pos x="2" y="65"/>
                    </a:cxn>
                    <a:cxn ang="0">
                      <a:pos x="0" y="55"/>
                    </a:cxn>
                    <a:cxn ang="0">
                      <a:pos x="0" y="31"/>
                    </a:cxn>
                    <a:cxn ang="0">
                      <a:pos x="3" y="19"/>
                    </a:cxn>
                    <a:cxn ang="0">
                      <a:pos x="6" y="13"/>
                    </a:cxn>
                    <a:cxn ang="0">
                      <a:pos x="9" y="9"/>
                    </a:cxn>
                    <a:cxn ang="0">
                      <a:pos x="14" y="4"/>
                    </a:cxn>
                    <a:cxn ang="0">
                      <a:pos x="18" y="1"/>
                    </a:cxn>
                    <a:cxn ang="0">
                      <a:pos x="23" y="0"/>
                    </a:cxn>
                    <a:cxn ang="0">
                      <a:pos x="32" y="0"/>
                    </a:cxn>
                    <a:cxn ang="0">
                      <a:pos x="36" y="1"/>
                    </a:cxn>
                    <a:cxn ang="0">
                      <a:pos x="40" y="4"/>
                    </a:cxn>
                    <a:cxn ang="0">
                      <a:pos x="45" y="9"/>
                    </a:cxn>
                    <a:cxn ang="0">
                      <a:pos x="51" y="17"/>
                    </a:cxn>
                    <a:cxn ang="0">
                      <a:pos x="54" y="31"/>
                    </a:cxn>
                    <a:cxn ang="0">
                      <a:pos x="54" y="43"/>
                    </a:cxn>
                    <a:cxn ang="0">
                      <a:pos x="36" y="43"/>
                    </a:cxn>
                    <a:cxn ang="0">
                      <a:pos x="36" y="12"/>
                    </a:cxn>
                    <a:cxn ang="0">
                      <a:pos x="35" y="9"/>
                    </a:cxn>
                    <a:cxn ang="0">
                      <a:pos x="30" y="4"/>
                    </a:cxn>
                    <a:cxn ang="0">
                      <a:pos x="23" y="4"/>
                    </a:cxn>
                    <a:cxn ang="0">
                      <a:pos x="21" y="7"/>
                    </a:cxn>
                    <a:cxn ang="0">
                      <a:pos x="20" y="9"/>
                    </a:cxn>
                    <a:cxn ang="0">
                      <a:pos x="20" y="13"/>
                    </a:cxn>
                    <a:cxn ang="0">
                      <a:pos x="18" y="19"/>
                    </a:cxn>
                    <a:cxn ang="0">
                      <a:pos x="18" y="66"/>
                    </a:cxn>
                    <a:cxn ang="0">
                      <a:pos x="20" y="71"/>
                    </a:cxn>
                    <a:cxn ang="0">
                      <a:pos x="20" y="75"/>
                    </a:cxn>
                    <a:cxn ang="0">
                      <a:pos x="23" y="81"/>
                    </a:cxn>
                    <a:cxn ang="0">
                      <a:pos x="24" y="83"/>
                    </a:cxn>
                    <a:cxn ang="0">
                      <a:pos x="29" y="83"/>
                    </a:cxn>
                    <a:cxn ang="0">
                      <a:pos x="32" y="81"/>
                    </a:cxn>
                    <a:cxn ang="0">
                      <a:pos x="32" y="80"/>
                    </a:cxn>
                    <a:cxn ang="0">
                      <a:pos x="35" y="77"/>
                    </a:cxn>
                    <a:cxn ang="0">
                      <a:pos x="36" y="74"/>
                    </a:cxn>
                    <a:cxn ang="0">
                      <a:pos x="36" y="69"/>
                    </a:cxn>
                    <a:cxn ang="0">
                      <a:pos x="36" y="43"/>
                    </a:cxn>
                  </a:cxnLst>
                  <a:rect l="0" t="0" r="r" b="b"/>
                  <a:pathLst>
                    <a:path w="54" h="87">
                      <a:moveTo>
                        <a:pt x="54" y="43"/>
                      </a:moveTo>
                      <a:lnTo>
                        <a:pt x="54" y="55"/>
                      </a:lnTo>
                      <a:lnTo>
                        <a:pt x="51" y="66"/>
                      </a:lnTo>
                      <a:lnTo>
                        <a:pt x="48" y="75"/>
                      </a:lnTo>
                      <a:lnTo>
                        <a:pt x="45" y="78"/>
                      </a:lnTo>
                      <a:lnTo>
                        <a:pt x="40" y="81"/>
                      </a:lnTo>
                      <a:lnTo>
                        <a:pt x="37" y="84"/>
                      </a:lnTo>
                      <a:lnTo>
                        <a:pt x="35" y="86"/>
                      </a:lnTo>
                      <a:lnTo>
                        <a:pt x="30" y="87"/>
                      </a:lnTo>
                      <a:lnTo>
                        <a:pt x="23" y="87"/>
                      </a:lnTo>
                      <a:lnTo>
                        <a:pt x="20" y="86"/>
                      </a:lnTo>
                      <a:lnTo>
                        <a:pt x="15" y="84"/>
                      </a:lnTo>
                      <a:lnTo>
                        <a:pt x="12" y="80"/>
                      </a:lnTo>
                      <a:lnTo>
                        <a:pt x="8" y="75"/>
                      </a:lnTo>
                      <a:lnTo>
                        <a:pt x="6" y="72"/>
                      </a:lnTo>
                      <a:lnTo>
                        <a:pt x="3" y="68"/>
                      </a:lnTo>
                      <a:lnTo>
                        <a:pt x="2" y="65"/>
                      </a:lnTo>
                      <a:lnTo>
                        <a:pt x="0" y="55"/>
                      </a:lnTo>
                      <a:lnTo>
                        <a:pt x="0" y="31"/>
                      </a:lnTo>
                      <a:lnTo>
                        <a:pt x="3" y="19"/>
                      </a:lnTo>
                      <a:lnTo>
                        <a:pt x="6" y="13"/>
                      </a:lnTo>
                      <a:lnTo>
                        <a:pt x="9" y="9"/>
                      </a:lnTo>
                      <a:lnTo>
                        <a:pt x="14" y="4"/>
                      </a:lnTo>
                      <a:lnTo>
                        <a:pt x="18" y="1"/>
                      </a:lnTo>
                      <a:lnTo>
                        <a:pt x="23" y="0"/>
                      </a:lnTo>
                      <a:lnTo>
                        <a:pt x="32" y="0"/>
                      </a:lnTo>
                      <a:lnTo>
                        <a:pt x="36" y="1"/>
                      </a:lnTo>
                      <a:lnTo>
                        <a:pt x="40" y="4"/>
                      </a:lnTo>
                      <a:lnTo>
                        <a:pt x="45" y="9"/>
                      </a:lnTo>
                      <a:lnTo>
                        <a:pt x="51" y="17"/>
                      </a:lnTo>
                      <a:lnTo>
                        <a:pt x="54" y="31"/>
                      </a:lnTo>
                      <a:lnTo>
                        <a:pt x="54" y="43"/>
                      </a:lnTo>
                      <a:close/>
                      <a:moveTo>
                        <a:pt x="36" y="43"/>
                      </a:moveTo>
                      <a:lnTo>
                        <a:pt x="36" y="12"/>
                      </a:lnTo>
                      <a:lnTo>
                        <a:pt x="35" y="9"/>
                      </a:lnTo>
                      <a:lnTo>
                        <a:pt x="30" y="4"/>
                      </a:lnTo>
                      <a:lnTo>
                        <a:pt x="23" y="4"/>
                      </a:lnTo>
                      <a:lnTo>
                        <a:pt x="21" y="7"/>
                      </a:lnTo>
                      <a:lnTo>
                        <a:pt x="20" y="9"/>
                      </a:lnTo>
                      <a:lnTo>
                        <a:pt x="20" y="13"/>
                      </a:lnTo>
                      <a:lnTo>
                        <a:pt x="18" y="19"/>
                      </a:lnTo>
                      <a:lnTo>
                        <a:pt x="18" y="66"/>
                      </a:lnTo>
                      <a:lnTo>
                        <a:pt x="20" y="71"/>
                      </a:lnTo>
                      <a:lnTo>
                        <a:pt x="20" y="75"/>
                      </a:lnTo>
                      <a:lnTo>
                        <a:pt x="23" y="81"/>
                      </a:lnTo>
                      <a:lnTo>
                        <a:pt x="24" y="83"/>
                      </a:lnTo>
                      <a:lnTo>
                        <a:pt x="29" y="83"/>
                      </a:lnTo>
                      <a:lnTo>
                        <a:pt x="32" y="81"/>
                      </a:lnTo>
                      <a:lnTo>
                        <a:pt x="32" y="80"/>
                      </a:lnTo>
                      <a:lnTo>
                        <a:pt x="35" y="77"/>
                      </a:lnTo>
                      <a:lnTo>
                        <a:pt x="36" y="74"/>
                      </a:lnTo>
                      <a:lnTo>
                        <a:pt x="36" y="69"/>
                      </a:lnTo>
                      <a:lnTo>
                        <a:pt x="36" y="4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2" name="Freeform 715"/>
                <p:cNvSpPr>
                  <a:spLocks noEditPoints="1"/>
                </p:cNvSpPr>
                <p:nvPr/>
              </p:nvSpPr>
              <p:spPr bwMode="auto">
                <a:xfrm>
                  <a:off x="4448175" y="5910263"/>
                  <a:ext cx="85725" cy="138113"/>
                </a:xfrm>
                <a:custGeom>
                  <a:avLst/>
                  <a:gdLst/>
                  <a:ahLst/>
                  <a:cxnLst>
                    <a:cxn ang="0">
                      <a:pos x="54" y="43"/>
                    </a:cxn>
                    <a:cxn ang="0">
                      <a:pos x="54" y="55"/>
                    </a:cxn>
                    <a:cxn ang="0">
                      <a:pos x="51" y="66"/>
                    </a:cxn>
                    <a:cxn ang="0">
                      <a:pos x="48" y="75"/>
                    </a:cxn>
                    <a:cxn ang="0">
                      <a:pos x="45" y="78"/>
                    </a:cxn>
                    <a:cxn ang="0">
                      <a:pos x="40" y="81"/>
                    </a:cxn>
                    <a:cxn ang="0">
                      <a:pos x="37" y="84"/>
                    </a:cxn>
                    <a:cxn ang="0">
                      <a:pos x="34" y="86"/>
                    </a:cxn>
                    <a:cxn ang="0">
                      <a:pos x="30" y="87"/>
                    </a:cxn>
                    <a:cxn ang="0">
                      <a:pos x="23" y="87"/>
                    </a:cxn>
                    <a:cxn ang="0">
                      <a:pos x="20" y="86"/>
                    </a:cxn>
                    <a:cxn ang="0">
                      <a:pos x="15" y="84"/>
                    </a:cxn>
                    <a:cxn ang="0">
                      <a:pos x="12" y="80"/>
                    </a:cxn>
                    <a:cxn ang="0">
                      <a:pos x="8" y="75"/>
                    </a:cxn>
                    <a:cxn ang="0">
                      <a:pos x="6" y="72"/>
                    </a:cxn>
                    <a:cxn ang="0">
                      <a:pos x="3" y="68"/>
                    </a:cxn>
                    <a:cxn ang="0">
                      <a:pos x="2" y="65"/>
                    </a:cxn>
                    <a:cxn ang="0">
                      <a:pos x="0" y="55"/>
                    </a:cxn>
                    <a:cxn ang="0">
                      <a:pos x="0" y="31"/>
                    </a:cxn>
                    <a:cxn ang="0">
                      <a:pos x="3" y="19"/>
                    </a:cxn>
                    <a:cxn ang="0">
                      <a:pos x="6" y="13"/>
                    </a:cxn>
                    <a:cxn ang="0">
                      <a:pos x="9" y="9"/>
                    </a:cxn>
                    <a:cxn ang="0">
                      <a:pos x="14" y="4"/>
                    </a:cxn>
                    <a:cxn ang="0">
                      <a:pos x="18" y="1"/>
                    </a:cxn>
                    <a:cxn ang="0">
                      <a:pos x="23" y="0"/>
                    </a:cxn>
                    <a:cxn ang="0">
                      <a:pos x="31" y="0"/>
                    </a:cxn>
                    <a:cxn ang="0">
                      <a:pos x="36" y="1"/>
                    </a:cxn>
                    <a:cxn ang="0">
                      <a:pos x="40" y="4"/>
                    </a:cxn>
                    <a:cxn ang="0">
                      <a:pos x="45" y="9"/>
                    </a:cxn>
                    <a:cxn ang="0">
                      <a:pos x="51" y="17"/>
                    </a:cxn>
                    <a:cxn ang="0">
                      <a:pos x="54" y="31"/>
                    </a:cxn>
                    <a:cxn ang="0">
                      <a:pos x="54" y="43"/>
                    </a:cxn>
                    <a:cxn ang="0">
                      <a:pos x="36" y="43"/>
                    </a:cxn>
                    <a:cxn ang="0">
                      <a:pos x="36" y="12"/>
                    </a:cxn>
                    <a:cxn ang="0">
                      <a:pos x="34" y="9"/>
                    </a:cxn>
                    <a:cxn ang="0">
                      <a:pos x="30" y="4"/>
                    </a:cxn>
                    <a:cxn ang="0">
                      <a:pos x="23" y="4"/>
                    </a:cxn>
                    <a:cxn ang="0">
                      <a:pos x="21" y="7"/>
                    </a:cxn>
                    <a:cxn ang="0">
                      <a:pos x="20" y="9"/>
                    </a:cxn>
                    <a:cxn ang="0">
                      <a:pos x="20" y="13"/>
                    </a:cxn>
                    <a:cxn ang="0">
                      <a:pos x="18" y="19"/>
                    </a:cxn>
                    <a:cxn ang="0">
                      <a:pos x="18" y="66"/>
                    </a:cxn>
                    <a:cxn ang="0">
                      <a:pos x="20" y="71"/>
                    </a:cxn>
                    <a:cxn ang="0">
                      <a:pos x="20" y="75"/>
                    </a:cxn>
                    <a:cxn ang="0">
                      <a:pos x="23" y="81"/>
                    </a:cxn>
                    <a:cxn ang="0">
                      <a:pos x="24" y="83"/>
                    </a:cxn>
                    <a:cxn ang="0">
                      <a:pos x="29" y="83"/>
                    </a:cxn>
                    <a:cxn ang="0">
                      <a:pos x="31" y="81"/>
                    </a:cxn>
                    <a:cxn ang="0">
                      <a:pos x="31" y="80"/>
                    </a:cxn>
                    <a:cxn ang="0">
                      <a:pos x="34" y="77"/>
                    </a:cxn>
                    <a:cxn ang="0">
                      <a:pos x="36" y="74"/>
                    </a:cxn>
                    <a:cxn ang="0">
                      <a:pos x="36" y="69"/>
                    </a:cxn>
                    <a:cxn ang="0">
                      <a:pos x="36" y="43"/>
                    </a:cxn>
                  </a:cxnLst>
                  <a:rect l="0" t="0" r="r" b="b"/>
                  <a:pathLst>
                    <a:path w="54" h="87">
                      <a:moveTo>
                        <a:pt x="54" y="43"/>
                      </a:moveTo>
                      <a:lnTo>
                        <a:pt x="54" y="55"/>
                      </a:lnTo>
                      <a:lnTo>
                        <a:pt x="51" y="66"/>
                      </a:lnTo>
                      <a:lnTo>
                        <a:pt x="48" y="75"/>
                      </a:lnTo>
                      <a:lnTo>
                        <a:pt x="45" y="78"/>
                      </a:lnTo>
                      <a:lnTo>
                        <a:pt x="40" y="81"/>
                      </a:lnTo>
                      <a:lnTo>
                        <a:pt x="37" y="84"/>
                      </a:lnTo>
                      <a:lnTo>
                        <a:pt x="34" y="86"/>
                      </a:lnTo>
                      <a:lnTo>
                        <a:pt x="30" y="87"/>
                      </a:lnTo>
                      <a:lnTo>
                        <a:pt x="23" y="87"/>
                      </a:lnTo>
                      <a:lnTo>
                        <a:pt x="20" y="86"/>
                      </a:lnTo>
                      <a:lnTo>
                        <a:pt x="15" y="84"/>
                      </a:lnTo>
                      <a:lnTo>
                        <a:pt x="12" y="80"/>
                      </a:lnTo>
                      <a:lnTo>
                        <a:pt x="8" y="75"/>
                      </a:lnTo>
                      <a:lnTo>
                        <a:pt x="6" y="72"/>
                      </a:lnTo>
                      <a:lnTo>
                        <a:pt x="3" y="68"/>
                      </a:lnTo>
                      <a:lnTo>
                        <a:pt x="2" y="65"/>
                      </a:lnTo>
                      <a:lnTo>
                        <a:pt x="0" y="55"/>
                      </a:lnTo>
                      <a:lnTo>
                        <a:pt x="0" y="31"/>
                      </a:lnTo>
                      <a:lnTo>
                        <a:pt x="3" y="19"/>
                      </a:lnTo>
                      <a:lnTo>
                        <a:pt x="6" y="13"/>
                      </a:lnTo>
                      <a:lnTo>
                        <a:pt x="9" y="9"/>
                      </a:lnTo>
                      <a:lnTo>
                        <a:pt x="14" y="4"/>
                      </a:lnTo>
                      <a:lnTo>
                        <a:pt x="18" y="1"/>
                      </a:lnTo>
                      <a:lnTo>
                        <a:pt x="23" y="0"/>
                      </a:lnTo>
                      <a:lnTo>
                        <a:pt x="31" y="0"/>
                      </a:lnTo>
                      <a:lnTo>
                        <a:pt x="36" y="1"/>
                      </a:lnTo>
                      <a:lnTo>
                        <a:pt x="40" y="4"/>
                      </a:lnTo>
                      <a:lnTo>
                        <a:pt x="45" y="9"/>
                      </a:lnTo>
                      <a:lnTo>
                        <a:pt x="51" y="17"/>
                      </a:lnTo>
                      <a:lnTo>
                        <a:pt x="54" y="31"/>
                      </a:lnTo>
                      <a:lnTo>
                        <a:pt x="54" y="43"/>
                      </a:lnTo>
                      <a:close/>
                      <a:moveTo>
                        <a:pt x="36" y="43"/>
                      </a:moveTo>
                      <a:lnTo>
                        <a:pt x="36" y="12"/>
                      </a:lnTo>
                      <a:lnTo>
                        <a:pt x="34" y="9"/>
                      </a:lnTo>
                      <a:lnTo>
                        <a:pt x="30" y="4"/>
                      </a:lnTo>
                      <a:lnTo>
                        <a:pt x="23" y="4"/>
                      </a:lnTo>
                      <a:lnTo>
                        <a:pt x="21" y="7"/>
                      </a:lnTo>
                      <a:lnTo>
                        <a:pt x="20" y="9"/>
                      </a:lnTo>
                      <a:lnTo>
                        <a:pt x="20" y="13"/>
                      </a:lnTo>
                      <a:lnTo>
                        <a:pt x="18" y="19"/>
                      </a:lnTo>
                      <a:lnTo>
                        <a:pt x="18" y="66"/>
                      </a:lnTo>
                      <a:lnTo>
                        <a:pt x="20" y="71"/>
                      </a:lnTo>
                      <a:lnTo>
                        <a:pt x="20" y="75"/>
                      </a:lnTo>
                      <a:lnTo>
                        <a:pt x="23" y="81"/>
                      </a:lnTo>
                      <a:lnTo>
                        <a:pt x="24" y="83"/>
                      </a:lnTo>
                      <a:lnTo>
                        <a:pt x="29" y="83"/>
                      </a:lnTo>
                      <a:lnTo>
                        <a:pt x="31" y="81"/>
                      </a:lnTo>
                      <a:lnTo>
                        <a:pt x="31" y="80"/>
                      </a:lnTo>
                      <a:lnTo>
                        <a:pt x="34" y="77"/>
                      </a:lnTo>
                      <a:lnTo>
                        <a:pt x="36" y="74"/>
                      </a:lnTo>
                      <a:lnTo>
                        <a:pt x="36" y="69"/>
                      </a:lnTo>
                      <a:lnTo>
                        <a:pt x="36" y="4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3" name="Freeform 716"/>
                <p:cNvSpPr>
                  <a:spLocks/>
                </p:cNvSpPr>
                <p:nvPr/>
              </p:nvSpPr>
              <p:spPr bwMode="auto">
                <a:xfrm>
                  <a:off x="4552950" y="6015038"/>
                  <a:ext cx="30163" cy="33338"/>
                </a:xfrm>
                <a:custGeom>
                  <a:avLst/>
                  <a:gdLst/>
                  <a:ahLst/>
                  <a:cxnLst>
                    <a:cxn ang="0">
                      <a:pos x="8" y="0"/>
                    </a:cxn>
                    <a:cxn ang="0">
                      <a:pos x="11" y="2"/>
                    </a:cxn>
                    <a:cxn ang="0">
                      <a:pos x="16" y="3"/>
                    </a:cxn>
                    <a:cxn ang="0">
                      <a:pos x="17" y="6"/>
                    </a:cxn>
                    <a:cxn ang="0">
                      <a:pos x="19" y="8"/>
                    </a:cxn>
                    <a:cxn ang="0">
                      <a:pos x="19" y="14"/>
                    </a:cxn>
                    <a:cxn ang="0">
                      <a:pos x="17" y="17"/>
                    </a:cxn>
                    <a:cxn ang="0">
                      <a:pos x="16" y="18"/>
                    </a:cxn>
                    <a:cxn ang="0">
                      <a:pos x="13" y="20"/>
                    </a:cxn>
                    <a:cxn ang="0">
                      <a:pos x="11" y="21"/>
                    </a:cxn>
                    <a:cxn ang="0">
                      <a:pos x="6" y="21"/>
                    </a:cxn>
                    <a:cxn ang="0">
                      <a:pos x="4" y="20"/>
                    </a:cxn>
                    <a:cxn ang="0">
                      <a:pos x="1" y="18"/>
                    </a:cxn>
                    <a:cxn ang="0">
                      <a:pos x="0" y="17"/>
                    </a:cxn>
                    <a:cxn ang="0">
                      <a:pos x="0" y="6"/>
                    </a:cxn>
                    <a:cxn ang="0">
                      <a:pos x="1" y="3"/>
                    </a:cxn>
                    <a:cxn ang="0">
                      <a:pos x="4" y="2"/>
                    </a:cxn>
                    <a:cxn ang="0">
                      <a:pos x="6" y="2"/>
                    </a:cxn>
                    <a:cxn ang="0">
                      <a:pos x="8" y="0"/>
                    </a:cxn>
                  </a:cxnLst>
                  <a:rect l="0" t="0" r="r" b="b"/>
                  <a:pathLst>
                    <a:path w="19" h="21">
                      <a:moveTo>
                        <a:pt x="8" y="0"/>
                      </a:moveTo>
                      <a:lnTo>
                        <a:pt x="11" y="2"/>
                      </a:lnTo>
                      <a:lnTo>
                        <a:pt x="16" y="3"/>
                      </a:lnTo>
                      <a:lnTo>
                        <a:pt x="17" y="6"/>
                      </a:lnTo>
                      <a:lnTo>
                        <a:pt x="19" y="8"/>
                      </a:lnTo>
                      <a:lnTo>
                        <a:pt x="19" y="14"/>
                      </a:lnTo>
                      <a:lnTo>
                        <a:pt x="17" y="17"/>
                      </a:lnTo>
                      <a:lnTo>
                        <a:pt x="16" y="18"/>
                      </a:lnTo>
                      <a:lnTo>
                        <a:pt x="13" y="20"/>
                      </a:lnTo>
                      <a:lnTo>
                        <a:pt x="11" y="21"/>
                      </a:lnTo>
                      <a:lnTo>
                        <a:pt x="6" y="21"/>
                      </a:lnTo>
                      <a:lnTo>
                        <a:pt x="4" y="20"/>
                      </a:lnTo>
                      <a:lnTo>
                        <a:pt x="1" y="18"/>
                      </a:lnTo>
                      <a:lnTo>
                        <a:pt x="0" y="17"/>
                      </a:lnTo>
                      <a:lnTo>
                        <a:pt x="0" y="6"/>
                      </a:lnTo>
                      <a:lnTo>
                        <a:pt x="1" y="3"/>
                      </a:lnTo>
                      <a:lnTo>
                        <a:pt x="4" y="2"/>
                      </a:lnTo>
                      <a:lnTo>
                        <a:pt x="6" y="2"/>
                      </a:lnTo>
                      <a:lnTo>
                        <a:pt x="8"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4" name="Freeform 717"/>
                <p:cNvSpPr>
                  <a:spLocks/>
                </p:cNvSpPr>
                <p:nvPr/>
              </p:nvSpPr>
              <p:spPr bwMode="auto">
                <a:xfrm>
                  <a:off x="4594225" y="5910263"/>
                  <a:ext cx="90488" cy="136525"/>
                </a:xfrm>
                <a:custGeom>
                  <a:avLst/>
                  <a:gdLst/>
                  <a:ahLst/>
                  <a:cxnLst>
                    <a:cxn ang="0">
                      <a:pos x="51" y="86"/>
                    </a:cxn>
                    <a:cxn ang="0">
                      <a:pos x="0" y="86"/>
                    </a:cxn>
                    <a:cxn ang="0">
                      <a:pos x="0" y="84"/>
                    </a:cxn>
                    <a:cxn ang="0">
                      <a:pos x="15" y="68"/>
                    </a:cxn>
                    <a:cxn ang="0">
                      <a:pos x="25" y="56"/>
                    </a:cxn>
                    <a:cxn ang="0">
                      <a:pos x="31" y="47"/>
                    </a:cxn>
                    <a:cxn ang="0">
                      <a:pos x="36" y="29"/>
                    </a:cxn>
                    <a:cxn ang="0">
                      <a:pos x="33" y="20"/>
                    </a:cxn>
                    <a:cxn ang="0">
                      <a:pos x="31" y="17"/>
                    </a:cxn>
                    <a:cxn ang="0">
                      <a:pos x="27" y="14"/>
                    </a:cxn>
                    <a:cxn ang="0">
                      <a:pos x="17" y="14"/>
                    </a:cxn>
                    <a:cxn ang="0">
                      <a:pos x="12" y="16"/>
                    </a:cxn>
                    <a:cxn ang="0">
                      <a:pos x="8" y="19"/>
                    </a:cxn>
                    <a:cxn ang="0">
                      <a:pos x="5" y="23"/>
                    </a:cxn>
                    <a:cxn ang="0">
                      <a:pos x="2" y="23"/>
                    </a:cxn>
                    <a:cxn ang="0">
                      <a:pos x="5" y="16"/>
                    </a:cxn>
                    <a:cxn ang="0">
                      <a:pos x="9" y="10"/>
                    </a:cxn>
                    <a:cxn ang="0">
                      <a:pos x="12" y="4"/>
                    </a:cxn>
                    <a:cxn ang="0">
                      <a:pos x="18" y="1"/>
                    </a:cxn>
                    <a:cxn ang="0">
                      <a:pos x="23" y="0"/>
                    </a:cxn>
                    <a:cxn ang="0">
                      <a:pos x="33" y="0"/>
                    </a:cxn>
                    <a:cxn ang="0">
                      <a:pos x="37" y="1"/>
                    </a:cxn>
                    <a:cxn ang="0">
                      <a:pos x="40" y="3"/>
                    </a:cxn>
                    <a:cxn ang="0">
                      <a:pos x="43" y="6"/>
                    </a:cxn>
                    <a:cxn ang="0">
                      <a:pos x="48" y="7"/>
                    </a:cxn>
                    <a:cxn ang="0">
                      <a:pos x="49" y="10"/>
                    </a:cxn>
                    <a:cxn ang="0">
                      <a:pos x="51" y="14"/>
                    </a:cxn>
                    <a:cxn ang="0">
                      <a:pos x="52" y="17"/>
                    </a:cxn>
                    <a:cxn ang="0">
                      <a:pos x="52" y="26"/>
                    </a:cxn>
                    <a:cxn ang="0">
                      <a:pos x="51" y="32"/>
                    </a:cxn>
                    <a:cxn ang="0">
                      <a:pos x="48" y="38"/>
                    </a:cxn>
                    <a:cxn ang="0">
                      <a:pos x="42" y="47"/>
                    </a:cxn>
                    <a:cxn ang="0">
                      <a:pos x="33" y="57"/>
                    </a:cxn>
                    <a:cxn ang="0">
                      <a:pos x="21" y="69"/>
                    </a:cxn>
                    <a:cxn ang="0">
                      <a:pos x="48" y="69"/>
                    </a:cxn>
                    <a:cxn ang="0">
                      <a:pos x="52" y="65"/>
                    </a:cxn>
                    <a:cxn ang="0">
                      <a:pos x="54" y="62"/>
                    </a:cxn>
                    <a:cxn ang="0">
                      <a:pos x="57" y="62"/>
                    </a:cxn>
                    <a:cxn ang="0">
                      <a:pos x="51" y="86"/>
                    </a:cxn>
                  </a:cxnLst>
                  <a:rect l="0" t="0" r="r" b="b"/>
                  <a:pathLst>
                    <a:path w="57" h="86">
                      <a:moveTo>
                        <a:pt x="51" y="86"/>
                      </a:moveTo>
                      <a:lnTo>
                        <a:pt x="0" y="86"/>
                      </a:lnTo>
                      <a:lnTo>
                        <a:pt x="0" y="84"/>
                      </a:lnTo>
                      <a:lnTo>
                        <a:pt x="15" y="68"/>
                      </a:lnTo>
                      <a:lnTo>
                        <a:pt x="25" y="56"/>
                      </a:lnTo>
                      <a:lnTo>
                        <a:pt x="31" y="47"/>
                      </a:lnTo>
                      <a:lnTo>
                        <a:pt x="36" y="29"/>
                      </a:lnTo>
                      <a:lnTo>
                        <a:pt x="33" y="20"/>
                      </a:lnTo>
                      <a:lnTo>
                        <a:pt x="31" y="17"/>
                      </a:lnTo>
                      <a:lnTo>
                        <a:pt x="27" y="14"/>
                      </a:lnTo>
                      <a:lnTo>
                        <a:pt x="17" y="14"/>
                      </a:lnTo>
                      <a:lnTo>
                        <a:pt x="12" y="16"/>
                      </a:lnTo>
                      <a:lnTo>
                        <a:pt x="8" y="19"/>
                      </a:lnTo>
                      <a:lnTo>
                        <a:pt x="5" y="23"/>
                      </a:lnTo>
                      <a:lnTo>
                        <a:pt x="2" y="23"/>
                      </a:lnTo>
                      <a:lnTo>
                        <a:pt x="5" y="16"/>
                      </a:lnTo>
                      <a:lnTo>
                        <a:pt x="9" y="10"/>
                      </a:lnTo>
                      <a:lnTo>
                        <a:pt x="12" y="4"/>
                      </a:lnTo>
                      <a:lnTo>
                        <a:pt x="18" y="1"/>
                      </a:lnTo>
                      <a:lnTo>
                        <a:pt x="23" y="0"/>
                      </a:lnTo>
                      <a:lnTo>
                        <a:pt x="33" y="0"/>
                      </a:lnTo>
                      <a:lnTo>
                        <a:pt x="37" y="1"/>
                      </a:lnTo>
                      <a:lnTo>
                        <a:pt x="40" y="3"/>
                      </a:lnTo>
                      <a:lnTo>
                        <a:pt x="43" y="6"/>
                      </a:lnTo>
                      <a:lnTo>
                        <a:pt x="48" y="7"/>
                      </a:lnTo>
                      <a:lnTo>
                        <a:pt x="49" y="10"/>
                      </a:lnTo>
                      <a:lnTo>
                        <a:pt x="51" y="14"/>
                      </a:lnTo>
                      <a:lnTo>
                        <a:pt x="52" y="17"/>
                      </a:lnTo>
                      <a:lnTo>
                        <a:pt x="52" y="26"/>
                      </a:lnTo>
                      <a:lnTo>
                        <a:pt x="51" y="32"/>
                      </a:lnTo>
                      <a:lnTo>
                        <a:pt x="48" y="38"/>
                      </a:lnTo>
                      <a:lnTo>
                        <a:pt x="42" y="47"/>
                      </a:lnTo>
                      <a:lnTo>
                        <a:pt x="33" y="57"/>
                      </a:lnTo>
                      <a:lnTo>
                        <a:pt x="21" y="69"/>
                      </a:lnTo>
                      <a:lnTo>
                        <a:pt x="48" y="69"/>
                      </a:lnTo>
                      <a:lnTo>
                        <a:pt x="52" y="65"/>
                      </a:lnTo>
                      <a:lnTo>
                        <a:pt x="54" y="62"/>
                      </a:lnTo>
                      <a:lnTo>
                        <a:pt x="57" y="62"/>
                      </a:lnTo>
                      <a:lnTo>
                        <a:pt x="51" y="8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5" name="Freeform 718"/>
                <p:cNvSpPr>
                  <a:spLocks/>
                </p:cNvSpPr>
                <p:nvPr/>
              </p:nvSpPr>
              <p:spPr bwMode="auto">
                <a:xfrm>
                  <a:off x="4700588" y="5911850"/>
                  <a:ext cx="87313" cy="136525"/>
                </a:xfrm>
                <a:custGeom>
                  <a:avLst/>
                  <a:gdLst/>
                  <a:ahLst/>
                  <a:cxnLst>
                    <a:cxn ang="0">
                      <a:pos x="16" y="0"/>
                    </a:cxn>
                    <a:cxn ang="0">
                      <a:pos x="55" y="0"/>
                    </a:cxn>
                    <a:cxn ang="0">
                      <a:pos x="47" y="15"/>
                    </a:cxn>
                    <a:cxn ang="0">
                      <a:pos x="15" y="15"/>
                    </a:cxn>
                    <a:cxn ang="0">
                      <a:pos x="10" y="24"/>
                    </a:cxn>
                    <a:cxn ang="0">
                      <a:pos x="30" y="27"/>
                    </a:cxn>
                    <a:cxn ang="0">
                      <a:pos x="44" y="34"/>
                    </a:cxn>
                    <a:cxn ang="0">
                      <a:pos x="49" y="39"/>
                    </a:cxn>
                    <a:cxn ang="0">
                      <a:pos x="52" y="43"/>
                    </a:cxn>
                    <a:cxn ang="0">
                      <a:pos x="55" y="55"/>
                    </a:cxn>
                    <a:cxn ang="0">
                      <a:pos x="53" y="64"/>
                    </a:cxn>
                    <a:cxn ang="0">
                      <a:pos x="50" y="71"/>
                    </a:cxn>
                    <a:cxn ang="0">
                      <a:pos x="47" y="76"/>
                    </a:cxn>
                    <a:cxn ang="0">
                      <a:pos x="46" y="79"/>
                    </a:cxn>
                    <a:cxn ang="0">
                      <a:pos x="37" y="82"/>
                    </a:cxn>
                    <a:cxn ang="0">
                      <a:pos x="31" y="85"/>
                    </a:cxn>
                    <a:cxn ang="0">
                      <a:pos x="27" y="86"/>
                    </a:cxn>
                    <a:cxn ang="0">
                      <a:pos x="10" y="86"/>
                    </a:cxn>
                    <a:cxn ang="0">
                      <a:pos x="7" y="85"/>
                    </a:cxn>
                    <a:cxn ang="0">
                      <a:pos x="4" y="82"/>
                    </a:cxn>
                    <a:cxn ang="0">
                      <a:pos x="1" y="80"/>
                    </a:cxn>
                    <a:cxn ang="0">
                      <a:pos x="0" y="77"/>
                    </a:cxn>
                    <a:cxn ang="0">
                      <a:pos x="0" y="76"/>
                    </a:cxn>
                    <a:cxn ang="0">
                      <a:pos x="1" y="73"/>
                    </a:cxn>
                    <a:cxn ang="0">
                      <a:pos x="6" y="68"/>
                    </a:cxn>
                    <a:cxn ang="0">
                      <a:pos x="7" y="68"/>
                    </a:cxn>
                    <a:cxn ang="0">
                      <a:pos x="10" y="70"/>
                    </a:cxn>
                    <a:cxn ang="0">
                      <a:pos x="12" y="70"/>
                    </a:cxn>
                    <a:cxn ang="0">
                      <a:pos x="13" y="71"/>
                    </a:cxn>
                    <a:cxn ang="0">
                      <a:pos x="16" y="73"/>
                    </a:cxn>
                    <a:cxn ang="0">
                      <a:pos x="19" y="76"/>
                    </a:cxn>
                    <a:cxn ang="0">
                      <a:pos x="25" y="79"/>
                    </a:cxn>
                    <a:cxn ang="0">
                      <a:pos x="27" y="79"/>
                    </a:cxn>
                    <a:cxn ang="0">
                      <a:pos x="28" y="80"/>
                    </a:cxn>
                    <a:cxn ang="0">
                      <a:pos x="34" y="80"/>
                    </a:cxn>
                    <a:cxn ang="0">
                      <a:pos x="40" y="77"/>
                    </a:cxn>
                    <a:cxn ang="0">
                      <a:pos x="43" y="71"/>
                    </a:cxn>
                    <a:cxn ang="0">
                      <a:pos x="44" y="67"/>
                    </a:cxn>
                    <a:cxn ang="0">
                      <a:pos x="43" y="62"/>
                    </a:cxn>
                    <a:cxn ang="0">
                      <a:pos x="41" y="56"/>
                    </a:cxn>
                    <a:cxn ang="0">
                      <a:pos x="37" y="54"/>
                    </a:cxn>
                    <a:cxn ang="0">
                      <a:pos x="33" y="49"/>
                    </a:cxn>
                    <a:cxn ang="0">
                      <a:pos x="21" y="45"/>
                    </a:cxn>
                    <a:cxn ang="0">
                      <a:pos x="6" y="42"/>
                    </a:cxn>
                    <a:cxn ang="0">
                      <a:pos x="0" y="42"/>
                    </a:cxn>
                    <a:cxn ang="0">
                      <a:pos x="16" y="0"/>
                    </a:cxn>
                  </a:cxnLst>
                  <a:rect l="0" t="0" r="r" b="b"/>
                  <a:pathLst>
                    <a:path w="55" h="86">
                      <a:moveTo>
                        <a:pt x="16" y="0"/>
                      </a:moveTo>
                      <a:lnTo>
                        <a:pt x="55" y="0"/>
                      </a:lnTo>
                      <a:lnTo>
                        <a:pt x="47" y="15"/>
                      </a:lnTo>
                      <a:lnTo>
                        <a:pt x="15" y="15"/>
                      </a:lnTo>
                      <a:lnTo>
                        <a:pt x="10" y="24"/>
                      </a:lnTo>
                      <a:lnTo>
                        <a:pt x="30" y="27"/>
                      </a:lnTo>
                      <a:lnTo>
                        <a:pt x="44" y="34"/>
                      </a:lnTo>
                      <a:lnTo>
                        <a:pt x="49" y="39"/>
                      </a:lnTo>
                      <a:lnTo>
                        <a:pt x="52" y="43"/>
                      </a:lnTo>
                      <a:lnTo>
                        <a:pt x="55" y="55"/>
                      </a:lnTo>
                      <a:lnTo>
                        <a:pt x="53" y="64"/>
                      </a:lnTo>
                      <a:lnTo>
                        <a:pt x="50" y="71"/>
                      </a:lnTo>
                      <a:lnTo>
                        <a:pt x="47" y="76"/>
                      </a:lnTo>
                      <a:lnTo>
                        <a:pt x="46" y="79"/>
                      </a:lnTo>
                      <a:lnTo>
                        <a:pt x="37" y="82"/>
                      </a:lnTo>
                      <a:lnTo>
                        <a:pt x="31" y="85"/>
                      </a:lnTo>
                      <a:lnTo>
                        <a:pt x="27" y="86"/>
                      </a:lnTo>
                      <a:lnTo>
                        <a:pt x="10" y="86"/>
                      </a:lnTo>
                      <a:lnTo>
                        <a:pt x="7" y="85"/>
                      </a:lnTo>
                      <a:lnTo>
                        <a:pt x="4" y="82"/>
                      </a:lnTo>
                      <a:lnTo>
                        <a:pt x="1" y="80"/>
                      </a:lnTo>
                      <a:lnTo>
                        <a:pt x="0" y="77"/>
                      </a:lnTo>
                      <a:lnTo>
                        <a:pt x="0" y="76"/>
                      </a:lnTo>
                      <a:lnTo>
                        <a:pt x="1" y="73"/>
                      </a:lnTo>
                      <a:lnTo>
                        <a:pt x="6" y="68"/>
                      </a:lnTo>
                      <a:lnTo>
                        <a:pt x="7" y="68"/>
                      </a:lnTo>
                      <a:lnTo>
                        <a:pt x="10" y="70"/>
                      </a:lnTo>
                      <a:lnTo>
                        <a:pt x="12" y="70"/>
                      </a:lnTo>
                      <a:lnTo>
                        <a:pt x="13" y="71"/>
                      </a:lnTo>
                      <a:lnTo>
                        <a:pt x="16" y="73"/>
                      </a:lnTo>
                      <a:lnTo>
                        <a:pt x="19" y="76"/>
                      </a:lnTo>
                      <a:lnTo>
                        <a:pt x="25" y="79"/>
                      </a:lnTo>
                      <a:lnTo>
                        <a:pt x="27" y="79"/>
                      </a:lnTo>
                      <a:lnTo>
                        <a:pt x="28" y="80"/>
                      </a:lnTo>
                      <a:lnTo>
                        <a:pt x="34" y="80"/>
                      </a:lnTo>
                      <a:lnTo>
                        <a:pt x="40" y="77"/>
                      </a:lnTo>
                      <a:lnTo>
                        <a:pt x="43" y="71"/>
                      </a:lnTo>
                      <a:lnTo>
                        <a:pt x="44" y="67"/>
                      </a:lnTo>
                      <a:lnTo>
                        <a:pt x="43" y="62"/>
                      </a:lnTo>
                      <a:lnTo>
                        <a:pt x="41" y="56"/>
                      </a:lnTo>
                      <a:lnTo>
                        <a:pt x="37" y="54"/>
                      </a:lnTo>
                      <a:lnTo>
                        <a:pt x="33" y="49"/>
                      </a:lnTo>
                      <a:lnTo>
                        <a:pt x="21" y="45"/>
                      </a:lnTo>
                      <a:lnTo>
                        <a:pt x="6" y="42"/>
                      </a:lnTo>
                      <a:lnTo>
                        <a:pt x="0" y="42"/>
                      </a:lnTo>
                      <a:lnTo>
                        <a:pt x="16"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6" name="Freeform 719"/>
                <p:cNvSpPr>
                  <a:spLocks noEditPoints="1"/>
                </p:cNvSpPr>
                <p:nvPr/>
              </p:nvSpPr>
              <p:spPr bwMode="auto">
                <a:xfrm>
                  <a:off x="4970463" y="5910263"/>
                  <a:ext cx="85725" cy="138113"/>
                </a:xfrm>
                <a:custGeom>
                  <a:avLst/>
                  <a:gdLst/>
                  <a:ahLst/>
                  <a:cxnLst>
                    <a:cxn ang="0">
                      <a:pos x="54" y="43"/>
                    </a:cxn>
                    <a:cxn ang="0">
                      <a:pos x="54" y="55"/>
                    </a:cxn>
                    <a:cxn ang="0">
                      <a:pos x="51" y="66"/>
                    </a:cxn>
                    <a:cxn ang="0">
                      <a:pos x="48" y="75"/>
                    </a:cxn>
                    <a:cxn ang="0">
                      <a:pos x="45" y="78"/>
                    </a:cxn>
                    <a:cxn ang="0">
                      <a:pos x="40" y="81"/>
                    </a:cxn>
                    <a:cxn ang="0">
                      <a:pos x="38" y="84"/>
                    </a:cxn>
                    <a:cxn ang="0">
                      <a:pos x="35" y="86"/>
                    </a:cxn>
                    <a:cxn ang="0">
                      <a:pos x="30" y="87"/>
                    </a:cxn>
                    <a:cxn ang="0">
                      <a:pos x="23" y="87"/>
                    </a:cxn>
                    <a:cxn ang="0">
                      <a:pos x="20" y="86"/>
                    </a:cxn>
                    <a:cxn ang="0">
                      <a:pos x="15" y="84"/>
                    </a:cxn>
                    <a:cxn ang="0">
                      <a:pos x="12" y="80"/>
                    </a:cxn>
                    <a:cxn ang="0">
                      <a:pos x="8" y="75"/>
                    </a:cxn>
                    <a:cxn ang="0">
                      <a:pos x="6" y="72"/>
                    </a:cxn>
                    <a:cxn ang="0">
                      <a:pos x="3" y="68"/>
                    </a:cxn>
                    <a:cxn ang="0">
                      <a:pos x="2" y="65"/>
                    </a:cxn>
                    <a:cxn ang="0">
                      <a:pos x="0" y="55"/>
                    </a:cxn>
                    <a:cxn ang="0">
                      <a:pos x="0" y="31"/>
                    </a:cxn>
                    <a:cxn ang="0">
                      <a:pos x="3" y="19"/>
                    </a:cxn>
                    <a:cxn ang="0">
                      <a:pos x="6" y="13"/>
                    </a:cxn>
                    <a:cxn ang="0">
                      <a:pos x="9" y="9"/>
                    </a:cxn>
                    <a:cxn ang="0">
                      <a:pos x="14" y="4"/>
                    </a:cxn>
                    <a:cxn ang="0">
                      <a:pos x="18" y="1"/>
                    </a:cxn>
                    <a:cxn ang="0">
                      <a:pos x="23" y="0"/>
                    </a:cxn>
                    <a:cxn ang="0">
                      <a:pos x="32" y="0"/>
                    </a:cxn>
                    <a:cxn ang="0">
                      <a:pos x="36" y="1"/>
                    </a:cxn>
                    <a:cxn ang="0">
                      <a:pos x="40" y="4"/>
                    </a:cxn>
                    <a:cxn ang="0">
                      <a:pos x="45" y="9"/>
                    </a:cxn>
                    <a:cxn ang="0">
                      <a:pos x="51" y="17"/>
                    </a:cxn>
                    <a:cxn ang="0">
                      <a:pos x="54" y="31"/>
                    </a:cxn>
                    <a:cxn ang="0">
                      <a:pos x="54" y="43"/>
                    </a:cxn>
                    <a:cxn ang="0">
                      <a:pos x="36" y="43"/>
                    </a:cxn>
                    <a:cxn ang="0">
                      <a:pos x="36" y="12"/>
                    </a:cxn>
                    <a:cxn ang="0">
                      <a:pos x="35" y="9"/>
                    </a:cxn>
                    <a:cxn ang="0">
                      <a:pos x="30" y="4"/>
                    </a:cxn>
                    <a:cxn ang="0">
                      <a:pos x="23" y="4"/>
                    </a:cxn>
                    <a:cxn ang="0">
                      <a:pos x="21" y="7"/>
                    </a:cxn>
                    <a:cxn ang="0">
                      <a:pos x="20" y="9"/>
                    </a:cxn>
                    <a:cxn ang="0">
                      <a:pos x="20" y="13"/>
                    </a:cxn>
                    <a:cxn ang="0">
                      <a:pos x="18" y="19"/>
                    </a:cxn>
                    <a:cxn ang="0">
                      <a:pos x="18" y="66"/>
                    </a:cxn>
                    <a:cxn ang="0">
                      <a:pos x="20" y="71"/>
                    </a:cxn>
                    <a:cxn ang="0">
                      <a:pos x="20" y="75"/>
                    </a:cxn>
                    <a:cxn ang="0">
                      <a:pos x="23" y="81"/>
                    </a:cxn>
                    <a:cxn ang="0">
                      <a:pos x="24" y="83"/>
                    </a:cxn>
                    <a:cxn ang="0">
                      <a:pos x="29" y="83"/>
                    </a:cxn>
                    <a:cxn ang="0">
                      <a:pos x="32" y="81"/>
                    </a:cxn>
                    <a:cxn ang="0">
                      <a:pos x="32" y="80"/>
                    </a:cxn>
                    <a:cxn ang="0">
                      <a:pos x="35" y="77"/>
                    </a:cxn>
                    <a:cxn ang="0">
                      <a:pos x="36" y="74"/>
                    </a:cxn>
                    <a:cxn ang="0">
                      <a:pos x="36" y="69"/>
                    </a:cxn>
                    <a:cxn ang="0">
                      <a:pos x="36" y="43"/>
                    </a:cxn>
                  </a:cxnLst>
                  <a:rect l="0" t="0" r="r" b="b"/>
                  <a:pathLst>
                    <a:path w="54" h="87">
                      <a:moveTo>
                        <a:pt x="54" y="43"/>
                      </a:moveTo>
                      <a:lnTo>
                        <a:pt x="54" y="55"/>
                      </a:lnTo>
                      <a:lnTo>
                        <a:pt x="51" y="66"/>
                      </a:lnTo>
                      <a:lnTo>
                        <a:pt x="48" y="75"/>
                      </a:lnTo>
                      <a:lnTo>
                        <a:pt x="45" y="78"/>
                      </a:lnTo>
                      <a:lnTo>
                        <a:pt x="40" y="81"/>
                      </a:lnTo>
                      <a:lnTo>
                        <a:pt x="38" y="84"/>
                      </a:lnTo>
                      <a:lnTo>
                        <a:pt x="35" y="86"/>
                      </a:lnTo>
                      <a:lnTo>
                        <a:pt x="30" y="87"/>
                      </a:lnTo>
                      <a:lnTo>
                        <a:pt x="23" y="87"/>
                      </a:lnTo>
                      <a:lnTo>
                        <a:pt x="20" y="86"/>
                      </a:lnTo>
                      <a:lnTo>
                        <a:pt x="15" y="84"/>
                      </a:lnTo>
                      <a:lnTo>
                        <a:pt x="12" y="80"/>
                      </a:lnTo>
                      <a:lnTo>
                        <a:pt x="8" y="75"/>
                      </a:lnTo>
                      <a:lnTo>
                        <a:pt x="6" y="72"/>
                      </a:lnTo>
                      <a:lnTo>
                        <a:pt x="3" y="68"/>
                      </a:lnTo>
                      <a:lnTo>
                        <a:pt x="2" y="65"/>
                      </a:lnTo>
                      <a:lnTo>
                        <a:pt x="0" y="55"/>
                      </a:lnTo>
                      <a:lnTo>
                        <a:pt x="0" y="31"/>
                      </a:lnTo>
                      <a:lnTo>
                        <a:pt x="3" y="19"/>
                      </a:lnTo>
                      <a:lnTo>
                        <a:pt x="6" y="13"/>
                      </a:lnTo>
                      <a:lnTo>
                        <a:pt x="9" y="9"/>
                      </a:lnTo>
                      <a:lnTo>
                        <a:pt x="14" y="4"/>
                      </a:lnTo>
                      <a:lnTo>
                        <a:pt x="18" y="1"/>
                      </a:lnTo>
                      <a:lnTo>
                        <a:pt x="23" y="0"/>
                      </a:lnTo>
                      <a:lnTo>
                        <a:pt x="32" y="0"/>
                      </a:lnTo>
                      <a:lnTo>
                        <a:pt x="36" y="1"/>
                      </a:lnTo>
                      <a:lnTo>
                        <a:pt x="40" y="4"/>
                      </a:lnTo>
                      <a:lnTo>
                        <a:pt x="45" y="9"/>
                      </a:lnTo>
                      <a:lnTo>
                        <a:pt x="51" y="17"/>
                      </a:lnTo>
                      <a:lnTo>
                        <a:pt x="54" y="31"/>
                      </a:lnTo>
                      <a:lnTo>
                        <a:pt x="54" y="43"/>
                      </a:lnTo>
                      <a:close/>
                      <a:moveTo>
                        <a:pt x="36" y="43"/>
                      </a:moveTo>
                      <a:lnTo>
                        <a:pt x="36" y="12"/>
                      </a:lnTo>
                      <a:lnTo>
                        <a:pt x="35" y="9"/>
                      </a:lnTo>
                      <a:lnTo>
                        <a:pt x="30" y="4"/>
                      </a:lnTo>
                      <a:lnTo>
                        <a:pt x="23" y="4"/>
                      </a:lnTo>
                      <a:lnTo>
                        <a:pt x="21" y="7"/>
                      </a:lnTo>
                      <a:lnTo>
                        <a:pt x="20" y="9"/>
                      </a:lnTo>
                      <a:lnTo>
                        <a:pt x="20" y="13"/>
                      </a:lnTo>
                      <a:lnTo>
                        <a:pt x="18" y="19"/>
                      </a:lnTo>
                      <a:lnTo>
                        <a:pt x="18" y="66"/>
                      </a:lnTo>
                      <a:lnTo>
                        <a:pt x="20" y="71"/>
                      </a:lnTo>
                      <a:lnTo>
                        <a:pt x="20" y="75"/>
                      </a:lnTo>
                      <a:lnTo>
                        <a:pt x="23" y="81"/>
                      </a:lnTo>
                      <a:lnTo>
                        <a:pt x="24" y="83"/>
                      </a:lnTo>
                      <a:lnTo>
                        <a:pt x="29" y="83"/>
                      </a:lnTo>
                      <a:lnTo>
                        <a:pt x="32" y="81"/>
                      </a:lnTo>
                      <a:lnTo>
                        <a:pt x="32" y="80"/>
                      </a:lnTo>
                      <a:lnTo>
                        <a:pt x="35" y="77"/>
                      </a:lnTo>
                      <a:lnTo>
                        <a:pt x="36" y="74"/>
                      </a:lnTo>
                      <a:lnTo>
                        <a:pt x="36" y="69"/>
                      </a:lnTo>
                      <a:lnTo>
                        <a:pt x="36" y="4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7" name="Freeform 720"/>
                <p:cNvSpPr>
                  <a:spLocks/>
                </p:cNvSpPr>
                <p:nvPr/>
              </p:nvSpPr>
              <p:spPr bwMode="auto">
                <a:xfrm>
                  <a:off x="5075238" y="6015038"/>
                  <a:ext cx="30163" cy="33338"/>
                </a:xfrm>
                <a:custGeom>
                  <a:avLst/>
                  <a:gdLst/>
                  <a:ahLst/>
                  <a:cxnLst>
                    <a:cxn ang="0">
                      <a:pos x="9" y="0"/>
                    </a:cxn>
                    <a:cxn ang="0">
                      <a:pos x="12" y="2"/>
                    </a:cxn>
                    <a:cxn ang="0">
                      <a:pos x="16" y="3"/>
                    </a:cxn>
                    <a:cxn ang="0">
                      <a:pos x="17" y="6"/>
                    </a:cxn>
                    <a:cxn ang="0">
                      <a:pos x="19" y="8"/>
                    </a:cxn>
                    <a:cxn ang="0">
                      <a:pos x="19" y="14"/>
                    </a:cxn>
                    <a:cxn ang="0">
                      <a:pos x="17" y="17"/>
                    </a:cxn>
                    <a:cxn ang="0">
                      <a:pos x="16" y="18"/>
                    </a:cxn>
                    <a:cxn ang="0">
                      <a:pos x="13" y="20"/>
                    </a:cxn>
                    <a:cxn ang="0">
                      <a:pos x="12" y="21"/>
                    </a:cxn>
                    <a:cxn ang="0">
                      <a:pos x="6" y="21"/>
                    </a:cxn>
                    <a:cxn ang="0">
                      <a:pos x="4" y="20"/>
                    </a:cxn>
                    <a:cxn ang="0">
                      <a:pos x="1" y="18"/>
                    </a:cxn>
                    <a:cxn ang="0">
                      <a:pos x="0" y="17"/>
                    </a:cxn>
                    <a:cxn ang="0">
                      <a:pos x="0" y="6"/>
                    </a:cxn>
                    <a:cxn ang="0">
                      <a:pos x="1" y="3"/>
                    </a:cxn>
                    <a:cxn ang="0">
                      <a:pos x="4" y="2"/>
                    </a:cxn>
                    <a:cxn ang="0">
                      <a:pos x="6" y="2"/>
                    </a:cxn>
                    <a:cxn ang="0">
                      <a:pos x="9" y="0"/>
                    </a:cxn>
                  </a:cxnLst>
                  <a:rect l="0" t="0" r="r" b="b"/>
                  <a:pathLst>
                    <a:path w="19" h="21">
                      <a:moveTo>
                        <a:pt x="9" y="0"/>
                      </a:moveTo>
                      <a:lnTo>
                        <a:pt x="12" y="2"/>
                      </a:lnTo>
                      <a:lnTo>
                        <a:pt x="16" y="3"/>
                      </a:lnTo>
                      <a:lnTo>
                        <a:pt x="17" y="6"/>
                      </a:lnTo>
                      <a:lnTo>
                        <a:pt x="19" y="8"/>
                      </a:lnTo>
                      <a:lnTo>
                        <a:pt x="19" y="14"/>
                      </a:lnTo>
                      <a:lnTo>
                        <a:pt x="17" y="17"/>
                      </a:lnTo>
                      <a:lnTo>
                        <a:pt x="16" y="18"/>
                      </a:lnTo>
                      <a:lnTo>
                        <a:pt x="13" y="20"/>
                      </a:lnTo>
                      <a:lnTo>
                        <a:pt x="12" y="21"/>
                      </a:lnTo>
                      <a:lnTo>
                        <a:pt x="6" y="21"/>
                      </a:lnTo>
                      <a:lnTo>
                        <a:pt x="4" y="20"/>
                      </a:lnTo>
                      <a:lnTo>
                        <a:pt x="1" y="18"/>
                      </a:lnTo>
                      <a:lnTo>
                        <a:pt x="0" y="17"/>
                      </a:lnTo>
                      <a:lnTo>
                        <a:pt x="0" y="6"/>
                      </a:lnTo>
                      <a:lnTo>
                        <a:pt x="1" y="3"/>
                      </a:lnTo>
                      <a:lnTo>
                        <a:pt x="4" y="2"/>
                      </a:lnTo>
                      <a:lnTo>
                        <a:pt x="6" y="2"/>
                      </a:lnTo>
                      <a:lnTo>
                        <a:pt x="9"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8" name="Freeform 721"/>
                <p:cNvSpPr>
                  <a:spLocks/>
                </p:cNvSpPr>
                <p:nvPr/>
              </p:nvSpPr>
              <p:spPr bwMode="auto">
                <a:xfrm>
                  <a:off x="5121275" y="5911850"/>
                  <a:ext cx="87313" cy="136525"/>
                </a:xfrm>
                <a:custGeom>
                  <a:avLst/>
                  <a:gdLst/>
                  <a:ahLst/>
                  <a:cxnLst>
                    <a:cxn ang="0">
                      <a:pos x="17" y="0"/>
                    </a:cxn>
                    <a:cxn ang="0">
                      <a:pos x="55" y="0"/>
                    </a:cxn>
                    <a:cxn ang="0">
                      <a:pos x="48" y="15"/>
                    </a:cxn>
                    <a:cxn ang="0">
                      <a:pos x="15" y="15"/>
                    </a:cxn>
                    <a:cxn ang="0">
                      <a:pos x="11" y="24"/>
                    </a:cxn>
                    <a:cxn ang="0">
                      <a:pos x="30" y="27"/>
                    </a:cxn>
                    <a:cxn ang="0">
                      <a:pos x="45" y="34"/>
                    </a:cxn>
                    <a:cxn ang="0">
                      <a:pos x="49" y="39"/>
                    </a:cxn>
                    <a:cxn ang="0">
                      <a:pos x="52" y="43"/>
                    </a:cxn>
                    <a:cxn ang="0">
                      <a:pos x="55" y="55"/>
                    </a:cxn>
                    <a:cxn ang="0">
                      <a:pos x="54" y="64"/>
                    </a:cxn>
                    <a:cxn ang="0">
                      <a:pos x="51" y="71"/>
                    </a:cxn>
                    <a:cxn ang="0">
                      <a:pos x="49" y="76"/>
                    </a:cxn>
                    <a:cxn ang="0">
                      <a:pos x="46" y="79"/>
                    </a:cxn>
                    <a:cxn ang="0">
                      <a:pos x="37" y="82"/>
                    </a:cxn>
                    <a:cxn ang="0">
                      <a:pos x="31" y="85"/>
                    </a:cxn>
                    <a:cxn ang="0">
                      <a:pos x="27" y="86"/>
                    </a:cxn>
                    <a:cxn ang="0">
                      <a:pos x="11" y="86"/>
                    </a:cxn>
                    <a:cxn ang="0">
                      <a:pos x="8" y="85"/>
                    </a:cxn>
                    <a:cxn ang="0">
                      <a:pos x="5" y="82"/>
                    </a:cxn>
                    <a:cxn ang="0">
                      <a:pos x="2" y="80"/>
                    </a:cxn>
                    <a:cxn ang="0">
                      <a:pos x="0" y="77"/>
                    </a:cxn>
                    <a:cxn ang="0">
                      <a:pos x="0" y="76"/>
                    </a:cxn>
                    <a:cxn ang="0">
                      <a:pos x="2" y="73"/>
                    </a:cxn>
                    <a:cxn ang="0">
                      <a:pos x="5" y="70"/>
                    </a:cxn>
                    <a:cxn ang="0">
                      <a:pos x="8" y="68"/>
                    </a:cxn>
                    <a:cxn ang="0">
                      <a:pos x="9" y="68"/>
                    </a:cxn>
                    <a:cxn ang="0">
                      <a:pos x="11" y="70"/>
                    </a:cxn>
                    <a:cxn ang="0">
                      <a:pos x="12" y="70"/>
                    </a:cxn>
                    <a:cxn ang="0">
                      <a:pos x="14" y="71"/>
                    </a:cxn>
                    <a:cxn ang="0">
                      <a:pos x="17" y="73"/>
                    </a:cxn>
                    <a:cxn ang="0">
                      <a:pos x="20" y="76"/>
                    </a:cxn>
                    <a:cxn ang="0">
                      <a:pos x="26" y="79"/>
                    </a:cxn>
                    <a:cxn ang="0">
                      <a:pos x="27" y="79"/>
                    </a:cxn>
                    <a:cxn ang="0">
                      <a:pos x="29" y="80"/>
                    </a:cxn>
                    <a:cxn ang="0">
                      <a:pos x="34" y="80"/>
                    </a:cxn>
                    <a:cxn ang="0">
                      <a:pos x="40" y="77"/>
                    </a:cxn>
                    <a:cxn ang="0">
                      <a:pos x="43" y="71"/>
                    </a:cxn>
                    <a:cxn ang="0">
                      <a:pos x="45" y="67"/>
                    </a:cxn>
                    <a:cxn ang="0">
                      <a:pos x="43" y="62"/>
                    </a:cxn>
                    <a:cxn ang="0">
                      <a:pos x="42" y="56"/>
                    </a:cxn>
                    <a:cxn ang="0">
                      <a:pos x="37" y="54"/>
                    </a:cxn>
                    <a:cxn ang="0">
                      <a:pos x="33" y="49"/>
                    </a:cxn>
                    <a:cxn ang="0">
                      <a:pos x="21" y="45"/>
                    </a:cxn>
                    <a:cxn ang="0">
                      <a:pos x="6" y="42"/>
                    </a:cxn>
                    <a:cxn ang="0">
                      <a:pos x="0" y="42"/>
                    </a:cxn>
                    <a:cxn ang="0">
                      <a:pos x="17" y="0"/>
                    </a:cxn>
                  </a:cxnLst>
                  <a:rect l="0" t="0" r="r" b="b"/>
                  <a:pathLst>
                    <a:path w="55" h="86">
                      <a:moveTo>
                        <a:pt x="17" y="0"/>
                      </a:moveTo>
                      <a:lnTo>
                        <a:pt x="55" y="0"/>
                      </a:lnTo>
                      <a:lnTo>
                        <a:pt x="48" y="15"/>
                      </a:lnTo>
                      <a:lnTo>
                        <a:pt x="15" y="15"/>
                      </a:lnTo>
                      <a:lnTo>
                        <a:pt x="11" y="24"/>
                      </a:lnTo>
                      <a:lnTo>
                        <a:pt x="30" y="27"/>
                      </a:lnTo>
                      <a:lnTo>
                        <a:pt x="45" y="34"/>
                      </a:lnTo>
                      <a:lnTo>
                        <a:pt x="49" y="39"/>
                      </a:lnTo>
                      <a:lnTo>
                        <a:pt x="52" y="43"/>
                      </a:lnTo>
                      <a:lnTo>
                        <a:pt x="55" y="55"/>
                      </a:lnTo>
                      <a:lnTo>
                        <a:pt x="54" y="64"/>
                      </a:lnTo>
                      <a:lnTo>
                        <a:pt x="51" y="71"/>
                      </a:lnTo>
                      <a:lnTo>
                        <a:pt x="49" y="76"/>
                      </a:lnTo>
                      <a:lnTo>
                        <a:pt x="46" y="79"/>
                      </a:lnTo>
                      <a:lnTo>
                        <a:pt x="37" y="82"/>
                      </a:lnTo>
                      <a:lnTo>
                        <a:pt x="31" y="85"/>
                      </a:lnTo>
                      <a:lnTo>
                        <a:pt x="27" y="86"/>
                      </a:lnTo>
                      <a:lnTo>
                        <a:pt x="11" y="86"/>
                      </a:lnTo>
                      <a:lnTo>
                        <a:pt x="8" y="85"/>
                      </a:lnTo>
                      <a:lnTo>
                        <a:pt x="5" y="82"/>
                      </a:lnTo>
                      <a:lnTo>
                        <a:pt x="2" y="80"/>
                      </a:lnTo>
                      <a:lnTo>
                        <a:pt x="0" y="77"/>
                      </a:lnTo>
                      <a:lnTo>
                        <a:pt x="0" y="76"/>
                      </a:lnTo>
                      <a:lnTo>
                        <a:pt x="2" y="73"/>
                      </a:lnTo>
                      <a:lnTo>
                        <a:pt x="5" y="70"/>
                      </a:lnTo>
                      <a:lnTo>
                        <a:pt x="8" y="68"/>
                      </a:lnTo>
                      <a:lnTo>
                        <a:pt x="9" y="68"/>
                      </a:lnTo>
                      <a:lnTo>
                        <a:pt x="11" y="70"/>
                      </a:lnTo>
                      <a:lnTo>
                        <a:pt x="12" y="70"/>
                      </a:lnTo>
                      <a:lnTo>
                        <a:pt x="14" y="71"/>
                      </a:lnTo>
                      <a:lnTo>
                        <a:pt x="17" y="73"/>
                      </a:lnTo>
                      <a:lnTo>
                        <a:pt x="20" y="76"/>
                      </a:lnTo>
                      <a:lnTo>
                        <a:pt x="26" y="79"/>
                      </a:lnTo>
                      <a:lnTo>
                        <a:pt x="27" y="79"/>
                      </a:lnTo>
                      <a:lnTo>
                        <a:pt x="29" y="80"/>
                      </a:lnTo>
                      <a:lnTo>
                        <a:pt x="34" y="80"/>
                      </a:lnTo>
                      <a:lnTo>
                        <a:pt x="40" y="77"/>
                      </a:lnTo>
                      <a:lnTo>
                        <a:pt x="43" y="71"/>
                      </a:lnTo>
                      <a:lnTo>
                        <a:pt x="45" y="67"/>
                      </a:lnTo>
                      <a:lnTo>
                        <a:pt x="43" y="62"/>
                      </a:lnTo>
                      <a:lnTo>
                        <a:pt x="42" y="56"/>
                      </a:lnTo>
                      <a:lnTo>
                        <a:pt x="37" y="54"/>
                      </a:lnTo>
                      <a:lnTo>
                        <a:pt x="33" y="49"/>
                      </a:lnTo>
                      <a:lnTo>
                        <a:pt x="21" y="45"/>
                      </a:lnTo>
                      <a:lnTo>
                        <a:pt x="6" y="42"/>
                      </a:lnTo>
                      <a:lnTo>
                        <a:pt x="0" y="42"/>
                      </a:lnTo>
                      <a:lnTo>
                        <a:pt x="17"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9" name="Freeform 722"/>
                <p:cNvSpPr>
                  <a:spLocks noEditPoints="1"/>
                </p:cNvSpPr>
                <p:nvPr/>
              </p:nvSpPr>
              <p:spPr bwMode="auto">
                <a:xfrm>
                  <a:off x="5389563" y="5910263"/>
                  <a:ext cx="85725" cy="138113"/>
                </a:xfrm>
                <a:custGeom>
                  <a:avLst/>
                  <a:gdLst/>
                  <a:ahLst/>
                  <a:cxnLst>
                    <a:cxn ang="0">
                      <a:pos x="54" y="43"/>
                    </a:cxn>
                    <a:cxn ang="0">
                      <a:pos x="54" y="55"/>
                    </a:cxn>
                    <a:cxn ang="0">
                      <a:pos x="51" y="66"/>
                    </a:cxn>
                    <a:cxn ang="0">
                      <a:pos x="48" y="75"/>
                    </a:cxn>
                    <a:cxn ang="0">
                      <a:pos x="45" y="78"/>
                    </a:cxn>
                    <a:cxn ang="0">
                      <a:pos x="40" y="81"/>
                    </a:cxn>
                    <a:cxn ang="0">
                      <a:pos x="37" y="84"/>
                    </a:cxn>
                    <a:cxn ang="0">
                      <a:pos x="34" y="86"/>
                    </a:cxn>
                    <a:cxn ang="0">
                      <a:pos x="30" y="87"/>
                    </a:cxn>
                    <a:cxn ang="0">
                      <a:pos x="23" y="87"/>
                    </a:cxn>
                    <a:cxn ang="0">
                      <a:pos x="20" y="86"/>
                    </a:cxn>
                    <a:cxn ang="0">
                      <a:pos x="15" y="84"/>
                    </a:cxn>
                    <a:cxn ang="0">
                      <a:pos x="12" y="80"/>
                    </a:cxn>
                    <a:cxn ang="0">
                      <a:pos x="8" y="75"/>
                    </a:cxn>
                    <a:cxn ang="0">
                      <a:pos x="6" y="72"/>
                    </a:cxn>
                    <a:cxn ang="0">
                      <a:pos x="3" y="68"/>
                    </a:cxn>
                    <a:cxn ang="0">
                      <a:pos x="2" y="65"/>
                    </a:cxn>
                    <a:cxn ang="0">
                      <a:pos x="0" y="55"/>
                    </a:cxn>
                    <a:cxn ang="0">
                      <a:pos x="0" y="31"/>
                    </a:cxn>
                    <a:cxn ang="0">
                      <a:pos x="3" y="19"/>
                    </a:cxn>
                    <a:cxn ang="0">
                      <a:pos x="6" y="13"/>
                    </a:cxn>
                    <a:cxn ang="0">
                      <a:pos x="9" y="9"/>
                    </a:cxn>
                    <a:cxn ang="0">
                      <a:pos x="14" y="4"/>
                    </a:cxn>
                    <a:cxn ang="0">
                      <a:pos x="18" y="1"/>
                    </a:cxn>
                    <a:cxn ang="0">
                      <a:pos x="23" y="0"/>
                    </a:cxn>
                    <a:cxn ang="0">
                      <a:pos x="31" y="0"/>
                    </a:cxn>
                    <a:cxn ang="0">
                      <a:pos x="36" y="1"/>
                    </a:cxn>
                    <a:cxn ang="0">
                      <a:pos x="40" y="4"/>
                    </a:cxn>
                    <a:cxn ang="0">
                      <a:pos x="45" y="9"/>
                    </a:cxn>
                    <a:cxn ang="0">
                      <a:pos x="51" y="17"/>
                    </a:cxn>
                    <a:cxn ang="0">
                      <a:pos x="54" y="31"/>
                    </a:cxn>
                    <a:cxn ang="0">
                      <a:pos x="54" y="43"/>
                    </a:cxn>
                    <a:cxn ang="0">
                      <a:pos x="36" y="43"/>
                    </a:cxn>
                    <a:cxn ang="0">
                      <a:pos x="36" y="12"/>
                    </a:cxn>
                    <a:cxn ang="0">
                      <a:pos x="34" y="9"/>
                    </a:cxn>
                    <a:cxn ang="0">
                      <a:pos x="30" y="4"/>
                    </a:cxn>
                    <a:cxn ang="0">
                      <a:pos x="23" y="4"/>
                    </a:cxn>
                    <a:cxn ang="0">
                      <a:pos x="21" y="7"/>
                    </a:cxn>
                    <a:cxn ang="0">
                      <a:pos x="20" y="9"/>
                    </a:cxn>
                    <a:cxn ang="0">
                      <a:pos x="20" y="13"/>
                    </a:cxn>
                    <a:cxn ang="0">
                      <a:pos x="18" y="19"/>
                    </a:cxn>
                    <a:cxn ang="0">
                      <a:pos x="18" y="66"/>
                    </a:cxn>
                    <a:cxn ang="0">
                      <a:pos x="20" y="71"/>
                    </a:cxn>
                    <a:cxn ang="0">
                      <a:pos x="20" y="75"/>
                    </a:cxn>
                    <a:cxn ang="0">
                      <a:pos x="23" y="81"/>
                    </a:cxn>
                    <a:cxn ang="0">
                      <a:pos x="24" y="83"/>
                    </a:cxn>
                    <a:cxn ang="0">
                      <a:pos x="29" y="83"/>
                    </a:cxn>
                    <a:cxn ang="0">
                      <a:pos x="31" y="81"/>
                    </a:cxn>
                    <a:cxn ang="0">
                      <a:pos x="31" y="80"/>
                    </a:cxn>
                    <a:cxn ang="0">
                      <a:pos x="34" y="77"/>
                    </a:cxn>
                    <a:cxn ang="0">
                      <a:pos x="36" y="74"/>
                    </a:cxn>
                    <a:cxn ang="0">
                      <a:pos x="36" y="69"/>
                    </a:cxn>
                    <a:cxn ang="0">
                      <a:pos x="36" y="43"/>
                    </a:cxn>
                  </a:cxnLst>
                  <a:rect l="0" t="0" r="r" b="b"/>
                  <a:pathLst>
                    <a:path w="54" h="87">
                      <a:moveTo>
                        <a:pt x="54" y="43"/>
                      </a:moveTo>
                      <a:lnTo>
                        <a:pt x="54" y="55"/>
                      </a:lnTo>
                      <a:lnTo>
                        <a:pt x="51" y="66"/>
                      </a:lnTo>
                      <a:lnTo>
                        <a:pt x="48" y="75"/>
                      </a:lnTo>
                      <a:lnTo>
                        <a:pt x="45" y="78"/>
                      </a:lnTo>
                      <a:lnTo>
                        <a:pt x="40" y="81"/>
                      </a:lnTo>
                      <a:lnTo>
                        <a:pt x="37" y="84"/>
                      </a:lnTo>
                      <a:lnTo>
                        <a:pt x="34" y="86"/>
                      </a:lnTo>
                      <a:lnTo>
                        <a:pt x="30" y="87"/>
                      </a:lnTo>
                      <a:lnTo>
                        <a:pt x="23" y="87"/>
                      </a:lnTo>
                      <a:lnTo>
                        <a:pt x="20" y="86"/>
                      </a:lnTo>
                      <a:lnTo>
                        <a:pt x="15" y="84"/>
                      </a:lnTo>
                      <a:lnTo>
                        <a:pt x="12" y="80"/>
                      </a:lnTo>
                      <a:lnTo>
                        <a:pt x="8" y="75"/>
                      </a:lnTo>
                      <a:lnTo>
                        <a:pt x="6" y="72"/>
                      </a:lnTo>
                      <a:lnTo>
                        <a:pt x="3" y="68"/>
                      </a:lnTo>
                      <a:lnTo>
                        <a:pt x="2" y="65"/>
                      </a:lnTo>
                      <a:lnTo>
                        <a:pt x="0" y="55"/>
                      </a:lnTo>
                      <a:lnTo>
                        <a:pt x="0" y="31"/>
                      </a:lnTo>
                      <a:lnTo>
                        <a:pt x="3" y="19"/>
                      </a:lnTo>
                      <a:lnTo>
                        <a:pt x="6" y="13"/>
                      </a:lnTo>
                      <a:lnTo>
                        <a:pt x="9" y="9"/>
                      </a:lnTo>
                      <a:lnTo>
                        <a:pt x="14" y="4"/>
                      </a:lnTo>
                      <a:lnTo>
                        <a:pt x="18" y="1"/>
                      </a:lnTo>
                      <a:lnTo>
                        <a:pt x="23" y="0"/>
                      </a:lnTo>
                      <a:lnTo>
                        <a:pt x="31" y="0"/>
                      </a:lnTo>
                      <a:lnTo>
                        <a:pt x="36" y="1"/>
                      </a:lnTo>
                      <a:lnTo>
                        <a:pt x="40" y="4"/>
                      </a:lnTo>
                      <a:lnTo>
                        <a:pt x="45" y="9"/>
                      </a:lnTo>
                      <a:lnTo>
                        <a:pt x="51" y="17"/>
                      </a:lnTo>
                      <a:lnTo>
                        <a:pt x="54" y="31"/>
                      </a:lnTo>
                      <a:lnTo>
                        <a:pt x="54" y="43"/>
                      </a:lnTo>
                      <a:close/>
                      <a:moveTo>
                        <a:pt x="36" y="43"/>
                      </a:moveTo>
                      <a:lnTo>
                        <a:pt x="36" y="12"/>
                      </a:lnTo>
                      <a:lnTo>
                        <a:pt x="34" y="9"/>
                      </a:lnTo>
                      <a:lnTo>
                        <a:pt x="30" y="4"/>
                      </a:lnTo>
                      <a:lnTo>
                        <a:pt x="23" y="4"/>
                      </a:lnTo>
                      <a:lnTo>
                        <a:pt x="21" y="7"/>
                      </a:lnTo>
                      <a:lnTo>
                        <a:pt x="20" y="9"/>
                      </a:lnTo>
                      <a:lnTo>
                        <a:pt x="20" y="13"/>
                      </a:lnTo>
                      <a:lnTo>
                        <a:pt x="18" y="19"/>
                      </a:lnTo>
                      <a:lnTo>
                        <a:pt x="18" y="66"/>
                      </a:lnTo>
                      <a:lnTo>
                        <a:pt x="20" y="71"/>
                      </a:lnTo>
                      <a:lnTo>
                        <a:pt x="20" y="75"/>
                      </a:lnTo>
                      <a:lnTo>
                        <a:pt x="23" y="81"/>
                      </a:lnTo>
                      <a:lnTo>
                        <a:pt x="24" y="83"/>
                      </a:lnTo>
                      <a:lnTo>
                        <a:pt x="29" y="83"/>
                      </a:lnTo>
                      <a:lnTo>
                        <a:pt x="31" y="81"/>
                      </a:lnTo>
                      <a:lnTo>
                        <a:pt x="31" y="80"/>
                      </a:lnTo>
                      <a:lnTo>
                        <a:pt x="34" y="77"/>
                      </a:lnTo>
                      <a:lnTo>
                        <a:pt x="36" y="74"/>
                      </a:lnTo>
                      <a:lnTo>
                        <a:pt x="36" y="69"/>
                      </a:lnTo>
                      <a:lnTo>
                        <a:pt x="36" y="4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0" name="Freeform 723"/>
                <p:cNvSpPr>
                  <a:spLocks/>
                </p:cNvSpPr>
                <p:nvPr/>
              </p:nvSpPr>
              <p:spPr bwMode="auto">
                <a:xfrm>
                  <a:off x="5494338" y="6015038"/>
                  <a:ext cx="30163" cy="33338"/>
                </a:xfrm>
                <a:custGeom>
                  <a:avLst/>
                  <a:gdLst/>
                  <a:ahLst/>
                  <a:cxnLst>
                    <a:cxn ang="0">
                      <a:pos x="8" y="0"/>
                    </a:cxn>
                    <a:cxn ang="0">
                      <a:pos x="11" y="2"/>
                    </a:cxn>
                    <a:cxn ang="0">
                      <a:pos x="16" y="3"/>
                    </a:cxn>
                    <a:cxn ang="0">
                      <a:pos x="17" y="6"/>
                    </a:cxn>
                    <a:cxn ang="0">
                      <a:pos x="19" y="8"/>
                    </a:cxn>
                    <a:cxn ang="0">
                      <a:pos x="19" y="14"/>
                    </a:cxn>
                    <a:cxn ang="0">
                      <a:pos x="17" y="17"/>
                    </a:cxn>
                    <a:cxn ang="0">
                      <a:pos x="16" y="18"/>
                    </a:cxn>
                    <a:cxn ang="0">
                      <a:pos x="13" y="20"/>
                    </a:cxn>
                    <a:cxn ang="0">
                      <a:pos x="11" y="21"/>
                    </a:cxn>
                    <a:cxn ang="0">
                      <a:pos x="6" y="21"/>
                    </a:cxn>
                    <a:cxn ang="0">
                      <a:pos x="4" y="20"/>
                    </a:cxn>
                    <a:cxn ang="0">
                      <a:pos x="1" y="18"/>
                    </a:cxn>
                    <a:cxn ang="0">
                      <a:pos x="0" y="17"/>
                    </a:cxn>
                    <a:cxn ang="0">
                      <a:pos x="0" y="6"/>
                    </a:cxn>
                    <a:cxn ang="0">
                      <a:pos x="1" y="3"/>
                    </a:cxn>
                    <a:cxn ang="0">
                      <a:pos x="4" y="2"/>
                    </a:cxn>
                    <a:cxn ang="0">
                      <a:pos x="6" y="2"/>
                    </a:cxn>
                    <a:cxn ang="0">
                      <a:pos x="8" y="0"/>
                    </a:cxn>
                  </a:cxnLst>
                  <a:rect l="0" t="0" r="r" b="b"/>
                  <a:pathLst>
                    <a:path w="19" h="21">
                      <a:moveTo>
                        <a:pt x="8" y="0"/>
                      </a:moveTo>
                      <a:lnTo>
                        <a:pt x="11" y="2"/>
                      </a:lnTo>
                      <a:lnTo>
                        <a:pt x="16" y="3"/>
                      </a:lnTo>
                      <a:lnTo>
                        <a:pt x="17" y="6"/>
                      </a:lnTo>
                      <a:lnTo>
                        <a:pt x="19" y="8"/>
                      </a:lnTo>
                      <a:lnTo>
                        <a:pt x="19" y="14"/>
                      </a:lnTo>
                      <a:lnTo>
                        <a:pt x="17" y="17"/>
                      </a:lnTo>
                      <a:lnTo>
                        <a:pt x="16" y="18"/>
                      </a:lnTo>
                      <a:lnTo>
                        <a:pt x="13" y="20"/>
                      </a:lnTo>
                      <a:lnTo>
                        <a:pt x="11" y="21"/>
                      </a:lnTo>
                      <a:lnTo>
                        <a:pt x="6" y="21"/>
                      </a:lnTo>
                      <a:lnTo>
                        <a:pt x="4" y="20"/>
                      </a:lnTo>
                      <a:lnTo>
                        <a:pt x="1" y="18"/>
                      </a:lnTo>
                      <a:lnTo>
                        <a:pt x="0" y="17"/>
                      </a:lnTo>
                      <a:lnTo>
                        <a:pt x="0" y="6"/>
                      </a:lnTo>
                      <a:lnTo>
                        <a:pt x="1" y="3"/>
                      </a:lnTo>
                      <a:lnTo>
                        <a:pt x="4" y="2"/>
                      </a:lnTo>
                      <a:lnTo>
                        <a:pt x="6" y="2"/>
                      </a:lnTo>
                      <a:lnTo>
                        <a:pt x="8"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1" name="Freeform 724"/>
                <p:cNvSpPr>
                  <a:spLocks/>
                </p:cNvSpPr>
                <p:nvPr/>
              </p:nvSpPr>
              <p:spPr bwMode="auto">
                <a:xfrm>
                  <a:off x="5540375" y="5911850"/>
                  <a:ext cx="90488" cy="134938"/>
                </a:xfrm>
                <a:custGeom>
                  <a:avLst/>
                  <a:gdLst/>
                  <a:ahLst/>
                  <a:cxnLst>
                    <a:cxn ang="0">
                      <a:pos x="20" y="85"/>
                    </a:cxn>
                    <a:cxn ang="0">
                      <a:pos x="42" y="15"/>
                    </a:cxn>
                    <a:cxn ang="0">
                      <a:pos x="24" y="15"/>
                    </a:cxn>
                    <a:cxn ang="0">
                      <a:pos x="15" y="16"/>
                    </a:cxn>
                    <a:cxn ang="0">
                      <a:pos x="8" y="18"/>
                    </a:cxn>
                    <a:cxn ang="0">
                      <a:pos x="5" y="21"/>
                    </a:cxn>
                    <a:cxn ang="0">
                      <a:pos x="3" y="25"/>
                    </a:cxn>
                    <a:cxn ang="0">
                      <a:pos x="0" y="25"/>
                    </a:cxn>
                    <a:cxn ang="0">
                      <a:pos x="8" y="0"/>
                    </a:cxn>
                    <a:cxn ang="0">
                      <a:pos x="57" y="0"/>
                    </a:cxn>
                    <a:cxn ang="0">
                      <a:pos x="27" y="85"/>
                    </a:cxn>
                    <a:cxn ang="0">
                      <a:pos x="20" y="85"/>
                    </a:cxn>
                  </a:cxnLst>
                  <a:rect l="0" t="0" r="r" b="b"/>
                  <a:pathLst>
                    <a:path w="57" h="85">
                      <a:moveTo>
                        <a:pt x="20" y="85"/>
                      </a:moveTo>
                      <a:lnTo>
                        <a:pt x="42" y="15"/>
                      </a:lnTo>
                      <a:lnTo>
                        <a:pt x="24" y="15"/>
                      </a:lnTo>
                      <a:lnTo>
                        <a:pt x="15" y="16"/>
                      </a:lnTo>
                      <a:lnTo>
                        <a:pt x="8" y="18"/>
                      </a:lnTo>
                      <a:lnTo>
                        <a:pt x="5" y="21"/>
                      </a:lnTo>
                      <a:lnTo>
                        <a:pt x="3" y="25"/>
                      </a:lnTo>
                      <a:lnTo>
                        <a:pt x="0" y="25"/>
                      </a:lnTo>
                      <a:lnTo>
                        <a:pt x="8" y="0"/>
                      </a:lnTo>
                      <a:lnTo>
                        <a:pt x="57" y="0"/>
                      </a:lnTo>
                      <a:lnTo>
                        <a:pt x="27" y="85"/>
                      </a:lnTo>
                      <a:lnTo>
                        <a:pt x="20" y="8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2" name="Freeform 725"/>
                <p:cNvSpPr>
                  <a:spLocks/>
                </p:cNvSpPr>
                <p:nvPr/>
              </p:nvSpPr>
              <p:spPr bwMode="auto">
                <a:xfrm>
                  <a:off x="5641975" y="5911850"/>
                  <a:ext cx="87313" cy="136525"/>
                </a:xfrm>
                <a:custGeom>
                  <a:avLst/>
                  <a:gdLst/>
                  <a:ahLst/>
                  <a:cxnLst>
                    <a:cxn ang="0">
                      <a:pos x="16" y="0"/>
                    </a:cxn>
                    <a:cxn ang="0">
                      <a:pos x="55" y="0"/>
                    </a:cxn>
                    <a:cxn ang="0">
                      <a:pos x="47" y="15"/>
                    </a:cxn>
                    <a:cxn ang="0">
                      <a:pos x="15" y="15"/>
                    </a:cxn>
                    <a:cxn ang="0">
                      <a:pos x="10" y="24"/>
                    </a:cxn>
                    <a:cxn ang="0">
                      <a:pos x="30" y="27"/>
                    </a:cxn>
                    <a:cxn ang="0">
                      <a:pos x="44" y="34"/>
                    </a:cxn>
                    <a:cxn ang="0">
                      <a:pos x="49" y="39"/>
                    </a:cxn>
                    <a:cxn ang="0">
                      <a:pos x="52" y="43"/>
                    </a:cxn>
                    <a:cxn ang="0">
                      <a:pos x="55" y="55"/>
                    </a:cxn>
                    <a:cxn ang="0">
                      <a:pos x="53" y="64"/>
                    </a:cxn>
                    <a:cxn ang="0">
                      <a:pos x="50" y="71"/>
                    </a:cxn>
                    <a:cxn ang="0">
                      <a:pos x="47" y="76"/>
                    </a:cxn>
                    <a:cxn ang="0">
                      <a:pos x="46" y="79"/>
                    </a:cxn>
                    <a:cxn ang="0">
                      <a:pos x="37" y="82"/>
                    </a:cxn>
                    <a:cxn ang="0">
                      <a:pos x="31" y="85"/>
                    </a:cxn>
                    <a:cxn ang="0">
                      <a:pos x="27" y="86"/>
                    </a:cxn>
                    <a:cxn ang="0">
                      <a:pos x="10" y="86"/>
                    </a:cxn>
                    <a:cxn ang="0">
                      <a:pos x="7" y="85"/>
                    </a:cxn>
                    <a:cxn ang="0">
                      <a:pos x="4" y="82"/>
                    </a:cxn>
                    <a:cxn ang="0">
                      <a:pos x="1" y="80"/>
                    </a:cxn>
                    <a:cxn ang="0">
                      <a:pos x="0" y="77"/>
                    </a:cxn>
                    <a:cxn ang="0">
                      <a:pos x="0" y="76"/>
                    </a:cxn>
                    <a:cxn ang="0">
                      <a:pos x="1" y="73"/>
                    </a:cxn>
                    <a:cxn ang="0">
                      <a:pos x="6" y="68"/>
                    </a:cxn>
                    <a:cxn ang="0">
                      <a:pos x="7" y="68"/>
                    </a:cxn>
                    <a:cxn ang="0">
                      <a:pos x="10" y="70"/>
                    </a:cxn>
                    <a:cxn ang="0">
                      <a:pos x="12" y="70"/>
                    </a:cxn>
                    <a:cxn ang="0">
                      <a:pos x="13" y="71"/>
                    </a:cxn>
                    <a:cxn ang="0">
                      <a:pos x="16" y="73"/>
                    </a:cxn>
                    <a:cxn ang="0">
                      <a:pos x="19" y="76"/>
                    </a:cxn>
                    <a:cxn ang="0">
                      <a:pos x="25" y="79"/>
                    </a:cxn>
                    <a:cxn ang="0">
                      <a:pos x="27" y="79"/>
                    </a:cxn>
                    <a:cxn ang="0">
                      <a:pos x="28" y="80"/>
                    </a:cxn>
                    <a:cxn ang="0">
                      <a:pos x="34" y="80"/>
                    </a:cxn>
                    <a:cxn ang="0">
                      <a:pos x="40" y="77"/>
                    </a:cxn>
                    <a:cxn ang="0">
                      <a:pos x="43" y="71"/>
                    </a:cxn>
                    <a:cxn ang="0">
                      <a:pos x="44" y="67"/>
                    </a:cxn>
                    <a:cxn ang="0">
                      <a:pos x="43" y="62"/>
                    </a:cxn>
                    <a:cxn ang="0">
                      <a:pos x="41" y="56"/>
                    </a:cxn>
                    <a:cxn ang="0">
                      <a:pos x="37" y="54"/>
                    </a:cxn>
                    <a:cxn ang="0">
                      <a:pos x="33" y="49"/>
                    </a:cxn>
                    <a:cxn ang="0">
                      <a:pos x="21" y="45"/>
                    </a:cxn>
                    <a:cxn ang="0">
                      <a:pos x="6" y="42"/>
                    </a:cxn>
                    <a:cxn ang="0">
                      <a:pos x="0" y="42"/>
                    </a:cxn>
                    <a:cxn ang="0">
                      <a:pos x="16" y="0"/>
                    </a:cxn>
                  </a:cxnLst>
                  <a:rect l="0" t="0" r="r" b="b"/>
                  <a:pathLst>
                    <a:path w="55" h="86">
                      <a:moveTo>
                        <a:pt x="16" y="0"/>
                      </a:moveTo>
                      <a:lnTo>
                        <a:pt x="55" y="0"/>
                      </a:lnTo>
                      <a:lnTo>
                        <a:pt x="47" y="15"/>
                      </a:lnTo>
                      <a:lnTo>
                        <a:pt x="15" y="15"/>
                      </a:lnTo>
                      <a:lnTo>
                        <a:pt x="10" y="24"/>
                      </a:lnTo>
                      <a:lnTo>
                        <a:pt x="30" y="27"/>
                      </a:lnTo>
                      <a:lnTo>
                        <a:pt x="44" y="34"/>
                      </a:lnTo>
                      <a:lnTo>
                        <a:pt x="49" y="39"/>
                      </a:lnTo>
                      <a:lnTo>
                        <a:pt x="52" y="43"/>
                      </a:lnTo>
                      <a:lnTo>
                        <a:pt x="55" y="55"/>
                      </a:lnTo>
                      <a:lnTo>
                        <a:pt x="53" y="64"/>
                      </a:lnTo>
                      <a:lnTo>
                        <a:pt x="50" y="71"/>
                      </a:lnTo>
                      <a:lnTo>
                        <a:pt x="47" y="76"/>
                      </a:lnTo>
                      <a:lnTo>
                        <a:pt x="46" y="79"/>
                      </a:lnTo>
                      <a:lnTo>
                        <a:pt x="37" y="82"/>
                      </a:lnTo>
                      <a:lnTo>
                        <a:pt x="31" y="85"/>
                      </a:lnTo>
                      <a:lnTo>
                        <a:pt x="27" y="86"/>
                      </a:lnTo>
                      <a:lnTo>
                        <a:pt x="10" y="86"/>
                      </a:lnTo>
                      <a:lnTo>
                        <a:pt x="7" y="85"/>
                      </a:lnTo>
                      <a:lnTo>
                        <a:pt x="4" y="82"/>
                      </a:lnTo>
                      <a:lnTo>
                        <a:pt x="1" y="80"/>
                      </a:lnTo>
                      <a:lnTo>
                        <a:pt x="0" y="77"/>
                      </a:lnTo>
                      <a:lnTo>
                        <a:pt x="0" y="76"/>
                      </a:lnTo>
                      <a:lnTo>
                        <a:pt x="1" y="73"/>
                      </a:lnTo>
                      <a:lnTo>
                        <a:pt x="6" y="68"/>
                      </a:lnTo>
                      <a:lnTo>
                        <a:pt x="7" y="68"/>
                      </a:lnTo>
                      <a:lnTo>
                        <a:pt x="10" y="70"/>
                      </a:lnTo>
                      <a:lnTo>
                        <a:pt x="12" y="70"/>
                      </a:lnTo>
                      <a:lnTo>
                        <a:pt x="13" y="71"/>
                      </a:lnTo>
                      <a:lnTo>
                        <a:pt x="16" y="73"/>
                      </a:lnTo>
                      <a:lnTo>
                        <a:pt x="19" y="76"/>
                      </a:lnTo>
                      <a:lnTo>
                        <a:pt x="25" y="79"/>
                      </a:lnTo>
                      <a:lnTo>
                        <a:pt x="27" y="79"/>
                      </a:lnTo>
                      <a:lnTo>
                        <a:pt x="28" y="80"/>
                      </a:lnTo>
                      <a:lnTo>
                        <a:pt x="34" y="80"/>
                      </a:lnTo>
                      <a:lnTo>
                        <a:pt x="40" y="77"/>
                      </a:lnTo>
                      <a:lnTo>
                        <a:pt x="43" y="71"/>
                      </a:lnTo>
                      <a:lnTo>
                        <a:pt x="44" y="67"/>
                      </a:lnTo>
                      <a:lnTo>
                        <a:pt x="43" y="62"/>
                      </a:lnTo>
                      <a:lnTo>
                        <a:pt x="41" y="56"/>
                      </a:lnTo>
                      <a:lnTo>
                        <a:pt x="37" y="54"/>
                      </a:lnTo>
                      <a:lnTo>
                        <a:pt x="33" y="49"/>
                      </a:lnTo>
                      <a:lnTo>
                        <a:pt x="21" y="45"/>
                      </a:lnTo>
                      <a:lnTo>
                        <a:pt x="6" y="42"/>
                      </a:lnTo>
                      <a:lnTo>
                        <a:pt x="0" y="42"/>
                      </a:lnTo>
                      <a:lnTo>
                        <a:pt x="16"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3" name="Line 726"/>
                <p:cNvSpPr>
                  <a:spLocks noChangeShapeType="1"/>
                </p:cNvSpPr>
                <p:nvPr/>
              </p:nvSpPr>
              <p:spPr bwMode="auto">
                <a:xfrm>
                  <a:off x="4144963" y="4043363"/>
                  <a:ext cx="1868488" cy="1588"/>
                </a:xfrm>
                <a:prstGeom prst="line">
                  <a:avLst/>
                </a:prstGeom>
                <a:noFill/>
                <a:ln w="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4" name="Freeform 727"/>
                <p:cNvSpPr>
                  <a:spLocks noEditPoints="1"/>
                </p:cNvSpPr>
                <p:nvPr/>
              </p:nvSpPr>
              <p:spPr bwMode="auto">
                <a:xfrm>
                  <a:off x="4144963" y="4043363"/>
                  <a:ext cx="1868488" cy="1419225"/>
                </a:xfrm>
                <a:custGeom>
                  <a:avLst/>
                  <a:gdLst/>
                  <a:ahLst/>
                  <a:cxnLst>
                    <a:cxn ang="0">
                      <a:pos x="383" y="838"/>
                    </a:cxn>
                    <a:cxn ang="0">
                      <a:pos x="461" y="704"/>
                    </a:cxn>
                    <a:cxn ang="0">
                      <a:pos x="535" y="540"/>
                    </a:cxn>
                    <a:cxn ang="0">
                      <a:pos x="608" y="381"/>
                    </a:cxn>
                    <a:cxn ang="0">
                      <a:pos x="815" y="86"/>
                    </a:cxn>
                    <a:cxn ang="0">
                      <a:pos x="34" y="7"/>
                    </a:cxn>
                    <a:cxn ang="0">
                      <a:pos x="51" y="34"/>
                    </a:cxn>
                    <a:cxn ang="0">
                      <a:pos x="71" y="96"/>
                    </a:cxn>
                    <a:cxn ang="0">
                      <a:pos x="95" y="199"/>
                    </a:cxn>
                    <a:cxn ang="0">
                      <a:pos x="157" y="495"/>
                    </a:cxn>
                    <a:cxn ang="0">
                      <a:pos x="188" y="629"/>
                    </a:cxn>
                    <a:cxn ang="0">
                      <a:pos x="221" y="740"/>
                    </a:cxn>
                    <a:cxn ang="0">
                      <a:pos x="255" y="817"/>
                    </a:cxn>
                    <a:cxn ang="0">
                      <a:pos x="283" y="860"/>
                    </a:cxn>
                    <a:cxn ang="0">
                      <a:pos x="325" y="881"/>
                    </a:cxn>
                    <a:cxn ang="0">
                      <a:pos x="356" y="869"/>
                    </a:cxn>
                    <a:cxn ang="0">
                      <a:pos x="391" y="827"/>
                    </a:cxn>
                    <a:cxn ang="0">
                      <a:pos x="437" y="750"/>
                    </a:cxn>
                    <a:cxn ang="0">
                      <a:pos x="463" y="701"/>
                    </a:cxn>
                    <a:cxn ang="0">
                      <a:pos x="559" y="489"/>
                    </a:cxn>
                    <a:cxn ang="0">
                      <a:pos x="654" y="289"/>
                    </a:cxn>
                    <a:cxn ang="0">
                      <a:pos x="721" y="176"/>
                    </a:cxn>
                    <a:cxn ang="0">
                      <a:pos x="749" y="136"/>
                    </a:cxn>
                    <a:cxn ang="0">
                      <a:pos x="798" y="83"/>
                    </a:cxn>
                    <a:cxn ang="0">
                      <a:pos x="845" y="45"/>
                    </a:cxn>
                    <a:cxn ang="0">
                      <a:pos x="918" y="10"/>
                    </a:cxn>
                    <a:cxn ang="0">
                      <a:pos x="1177" y="0"/>
                    </a:cxn>
                    <a:cxn ang="0">
                      <a:pos x="1014" y="10"/>
                    </a:cxn>
                    <a:cxn ang="0">
                      <a:pos x="922" y="22"/>
                    </a:cxn>
                    <a:cxn ang="0">
                      <a:pos x="829" y="73"/>
                    </a:cxn>
                    <a:cxn ang="0">
                      <a:pos x="805" y="95"/>
                    </a:cxn>
                    <a:cxn ang="0">
                      <a:pos x="781" y="117"/>
                    </a:cxn>
                    <a:cxn ang="0">
                      <a:pos x="762" y="141"/>
                    </a:cxn>
                    <a:cxn ang="0">
                      <a:pos x="731" y="184"/>
                    </a:cxn>
                    <a:cxn ang="0">
                      <a:pos x="664" y="295"/>
                    </a:cxn>
                    <a:cxn ang="0">
                      <a:pos x="569" y="495"/>
                    </a:cxn>
                    <a:cxn ang="0">
                      <a:pos x="469" y="721"/>
                    </a:cxn>
                    <a:cxn ang="0">
                      <a:pos x="412" y="820"/>
                    </a:cxn>
                    <a:cxn ang="0">
                      <a:pos x="402" y="835"/>
                    </a:cxn>
                    <a:cxn ang="0">
                      <a:pos x="378" y="864"/>
                    </a:cxn>
                    <a:cxn ang="0">
                      <a:pos x="353" y="885"/>
                    </a:cxn>
                    <a:cxn ang="0">
                      <a:pos x="337" y="893"/>
                    </a:cxn>
                    <a:cxn ang="0">
                      <a:pos x="300" y="887"/>
                    </a:cxn>
                    <a:cxn ang="0">
                      <a:pos x="273" y="869"/>
                    </a:cxn>
                    <a:cxn ang="0">
                      <a:pos x="258" y="848"/>
                    </a:cxn>
                    <a:cxn ang="0">
                      <a:pos x="245" y="823"/>
                    </a:cxn>
                    <a:cxn ang="0">
                      <a:pos x="224" y="780"/>
                    </a:cxn>
                    <a:cxn ang="0">
                      <a:pos x="209" y="743"/>
                    </a:cxn>
                    <a:cxn ang="0">
                      <a:pos x="177" y="632"/>
                    </a:cxn>
                    <a:cxn ang="0">
                      <a:pos x="145" y="498"/>
                    </a:cxn>
                    <a:cxn ang="0">
                      <a:pos x="83" y="202"/>
                    </a:cxn>
                    <a:cxn ang="0">
                      <a:pos x="59" y="99"/>
                    </a:cxn>
                    <a:cxn ang="0">
                      <a:pos x="45" y="52"/>
                    </a:cxn>
                    <a:cxn ang="0">
                      <a:pos x="36" y="33"/>
                    </a:cxn>
                    <a:cxn ang="0">
                      <a:pos x="18" y="10"/>
                    </a:cxn>
                    <a:cxn ang="0">
                      <a:pos x="0" y="0"/>
                    </a:cxn>
                  </a:cxnLst>
                  <a:rect l="0" t="0" r="r" b="b"/>
                  <a:pathLst>
                    <a:path w="1177" h="894">
                      <a:moveTo>
                        <a:pt x="365" y="858"/>
                      </a:moveTo>
                      <a:lnTo>
                        <a:pt x="357" y="866"/>
                      </a:lnTo>
                      <a:lnTo>
                        <a:pt x="365" y="858"/>
                      </a:lnTo>
                      <a:close/>
                      <a:moveTo>
                        <a:pt x="383" y="838"/>
                      </a:moveTo>
                      <a:lnTo>
                        <a:pt x="365" y="858"/>
                      </a:lnTo>
                      <a:lnTo>
                        <a:pt x="383" y="838"/>
                      </a:lnTo>
                      <a:close/>
                      <a:moveTo>
                        <a:pt x="461" y="703"/>
                      </a:moveTo>
                      <a:lnTo>
                        <a:pt x="461" y="704"/>
                      </a:lnTo>
                      <a:lnTo>
                        <a:pt x="460" y="706"/>
                      </a:lnTo>
                      <a:lnTo>
                        <a:pt x="461" y="703"/>
                      </a:lnTo>
                      <a:close/>
                      <a:moveTo>
                        <a:pt x="538" y="531"/>
                      </a:moveTo>
                      <a:lnTo>
                        <a:pt x="535" y="540"/>
                      </a:lnTo>
                      <a:lnTo>
                        <a:pt x="534" y="543"/>
                      </a:lnTo>
                      <a:lnTo>
                        <a:pt x="538" y="531"/>
                      </a:lnTo>
                      <a:close/>
                      <a:moveTo>
                        <a:pt x="609" y="377"/>
                      </a:moveTo>
                      <a:lnTo>
                        <a:pt x="608" y="381"/>
                      </a:lnTo>
                      <a:lnTo>
                        <a:pt x="606" y="384"/>
                      </a:lnTo>
                      <a:lnTo>
                        <a:pt x="609" y="377"/>
                      </a:lnTo>
                      <a:close/>
                      <a:moveTo>
                        <a:pt x="824" y="77"/>
                      </a:moveTo>
                      <a:lnTo>
                        <a:pt x="815" y="86"/>
                      </a:lnTo>
                      <a:lnTo>
                        <a:pt x="824" y="77"/>
                      </a:lnTo>
                      <a:close/>
                      <a:moveTo>
                        <a:pt x="0" y="0"/>
                      </a:moveTo>
                      <a:lnTo>
                        <a:pt x="27" y="0"/>
                      </a:lnTo>
                      <a:lnTo>
                        <a:pt x="34" y="7"/>
                      </a:lnTo>
                      <a:lnTo>
                        <a:pt x="40" y="16"/>
                      </a:lnTo>
                      <a:lnTo>
                        <a:pt x="46" y="27"/>
                      </a:lnTo>
                      <a:lnTo>
                        <a:pt x="51" y="33"/>
                      </a:lnTo>
                      <a:lnTo>
                        <a:pt x="51" y="34"/>
                      </a:lnTo>
                      <a:lnTo>
                        <a:pt x="56" y="47"/>
                      </a:lnTo>
                      <a:lnTo>
                        <a:pt x="62" y="70"/>
                      </a:lnTo>
                      <a:lnTo>
                        <a:pt x="71" y="95"/>
                      </a:lnTo>
                      <a:lnTo>
                        <a:pt x="71" y="96"/>
                      </a:lnTo>
                      <a:lnTo>
                        <a:pt x="73" y="104"/>
                      </a:lnTo>
                      <a:lnTo>
                        <a:pt x="79" y="128"/>
                      </a:lnTo>
                      <a:lnTo>
                        <a:pt x="85" y="157"/>
                      </a:lnTo>
                      <a:lnTo>
                        <a:pt x="95" y="199"/>
                      </a:lnTo>
                      <a:lnTo>
                        <a:pt x="104" y="242"/>
                      </a:lnTo>
                      <a:lnTo>
                        <a:pt x="119" y="311"/>
                      </a:lnTo>
                      <a:lnTo>
                        <a:pt x="142" y="426"/>
                      </a:lnTo>
                      <a:lnTo>
                        <a:pt x="157" y="495"/>
                      </a:lnTo>
                      <a:lnTo>
                        <a:pt x="166" y="534"/>
                      </a:lnTo>
                      <a:lnTo>
                        <a:pt x="177" y="580"/>
                      </a:lnTo>
                      <a:lnTo>
                        <a:pt x="187" y="623"/>
                      </a:lnTo>
                      <a:lnTo>
                        <a:pt x="188" y="629"/>
                      </a:lnTo>
                      <a:lnTo>
                        <a:pt x="202" y="676"/>
                      </a:lnTo>
                      <a:lnTo>
                        <a:pt x="211" y="706"/>
                      </a:lnTo>
                      <a:lnTo>
                        <a:pt x="212" y="712"/>
                      </a:lnTo>
                      <a:lnTo>
                        <a:pt x="221" y="740"/>
                      </a:lnTo>
                      <a:lnTo>
                        <a:pt x="231" y="765"/>
                      </a:lnTo>
                      <a:lnTo>
                        <a:pt x="236" y="775"/>
                      </a:lnTo>
                      <a:lnTo>
                        <a:pt x="245" y="798"/>
                      </a:lnTo>
                      <a:lnTo>
                        <a:pt x="255" y="817"/>
                      </a:lnTo>
                      <a:lnTo>
                        <a:pt x="260" y="826"/>
                      </a:lnTo>
                      <a:lnTo>
                        <a:pt x="268" y="841"/>
                      </a:lnTo>
                      <a:lnTo>
                        <a:pt x="279" y="854"/>
                      </a:lnTo>
                      <a:lnTo>
                        <a:pt x="283" y="860"/>
                      </a:lnTo>
                      <a:lnTo>
                        <a:pt x="292" y="867"/>
                      </a:lnTo>
                      <a:lnTo>
                        <a:pt x="304" y="875"/>
                      </a:lnTo>
                      <a:lnTo>
                        <a:pt x="319" y="881"/>
                      </a:lnTo>
                      <a:lnTo>
                        <a:pt x="325" y="881"/>
                      </a:lnTo>
                      <a:lnTo>
                        <a:pt x="334" y="879"/>
                      </a:lnTo>
                      <a:lnTo>
                        <a:pt x="347" y="873"/>
                      </a:lnTo>
                      <a:lnTo>
                        <a:pt x="357" y="866"/>
                      </a:lnTo>
                      <a:lnTo>
                        <a:pt x="356" y="869"/>
                      </a:lnTo>
                      <a:lnTo>
                        <a:pt x="357" y="866"/>
                      </a:lnTo>
                      <a:lnTo>
                        <a:pt x="368" y="855"/>
                      </a:lnTo>
                      <a:lnTo>
                        <a:pt x="383" y="838"/>
                      </a:lnTo>
                      <a:lnTo>
                        <a:pt x="391" y="827"/>
                      </a:lnTo>
                      <a:lnTo>
                        <a:pt x="402" y="814"/>
                      </a:lnTo>
                      <a:lnTo>
                        <a:pt x="415" y="792"/>
                      </a:lnTo>
                      <a:lnTo>
                        <a:pt x="433" y="761"/>
                      </a:lnTo>
                      <a:lnTo>
                        <a:pt x="437" y="750"/>
                      </a:lnTo>
                      <a:lnTo>
                        <a:pt x="439" y="749"/>
                      </a:lnTo>
                      <a:lnTo>
                        <a:pt x="457" y="716"/>
                      </a:lnTo>
                      <a:lnTo>
                        <a:pt x="461" y="704"/>
                      </a:lnTo>
                      <a:lnTo>
                        <a:pt x="463" y="701"/>
                      </a:lnTo>
                      <a:lnTo>
                        <a:pt x="486" y="649"/>
                      </a:lnTo>
                      <a:lnTo>
                        <a:pt x="534" y="544"/>
                      </a:lnTo>
                      <a:lnTo>
                        <a:pt x="535" y="540"/>
                      </a:lnTo>
                      <a:lnTo>
                        <a:pt x="559" y="489"/>
                      </a:lnTo>
                      <a:lnTo>
                        <a:pt x="606" y="385"/>
                      </a:lnTo>
                      <a:lnTo>
                        <a:pt x="608" y="381"/>
                      </a:lnTo>
                      <a:lnTo>
                        <a:pt x="630" y="335"/>
                      </a:lnTo>
                      <a:lnTo>
                        <a:pt x="654" y="289"/>
                      </a:lnTo>
                      <a:lnTo>
                        <a:pt x="678" y="246"/>
                      </a:lnTo>
                      <a:lnTo>
                        <a:pt x="697" y="214"/>
                      </a:lnTo>
                      <a:lnTo>
                        <a:pt x="701" y="205"/>
                      </a:lnTo>
                      <a:lnTo>
                        <a:pt x="721" y="176"/>
                      </a:lnTo>
                      <a:lnTo>
                        <a:pt x="725" y="171"/>
                      </a:lnTo>
                      <a:lnTo>
                        <a:pt x="744" y="142"/>
                      </a:lnTo>
                      <a:lnTo>
                        <a:pt x="744" y="141"/>
                      </a:lnTo>
                      <a:lnTo>
                        <a:pt x="749" y="136"/>
                      </a:lnTo>
                      <a:lnTo>
                        <a:pt x="768" y="113"/>
                      </a:lnTo>
                      <a:lnTo>
                        <a:pt x="772" y="108"/>
                      </a:lnTo>
                      <a:lnTo>
                        <a:pt x="792" y="86"/>
                      </a:lnTo>
                      <a:lnTo>
                        <a:pt x="798" y="83"/>
                      </a:lnTo>
                      <a:lnTo>
                        <a:pt x="815" y="67"/>
                      </a:lnTo>
                      <a:lnTo>
                        <a:pt x="820" y="62"/>
                      </a:lnTo>
                      <a:lnTo>
                        <a:pt x="821" y="62"/>
                      </a:lnTo>
                      <a:lnTo>
                        <a:pt x="845" y="45"/>
                      </a:lnTo>
                      <a:lnTo>
                        <a:pt x="869" y="31"/>
                      </a:lnTo>
                      <a:lnTo>
                        <a:pt x="870" y="30"/>
                      </a:lnTo>
                      <a:lnTo>
                        <a:pt x="894" y="19"/>
                      </a:lnTo>
                      <a:lnTo>
                        <a:pt x="918" y="10"/>
                      </a:lnTo>
                      <a:lnTo>
                        <a:pt x="941" y="4"/>
                      </a:lnTo>
                      <a:lnTo>
                        <a:pt x="943" y="4"/>
                      </a:lnTo>
                      <a:lnTo>
                        <a:pt x="967" y="0"/>
                      </a:lnTo>
                      <a:lnTo>
                        <a:pt x="1177" y="0"/>
                      </a:lnTo>
                      <a:lnTo>
                        <a:pt x="1177" y="9"/>
                      </a:lnTo>
                      <a:lnTo>
                        <a:pt x="1062" y="9"/>
                      </a:lnTo>
                      <a:lnTo>
                        <a:pt x="1038" y="10"/>
                      </a:lnTo>
                      <a:lnTo>
                        <a:pt x="1014" y="10"/>
                      </a:lnTo>
                      <a:lnTo>
                        <a:pt x="967" y="13"/>
                      </a:lnTo>
                      <a:lnTo>
                        <a:pt x="967" y="12"/>
                      </a:lnTo>
                      <a:lnTo>
                        <a:pt x="944" y="16"/>
                      </a:lnTo>
                      <a:lnTo>
                        <a:pt x="922" y="22"/>
                      </a:lnTo>
                      <a:lnTo>
                        <a:pt x="899" y="31"/>
                      </a:lnTo>
                      <a:lnTo>
                        <a:pt x="875" y="42"/>
                      </a:lnTo>
                      <a:lnTo>
                        <a:pt x="853" y="55"/>
                      </a:lnTo>
                      <a:lnTo>
                        <a:pt x="829" y="73"/>
                      </a:lnTo>
                      <a:lnTo>
                        <a:pt x="829" y="71"/>
                      </a:lnTo>
                      <a:lnTo>
                        <a:pt x="824" y="76"/>
                      </a:lnTo>
                      <a:lnTo>
                        <a:pt x="818" y="83"/>
                      </a:lnTo>
                      <a:lnTo>
                        <a:pt x="805" y="95"/>
                      </a:lnTo>
                      <a:lnTo>
                        <a:pt x="805" y="93"/>
                      </a:lnTo>
                      <a:lnTo>
                        <a:pt x="802" y="95"/>
                      </a:lnTo>
                      <a:lnTo>
                        <a:pt x="801" y="95"/>
                      </a:lnTo>
                      <a:lnTo>
                        <a:pt x="781" y="117"/>
                      </a:lnTo>
                      <a:lnTo>
                        <a:pt x="777" y="122"/>
                      </a:lnTo>
                      <a:lnTo>
                        <a:pt x="778" y="122"/>
                      </a:lnTo>
                      <a:lnTo>
                        <a:pt x="759" y="145"/>
                      </a:lnTo>
                      <a:lnTo>
                        <a:pt x="762" y="141"/>
                      </a:lnTo>
                      <a:lnTo>
                        <a:pt x="753" y="150"/>
                      </a:lnTo>
                      <a:lnTo>
                        <a:pt x="755" y="150"/>
                      </a:lnTo>
                      <a:lnTo>
                        <a:pt x="735" y="178"/>
                      </a:lnTo>
                      <a:lnTo>
                        <a:pt x="731" y="184"/>
                      </a:lnTo>
                      <a:lnTo>
                        <a:pt x="712" y="212"/>
                      </a:lnTo>
                      <a:lnTo>
                        <a:pt x="707" y="219"/>
                      </a:lnTo>
                      <a:lnTo>
                        <a:pt x="688" y="252"/>
                      </a:lnTo>
                      <a:lnTo>
                        <a:pt x="664" y="295"/>
                      </a:lnTo>
                      <a:lnTo>
                        <a:pt x="641" y="341"/>
                      </a:lnTo>
                      <a:lnTo>
                        <a:pt x="617" y="390"/>
                      </a:lnTo>
                      <a:lnTo>
                        <a:pt x="593" y="443"/>
                      </a:lnTo>
                      <a:lnTo>
                        <a:pt x="569" y="495"/>
                      </a:lnTo>
                      <a:lnTo>
                        <a:pt x="544" y="549"/>
                      </a:lnTo>
                      <a:lnTo>
                        <a:pt x="497" y="655"/>
                      </a:lnTo>
                      <a:lnTo>
                        <a:pt x="473" y="707"/>
                      </a:lnTo>
                      <a:lnTo>
                        <a:pt x="469" y="721"/>
                      </a:lnTo>
                      <a:lnTo>
                        <a:pt x="449" y="755"/>
                      </a:lnTo>
                      <a:lnTo>
                        <a:pt x="445" y="765"/>
                      </a:lnTo>
                      <a:lnTo>
                        <a:pt x="426" y="798"/>
                      </a:lnTo>
                      <a:lnTo>
                        <a:pt x="412" y="820"/>
                      </a:lnTo>
                      <a:lnTo>
                        <a:pt x="408" y="826"/>
                      </a:lnTo>
                      <a:lnTo>
                        <a:pt x="412" y="821"/>
                      </a:lnTo>
                      <a:lnTo>
                        <a:pt x="402" y="836"/>
                      </a:lnTo>
                      <a:lnTo>
                        <a:pt x="402" y="835"/>
                      </a:lnTo>
                      <a:lnTo>
                        <a:pt x="400" y="836"/>
                      </a:lnTo>
                      <a:lnTo>
                        <a:pt x="391" y="847"/>
                      </a:lnTo>
                      <a:lnTo>
                        <a:pt x="393" y="847"/>
                      </a:lnTo>
                      <a:lnTo>
                        <a:pt x="378" y="864"/>
                      </a:lnTo>
                      <a:lnTo>
                        <a:pt x="381" y="860"/>
                      </a:lnTo>
                      <a:lnTo>
                        <a:pt x="366" y="875"/>
                      </a:lnTo>
                      <a:lnTo>
                        <a:pt x="366" y="876"/>
                      </a:lnTo>
                      <a:lnTo>
                        <a:pt x="353" y="885"/>
                      </a:lnTo>
                      <a:lnTo>
                        <a:pt x="351" y="885"/>
                      </a:lnTo>
                      <a:lnTo>
                        <a:pt x="338" y="891"/>
                      </a:lnTo>
                      <a:lnTo>
                        <a:pt x="335" y="893"/>
                      </a:lnTo>
                      <a:lnTo>
                        <a:pt x="337" y="893"/>
                      </a:lnTo>
                      <a:lnTo>
                        <a:pt x="326" y="894"/>
                      </a:lnTo>
                      <a:lnTo>
                        <a:pt x="316" y="894"/>
                      </a:lnTo>
                      <a:lnTo>
                        <a:pt x="314" y="893"/>
                      </a:lnTo>
                      <a:lnTo>
                        <a:pt x="300" y="887"/>
                      </a:lnTo>
                      <a:lnTo>
                        <a:pt x="298" y="887"/>
                      </a:lnTo>
                      <a:lnTo>
                        <a:pt x="280" y="875"/>
                      </a:lnTo>
                      <a:lnTo>
                        <a:pt x="283" y="878"/>
                      </a:lnTo>
                      <a:lnTo>
                        <a:pt x="273" y="869"/>
                      </a:lnTo>
                      <a:lnTo>
                        <a:pt x="274" y="869"/>
                      </a:lnTo>
                      <a:lnTo>
                        <a:pt x="273" y="867"/>
                      </a:lnTo>
                      <a:lnTo>
                        <a:pt x="268" y="861"/>
                      </a:lnTo>
                      <a:lnTo>
                        <a:pt x="258" y="848"/>
                      </a:lnTo>
                      <a:lnTo>
                        <a:pt x="260" y="850"/>
                      </a:lnTo>
                      <a:lnTo>
                        <a:pt x="258" y="847"/>
                      </a:lnTo>
                      <a:lnTo>
                        <a:pt x="249" y="832"/>
                      </a:lnTo>
                      <a:lnTo>
                        <a:pt x="245" y="823"/>
                      </a:lnTo>
                      <a:lnTo>
                        <a:pt x="234" y="804"/>
                      </a:lnTo>
                      <a:lnTo>
                        <a:pt x="233" y="801"/>
                      </a:lnTo>
                      <a:lnTo>
                        <a:pt x="233" y="804"/>
                      </a:lnTo>
                      <a:lnTo>
                        <a:pt x="224" y="780"/>
                      </a:lnTo>
                      <a:lnTo>
                        <a:pt x="220" y="769"/>
                      </a:lnTo>
                      <a:lnTo>
                        <a:pt x="209" y="744"/>
                      </a:lnTo>
                      <a:lnTo>
                        <a:pt x="211" y="746"/>
                      </a:lnTo>
                      <a:lnTo>
                        <a:pt x="209" y="743"/>
                      </a:lnTo>
                      <a:lnTo>
                        <a:pt x="200" y="715"/>
                      </a:lnTo>
                      <a:lnTo>
                        <a:pt x="199" y="709"/>
                      </a:lnTo>
                      <a:lnTo>
                        <a:pt x="190" y="679"/>
                      </a:lnTo>
                      <a:lnTo>
                        <a:pt x="177" y="632"/>
                      </a:lnTo>
                      <a:lnTo>
                        <a:pt x="175" y="626"/>
                      </a:lnTo>
                      <a:lnTo>
                        <a:pt x="165" y="583"/>
                      </a:lnTo>
                      <a:lnTo>
                        <a:pt x="154" y="537"/>
                      </a:lnTo>
                      <a:lnTo>
                        <a:pt x="145" y="498"/>
                      </a:lnTo>
                      <a:lnTo>
                        <a:pt x="131" y="428"/>
                      </a:lnTo>
                      <a:lnTo>
                        <a:pt x="107" y="314"/>
                      </a:lnTo>
                      <a:lnTo>
                        <a:pt x="92" y="245"/>
                      </a:lnTo>
                      <a:lnTo>
                        <a:pt x="83" y="202"/>
                      </a:lnTo>
                      <a:lnTo>
                        <a:pt x="73" y="160"/>
                      </a:lnTo>
                      <a:lnTo>
                        <a:pt x="67" y="131"/>
                      </a:lnTo>
                      <a:lnTo>
                        <a:pt x="61" y="107"/>
                      </a:lnTo>
                      <a:lnTo>
                        <a:pt x="59" y="99"/>
                      </a:lnTo>
                      <a:lnTo>
                        <a:pt x="51" y="74"/>
                      </a:lnTo>
                      <a:lnTo>
                        <a:pt x="52" y="76"/>
                      </a:lnTo>
                      <a:lnTo>
                        <a:pt x="51" y="73"/>
                      </a:lnTo>
                      <a:lnTo>
                        <a:pt x="45" y="52"/>
                      </a:lnTo>
                      <a:lnTo>
                        <a:pt x="39" y="39"/>
                      </a:lnTo>
                      <a:lnTo>
                        <a:pt x="36" y="34"/>
                      </a:lnTo>
                      <a:lnTo>
                        <a:pt x="37" y="36"/>
                      </a:lnTo>
                      <a:lnTo>
                        <a:pt x="36" y="33"/>
                      </a:lnTo>
                      <a:lnTo>
                        <a:pt x="24" y="15"/>
                      </a:lnTo>
                      <a:lnTo>
                        <a:pt x="21" y="12"/>
                      </a:lnTo>
                      <a:lnTo>
                        <a:pt x="19" y="12"/>
                      </a:lnTo>
                      <a:lnTo>
                        <a:pt x="18" y="10"/>
                      </a:lnTo>
                      <a:lnTo>
                        <a:pt x="12" y="6"/>
                      </a:lnTo>
                      <a:lnTo>
                        <a:pt x="9" y="4"/>
                      </a:lnTo>
                      <a:lnTo>
                        <a:pt x="2" y="6"/>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5" name="Freeform 728"/>
                <p:cNvSpPr>
                  <a:spLocks noEditPoints="1"/>
                </p:cNvSpPr>
                <p:nvPr/>
              </p:nvSpPr>
              <p:spPr bwMode="auto">
                <a:xfrm>
                  <a:off x="4144963" y="4043363"/>
                  <a:ext cx="1868488" cy="1162050"/>
                </a:xfrm>
                <a:custGeom>
                  <a:avLst/>
                  <a:gdLst/>
                  <a:ahLst/>
                  <a:cxnLst>
                    <a:cxn ang="0">
                      <a:pos x="442" y="605"/>
                    </a:cxn>
                    <a:cxn ang="0">
                      <a:pos x="67" y="107"/>
                    </a:cxn>
                    <a:cxn ang="0">
                      <a:pos x="0" y="0"/>
                    </a:cxn>
                    <a:cxn ang="0">
                      <a:pos x="46" y="19"/>
                    </a:cxn>
                    <a:cxn ang="0">
                      <a:pos x="56" y="37"/>
                    </a:cxn>
                    <a:cxn ang="0">
                      <a:pos x="79" y="102"/>
                    </a:cxn>
                    <a:cxn ang="0">
                      <a:pos x="120" y="251"/>
                    </a:cxn>
                    <a:cxn ang="0">
                      <a:pos x="181" y="482"/>
                    </a:cxn>
                    <a:cxn ang="0">
                      <a:pos x="215" y="583"/>
                    </a:cxn>
                    <a:cxn ang="0">
                      <a:pos x="248" y="654"/>
                    </a:cxn>
                    <a:cxn ang="0">
                      <a:pos x="276" y="694"/>
                    </a:cxn>
                    <a:cxn ang="0">
                      <a:pos x="292" y="710"/>
                    </a:cxn>
                    <a:cxn ang="0">
                      <a:pos x="320" y="718"/>
                    </a:cxn>
                    <a:cxn ang="0">
                      <a:pos x="350" y="713"/>
                    </a:cxn>
                    <a:cxn ang="0">
                      <a:pos x="408" y="655"/>
                    </a:cxn>
                    <a:cxn ang="0">
                      <a:pos x="434" y="621"/>
                    </a:cxn>
                    <a:cxn ang="0">
                      <a:pos x="488" y="525"/>
                    </a:cxn>
                    <a:cxn ang="0">
                      <a:pos x="580" y="351"/>
                    </a:cxn>
                    <a:cxn ang="0">
                      <a:pos x="617" y="289"/>
                    </a:cxn>
                    <a:cxn ang="0">
                      <a:pos x="679" y="193"/>
                    </a:cxn>
                    <a:cxn ang="0">
                      <a:pos x="722" y="133"/>
                    </a:cxn>
                    <a:cxn ang="0">
                      <a:pos x="793" y="61"/>
                    </a:cxn>
                    <a:cxn ang="0">
                      <a:pos x="850" y="28"/>
                    </a:cxn>
                    <a:cxn ang="0">
                      <a:pos x="919" y="3"/>
                    </a:cxn>
                    <a:cxn ang="0">
                      <a:pos x="1177" y="4"/>
                    </a:cxn>
                    <a:cxn ang="0">
                      <a:pos x="992" y="4"/>
                    </a:cxn>
                    <a:cxn ang="0">
                      <a:pos x="944" y="12"/>
                    </a:cxn>
                    <a:cxn ang="0">
                      <a:pos x="876" y="30"/>
                    </a:cxn>
                    <a:cxn ang="0">
                      <a:pos x="802" y="71"/>
                    </a:cxn>
                    <a:cxn ang="0">
                      <a:pos x="735" y="138"/>
                    </a:cxn>
                    <a:cxn ang="0">
                      <a:pos x="689" y="200"/>
                    </a:cxn>
                    <a:cxn ang="0">
                      <a:pos x="627" y="295"/>
                    </a:cxn>
                    <a:cxn ang="0">
                      <a:pos x="595" y="354"/>
                    </a:cxn>
                    <a:cxn ang="0">
                      <a:pos x="546" y="442"/>
                    </a:cxn>
                    <a:cxn ang="0">
                      <a:pos x="466" y="592"/>
                    </a:cxn>
                    <a:cxn ang="0">
                      <a:pos x="445" y="627"/>
                    </a:cxn>
                    <a:cxn ang="0">
                      <a:pos x="427" y="651"/>
                    </a:cxn>
                    <a:cxn ang="0">
                      <a:pos x="403" y="682"/>
                    </a:cxn>
                    <a:cxn ang="0">
                      <a:pos x="368" y="716"/>
                    </a:cxn>
                    <a:cxn ang="0">
                      <a:pos x="341" y="729"/>
                    </a:cxn>
                    <a:cxn ang="0">
                      <a:pos x="331" y="731"/>
                    </a:cxn>
                    <a:cxn ang="0">
                      <a:pos x="304" y="729"/>
                    </a:cxn>
                    <a:cxn ang="0">
                      <a:pos x="286" y="721"/>
                    </a:cxn>
                    <a:cxn ang="0">
                      <a:pos x="265" y="701"/>
                    </a:cxn>
                    <a:cxn ang="0">
                      <a:pos x="237" y="661"/>
                    </a:cxn>
                    <a:cxn ang="0">
                      <a:pos x="222" y="635"/>
                    </a:cxn>
                    <a:cxn ang="0">
                      <a:pos x="200" y="578"/>
                    </a:cxn>
                    <a:cxn ang="0">
                      <a:pos x="181" y="523"/>
                    </a:cxn>
                    <a:cxn ang="0">
                      <a:pos x="150" y="411"/>
                    </a:cxn>
                    <a:cxn ang="0">
                      <a:pos x="85" y="163"/>
                    </a:cxn>
                    <a:cxn ang="0">
                      <a:pos x="59" y="79"/>
                    </a:cxn>
                    <a:cxn ang="0">
                      <a:pos x="36" y="27"/>
                    </a:cxn>
                    <a:cxn ang="0">
                      <a:pos x="18" y="7"/>
                    </a:cxn>
                  </a:cxnLst>
                  <a:rect l="0" t="0" r="r" b="b"/>
                  <a:pathLst>
                    <a:path w="1177" h="732">
                      <a:moveTo>
                        <a:pt x="378" y="707"/>
                      </a:moveTo>
                      <a:lnTo>
                        <a:pt x="374" y="712"/>
                      </a:lnTo>
                      <a:lnTo>
                        <a:pt x="378" y="707"/>
                      </a:lnTo>
                      <a:close/>
                      <a:moveTo>
                        <a:pt x="442" y="605"/>
                      </a:moveTo>
                      <a:lnTo>
                        <a:pt x="442" y="606"/>
                      </a:lnTo>
                      <a:lnTo>
                        <a:pt x="440" y="608"/>
                      </a:lnTo>
                      <a:lnTo>
                        <a:pt x="442" y="605"/>
                      </a:lnTo>
                      <a:close/>
                      <a:moveTo>
                        <a:pt x="67" y="107"/>
                      </a:moveTo>
                      <a:lnTo>
                        <a:pt x="68" y="110"/>
                      </a:lnTo>
                      <a:lnTo>
                        <a:pt x="68" y="111"/>
                      </a:lnTo>
                      <a:lnTo>
                        <a:pt x="67" y="107"/>
                      </a:lnTo>
                      <a:close/>
                      <a:moveTo>
                        <a:pt x="0" y="0"/>
                      </a:moveTo>
                      <a:lnTo>
                        <a:pt x="28" y="0"/>
                      </a:lnTo>
                      <a:lnTo>
                        <a:pt x="33" y="3"/>
                      </a:lnTo>
                      <a:lnTo>
                        <a:pt x="40" y="10"/>
                      </a:lnTo>
                      <a:lnTo>
                        <a:pt x="46" y="19"/>
                      </a:lnTo>
                      <a:lnTo>
                        <a:pt x="51" y="25"/>
                      </a:lnTo>
                      <a:lnTo>
                        <a:pt x="56" y="36"/>
                      </a:lnTo>
                      <a:lnTo>
                        <a:pt x="58" y="39"/>
                      </a:lnTo>
                      <a:lnTo>
                        <a:pt x="56" y="37"/>
                      </a:lnTo>
                      <a:lnTo>
                        <a:pt x="71" y="74"/>
                      </a:lnTo>
                      <a:lnTo>
                        <a:pt x="71" y="76"/>
                      </a:lnTo>
                      <a:lnTo>
                        <a:pt x="73" y="83"/>
                      </a:lnTo>
                      <a:lnTo>
                        <a:pt x="79" y="102"/>
                      </a:lnTo>
                      <a:lnTo>
                        <a:pt x="88" y="128"/>
                      </a:lnTo>
                      <a:lnTo>
                        <a:pt x="96" y="160"/>
                      </a:lnTo>
                      <a:lnTo>
                        <a:pt x="105" y="194"/>
                      </a:lnTo>
                      <a:lnTo>
                        <a:pt x="120" y="251"/>
                      </a:lnTo>
                      <a:lnTo>
                        <a:pt x="144" y="345"/>
                      </a:lnTo>
                      <a:lnTo>
                        <a:pt x="162" y="408"/>
                      </a:lnTo>
                      <a:lnTo>
                        <a:pt x="168" y="436"/>
                      </a:lnTo>
                      <a:lnTo>
                        <a:pt x="181" y="482"/>
                      </a:lnTo>
                      <a:lnTo>
                        <a:pt x="191" y="516"/>
                      </a:lnTo>
                      <a:lnTo>
                        <a:pt x="202" y="544"/>
                      </a:lnTo>
                      <a:lnTo>
                        <a:pt x="211" y="572"/>
                      </a:lnTo>
                      <a:lnTo>
                        <a:pt x="215" y="583"/>
                      </a:lnTo>
                      <a:lnTo>
                        <a:pt x="225" y="609"/>
                      </a:lnTo>
                      <a:lnTo>
                        <a:pt x="234" y="629"/>
                      </a:lnTo>
                      <a:lnTo>
                        <a:pt x="239" y="635"/>
                      </a:lnTo>
                      <a:lnTo>
                        <a:pt x="248" y="654"/>
                      </a:lnTo>
                      <a:lnTo>
                        <a:pt x="261" y="672"/>
                      </a:lnTo>
                      <a:lnTo>
                        <a:pt x="261" y="673"/>
                      </a:lnTo>
                      <a:lnTo>
                        <a:pt x="263" y="676"/>
                      </a:lnTo>
                      <a:lnTo>
                        <a:pt x="276" y="694"/>
                      </a:lnTo>
                      <a:lnTo>
                        <a:pt x="285" y="703"/>
                      </a:lnTo>
                      <a:lnTo>
                        <a:pt x="285" y="704"/>
                      </a:lnTo>
                      <a:lnTo>
                        <a:pt x="286" y="707"/>
                      </a:lnTo>
                      <a:lnTo>
                        <a:pt x="292" y="710"/>
                      </a:lnTo>
                      <a:lnTo>
                        <a:pt x="303" y="716"/>
                      </a:lnTo>
                      <a:lnTo>
                        <a:pt x="303" y="715"/>
                      </a:lnTo>
                      <a:lnTo>
                        <a:pt x="307" y="716"/>
                      </a:lnTo>
                      <a:lnTo>
                        <a:pt x="320" y="718"/>
                      </a:lnTo>
                      <a:lnTo>
                        <a:pt x="329" y="719"/>
                      </a:lnTo>
                      <a:lnTo>
                        <a:pt x="337" y="718"/>
                      </a:lnTo>
                      <a:lnTo>
                        <a:pt x="347" y="713"/>
                      </a:lnTo>
                      <a:lnTo>
                        <a:pt x="350" y="713"/>
                      </a:lnTo>
                      <a:lnTo>
                        <a:pt x="359" y="706"/>
                      </a:lnTo>
                      <a:lnTo>
                        <a:pt x="369" y="697"/>
                      </a:lnTo>
                      <a:lnTo>
                        <a:pt x="393" y="673"/>
                      </a:lnTo>
                      <a:lnTo>
                        <a:pt x="408" y="655"/>
                      </a:lnTo>
                      <a:lnTo>
                        <a:pt x="406" y="655"/>
                      </a:lnTo>
                      <a:lnTo>
                        <a:pt x="408" y="654"/>
                      </a:lnTo>
                      <a:lnTo>
                        <a:pt x="417" y="643"/>
                      </a:lnTo>
                      <a:lnTo>
                        <a:pt x="434" y="621"/>
                      </a:lnTo>
                      <a:lnTo>
                        <a:pt x="442" y="606"/>
                      </a:lnTo>
                      <a:lnTo>
                        <a:pt x="455" y="586"/>
                      </a:lnTo>
                      <a:lnTo>
                        <a:pt x="464" y="566"/>
                      </a:lnTo>
                      <a:lnTo>
                        <a:pt x="488" y="525"/>
                      </a:lnTo>
                      <a:lnTo>
                        <a:pt x="512" y="479"/>
                      </a:lnTo>
                      <a:lnTo>
                        <a:pt x="535" y="436"/>
                      </a:lnTo>
                      <a:lnTo>
                        <a:pt x="560" y="390"/>
                      </a:lnTo>
                      <a:lnTo>
                        <a:pt x="580" y="351"/>
                      </a:lnTo>
                      <a:lnTo>
                        <a:pt x="580" y="350"/>
                      </a:lnTo>
                      <a:lnTo>
                        <a:pt x="584" y="345"/>
                      </a:lnTo>
                      <a:lnTo>
                        <a:pt x="608" y="308"/>
                      </a:lnTo>
                      <a:lnTo>
                        <a:pt x="617" y="289"/>
                      </a:lnTo>
                      <a:lnTo>
                        <a:pt x="632" y="264"/>
                      </a:lnTo>
                      <a:lnTo>
                        <a:pt x="645" y="240"/>
                      </a:lnTo>
                      <a:lnTo>
                        <a:pt x="655" y="225"/>
                      </a:lnTo>
                      <a:lnTo>
                        <a:pt x="679" y="193"/>
                      </a:lnTo>
                      <a:lnTo>
                        <a:pt x="703" y="159"/>
                      </a:lnTo>
                      <a:lnTo>
                        <a:pt x="721" y="135"/>
                      </a:lnTo>
                      <a:lnTo>
                        <a:pt x="721" y="133"/>
                      </a:lnTo>
                      <a:lnTo>
                        <a:pt x="722" y="133"/>
                      </a:lnTo>
                      <a:lnTo>
                        <a:pt x="727" y="129"/>
                      </a:lnTo>
                      <a:lnTo>
                        <a:pt x="746" y="107"/>
                      </a:lnTo>
                      <a:lnTo>
                        <a:pt x="774" y="79"/>
                      </a:lnTo>
                      <a:lnTo>
                        <a:pt x="793" y="61"/>
                      </a:lnTo>
                      <a:lnTo>
                        <a:pt x="796" y="59"/>
                      </a:lnTo>
                      <a:lnTo>
                        <a:pt x="801" y="58"/>
                      </a:lnTo>
                      <a:lnTo>
                        <a:pt x="847" y="30"/>
                      </a:lnTo>
                      <a:lnTo>
                        <a:pt x="850" y="28"/>
                      </a:lnTo>
                      <a:lnTo>
                        <a:pt x="848" y="28"/>
                      </a:lnTo>
                      <a:lnTo>
                        <a:pt x="872" y="18"/>
                      </a:lnTo>
                      <a:lnTo>
                        <a:pt x="896" y="9"/>
                      </a:lnTo>
                      <a:lnTo>
                        <a:pt x="919" y="3"/>
                      </a:lnTo>
                      <a:lnTo>
                        <a:pt x="921" y="3"/>
                      </a:lnTo>
                      <a:lnTo>
                        <a:pt x="937" y="0"/>
                      </a:lnTo>
                      <a:lnTo>
                        <a:pt x="1177" y="0"/>
                      </a:lnTo>
                      <a:lnTo>
                        <a:pt x="1177" y="4"/>
                      </a:lnTo>
                      <a:lnTo>
                        <a:pt x="1039" y="4"/>
                      </a:lnTo>
                      <a:lnTo>
                        <a:pt x="1016" y="6"/>
                      </a:lnTo>
                      <a:lnTo>
                        <a:pt x="992" y="6"/>
                      </a:lnTo>
                      <a:lnTo>
                        <a:pt x="992" y="4"/>
                      </a:lnTo>
                      <a:lnTo>
                        <a:pt x="970" y="9"/>
                      </a:lnTo>
                      <a:lnTo>
                        <a:pt x="964" y="10"/>
                      </a:lnTo>
                      <a:lnTo>
                        <a:pt x="968" y="10"/>
                      </a:lnTo>
                      <a:lnTo>
                        <a:pt x="944" y="12"/>
                      </a:lnTo>
                      <a:lnTo>
                        <a:pt x="944" y="10"/>
                      </a:lnTo>
                      <a:lnTo>
                        <a:pt x="922" y="15"/>
                      </a:lnTo>
                      <a:lnTo>
                        <a:pt x="900" y="21"/>
                      </a:lnTo>
                      <a:lnTo>
                        <a:pt x="876" y="30"/>
                      </a:lnTo>
                      <a:lnTo>
                        <a:pt x="853" y="40"/>
                      </a:lnTo>
                      <a:lnTo>
                        <a:pt x="805" y="70"/>
                      </a:lnTo>
                      <a:lnTo>
                        <a:pt x="802" y="70"/>
                      </a:lnTo>
                      <a:lnTo>
                        <a:pt x="802" y="71"/>
                      </a:lnTo>
                      <a:lnTo>
                        <a:pt x="783" y="89"/>
                      </a:lnTo>
                      <a:lnTo>
                        <a:pt x="783" y="88"/>
                      </a:lnTo>
                      <a:lnTo>
                        <a:pt x="755" y="116"/>
                      </a:lnTo>
                      <a:lnTo>
                        <a:pt x="735" y="138"/>
                      </a:lnTo>
                      <a:lnTo>
                        <a:pt x="735" y="139"/>
                      </a:lnTo>
                      <a:lnTo>
                        <a:pt x="731" y="144"/>
                      </a:lnTo>
                      <a:lnTo>
                        <a:pt x="713" y="166"/>
                      </a:lnTo>
                      <a:lnTo>
                        <a:pt x="689" y="200"/>
                      </a:lnTo>
                      <a:lnTo>
                        <a:pt x="666" y="233"/>
                      </a:lnTo>
                      <a:lnTo>
                        <a:pt x="655" y="248"/>
                      </a:lnTo>
                      <a:lnTo>
                        <a:pt x="642" y="270"/>
                      </a:lnTo>
                      <a:lnTo>
                        <a:pt x="627" y="295"/>
                      </a:lnTo>
                      <a:lnTo>
                        <a:pt x="618" y="314"/>
                      </a:lnTo>
                      <a:lnTo>
                        <a:pt x="617" y="317"/>
                      </a:lnTo>
                      <a:lnTo>
                        <a:pt x="618" y="316"/>
                      </a:lnTo>
                      <a:lnTo>
                        <a:pt x="595" y="354"/>
                      </a:lnTo>
                      <a:lnTo>
                        <a:pt x="593" y="354"/>
                      </a:lnTo>
                      <a:lnTo>
                        <a:pt x="590" y="357"/>
                      </a:lnTo>
                      <a:lnTo>
                        <a:pt x="571" y="396"/>
                      </a:lnTo>
                      <a:lnTo>
                        <a:pt x="546" y="442"/>
                      </a:lnTo>
                      <a:lnTo>
                        <a:pt x="522" y="485"/>
                      </a:lnTo>
                      <a:lnTo>
                        <a:pt x="498" y="531"/>
                      </a:lnTo>
                      <a:lnTo>
                        <a:pt x="475" y="572"/>
                      </a:lnTo>
                      <a:lnTo>
                        <a:pt x="466" y="592"/>
                      </a:lnTo>
                      <a:lnTo>
                        <a:pt x="464" y="595"/>
                      </a:lnTo>
                      <a:lnTo>
                        <a:pt x="466" y="593"/>
                      </a:lnTo>
                      <a:lnTo>
                        <a:pt x="451" y="615"/>
                      </a:lnTo>
                      <a:lnTo>
                        <a:pt x="445" y="627"/>
                      </a:lnTo>
                      <a:lnTo>
                        <a:pt x="442" y="630"/>
                      </a:lnTo>
                      <a:lnTo>
                        <a:pt x="445" y="629"/>
                      </a:lnTo>
                      <a:lnTo>
                        <a:pt x="427" y="652"/>
                      </a:lnTo>
                      <a:lnTo>
                        <a:pt x="427" y="651"/>
                      </a:lnTo>
                      <a:lnTo>
                        <a:pt x="426" y="652"/>
                      </a:lnTo>
                      <a:lnTo>
                        <a:pt x="417" y="663"/>
                      </a:lnTo>
                      <a:lnTo>
                        <a:pt x="418" y="663"/>
                      </a:lnTo>
                      <a:lnTo>
                        <a:pt x="403" y="682"/>
                      </a:lnTo>
                      <a:lnTo>
                        <a:pt x="402" y="682"/>
                      </a:lnTo>
                      <a:lnTo>
                        <a:pt x="378" y="706"/>
                      </a:lnTo>
                      <a:lnTo>
                        <a:pt x="375" y="710"/>
                      </a:lnTo>
                      <a:lnTo>
                        <a:pt x="368" y="716"/>
                      </a:lnTo>
                      <a:lnTo>
                        <a:pt x="354" y="725"/>
                      </a:lnTo>
                      <a:lnTo>
                        <a:pt x="351" y="726"/>
                      </a:lnTo>
                      <a:lnTo>
                        <a:pt x="348" y="726"/>
                      </a:lnTo>
                      <a:lnTo>
                        <a:pt x="341" y="729"/>
                      </a:lnTo>
                      <a:lnTo>
                        <a:pt x="338" y="731"/>
                      </a:lnTo>
                      <a:lnTo>
                        <a:pt x="340" y="731"/>
                      </a:lnTo>
                      <a:lnTo>
                        <a:pt x="329" y="732"/>
                      </a:lnTo>
                      <a:lnTo>
                        <a:pt x="331" y="731"/>
                      </a:lnTo>
                      <a:lnTo>
                        <a:pt x="328" y="731"/>
                      </a:lnTo>
                      <a:lnTo>
                        <a:pt x="319" y="729"/>
                      </a:lnTo>
                      <a:lnTo>
                        <a:pt x="319" y="731"/>
                      </a:lnTo>
                      <a:lnTo>
                        <a:pt x="304" y="729"/>
                      </a:lnTo>
                      <a:lnTo>
                        <a:pt x="303" y="728"/>
                      </a:lnTo>
                      <a:lnTo>
                        <a:pt x="298" y="726"/>
                      </a:lnTo>
                      <a:lnTo>
                        <a:pt x="297" y="726"/>
                      </a:lnTo>
                      <a:lnTo>
                        <a:pt x="286" y="721"/>
                      </a:lnTo>
                      <a:lnTo>
                        <a:pt x="274" y="715"/>
                      </a:lnTo>
                      <a:lnTo>
                        <a:pt x="274" y="713"/>
                      </a:lnTo>
                      <a:lnTo>
                        <a:pt x="273" y="709"/>
                      </a:lnTo>
                      <a:lnTo>
                        <a:pt x="265" y="701"/>
                      </a:lnTo>
                      <a:lnTo>
                        <a:pt x="252" y="683"/>
                      </a:lnTo>
                      <a:lnTo>
                        <a:pt x="251" y="682"/>
                      </a:lnTo>
                      <a:lnTo>
                        <a:pt x="249" y="678"/>
                      </a:lnTo>
                      <a:lnTo>
                        <a:pt x="237" y="661"/>
                      </a:lnTo>
                      <a:lnTo>
                        <a:pt x="236" y="660"/>
                      </a:lnTo>
                      <a:lnTo>
                        <a:pt x="227" y="640"/>
                      </a:lnTo>
                      <a:lnTo>
                        <a:pt x="224" y="636"/>
                      </a:lnTo>
                      <a:lnTo>
                        <a:pt x="222" y="635"/>
                      </a:lnTo>
                      <a:lnTo>
                        <a:pt x="214" y="615"/>
                      </a:lnTo>
                      <a:lnTo>
                        <a:pt x="203" y="587"/>
                      </a:lnTo>
                      <a:lnTo>
                        <a:pt x="199" y="577"/>
                      </a:lnTo>
                      <a:lnTo>
                        <a:pt x="200" y="578"/>
                      </a:lnTo>
                      <a:lnTo>
                        <a:pt x="199" y="575"/>
                      </a:lnTo>
                      <a:lnTo>
                        <a:pt x="190" y="549"/>
                      </a:lnTo>
                      <a:lnTo>
                        <a:pt x="179" y="520"/>
                      </a:lnTo>
                      <a:lnTo>
                        <a:pt x="181" y="523"/>
                      </a:lnTo>
                      <a:lnTo>
                        <a:pt x="179" y="519"/>
                      </a:lnTo>
                      <a:lnTo>
                        <a:pt x="169" y="485"/>
                      </a:lnTo>
                      <a:lnTo>
                        <a:pt x="156" y="439"/>
                      </a:lnTo>
                      <a:lnTo>
                        <a:pt x="150" y="411"/>
                      </a:lnTo>
                      <a:lnTo>
                        <a:pt x="132" y="348"/>
                      </a:lnTo>
                      <a:lnTo>
                        <a:pt x="108" y="254"/>
                      </a:lnTo>
                      <a:lnTo>
                        <a:pt x="94" y="197"/>
                      </a:lnTo>
                      <a:lnTo>
                        <a:pt x="85" y="163"/>
                      </a:lnTo>
                      <a:lnTo>
                        <a:pt x="76" y="132"/>
                      </a:lnTo>
                      <a:lnTo>
                        <a:pt x="67" y="105"/>
                      </a:lnTo>
                      <a:lnTo>
                        <a:pt x="61" y="86"/>
                      </a:lnTo>
                      <a:lnTo>
                        <a:pt x="59" y="79"/>
                      </a:lnTo>
                      <a:lnTo>
                        <a:pt x="45" y="42"/>
                      </a:lnTo>
                      <a:lnTo>
                        <a:pt x="46" y="42"/>
                      </a:lnTo>
                      <a:lnTo>
                        <a:pt x="40" y="33"/>
                      </a:lnTo>
                      <a:lnTo>
                        <a:pt x="36" y="27"/>
                      </a:lnTo>
                      <a:lnTo>
                        <a:pt x="30" y="18"/>
                      </a:lnTo>
                      <a:lnTo>
                        <a:pt x="25" y="13"/>
                      </a:lnTo>
                      <a:lnTo>
                        <a:pt x="19" y="9"/>
                      </a:lnTo>
                      <a:lnTo>
                        <a:pt x="18" y="7"/>
                      </a:lnTo>
                      <a:lnTo>
                        <a:pt x="9" y="4"/>
                      </a:lnTo>
                      <a:lnTo>
                        <a:pt x="2" y="6"/>
                      </a:lnTo>
                      <a:lnTo>
                        <a:pt x="0" y="0"/>
                      </a:lnTo>
                      <a:close/>
                    </a:path>
                  </a:pathLst>
                </a:custGeom>
                <a:solidFill>
                  <a:srgbClr val="FF0000"/>
                </a:solid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6" name="Freeform 729"/>
                <p:cNvSpPr>
                  <a:spLocks noEditPoints="1"/>
                </p:cNvSpPr>
                <p:nvPr/>
              </p:nvSpPr>
              <p:spPr bwMode="auto">
                <a:xfrm>
                  <a:off x="4144963" y="4043363"/>
                  <a:ext cx="1868488" cy="252413"/>
                </a:xfrm>
                <a:custGeom>
                  <a:avLst/>
                  <a:gdLst/>
                  <a:ahLst/>
                  <a:cxnLst>
                    <a:cxn ang="0">
                      <a:pos x="475" y="132"/>
                    </a:cxn>
                    <a:cxn ang="0">
                      <a:pos x="51" y="0"/>
                    </a:cxn>
                    <a:cxn ang="0">
                      <a:pos x="61" y="4"/>
                    </a:cxn>
                    <a:cxn ang="0">
                      <a:pos x="70" y="10"/>
                    </a:cxn>
                    <a:cxn ang="0">
                      <a:pos x="105" y="34"/>
                    </a:cxn>
                    <a:cxn ang="0">
                      <a:pos x="168" y="88"/>
                    </a:cxn>
                    <a:cxn ang="0">
                      <a:pos x="206" y="113"/>
                    </a:cxn>
                    <a:cxn ang="0">
                      <a:pos x="236" y="131"/>
                    </a:cxn>
                    <a:cxn ang="0">
                      <a:pos x="260" y="136"/>
                    </a:cxn>
                    <a:cxn ang="0">
                      <a:pos x="282" y="141"/>
                    </a:cxn>
                    <a:cxn ang="0">
                      <a:pos x="306" y="144"/>
                    </a:cxn>
                    <a:cxn ang="0">
                      <a:pos x="365" y="144"/>
                    </a:cxn>
                    <a:cxn ang="0">
                      <a:pos x="399" y="139"/>
                    </a:cxn>
                    <a:cxn ang="0">
                      <a:pos x="421" y="133"/>
                    </a:cxn>
                    <a:cxn ang="0">
                      <a:pos x="469" y="120"/>
                    </a:cxn>
                    <a:cxn ang="0">
                      <a:pos x="612" y="65"/>
                    </a:cxn>
                    <a:cxn ang="0">
                      <a:pos x="660" y="47"/>
                    </a:cxn>
                    <a:cxn ang="0">
                      <a:pos x="707" y="33"/>
                    </a:cxn>
                    <a:cxn ang="0">
                      <a:pos x="780" y="16"/>
                    </a:cxn>
                    <a:cxn ang="0">
                      <a:pos x="827" y="7"/>
                    </a:cxn>
                    <a:cxn ang="0">
                      <a:pos x="1177" y="0"/>
                    </a:cxn>
                    <a:cxn ang="0">
                      <a:pos x="993" y="10"/>
                    </a:cxn>
                    <a:cxn ang="0">
                      <a:pos x="851" y="15"/>
                    </a:cxn>
                    <a:cxn ang="0">
                      <a:pos x="823" y="21"/>
                    </a:cxn>
                    <a:cxn ang="0">
                      <a:pos x="781" y="28"/>
                    </a:cxn>
                    <a:cxn ang="0">
                      <a:pos x="775" y="28"/>
                    </a:cxn>
                    <a:cxn ang="0">
                      <a:pos x="688" y="53"/>
                    </a:cxn>
                    <a:cxn ang="0">
                      <a:pos x="681" y="53"/>
                    </a:cxn>
                    <a:cxn ang="0">
                      <a:pos x="641" y="67"/>
                    </a:cxn>
                    <a:cxn ang="0">
                      <a:pos x="544" y="105"/>
                    </a:cxn>
                    <a:cxn ang="0">
                      <a:pos x="467" y="133"/>
                    </a:cxn>
                    <a:cxn ang="0">
                      <a:pos x="414" y="151"/>
                    </a:cxn>
                    <a:cxn ang="0">
                      <a:pos x="390" y="154"/>
                    </a:cxn>
                    <a:cxn ang="0">
                      <a:pos x="353" y="159"/>
                    </a:cxn>
                    <a:cxn ang="0">
                      <a:pos x="291" y="156"/>
                    </a:cxn>
                    <a:cxn ang="0">
                      <a:pos x="258" y="151"/>
                    </a:cxn>
                    <a:cxn ang="0">
                      <a:pos x="234" y="142"/>
                    </a:cxn>
                    <a:cxn ang="0">
                      <a:pos x="200" y="125"/>
                    </a:cxn>
                    <a:cxn ang="0">
                      <a:pos x="174" y="108"/>
                    </a:cxn>
                    <a:cxn ang="0">
                      <a:pos x="135" y="79"/>
                    </a:cxn>
                    <a:cxn ang="0">
                      <a:pos x="96" y="45"/>
                    </a:cxn>
                    <a:cxn ang="0">
                      <a:pos x="65" y="24"/>
                    </a:cxn>
                    <a:cxn ang="0">
                      <a:pos x="51" y="15"/>
                    </a:cxn>
                    <a:cxn ang="0">
                      <a:pos x="43" y="12"/>
                    </a:cxn>
                    <a:cxn ang="0">
                      <a:pos x="24" y="7"/>
                    </a:cxn>
                  </a:cxnLst>
                  <a:rect l="0" t="0" r="r" b="b"/>
                  <a:pathLst>
                    <a:path w="1177" h="159">
                      <a:moveTo>
                        <a:pt x="479" y="131"/>
                      </a:moveTo>
                      <a:lnTo>
                        <a:pt x="473" y="132"/>
                      </a:lnTo>
                      <a:lnTo>
                        <a:pt x="475" y="132"/>
                      </a:lnTo>
                      <a:lnTo>
                        <a:pt x="479" y="131"/>
                      </a:lnTo>
                      <a:close/>
                      <a:moveTo>
                        <a:pt x="0" y="0"/>
                      </a:moveTo>
                      <a:lnTo>
                        <a:pt x="51" y="0"/>
                      </a:lnTo>
                      <a:lnTo>
                        <a:pt x="55" y="3"/>
                      </a:lnTo>
                      <a:lnTo>
                        <a:pt x="59" y="4"/>
                      </a:lnTo>
                      <a:lnTo>
                        <a:pt x="61" y="4"/>
                      </a:lnTo>
                      <a:lnTo>
                        <a:pt x="62" y="6"/>
                      </a:lnTo>
                      <a:lnTo>
                        <a:pt x="68" y="10"/>
                      </a:lnTo>
                      <a:lnTo>
                        <a:pt x="70" y="10"/>
                      </a:lnTo>
                      <a:lnTo>
                        <a:pt x="73" y="12"/>
                      </a:lnTo>
                      <a:lnTo>
                        <a:pt x="79" y="16"/>
                      </a:lnTo>
                      <a:lnTo>
                        <a:pt x="105" y="34"/>
                      </a:lnTo>
                      <a:lnTo>
                        <a:pt x="120" y="47"/>
                      </a:lnTo>
                      <a:lnTo>
                        <a:pt x="144" y="70"/>
                      </a:lnTo>
                      <a:lnTo>
                        <a:pt x="168" y="88"/>
                      </a:lnTo>
                      <a:lnTo>
                        <a:pt x="181" y="98"/>
                      </a:lnTo>
                      <a:lnTo>
                        <a:pt x="200" y="110"/>
                      </a:lnTo>
                      <a:lnTo>
                        <a:pt x="206" y="113"/>
                      </a:lnTo>
                      <a:lnTo>
                        <a:pt x="202" y="110"/>
                      </a:lnTo>
                      <a:lnTo>
                        <a:pt x="228" y="128"/>
                      </a:lnTo>
                      <a:lnTo>
                        <a:pt x="236" y="131"/>
                      </a:lnTo>
                      <a:lnTo>
                        <a:pt x="245" y="132"/>
                      </a:lnTo>
                      <a:lnTo>
                        <a:pt x="246" y="132"/>
                      </a:lnTo>
                      <a:lnTo>
                        <a:pt x="260" y="136"/>
                      </a:lnTo>
                      <a:lnTo>
                        <a:pt x="261" y="138"/>
                      </a:lnTo>
                      <a:lnTo>
                        <a:pt x="280" y="141"/>
                      </a:lnTo>
                      <a:lnTo>
                        <a:pt x="282" y="141"/>
                      </a:lnTo>
                      <a:lnTo>
                        <a:pt x="283" y="142"/>
                      </a:lnTo>
                      <a:lnTo>
                        <a:pt x="292" y="142"/>
                      </a:lnTo>
                      <a:lnTo>
                        <a:pt x="306" y="144"/>
                      </a:lnTo>
                      <a:lnTo>
                        <a:pt x="316" y="145"/>
                      </a:lnTo>
                      <a:lnTo>
                        <a:pt x="351" y="145"/>
                      </a:lnTo>
                      <a:lnTo>
                        <a:pt x="365" y="144"/>
                      </a:lnTo>
                      <a:lnTo>
                        <a:pt x="375" y="142"/>
                      </a:lnTo>
                      <a:lnTo>
                        <a:pt x="389" y="141"/>
                      </a:lnTo>
                      <a:lnTo>
                        <a:pt x="399" y="139"/>
                      </a:lnTo>
                      <a:lnTo>
                        <a:pt x="414" y="138"/>
                      </a:lnTo>
                      <a:lnTo>
                        <a:pt x="420" y="135"/>
                      </a:lnTo>
                      <a:lnTo>
                        <a:pt x="421" y="133"/>
                      </a:lnTo>
                      <a:lnTo>
                        <a:pt x="445" y="128"/>
                      </a:lnTo>
                      <a:lnTo>
                        <a:pt x="464" y="122"/>
                      </a:lnTo>
                      <a:lnTo>
                        <a:pt x="469" y="120"/>
                      </a:lnTo>
                      <a:lnTo>
                        <a:pt x="540" y="93"/>
                      </a:lnTo>
                      <a:lnTo>
                        <a:pt x="565" y="83"/>
                      </a:lnTo>
                      <a:lnTo>
                        <a:pt x="612" y="65"/>
                      </a:lnTo>
                      <a:lnTo>
                        <a:pt x="636" y="55"/>
                      </a:lnTo>
                      <a:lnTo>
                        <a:pt x="654" y="49"/>
                      </a:lnTo>
                      <a:lnTo>
                        <a:pt x="660" y="47"/>
                      </a:lnTo>
                      <a:lnTo>
                        <a:pt x="679" y="42"/>
                      </a:lnTo>
                      <a:lnTo>
                        <a:pt x="684" y="42"/>
                      </a:lnTo>
                      <a:lnTo>
                        <a:pt x="707" y="33"/>
                      </a:lnTo>
                      <a:lnTo>
                        <a:pt x="755" y="21"/>
                      </a:lnTo>
                      <a:lnTo>
                        <a:pt x="774" y="16"/>
                      </a:lnTo>
                      <a:lnTo>
                        <a:pt x="780" y="16"/>
                      </a:lnTo>
                      <a:lnTo>
                        <a:pt x="802" y="12"/>
                      </a:lnTo>
                      <a:lnTo>
                        <a:pt x="821" y="7"/>
                      </a:lnTo>
                      <a:lnTo>
                        <a:pt x="827" y="7"/>
                      </a:lnTo>
                      <a:lnTo>
                        <a:pt x="851" y="3"/>
                      </a:lnTo>
                      <a:lnTo>
                        <a:pt x="899" y="0"/>
                      </a:lnTo>
                      <a:lnTo>
                        <a:pt x="1177" y="0"/>
                      </a:lnTo>
                      <a:lnTo>
                        <a:pt x="1177" y="9"/>
                      </a:lnTo>
                      <a:lnTo>
                        <a:pt x="1017" y="9"/>
                      </a:lnTo>
                      <a:lnTo>
                        <a:pt x="993" y="10"/>
                      </a:lnTo>
                      <a:lnTo>
                        <a:pt x="946" y="10"/>
                      </a:lnTo>
                      <a:lnTo>
                        <a:pt x="851" y="16"/>
                      </a:lnTo>
                      <a:lnTo>
                        <a:pt x="851" y="15"/>
                      </a:lnTo>
                      <a:lnTo>
                        <a:pt x="829" y="19"/>
                      </a:lnTo>
                      <a:lnTo>
                        <a:pt x="824" y="21"/>
                      </a:lnTo>
                      <a:lnTo>
                        <a:pt x="823" y="21"/>
                      </a:lnTo>
                      <a:lnTo>
                        <a:pt x="823" y="19"/>
                      </a:lnTo>
                      <a:lnTo>
                        <a:pt x="805" y="24"/>
                      </a:lnTo>
                      <a:lnTo>
                        <a:pt x="781" y="28"/>
                      </a:lnTo>
                      <a:lnTo>
                        <a:pt x="777" y="30"/>
                      </a:lnTo>
                      <a:lnTo>
                        <a:pt x="775" y="30"/>
                      </a:lnTo>
                      <a:lnTo>
                        <a:pt x="775" y="28"/>
                      </a:lnTo>
                      <a:lnTo>
                        <a:pt x="758" y="33"/>
                      </a:lnTo>
                      <a:lnTo>
                        <a:pt x="712" y="45"/>
                      </a:lnTo>
                      <a:lnTo>
                        <a:pt x="688" y="53"/>
                      </a:lnTo>
                      <a:lnTo>
                        <a:pt x="685" y="55"/>
                      </a:lnTo>
                      <a:lnTo>
                        <a:pt x="681" y="55"/>
                      </a:lnTo>
                      <a:lnTo>
                        <a:pt x="681" y="53"/>
                      </a:lnTo>
                      <a:lnTo>
                        <a:pt x="663" y="59"/>
                      </a:lnTo>
                      <a:lnTo>
                        <a:pt x="657" y="61"/>
                      </a:lnTo>
                      <a:lnTo>
                        <a:pt x="641" y="67"/>
                      </a:lnTo>
                      <a:lnTo>
                        <a:pt x="617" y="77"/>
                      </a:lnTo>
                      <a:lnTo>
                        <a:pt x="569" y="95"/>
                      </a:lnTo>
                      <a:lnTo>
                        <a:pt x="544" y="105"/>
                      </a:lnTo>
                      <a:lnTo>
                        <a:pt x="475" y="132"/>
                      </a:lnTo>
                      <a:lnTo>
                        <a:pt x="472" y="132"/>
                      </a:lnTo>
                      <a:lnTo>
                        <a:pt x="467" y="133"/>
                      </a:lnTo>
                      <a:lnTo>
                        <a:pt x="448" y="139"/>
                      </a:lnTo>
                      <a:lnTo>
                        <a:pt x="426" y="145"/>
                      </a:lnTo>
                      <a:lnTo>
                        <a:pt x="414" y="151"/>
                      </a:lnTo>
                      <a:lnTo>
                        <a:pt x="415" y="151"/>
                      </a:lnTo>
                      <a:lnTo>
                        <a:pt x="400" y="153"/>
                      </a:lnTo>
                      <a:lnTo>
                        <a:pt x="390" y="154"/>
                      </a:lnTo>
                      <a:lnTo>
                        <a:pt x="377" y="156"/>
                      </a:lnTo>
                      <a:lnTo>
                        <a:pt x="366" y="157"/>
                      </a:lnTo>
                      <a:lnTo>
                        <a:pt x="353" y="159"/>
                      </a:lnTo>
                      <a:lnTo>
                        <a:pt x="314" y="159"/>
                      </a:lnTo>
                      <a:lnTo>
                        <a:pt x="304" y="157"/>
                      </a:lnTo>
                      <a:lnTo>
                        <a:pt x="291" y="156"/>
                      </a:lnTo>
                      <a:lnTo>
                        <a:pt x="279" y="156"/>
                      </a:lnTo>
                      <a:lnTo>
                        <a:pt x="277" y="154"/>
                      </a:lnTo>
                      <a:lnTo>
                        <a:pt x="258" y="151"/>
                      </a:lnTo>
                      <a:lnTo>
                        <a:pt x="252" y="148"/>
                      </a:lnTo>
                      <a:lnTo>
                        <a:pt x="242" y="144"/>
                      </a:lnTo>
                      <a:lnTo>
                        <a:pt x="234" y="142"/>
                      </a:lnTo>
                      <a:lnTo>
                        <a:pt x="231" y="142"/>
                      </a:lnTo>
                      <a:lnTo>
                        <a:pt x="222" y="138"/>
                      </a:lnTo>
                      <a:lnTo>
                        <a:pt x="200" y="125"/>
                      </a:lnTo>
                      <a:lnTo>
                        <a:pt x="208" y="129"/>
                      </a:lnTo>
                      <a:lnTo>
                        <a:pt x="194" y="120"/>
                      </a:lnTo>
                      <a:lnTo>
                        <a:pt x="174" y="108"/>
                      </a:lnTo>
                      <a:lnTo>
                        <a:pt x="160" y="98"/>
                      </a:lnTo>
                      <a:lnTo>
                        <a:pt x="136" y="80"/>
                      </a:lnTo>
                      <a:lnTo>
                        <a:pt x="135" y="79"/>
                      </a:lnTo>
                      <a:lnTo>
                        <a:pt x="111" y="56"/>
                      </a:lnTo>
                      <a:lnTo>
                        <a:pt x="111" y="58"/>
                      </a:lnTo>
                      <a:lnTo>
                        <a:pt x="96" y="45"/>
                      </a:lnTo>
                      <a:lnTo>
                        <a:pt x="71" y="27"/>
                      </a:lnTo>
                      <a:lnTo>
                        <a:pt x="67" y="24"/>
                      </a:lnTo>
                      <a:lnTo>
                        <a:pt x="65" y="24"/>
                      </a:lnTo>
                      <a:lnTo>
                        <a:pt x="64" y="22"/>
                      </a:lnTo>
                      <a:lnTo>
                        <a:pt x="55" y="16"/>
                      </a:lnTo>
                      <a:lnTo>
                        <a:pt x="51" y="15"/>
                      </a:lnTo>
                      <a:lnTo>
                        <a:pt x="49" y="15"/>
                      </a:lnTo>
                      <a:lnTo>
                        <a:pt x="45" y="12"/>
                      </a:lnTo>
                      <a:lnTo>
                        <a:pt x="43" y="12"/>
                      </a:lnTo>
                      <a:lnTo>
                        <a:pt x="40" y="10"/>
                      </a:lnTo>
                      <a:lnTo>
                        <a:pt x="24" y="6"/>
                      </a:lnTo>
                      <a:lnTo>
                        <a:pt x="24" y="7"/>
                      </a:lnTo>
                      <a:lnTo>
                        <a:pt x="0" y="7"/>
                      </a:lnTo>
                      <a:lnTo>
                        <a:pt x="0" y="0"/>
                      </a:lnTo>
                      <a:close/>
                    </a:path>
                  </a:pathLst>
                </a:custGeom>
                <a:solidFill>
                  <a:srgbClr val="0000FF"/>
                </a:solid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7" name="Line 730"/>
                <p:cNvSpPr>
                  <a:spLocks noChangeShapeType="1"/>
                </p:cNvSpPr>
                <p:nvPr/>
              </p:nvSpPr>
              <p:spPr bwMode="auto">
                <a:xfrm>
                  <a:off x="5843588" y="5969000"/>
                  <a:ext cx="1588" cy="1588"/>
                </a:xfrm>
                <a:prstGeom prst="line">
                  <a:avLst/>
                </a:prstGeom>
                <a:noFill/>
                <a:ln w="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8" name="Freeform 731"/>
                <p:cNvSpPr>
                  <a:spLocks/>
                </p:cNvSpPr>
                <p:nvPr/>
              </p:nvSpPr>
              <p:spPr bwMode="auto">
                <a:xfrm>
                  <a:off x="5945188" y="5942013"/>
                  <a:ext cx="112713" cy="109538"/>
                </a:xfrm>
                <a:custGeom>
                  <a:avLst/>
                  <a:gdLst/>
                  <a:ahLst/>
                  <a:cxnLst>
                    <a:cxn ang="0">
                      <a:pos x="0" y="0"/>
                    </a:cxn>
                    <a:cxn ang="0">
                      <a:pos x="39" y="0"/>
                    </a:cxn>
                    <a:cxn ang="0">
                      <a:pos x="39" y="5"/>
                    </a:cxn>
                    <a:cxn ang="0">
                      <a:pos x="33" y="6"/>
                    </a:cxn>
                    <a:cxn ang="0">
                      <a:pos x="33" y="9"/>
                    </a:cxn>
                    <a:cxn ang="0">
                      <a:pos x="34" y="9"/>
                    </a:cxn>
                    <a:cxn ang="0">
                      <a:pos x="34" y="12"/>
                    </a:cxn>
                    <a:cxn ang="0">
                      <a:pos x="42" y="23"/>
                    </a:cxn>
                    <a:cxn ang="0">
                      <a:pos x="48" y="14"/>
                    </a:cxn>
                    <a:cxn ang="0">
                      <a:pos x="49" y="11"/>
                    </a:cxn>
                    <a:cxn ang="0">
                      <a:pos x="49" y="6"/>
                    </a:cxn>
                    <a:cxn ang="0">
                      <a:pos x="48" y="6"/>
                    </a:cxn>
                    <a:cxn ang="0">
                      <a:pos x="48" y="5"/>
                    </a:cxn>
                    <a:cxn ang="0">
                      <a:pos x="43" y="5"/>
                    </a:cxn>
                    <a:cxn ang="0">
                      <a:pos x="43" y="0"/>
                    </a:cxn>
                    <a:cxn ang="0">
                      <a:pos x="68" y="0"/>
                    </a:cxn>
                    <a:cxn ang="0">
                      <a:pos x="68" y="5"/>
                    </a:cxn>
                    <a:cxn ang="0">
                      <a:pos x="65" y="5"/>
                    </a:cxn>
                    <a:cxn ang="0">
                      <a:pos x="57" y="9"/>
                    </a:cxn>
                    <a:cxn ang="0">
                      <a:pos x="54" y="12"/>
                    </a:cxn>
                    <a:cxn ang="0">
                      <a:pos x="51" y="17"/>
                    </a:cxn>
                    <a:cxn ang="0">
                      <a:pos x="43" y="27"/>
                    </a:cxn>
                    <a:cxn ang="0">
                      <a:pos x="55" y="49"/>
                    </a:cxn>
                    <a:cxn ang="0">
                      <a:pos x="58" y="55"/>
                    </a:cxn>
                    <a:cxn ang="0">
                      <a:pos x="61" y="60"/>
                    </a:cxn>
                    <a:cxn ang="0">
                      <a:pos x="64" y="63"/>
                    </a:cxn>
                    <a:cxn ang="0">
                      <a:pos x="67" y="64"/>
                    </a:cxn>
                    <a:cxn ang="0">
                      <a:pos x="68" y="66"/>
                    </a:cxn>
                    <a:cxn ang="0">
                      <a:pos x="71" y="66"/>
                    </a:cxn>
                    <a:cxn ang="0">
                      <a:pos x="71" y="69"/>
                    </a:cxn>
                    <a:cxn ang="0">
                      <a:pos x="33" y="69"/>
                    </a:cxn>
                    <a:cxn ang="0">
                      <a:pos x="33" y="66"/>
                    </a:cxn>
                    <a:cxn ang="0">
                      <a:pos x="36" y="66"/>
                    </a:cxn>
                    <a:cxn ang="0">
                      <a:pos x="39" y="64"/>
                    </a:cxn>
                    <a:cxn ang="0">
                      <a:pos x="40" y="63"/>
                    </a:cxn>
                    <a:cxn ang="0">
                      <a:pos x="37" y="57"/>
                    </a:cxn>
                    <a:cxn ang="0">
                      <a:pos x="30" y="45"/>
                    </a:cxn>
                    <a:cxn ang="0">
                      <a:pos x="25" y="52"/>
                    </a:cxn>
                    <a:cxn ang="0">
                      <a:pos x="24" y="55"/>
                    </a:cxn>
                    <a:cxn ang="0">
                      <a:pos x="21" y="58"/>
                    </a:cxn>
                    <a:cxn ang="0">
                      <a:pos x="21" y="64"/>
                    </a:cxn>
                    <a:cxn ang="0">
                      <a:pos x="22" y="64"/>
                    </a:cxn>
                    <a:cxn ang="0">
                      <a:pos x="24" y="66"/>
                    </a:cxn>
                    <a:cxn ang="0">
                      <a:pos x="28" y="66"/>
                    </a:cxn>
                    <a:cxn ang="0">
                      <a:pos x="28" y="69"/>
                    </a:cxn>
                    <a:cxn ang="0">
                      <a:pos x="0" y="69"/>
                    </a:cxn>
                    <a:cxn ang="0">
                      <a:pos x="0" y="66"/>
                    </a:cxn>
                    <a:cxn ang="0">
                      <a:pos x="3" y="66"/>
                    </a:cxn>
                    <a:cxn ang="0">
                      <a:pos x="8" y="64"/>
                    </a:cxn>
                    <a:cxn ang="0">
                      <a:pos x="9" y="63"/>
                    </a:cxn>
                    <a:cxn ang="0">
                      <a:pos x="14" y="60"/>
                    </a:cxn>
                    <a:cxn ang="0">
                      <a:pos x="18" y="55"/>
                    </a:cxn>
                    <a:cxn ang="0">
                      <a:pos x="22" y="49"/>
                    </a:cxn>
                    <a:cxn ang="0">
                      <a:pos x="28" y="40"/>
                    </a:cxn>
                    <a:cxn ang="0">
                      <a:pos x="17" y="20"/>
                    </a:cxn>
                    <a:cxn ang="0">
                      <a:pos x="14" y="15"/>
                    </a:cxn>
                    <a:cxn ang="0">
                      <a:pos x="12" y="12"/>
                    </a:cxn>
                    <a:cxn ang="0">
                      <a:pos x="11" y="11"/>
                    </a:cxn>
                    <a:cxn ang="0">
                      <a:pos x="9" y="8"/>
                    </a:cxn>
                    <a:cxn ang="0">
                      <a:pos x="6" y="8"/>
                    </a:cxn>
                    <a:cxn ang="0">
                      <a:pos x="3" y="5"/>
                    </a:cxn>
                    <a:cxn ang="0">
                      <a:pos x="0" y="5"/>
                    </a:cxn>
                    <a:cxn ang="0">
                      <a:pos x="0" y="0"/>
                    </a:cxn>
                  </a:cxnLst>
                  <a:rect l="0" t="0" r="r" b="b"/>
                  <a:pathLst>
                    <a:path w="71" h="69">
                      <a:moveTo>
                        <a:pt x="0" y="0"/>
                      </a:moveTo>
                      <a:lnTo>
                        <a:pt x="39" y="0"/>
                      </a:lnTo>
                      <a:lnTo>
                        <a:pt x="39" y="5"/>
                      </a:lnTo>
                      <a:lnTo>
                        <a:pt x="33" y="6"/>
                      </a:lnTo>
                      <a:lnTo>
                        <a:pt x="33" y="9"/>
                      </a:lnTo>
                      <a:lnTo>
                        <a:pt x="34" y="9"/>
                      </a:lnTo>
                      <a:lnTo>
                        <a:pt x="34" y="12"/>
                      </a:lnTo>
                      <a:lnTo>
                        <a:pt x="42" y="23"/>
                      </a:lnTo>
                      <a:lnTo>
                        <a:pt x="48" y="14"/>
                      </a:lnTo>
                      <a:lnTo>
                        <a:pt x="49" y="11"/>
                      </a:lnTo>
                      <a:lnTo>
                        <a:pt x="49" y="6"/>
                      </a:lnTo>
                      <a:lnTo>
                        <a:pt x="48" y="6"/>
                      </a:lnTo>
                      <a:lnTo>
                        <a:pt x="48" y="5"/>
                      </a:lnTo>
                      <a:lnTo>
                        <a:pt x="43" y="5"/>
                      </a:lnTo>
                      <a:lnTo>
                        <a:pt x="43" y="0"/>
                      </a:lnTo>
                      <a:lnTo>
                        <a:pt x="68" y="0"/>
                      </a:lnTo>
                      <a:lnTo>
                        <a:pt x="68" y="5"/>
                      </a:lnTo>
                      <a:lnTo>
                        <a:pt x="65" y="5"/>
                      </a:lnTo>
                      <a:lnTo>
                        <a:pt x="57" y="9"/>
                      </a:lnTo>
                      <a:lnTo>
                        <a:pt x="54" y="12"/>
                      </a:lnTo>
                      <a:lnTo>
                        <a:pt x="51" y="17"/>
                      </a:lnTo>
                      <a:lnTo>
                        <a:pt x="43" y="27"/>
                      </a:lnTo>
                      <a:lnTo>
                        <a:pt x="55" y="49"/>
                      </a:lnTo>
                      <a:lnTo>
                        <a:pt x="58" y="55"/>
                      </a:lnTo>
                      <a:lnTo>
                        <a:pt x="61" y="60"/>
                      </a:lnTo>
                      <a:lnTo>
                        <a:pt x="64" y="63"/>
                      </a:lnTo>
                      <a:lnTo>
                        <a:pt x="67" y="64"/>
                      </a:lnTo>
                      <a:lnTo>
                        <a:pt x="68" y="66"/>
                      </a:lnTo>
                      <a:lnTo>
                        <a:pt x="71" y="66"/>
                      </a:lnTo>
                      <a:lnTo>
                        <a:pt x="71" y="69"/>
                      </a:lnTo>
                      <a:lnTo>
                        <a:pt x="33" y="69"/>
                      </a:lnTo>
                      <a:lnTo>
                        <a:pt x="33" y="66"/>
                      </a:lnTo>
                      <a:lnTo>
                        <a:pt x="36" y="66"/>
                      </a:lnTo>
                      <a:lnTo>
                        <a:pt x="39" y="64"/>
                      </a:lnTo>
                      <a:lnTo>
                        <a:pt x="40" y="63"/>
                      </a:lnTo>
                      <a:lnTo>
                        <a:pt x="37" y="57"/>
                      </a:lnTo>
                      <a:lnTo>
                        <a:pt x="30" y="45"/>
                      </a:lnTo>
                      <a:lnTo>
                        <a:pt x="25" y="52"/>
                      </a:lnTo>
                      <a:lnTo>
                        <a:pt x="24" y="55"/>
                      </a:lnTo>
                      <a:lnTo>
                        <a:pt x="21" y="58"/>
                      </a:lnTo>
                      <a:lnTo>
                        <a:pt x="21" y="64"/>
                      </a:lnTo>
                      <a:lnTo>
                        <a:pt x="22" y="64"/>
                      </a:lnTo>
                      <a:lnTo>
                        <a:pt x="24" y="66"/>
                      </a:lnTo>
                      <a:lnTo>
                        <a:pt x="28" y="66"/>
                      </a:lnTo>
                      <a:lnTo>
                        <a:pt x="28" y="69"/>
                      </a:lnTo>
                      <a:lnTo>
                        <a:pt x="0" y="69"/>
                      </a:lnTo>
                      <a:lnTo>
                        <a:pt x="0" y="66"/>
                      </a:lnTo>
                      <a:lnTo>
                        <a:pt x="3" y="66"/>
                      </a:lnTo>
                      <a:lnTo>
                        <a:pt x="8" y="64"/>
                      </a:lnTo>
                      <a:lnTo>
                        <a:pt x="9" y="63"/>
                      </a:lnTo>
                      <a:lnTo>
                        <a:pt x="14" y="60"/>
                      </a:lnTo>
                      <a:lnTo>
                        <a:pt x="18" y="55"/>
                      </a:lnTo>
                      <a:lnTo>
                        <a:pt x="22" y="49"/>
                      </a:lnTo>
                      <a:lnTo>
                        <a:pt x="28" y="40"/>
                      </a:lnTo>
                      <a:lnTo>
                        <a:pt x="17" y="20"/>
                      </a:lnTo>
                      <a:lnTo>
                        <a:pt x="14" y="15"/>
                      </a:lnTo>
                      <a:lnTo>
                        <a:pt x="12" y="12"/>
                      </a:lnTo>
                      <a:lnTo>
                        <a:pt x="11" y="11"/>
                      </a:lnTo>
                      <a:lnTo>
                        <a:pt x="9" y="8"/>
                      </a:lnTo>
                      <a:lnTo>
                        <a:pt x="6" y="8"/>
                      </a:lnTo>
                      <a:lnTo>
                        <a:pt x="3" y="5"/>
                      </a:lnTo>
                      <a:lnTo>
                        <a:pt x="0" y="5"/>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9" name="Line 732"/>
                <p:cNvSpPr>
                  <a:spLocks noChangeShapeType="1"/>
                </p:cNvSpPr>
                <p:nvPr/>
              </p:nvSpPr>
              <p:spPr bwMode="auto">
                <a:xfrm>
                  <a:off x="4048125" y="3817938"/>
                  <a:ext cx="1588" cy="1588"/>
                </a:xfrm>
                <a:prstGeom prst="line">
                  <a:avLst/>
                </a:prstGeom>
                <a:noFill/>
                <a:ln w="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0" name="Line 738"/>
                <p:cNvSpPr>
                  <a:spLocks noChangeShapeType="1"/>
                </p:cNvSpPr>
                <p:nvPr/>
              </p:nvSpPr>
              <p:spPr bwMode="auto">
                <a:xfrm>
                  <a:off x="4183063" y="3817938"/>
                  <a:ext cx="1588" cy="1588"/>
                </a:xfrm>
                <a:prstGeom prst="line">
                  <a:avLst/>
                </a:prstGeom>
                <a:noFill/>
                <a:ln w="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31" name="TextBox 230"/>
              <p:cNvSpPr txBox="1"/>
              <p:nvPr/>
            </p:nvSpPr>
            <p:spPr>
              <a:xfrm>
                <a:off x="4077018" y="533400"/>
                <a:ext cx="1866582" cy="400110"/>
              </a:xfrm>
              <a:prstGeom prst="rect">
                <a:avLst/>
              </a:prstGeom>
              <a:noFill/>
            </p:spPr>
            <p:txBody>
              <a:bodyPr wrap="square" rtlCol="0">
                <a:spAutoFit/>
              </a:bodyPr>
              <a:lstStyle/>
              <a:p>
                <a:pPr algn="ctr"/>
                <a:r>
                  <a:rPr lang="en-US" sz="2000" dirty="0" smtClean="0">
                    <a:latin typeface="Arial"/>
                  </a:rPr>
                  <a:t>h</a:t>
                </a:r>
                <a:r>
                  <a:rPr lang="en-US" sz="2000" baseline="-25000" dirty="0" smtClean="0">
                    <a:latin typeface="Comic Sans MS"/>
                  </a:rPr>
                  <a:t>1L</a:t>
                </a:r>
                <a:r>
                  <a:rPr lang="en-US" sz="2000" baseline="30000" dirty="0" smtClean="0">
                    <a:latin typeface="cmsy10"/>
                  </a:rPr>
                  <a:t>⊥</a:t>
                </a:r>
                <a:r>
                  <a:rPr lang="en-US" sz="2000" baseline="30000" dirty="0" smtClean="0"/>
                  <a:t>(1)</a:t>
                </a:r>
                <a:r>
                  <a:rPr lang="en-US" sz="2000" baseline="30000" dirty="0" smtClean="0">
                    <a:latin typeface="cmsy10"/>
                  </a:rPr>
                  <a:t> </a:t>
                </a:r>
                <a:endParaRPr lang="en-US" sz="2000" baseline="30000" dirty="0"/>
              </a:p>
            </p:txBody>
          </p:sp>
          <p:cxnSp>
            <p:nvCxnSpPr>
              <p:cNvPr id="232" name="Straight Arrow Connector 574"/>
              <p:cNvCxnSpPr/>
              <p:nvPr/>
            </p:nvCxnSpPr>
            <p:spPr bwMode="auto">
              <a:xfrm rot="16200000" flipH="1">
                <a:off x="4720590" y="1927921"/>
                <a:ext cx="400050" cy="240030"/>
              </a:xfrm>
              <a:prstGeom prst="straightConnector1">
                <a:avLst/>
              </a:prstGeom>
              <a:noFill/>
              <a:ln w="12700" cap="flat" cmpd="sng" algn="ctr">
                <a:solidFill>
                  <a:srgbClr val="FF0000"/>
                </a:solidFill>
                <a:prstDash val="solid"/>
                <a:round/>
                <a:headEnd type="none" w="med" len="med"/>
                <a:tailEnd type="arrow"/>
              </a:ln>
              <a:effectLst/>
            </p:spPr>
          </p:cxnSp>
          <p:cxnSp>
            <p:nvCxnSpPr>
              <p:cNvPr id="233" name="Straight Arrow Connector 575"/>
              <p:cNvCxnSpPr/>
              <p:nvPr/>
            </p:nvCxnSpPr>
            <p:spPr bwMode="auto">
              <a:xfrm rot="16200000" flipH="1">
                <a:off x="4921884" y="1165921"/>
                <a:ext cx="480060" cy="320040"/>
              </a:xfrm>
              <a:prstGeom prst="straightConnector1">
                <a:avLst/>
              </a:prstGeom>
              <a:noFill/>
              <a:ln w="12700" cap="flat" cmpd="sng" algn="ctr">
                <a:solidFill>
                  <a:srgbClr val="0000FF"/>
                </a:solidFill>
                <a:prstDash val="solid"/>
                <a:round/>
                <a:headEnd type="none" w="med" len="med"/>
                <a:tailEnd type="arrow"/>
              </a:ln>
              <a:effectLst/>
            </p:spPr>
          </p:cxnSp>
          <p:sp>
            <p:nvSpPr>
              <p:cNvPr id="234" name="TextBox 233"/>
              <p:cNvSpPr txBox="1"/>
              <p:nvPr/>
            </p:nvSpPr>
            <p:spPr>
              <a:xfrm>
                <a:off x="4827270" y="2228910"/>
                <a:ext cx="1040130" cy="355482"/>
              </a:xfrm>
              <a:prstGeom prst="rect">
                <a:avLst/>
              </a:prstGeom>
              <a:noFill/>
            </p:spPr>
            <p:txBody>
              <a:bodyPr wrap="square" rtlCol="0">
                <a:spAutoFit/>
              </a:bodyPr>
              <a:lstStyle/>
              <a:p>
                <a:r>
                  <a:rPr lang="en-US" dirty="0" smtClean="0">
                    <a:solidFill>
                      <a:srgbClr val="FF0000"/>
                    </a:solidFill>
                  </a:rPr>
                  <a:t>S-P int.</a:t>
                </a:r>
                <a:endParaRPr lang="en-US" dirty="0">
                  <a:solidFill>
                    <a:srgbClr val="FF0000"/>
                  </a:solidFill>
                </a:endParaRPr>
              </a:p>
            </p:txBody>
          </p:sp>
          <p:sp>
            <p:nvSpPr>
              <p:cNvPr id="235" name="TextBox 234"/>
              <p:cNvSpPr txBox="1"/>
              <p:nvPr/>
            </p:nvSpPr>
            <p:spPr>
              <a:xfrm>
                <a:off x="5055870" y="1530529"/>
                <a:ext cx="1040130" cy="355482"/>
              </a:xfrm>
              <a:prstGeom prst="rect">
                <a:avLst/>
              </a:prstGeom>
              <a:noFill/>
            </p:spPr>
            <p:txBody>
              <a:bodyPr wrap="square" rtlCol="0">
                <a:spAutoFit/>
              </a:bodyPr>
              <a:lstStyle/>
              <a:p>
                <a:r>
                  <a:rPr lang="en-US" dirty="0" smtClean="0">
                    <a:solidFill>
                      <a:srgbClr val="0000FF"/>
                    </a:solidFill>
                  </a:rPr>
                  <a:t>P-D int.</a:t>
                </a:r>
                <a:endParaRPr lang="en-US" dirty="0">
                  <a:solidFill>
                    <a:srgbClr val="0000FF"/>
                  </a:solidFill>
                </a:endParaRPr>
              </a:p>
            </p:txBody>
          </p:sp>
        </p:grpSp>
      </p:grpSp>
    </p:spTree>
    <p:custDataLst>
      <p:tags r:id="rId1"/>
    </p:custDataLst>
  </p:cSld>
  <p:clrMapOvr>
    <a:masterClrMapping/>
  </p:clrMapOvr>
  <p:transition advTm="51589">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p:cTn id="7" dur="500" fill="hold"/>
                                        <p:tgtEl>
                                          <p:spTgt spid="2">
                                            <p:txEl>
                                              <p:pRg st="3" end="3"/>
                                            </p:txEl>
                                          </p:spTgt>
                                        </p:tgtEl>
                                        <p:attrNameLst>
                                          <p:attrName>ppt_w</p:attrName>
                                        </p:attrNameLst>
                                      </p:cBhvr>
                                      <p:tavLst>
                                        <p:tav tm="0">
                                          <p:val>
                                            <p:strVal val="#ppt_w*0.70"/>
                                          </p:val>
                                        </p:tav>
                                        <p:tav tm="100000">
                                          <p:val>
                                            <p:strVal val="#ppt_w"/>
                                          </p:val>
                                        </p:tav>
                                      </p:tavLst>
                                    </p:anim>
                                    <p:anim calcmode="lin" valueType="num">
                                      <p:cBhvr>
                                        <p:cTn id="8" dur="500" fill="hold"/>
                                        <p:tgtEl>
                                          <p:spTgt spid="2">
                                            <p:txEl>
                                              <p:pRg st="3" end="3"/>
                                            </p:txEl>
                                          </p:spTgt>
                                        </p:tgtEl>
                                        <p:attrNameLst>
                                          <p:attrName>ppt_h</p:attrName>
                                        </p:attrNameLst>
                                      </p:cBhvr>
                                      <p:tavLst>
                                        <p:tav tm="0">
                                          <p:val>
                                            <p:strVal val="#ppt_h"/>
                                          </p:val>
                                        </p:tav>
                                        <p:tav tm="100000">
                                          <p:val>
                                            <p:strVal val="#ppt_h"/>
                                          </p:val>
                                        </p:tav>
                                      </p:tavLst>
                                    </p:anim>
                                    <p:animEffect transition="in" filter="fade">
                                      <p:cBhvr>
                                        <p:cTn id="9" dur="500"/>
                                        <p:tgtEl>
                                          <p:spTgt spid="2">
                                            <p:txEl>
                                              <p:pRg st="3" end="3"/>
                                            </p:txEl>
                                          </p:spTgt>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 calcmode="lin" valueType="num">
                                      <p:cBhvr>
                                        <p:cTn id="12" dur="500" fill="hold"/>
                                        <p:tgtEl>
                                          <p:spTgt spid="2">
                                            <p:txEl>
                                              <p:pRg st="4" end="4"/>
                                            </p:txEl>
                                          </p:spTgt>
                                        </p:tgtEl>
                                        <p:attrNameLst>
                                          <p:attrName>ppt_w</p:attrName>
                                        </p:attrNameLst>
                                      </p:cBhvr>
                                      <p:tavLst>
                                        <p:tav tm="0">
                                          <p:val>
                                            <p:strVal val="#ppt_w*0.70"/>
                                          </p:val>
                                        </p:tav>
                                        <p:tav tm="100000">
                                          <p:val>
                                            <p:strVal val="#ppt_w"/>
                                          </p:val>
                                        </p:tav>
                                      </p:tavLst>
                                    </p:anim>
                                    <p:anim calcmode="lin" valueType="num">
                                      <p:cBhvr>
                                        <p:cTn id="13" dur="500" fill="hold"/>
                                        <p:tgtEl>
                                          <p:spTgt spid="2">
                                            <p:txEl>
                                              <p:pRg st="4" end="4"/>
                                            </p:txEl>
                                          </p:spTgt>
                                        </p:tgtEl>
                                        <p:attrNameLst>
                                          <p:attrName>ppt_h</p:attrName>
                                        </p:attrNameLst>
                                      </p:cBhvr>
                                      <p:tavLst>
                                        <p:tav tm="0">
                                          <p:val>
                                            <p:strVal val="#ppt_h"/>
                                          </p:val>
                                        </p:tav>
                                        <p:tav tm="100000">
                                          <p:val>
                                            <p:strVal val="#ppt_h"/>
                                          </p:val>
                                        </p:tav>
                                      </p:tavLst>
                                    </p:anim>
                                    <p:animEffect transition="in" filter="fade">
                                      <p:cBhvr>
                                        <p:cTn id="14" dur="500"/>
                                        <p:tgtEl>
                                          <p:spTgt spid="2">
                                            <p:txEl>
                                              <p:pRg st="4" end="4"/>
                                            </p:txEl>
                                          </p:spTgt>
                                        </p:tgtEl>
                                      </p:cBhvr>
                                    </p:animEffect>
                                  </p:childTnLst>
                                </p:cTn>
                              </p:par>
                              <p:par>
                                <p:cTn id="15" presetID="55" presetClass="entr" presetSubtype="0" fill="hold" nodeType="withEffect">
                                  <p:stCondLst>
                                    <p:cond delay="0"/>
                                  </p:stCondLst>
                                  <p:childTnLst>
                                    <p:set>
                                      <p:cBhvr>
                                        <p:cTn id="16" dur="1" fill="hold">
                                          <p:stCondLst>
                                            <p:cond delay="0"/>
                                          </p:stCondLst>
                                        </p:cTn>
                                        <p:tgtEl>
                                          <p:spTgt spid="237"/>
                                        </p:tgtEl>
                                        <p:attrNameLst>
                                          <p:attrName>style.visibility</p:attrName>
                                        </p:attrNameLst>
                                      </p:cBhvr>
                                      <p:to>
                                        <p:strVal val="visible"/>
                                      </p:to>
                                    </p:set>
                                    <p:anim calcmode="lin" valueType="num">
                                      <p:cBhvr>
                                        <p:cTn id="17" dur="500" fill="hold"/>
                                        <p:tgtEl>
                                          <p:spTgt spid="237"/>
                                        </p:tgtEl>
                                        <p:attrNameLst>
                                          <p:attrName>ppt_w</p:attrName>
                                        </p:attrNameLst>
                                      </p:cBhvr>
                                      <p:tavLst>
                                        <p:tav tm="0">
                                          <p:val>
                                            <p:strVal val="#ppt_w*0.70"/>
                                          </p:val>
                                        </p:tav>
                                        <p:tav tm="100000">
                                          <p:val>
                                            <p:strVal val="#ppt_w"/>
                                          </p:val>
                                        </p:tav>
                                      </p:tavLst>
                                    </p:anim>
                                    <p:anim calcmode="lin" valueType="num">
                                      <p:cBhvr>
                                        <p:cTn id="18" dur="500" fill="hold"/>
                                        <p:tgtEl>
                                          <p:spTgt spid="237"/>
                                        </p:tgtEl>
                                        <p:attrNameLst>
                                          <p:attrName>ppt_h</p:attrName>
                                        </p:attrNameLst>
                                      </p:cBhvr>
                                      <p:tavLst>
                                        <p:tav tm="0">
                                          <p:val>
                                            <p:strVal val="#ppt_h"/>
                                          </p:val>
                                        </p:tav>
                                        <p:tav tm="100000">
                                          <p:val>
                                            <p:strVal val="#ppt_h"/>
                                          </p:val>
                                        </p:tav>
                                      </p:tavLst>
                                    </p:anim>
                                    <p:animEffect transition="in" filter="fade">
                                      <p:cBhvr>
                                        <p:cTn id="19" dur="500"/>
                                        <p:tgtEl>
                                          <p:spTgt spid="237"/>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grpId="0" nodeType="click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 calcmode="lin" valueType="num">
                                      <p:cBhvr>
                                        <p:cTn id="24" dur="500" fill="hold"/>
                                        <p:tgtEl>
                                          <p:spTgt spid="2">
                                            <p:txEl>
                                              <p:pRg st="5" end="5"/>
                                            </p:txEl>
                                          </p:spTgt>
                                        </p:tgtEl>
                                        <p:attrNameLst>
                                          <p:attrName>ppt_w</p:attrName>
                                        </p:attrNameLst>
                                      </p:cBhvr>
                                      <p:tavLst>
                                        <p:tav tm="0">
                                          <p:val>
                                            <p:strVal val="#ppt_w*0.70"/>
                                          </p:val>
                                        </p:tav>
                                        <p:tav tm="100000">
                                          <p:val>
                                            <p:strVal val="#ppt_w"/>
                                          </p:val>
                                        </p:tav>
                                      </p:tavLst>
                                    </p:anim>
                                    <p:anim calcmode="lin" valueType="num">
                                      <p:cBhvr>
                                        <p:cTn id="25" dur="500" fill="hold"/>
                                        <p:tgtEl>
                                          <p:spTgt spid="2">
                                            <p:txEl>
                                              <p:pRg st="5" end="5"/>
                                            </p:txEl>
                                          </p:spTgt>
                                        </p:tgtEl>
                                        <p:attrNameLst>
                                          <p:attrName>ppt_h</p:attrName>
                                        </p:attrNameLst>
                                      </p:cBhvr>
                                      <p:tavLst>
                                        <p:tav tm="0">
                                          <p:val>
                                            <p:strVal val="#ppt_h"/>
                                          </p:val>
                                        </p:tav>
                                        <p:tav tm="100000">
                                          <p:val>
                                            <p:strVal val="#ppt_h"/>
                                          </p:val>
                                        </p:tav>
                                      </p:tavLst>
                                    </p:anim>
                                    <p:animEffect transition="in" filter="fade">
                                      <p:cBhvr>
                                        <p:cTn id="26" dur="500"/>
                                        <p:tgtEl>
                                          <p:spTgt spid="2">
                                            <p:txEl>
                                              <p:pRg st="5" end="5"/>
                                            </p:txEl>
                                          </p:spTgt>
                                        </p:tgtEl>
                                      </p:cBhvr>
                                    </p:animEffect>
                                  </p:childTnLst>
                                </p:cTn>
                              </p:par>
                              <p:par>
                                <p:cTn id="27" presetID="55" presetClass="entr" presetSubtype="0" fill="hold" grpId="0" nodeType="with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 calcmode="lin" valueType="num">
                                      <p:cBhvr>
                                        <p:cTn id="29" dur="500" fill="hold"/>
                                        <p:tgtEl>
                                          <p:spTgt spid="2">
                                            <p:txEl>
                                              <p:pRg st="6" end="6"/>
                                            </p:txEl>
                                          </p:spTgt>
                                        </p:tgtEl>
                                        <p:attrNameLst>
                                          <p:attrName>ppt_w</p:attrName>
                                        </p:attrNameLst>
                                      </p:cBhvr>
                                      <p:tavLst>
                                        <p:tav tm="0">
                                          <p:val>
                                            <p:strVal val="#ppt_w*0.70"/>
                                          </p:val>
                                        </p:tav>
                                        <p:tav tm="100000">
                                          <p:val>
                                            <p:strVal val="#ppt_w"/>
                                          </p:val>
                                        </p:tav>
                                      </p:tavLst>
                                    </p:anim>
                                    <p:anim calcmode="lin" valueType="num">
                                      <p:cBhvr>
                                        <p:cTn id="30" dur="500" fill="hold"/>
                                        <p:tgtEl>
                                          <p:spTgt spid="2">
                                            <p:txEl>
                                              <p:pRg st="6" end="6"/>
                                            </p:txEl>
                                          </p:spTgt>
                                        </p:tgtEl>
                                        <p:attrNameLst>
                                          <p:attrName>ppt_h</p:attrName>
                                        </p:attrNameLst>
                                      </p:cBhvr>
                                      <p:tavLst>
                                        <p:tav tm="0">
                                          <p:val>
                                            <p:strVal val="#ppt_h"/>
                                          </p:val>
                                        </p:tav>
                                        <p:tav tm="100000">
                                          <p:val>
                                            <p:strVal val="#ppt_h"/>
                                          </p:val>
                                        </p:tav>
                                      </p:tavLst>
                                    </p:anim>
                                    <p:animEffect transition="in" filter="fade">
                                      <p:cBhvr>
                                        <p:cTn id="31"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57200" y="1371600"/>
            <a:ext cx="8686800" cy="2023871"/>
          </a:xfrm>
        </p:spPr>
        <p:txBody>
          <a:bodyPr>
            <a:normAutofit/>
          </a:bodyPr>
          <a:lstStyle/>
          <a:p>
            <a:r>
              <a:rPr lang="en-US" sz="2800" dirty="0" smtClean="0"/>
              <a:t>So far using simplified straight gauge links </a:t>
            </a:r>
          </a:p>
          <a:p>
            <a:r>
              <a:rPr lang="en-US" dirty="0" smtClean="0">
                <a:solidFill>
                  <a:schemeClr val="accent6"/>
                </a:solidFill>
              </a:rPr>
              <a:t>“Worm-gear” TMDs</a:t>
            </a:r>
            <a:r>
              <a:rPr lang="en-US" dirty="0" smtClean="0"/>
              <a:t> → </a:t>
            </a:r>
            <a:r>
              <a:rPr lang="en-US" dirty="0" smtClean="0">
                <a:solidFill>
                  <a:schemeClr val="accent1"/>
                </a:solidFill>
              </a:rPr>
              <a:t>dipole shift</a:t>
            </a:r>
            <a:r>
              <a:rPr lang="en-US" dirty="0" smtClean="0"/>
              <a:t> @ Trans Mom.</a:t>
            </a:r>
          </a:p>
        </p:txBody>
      </p:sp>
      <p:sp>
        <p:nvSpPr>
          <p:cNvPr id="3" name="日期占位符 2"/>
          <p:cNvSpPr>
            <a:spLocks noGrp="1"/>
          </p:cNvSpPr>
          <p:nvPr>
            <p:ph type="dt" sz="half" idx="10"/>
          </p:nvPr>
        </p:nvSpPr>
        <p:spPr/>
        <p:txBody>
          <a:bodyPr/>
          <a:lstStyle/>
          <a:p>
            <a:r>
              <a:rPr lang="en-US" smtClean="0"/>
              <a:t>SoLID Collaboration Meeting</a:t>
            </a:r>
            <a:endParaRPr lang="en-US"/>
          </a:p>
        </p:txBody>
      </p:sp>
      <p:sp>
        <p:nvSpPr>
          <p:cNvPr id="4" name="页脚占位符 3"/>
          <p:cNvSpPr>
            <a:spLocks noGrp="1"/>
          </p:cNvSpPr>
          <p:nvPr>
            <p:ph type="ftr" sz="quarter" idx="11"/>
          </p:nvPr>
        </p:nvSpPr>
        <p:spPr/>
        <p:txBody>
          <a:bodyPr/>
          <a:lstStyle/>
          <a:p>
            <a:r>
              <a:rPr lang="en-US" smtClean="0"/>
              <a:t>Jin Huang &lt;jinhuang@jlab.org&gt;</a:t>
            </a:r>
            <a:endParaRPr lang="en-US"/>
          </a:p>
        </p:txBody>
      </p:sp>
      <p:sp>
        <p:nvSpPr>
          <p:cNvPr id="5" name="灯片编号占位符 4"/>
          <p:cNvSpPr>
            <a:spLocks noGrp="1"/>
          </p:cNvSpPr>
          <p:nvPr>
            <p:ph type="sldNum" sz="quarter" idx="12"/>
          </p:nvPr>
        </p:nvSpPr>
        <p:spPr/>
        <p:txBody>
          <a:bodyPr/>
          <a:lstStyle/>
          <a:p>
            <a:fld id="{EDE73889-8752-428C-A11C-8679396BAC9B}" type="slidenum">
              <a:rPr lang="en-US" smtClean="0"/>
              <a:pPr/>
              <a:t>7</a:t>
            </a:fld>
            <a:endParaRPr lang="en-US" dirty="0"/>
          </a:p>
        </p:txBody>
      </p:sp>
      <p:sp>
        <p:nvSpPr>
          <p:cNvPr id="6" name="标题 5"/>
          <p:cNvSpPr>
            <a:spLocks noGrp="1"/>
          </p:cNvSpPr>
          <p:nvPr>
            <p:ph type="title"/>
          </p:nvPr>
        </p:nvSpPr>
        <p:spPr>
          <a:xfrm>
            <a:off x="457200" y="304800"/>
            <a:ext cx="8229600" cy="1143000"/>
          </a:xfrm>
        </p:spPr>
        <p:txBody>
          <a:bodyPr/>
          <a:lstStyle/>
          <a:p>
            <a:r>
              <a:rPr lang="en-US" dirty="0" smtClean="0"/>
              <a:t>Lattice Calculations</a:t>
            </a:r>
            <a:endParaRPr lang="en-US" dirty="0"/>
          </a:p>
        </p:txBody>
      </p:sp>
      <p:grpSp>
        <p:nvGrpSpPr>
          <p:cNvPr id="19" name="组合 18"/>
          <p:cNvGrpSpPr/>
          <p:nvPr/>
        </p:nvGrpSpPr>
        <p:grpSpPr>
          <a:xfrm>
            <a:off x="457200" y="2438400"/>
            <a:ext cx="8305800" cy="4114800"/>
            <a:chOff x="457200" y="2438400"/>
            <a:chExt cx="8305800" cy="4114800"/>
          </a:xfrm>
        </p:grpSpPr>
        <p:grpSp>
          <p:nvGrpSpPr>
            <p:cNvPr id="16" name="组合 15"/>
            <p:cNvGrpSpPr/>
            <p:nvPr/>
          </p:nvGrpSpPr>
          <p:grpSpPr>
            <a:xfrm>
              <a:off x="457200" y="2542638"/>
              <a:ext cx="8305800" cy="4010562"/>
              <a:chOff x="457200" y="2416698"/>
              <a:chExt cx="8305800" cy="4010562"/>
            </a:xfrm>
          </p:grpSpPr>
          <p:pic>
            <p:nvPicPr>
              <p:cNvPr id="139266" name="Picture 2"/>
              <p:cNvPicPr>
                <a:picLocks noChangeAspect="1" noChangeArrowheads="1"/>
              </p:cNvPicPr>
              <p:nvPr/>
            </p:nvPicPr>
            <p:blipFill>
              <a:blip r:embed="rId3" cstate="print"/>
              <a:srcRect/>
              <a:stretch>
                <a:fillRect/>
              </a:stretch>
            </p:blipFill>
            <p:spPr bwMode="auto">
              <a:xfrm>
                <a:off x="4800600" y="2416698"/>
                <a:ext cx="3962400" cy="4010562"/>
              </a:xfrm>
              <a:prstGeom prst="rect">
                <a:avLst/>
              </a:prstGeom>
              <a:noFill/>
              <a:ln w="9525">
                <a:noFill/>
                <a:miter lim="800000"/>
                <a:headEnd/>
                <a:tailEnd/>
              </a:ln>
            </p:spPr>
          </p:pic>
          <p:pic>
            <p:nvPicPr>
              <p:cNvPr id="139267" name="Picture 3"/>
              <p:cNvPicPr>
                <a:picLocks noChangeAspect="1" noChangeArrowheads="1"/>
              </p:cNvPicPr>
              <p:nvPr/>
            </p:nvPicPr>
            <p:blipFill>
              <a:blip r:embed="rId4" cstate="print"/>
              <a:srcRect/>
              <a:stretch>
                <a:fillRect/>
              </a:stretch>
            </p:blipFill>
            <p:spPr bwMode="auto">
              <a:xfrm>
                <a:off x="990600" y="3581400"/>
                <a:ext cx="3705225" cy="628650"/>
              </a:xfrm>
              <a:prstGeom prst="rect">
                <a:avLst/>
              </a:prstGeom>
              <a:noFill/>
              <a:ln w="9525">
                <a:noFill/>
                <a:miter lim="800000"/>
                <a:headEnd/>
                <a:tailEnd/>
              </a:ln>
            </p:spPr>
          </p:pic>
          <p:pic>
            <p:nvPicPr>
              <p:cNvPr id="139268" name="Picture 4"/>
              <p:cNvPicPr>
                <a:picLocks noChangeAspect="1" noChangeArrowheads="1"/>
              </p:cNvPicPr>
              <p:nvPr/>
            </p:nvPicPr>
            <p:blipFill>
              <a:blip r:embed="rId5" cstate="print"/>
              <a:srcRect/>
              <a:stretch>
                <a:fillRect/>
              </a:stretch>
            </p:blipFill>
            <p:spPr bwMode="auto">
              <a:xfrm>
                <a:off x="990600" y="5257800"/>
                <a:ext cx="3905250" cy="619125"/>
              </a:xfrm>
              <a:prstGeom prst="rect">
                <a:avLst/>
              </a:prstGeom>
              <a:noFill/>
              <a:ln w="9525">
                <a:noFill/>
                <a:miter lim="800000"/>
                <a:headEnd/>
                <a:tailEnd/>
              </a:ln>
            </p:spPr>
          </p:pic>
          <p:sp>
            <p:nvSpPr>
              <p:cNvPr id="10" name="右箭头 9"/>
              <p:cNvSpPr/>
              <p:nvPr/>
            </p:nvSpPr>
            <p:spPr>
              <a:xfrm>
                <a:off x="1066800" y="2895600"/>
                <a:ext cx="3733800" cy="762000"/>
              </a:xfrm>
              <a:prstGeom prst="rightArrow">
                <a:avLst>
                  <a:gd name="adj1" fmla="val 55378"/>
                  <a:gd name="adj2" fmla="val 28151"/>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Spin: </a:t>
                </a:r>
                <a:r>
                  <a:rPr lang="en-US" dirty="0" smtClean="0">
                    <a:solidFill>
                      <a:schemeClr val="accent1"/>
                    </a:solidFill>
                  </a:rPr>
                  <a:t>Nucleon (T)</a:t>
                </a:r>
                <a:r>
                  <a:rPr lang="en-US" dirty="0" smtClean="0"/>
                  <a:t>, </a:t>
                </a:r>
                <a:r>
                  <a:rPr lang="en-US" dirty="0" smtClean="0">
                    <a:solidFill>
                      <a:srgbClr val="C00000"/>
                    </a:solidFill>
                  </a:rPr>
                  <a:t>Quark (L)</a:t>
                </a:r>
                <a:endParaRPr lang="en-US" dirty="0">
                  <a:solidFill>
                    <a:srgbClr val="C00000"/>
                  </a:solidFill>
                </a:endParaRPr>
              </a:p>
            </p:txBody>
          </p:sp>
          <p:sp>
            <p:nvSpPr>
              <p:cNvPr id="11" name="右箭头 10"/>
              <p:cNvSpPr/>
              <p:nvPr/>
            </p:nvSpPr>
            <p:spPr>
              <a:xfrm>
                <a:off x="1066800" y="4572000"/>
                <a:ext cx="3733800" cy="762000"/>
              </a:xfrm>
              <a:prstGeom prst="rightArrow">
                <a:avLst>
                  <a:gd name="adj1" fmla="val 56050"/>
                  <a:gd name="adj2" fmla="val 26470"/>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Spin: </a:t>
                </a:r>
                <a:r>
                  <a:rPr lang="en-US" dirty="0" smtClean="0">
                    <a:solidFill>
                      <a:schemeClr val="accent1"/>
                    </a:solidFill>
                  </a:rPr>
                  <a:t>Nucleon (L)</a:t>
                </a:r>
                <a:r>
                  <a:rPr lang="en-US" dirty="0" smtClean="0"/>
                  <a:t>, </a:t>
                </a:r>
                <a:r>
                  <a:rPr lang="en-US" dirty="0" smtClean="0">
                    <a:solidFill>
                      <a:srgbClr val="C00000"/>
                    </a:solidFill>
                  </a:rPr>
                  <a:t>Quark (T)</a:t>
                </a:r>
                <a:endParaRPr lang="en-US" dirty="0">
                  <a:solidFill>
                    <a:srgbClr val="C00000"/>
                  </a:solidFill>
                </a:endParaRPr>
              </a:p>
            </p:txBody>
          </p:sp>
          <p:cxnSp>
            <p:nvCxnSpPr>
              <p:cNvPr id="13" name="直接连接符 12"/>
              <p:cNvCxnSpPr/>
              <p:nvPr/>
            </p:nvCxnSpPr>
            <p:spPr>
              <a:xfrm>
                <a:off x="457200" y="4244788"/>
                <a:ext cx="822960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8" name="矩形 17"/>
            <p:cNvSpPr/>
            <p:nvPr/>
          </p:nvSpPr>
          <p:spPr>
            <a:xfrm>
              <a:off x="4038600" y="2438400"/>
              <a:ext cx="4698211" cy="261610"/>
            </a:xfrm>
            <a:prstGeom prst="rect">
              <a:avLst/>
            </a:prstGeom>
          </p:spPr>
          <p:txBody>
            <a:bodyPr wrap="square">
              <a:spAutoFit/>
            </a:bodyPr>
            <a:lstStyle/>
            <a:p>
              <a:pPr algn="r"/>
              <a:r>
                <a:rPr lang="en-US" sz="1100" dirty="0" smtClean="0"/>
                <a:t>B. Musch, et. al. arXiv:0908.1283; 1011.1213, m</a:t>
              </a:r>
              <a:r>
                <a:rPr lang="el-GR" sz="1100" baseline="-25000" dirty="0" smtClean="0"/>
                <a:t>π</a:t>
              </a:r>
              <a:r>
                <a:rPr lang="en-US" sz="1100" dirty="0" smtClean="0"/>
                <a:t>~500GeV</a:t>
              </a:r>
              <a:endParaRPr lang="en-US" sz="1100" dirty="0"/>
            </a:p>
          </p:txBody>
        </p:sp>
      </p:grpSp>
      <p:sp>
        <p:nvSpPr>
          <p:cNvPr id="17" name="TextBox 16"/>
          <p:cNvSpPr txBox="1"/>
          <p:nvPr/>
        </p:nvSpPr>
        <p:spPr>
          <a:xfrm>
            <a:off x="3733800" y="5574268"/>
            <a:ext cx="228600" cy="369332"/>
          </a:xfrm>
          <a:prstGeom prst="rect">
            <a:avLst/>
          </a:prstGeom>
          <a:solidFill>
            <a:schemeClr val="bg1"/>
          </a:solidFill>
        </p:spPr>
        <p:txBody>
          <a:bodyPr wrap="square" rtlCol="0">
            <a:spAutoFit/>
          </a:bodyPr>
          <a:lstStyle/>
          <a:p>
            <a:endParaRPr lang="en-US" dirty="0"/>
          </a:p>
        </p:txBody>
      </p:sp>
      <p:sp>
        <p:nvSpPr>
          <p:cNvPr id="20" name="TextBox 19"/>
          <p:cNvSpPr txBox="1"/>
          <p:nvPr/>
        </p:nvSpPr>
        <p:spPr>
          <a:xfrm>
            <a:off x="3697941" y="5553636"/>
            <a:ext cx="304800" cy="369332"/>
          </a:xfrm>
          <a:prstGeom prst="rect">
            <a:avLst/>
          </a:prstGeom>
          <a:noFill/>
        </p:spPr>
        <p:txBody>
          <a:bodyPr wrap="square" rtlCol="0">
            <a:spAutoFit/>
          </a:bodyPr>
          <a:lstStyle/>
          <a:p>
            <a:r>
              <a:rPr lang="en-US" dirty="0" smtClean="0"/>
              <a:t>-</a:t>
            </a:r>
            <a:endParaRPr lang="en-US" dirty="0"/>
          </a:p>
        </p:txBody>
      </p:sp>
      <p:cxnSp>
        <p:nvCxnSpPr>
          <p:cNvPr id="22" name="直接连接符 21"/>
          <p:cNvCxnSpPr/>
          <p:nvPr/>
        </p:nvCxnSpPr>
        <p:spPr>
          <a:xfrm>
            <a:off x="3048000" y="4267200"/>
            <a:ext cx="1524000"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24" name="直接连接符 23"/>
          <p:cNvCxnSpPr/>
          <p:nvPr/>
        </p:nvCxnSpPr>
        <p:spPr>
          <a:xfrm>
            <a:off x="3048000" y="5943600"/>
            <a:ext cx="1676400"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26" name="直接连接符 25"/>
          <p:cNvCxnSpPr/>
          <p:nvPr/>
        </p:nvCxnSpPr>
        <p:spPr>
          <a:xfrm>
            <a:off x="1066800" y="4267200"/>
            <a:ext cx="6096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直接连接符 27"/>
          <p:cNvCxnSpPr/>
          <p:nvPr/>
        </p:nvCxnSpPr>
        <p:spPr>
          <a:xfrm>
            <a:off x="1066800" y="5943600"/>
            <a:ext cx="609600" cy="0"/>
          </a:xfrm>
          <a:prstGeom prst="line">
            <a:avLst/>
          </a:prstGeom>
        </p:spPr>
        <p:style>
          <a:lnRef idx="2">
            <a:schemeClr val="accent1"/>
          </a:lnRef>
          <a:fillRef idx="0">
            <a:schemeClr val="accent1"/>
          </a:fillRef>
          <a:effectRef idx="1">
            <a:schemeClr val="accent1"/>
          </a:effectRef>
          <a:fontRef idx="minor">
            <a:schemeClr val="tx1"/>
          </a:fontRef>
        </p:style>
      </p:cxnSp>
      <p:sp>
        <p:nvSpPr>
          <p:cNvPr id="23" name="矩形 22"/>
          <p:cNvSpPr/>
          <p:nvPr/>
        </p:nvSpPr>
        <p:spPr>
          <a:xfrm>
            <a:off x="6629400" y="2678668"/>
            <a:ext cx="327334" cy="369332"/>
          </a:xfrm>
          <a:prstGeom prst="rect">
            <a:avLst/>
          </a:prstGeom>
        </p:spPr>
        <p:txBody>
          <a:bodyPr wrap="none">
            <a:spAutoFit/>
          </a:bodyPr>
          <a:lstStyle/>
          <a:p>
            <a:r>
              <a:rPr lang="en-US" i="1" dirty="0" smtClean="0"/>
              <a:t>u</a:t>
            </a:r>
            <a:endParaRPr lang="en-US" i="1" dirty="0"/>
          </a:p>
        </p:txBody>
      </p:sp>
      <p:sp>
        <p:nvSpPr>
          <p:cNvPr id="25" name="矩形 24"/>
          <p:cNvSpPr/>
          <p:nvPr/>
        </p:nvSpPr>
        <p:spPr>
          <a:xfrm>
            <a:off x="8305800" y="2667000"/>
            <a:ext cx="330540" cy="369332"/>
          </a:xfrm>
          <a:prstGeom prst="rect">
            <a:avLst/>
          </a:prstGeom>
        </p:spPr>
        <p:txBody>
          <a:bodyPr wrap="none">
            <a:spAutoFit/>
          </a:bodyPr>
          <a:lstStyle/>
          <a:p>
            <a:r>
              <a:rPr lang="en-US" i="1" dirty="0" smtClean="0"/>
              <a:t>d</a:t>
            </a:r>
            <a:endParaRPr lang="en-US" i="1" dirty="0"/>
          </a:p>
        </p:txBody>
      </p:sp>
      <p:sp>
        <p:nvSpPr>
          <p:cNvPr id="27" name="矩形 26"/>
          <p:cNvSpPr/>
          <p:nvPr/>
        </p:nvSpPr>
        <p:spPr>
          <a:xfrm>
            <a:off x="6629400" y="4431268"/>
            <a:ext cx="327334" cy="369332"/>
          </a:xfrm>
          <a:prstGeom prst="rect">
            <a:avLst/>
          </a:prstGeom>
        </p:spPr>
        <p:txBody>
          <a:bodyPr wrap="none">
            <a:spAutoFit/>
          </a:bodyPr>
          <a:lstStyle/>
          <a:p>
            <a:r>
              <a:rPr lang="en-US" i="1" dirty="0" smtClean="0"/>
              <a:t>u</a:t>
            </a:r>
            <a:endParaRPr lang="en-US" i="1" dirty="0"/>
          </a:p>
        </p:txBody>
      </p:sp>
      <p:sp>
        <p:nvSpPr>
          <p:cNvPr id="29" name="矩形 28"/>
          <p:cNvSpPr/>
          <p:nvPr/>
        </p:nvSpPr>
        <p:spPr>
          <a:xfrm>
            <a:off x="8305800" y="4431268"/>
            <a:ext cx="330540" cy="369332"/>
          </a:xfrm>
          <a:prstGeom prst="rect">
            <a:avLst/>
          </a:prstGeom>
        </p:spPr>
        <p:txBody>
          <a:bodyPr wrap="none">
            <a:spAutoFit/>
          </a:bodyPr>
          <a:lstStyle/>
          <a:p>
            <a:r>
              <a:rPr lang="en-US" i="1" dirty="0" smtClean="0"/>
              <a:t>d</a:t>
            </a:r>
            <a:endParaRPr lang="en-US" i="1" dirty="0"/>
          </a:p>
        </p:txBody>
      </p:sp>
    </p:spTree>
  </p:cSld>
  <p:clrMapOvr>
    <a:masterClrMapping/>
  </p:clrMapOvr>
  <p:transition advTm="33446">
    <p:strips dir="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57200" y="1481328"/>
            <a:ext cx="8458200" cy="4525963"/>
          </a:xfrm>
        </p:spPr>
        <p:txBody>
          <a:bodyPr>
            <a:normAutofit/>
          </a:bodyPr>
          <a:lstStyle/>
          <a:p>
            <a:r>
              <a:rPr lang="en-US" sz="2200" dirty="0" smtClean="0"/>
              <a:t>Generic features of model predictions:</a:t>
            </a:r>
          </a:p>
          <a:p>
            <a:pPr lvl="1"/>
            <a:r>
              <a:rPr lang="en-US" sz="1800" dirty="0" smtClean="0"/>
              <a:t>max @ valence x region</a:t>
            </a:r>
          </a:p>
          <a:p>
            <a:pPr lvl="1"/>
            <a:r>
              <a:rPr lang="en-US" sz="1800" dirty="0" smtClean="0"/>
              <a:t>~ a few percent </a:t>
            </a:r>
            <a:r>
              <a:rPr lang="en-US" sz="1800" dirty="0" err="1" smtClean="0"/>
              <a:t>w.r.t</a:t>
            </a:r>
            <a:r>
              <a:rPr lang="en-US" sz="1800" dirty="0" smtClean="0"/>
              <a:t>. </a:t>
            </a:r>
            <a:r>
              <a:rPr lang="en-US" sz="1800" dirty="0" err="1" smtClean="0"/>
              <a:t>unpolarized</a:t>
            </a:r>
            <a:r>
              <a:rPr lang="en-US" sz="1800" dirty="0" smtClean="0"/>
              <a:t> f</a:t>
            </a:r>
            <a:r>
              <a:rPr lang="en-US" sz="1800" baseline="-25000" dirty="0" smtClean="0"/>
              <a:t>1</a:t>
            </a:r>
          </a:p>
          <a:p>
            <a:pPr lvl="1"/>
            <a:r>
              <a:rPr lang="en-US" sz="1800" i="1" dirty="0" smtClean="0"/>
              <a:t>u</a:t>
            </a:r>
            <a:r>
              <a:rPr lang="en-US" sz="1800" dirty="0" smtClean="0"/>
              <a:t> &amp; </a:t>
            </a:r>
            <a:r>
              <a:rPr lang="en-US" sz="1800" i="1" dirty="0" smtClean="0"/>
              <a:t>d</a:t>
            </a:r>
            <a:r>
              <a:rPr lang="en-US" sz="1800" dirty="0" smtClean="0"/>
              <a:t> quarks take opposite signs</a:t>
            </a:r>
          </a:p>
          <a:p>
            <a:r>
              <a:rPr lang="en-US" sz="2400" i="1" dirty="0" smtClean="0"/>
              <a:t>h</a:t>
            </a:r>
            <a:r>
              <a:rPr lang="en-US" sz="2400" baseline="-25000" dirty="0" smtClean="0"/>
              <a:t>1L</a:t>
            </a:r>
            <a:r>
              <a:rPr lang="en-US" sz="2400" baseline="30000" dirty="0" smtClean="0">
                <a:sym typeface="Symbol"/>
              </a:rPr>
              <a:t></a:t>
            </a:r>
            <a:r>
              <a:rPr lang="en-US" sz="2400" dirty="0" smtClean="0">
                <a:sym typeface="Symbol"/>
              </a:rPr>
              <a:t> =</a:t>
            </a:r>
            <a:r>
              <a:rPr lang="en-US" sz="2400" baseline="30000" dirty="0" smtClean="0">
                <a:sym typeface="Symbol"/>
              </a:rPr>
              <a:t>?</a:t>
            </a:r>
            <a:r>
              <a:rPr lang="en-US" sz="2400" dirty="0" smtClean="0">
                <a:sym typeface="Symbol"/>
              </a:rPr>
              <a:t> -</a:t>
            </a:r>
            <a:r>
              <a:rPr lang="en-US" sz="2400" i="1" dirty="0" smtClean="0"/>
              <a:t>g</a:t>
            </a:r>
            <a:r>
              <a:rPr lang="en-US" sz="2400" baseline="-25000" dirty="0" smtClean="0"/>
              <a:t>1T</a:t>
            </a:r>
            <a:r>
              <a:rPr lang="en-US" sz="2400" baseline="30000" dirty="0" smtClean="0">
                <a:sym typeface="Symbol"/>
              </a:rPr>
              <a:t> </a:t>
            </a:r>
            <a:endParaRPr lang="en-US" sz="2200" dirty="0" smtClean="0"/>
          </a:p>
          <a:p>
            <a:pPr lvl="1"/>
            <a:r>
              <a:rPr lang="en-US" sz="1800" dirty="0" smtClean="0"/>
              <a:t>Supported by many models and favored by current Lattice</a:t>
            </a:r>
            <a:endParaRPr lang="en-US" sz="1800" dirty="0"/>
          </a:p>
          <a:p>
            <a:endParaRPr lang="en-US" sz="2000" dirty="0" smtClean="0"/>
          </a:p>
        </p:txBody>
      </p:sp>
      <p:sp>
        <p:nvSpPr>
          <p:cNvPr id="3" name="日期占位符 2"/>
          <p:cNvSpPr>
            <a:spLocks noGrp="1"/>
          </p:cNvSpPr>
          <p:nvPr>
            <p:ph type="dt" sz="half" idx="10"/>
          </p:nvPr>
        </p:nvSpPr>
        <p:spPr/>
        <p:txBody>
          <a:bodyPr/>
          <a:lstStyle/>
          <a:p>
            <a:r>
              <a:rPr lang="en-US" smtClean="0"/>
              <a:t>SoLID Collaboration Meeting</a:t>
            </a:r>
            <a:endParaRPr lang="en-US"/>
          </a:p>
        </p:txBody>
      </p:sp>
      <p:sp>
        <p:nvSpPr>
          <p:cNvPr id="4" name="页脚占位符 3"/>
          <p:cNvSpPr>
            <a:spLocks noGrp="1"/>
          </p:cNvSpPr>
          <p:nvPr>
            <p:ph type="ftr" sz="quarter" idx="11"/>
          </p:nvPr>
        </p:nvSpPr>
        <p:spPr/>
        <p:txBody>
          <a:bodyPr/>
          <a:lstStyle/>
          <a:p>
            <a:r>
              <a:rPr lang="en-US" smtClean="0"/>
              <a:t>Jin Huang &lt;jinhuang@jlab.org&gt;</a:t>
            </a:r>
            <a:endParaRPr lang="en-US"/>
          </a:p>
        </p:txBody>
      </p:sp>
      <p:sp>
        <p:nvSpPr>
          <p:cNvPr id="5" name="灯片编号占位符 4"/>
          <p:cNvSpPr>
            <a:spLocks noGrp="1"/>
          </p:cNvSpPr>
          <p:nvPr>
            <p:ph type="sldNum" sz="quarter" idx="12"/>
          </p:nvPr>
        </p:nvSpPr>
        <p:spPr/>
        <p:txBody>
          <a:bodyPr/>
          <a:lstStyle/>
          <a:p>
            <a:fld id="{EDE73889-8752-428C-A11C-8679396BAC9B}" type="slidenum">
              <a:rPr lang="en-US" smtClean="0"/>
              <a:pPr/>
              <a:t>8</a:t>
            </a:fld>
            <a:endParaRPr lang="en-US" dirty="0"/>
          </a:p>
        </p:txBody>
      </p:sp>
      <p:sp>
        <p:nvSpPr>
          <p:cNvPr id="6" name="标题 5"/>
          <p:cNvSpPr>
            <a:spLocks noGrp="1"/>
          </p:cNvSpPr>
          <p:nvPr>
            <p:ph type="title"/>
          </p:nvPr>
        </p:nvSpPr>
        <p:spPr/>
        <p:txBody>
          <a:bodyPr/>
          <a:lstStyle/>
          <a:p>
            <a:r>
              <a:rPr lang="en-US" dirty="0" smtClean="0"/>
              <a:t>Model Predictions</a:t>
            </a:r>
            <a:endParaRPr lang="en-US" dirty="0"/>
          </a:p>
        </p:txBody>
      </p:sp>
      <p:grpSp>
        <p:nvGrpSpPr>
          <p:cNvPr id="13" name="组合 12"/>
          <p:cNvGrpSpPr/>
          <p:nvPr/>
        </p:nvGrpSpPr>
        <p:grpSpPr>
          <a:xfrm>
            <a:off x="2209800" y="3853190"/>
            <a:ext cx="4953000" cy="2700010"/>
            <a:chOff x="2209800" y="3810000"/>
            <a:chExt cx="4953000" cy="2700010"/>
          </a:xfrm>
        </p:grpSpPr>
        <p:grpSp>
          <p:nvGrpSpPr>
            <p:cNvPr id="10" name="组合 9"/>
            <p:cNvGrpSpPr/>
            <p:nvPr/>
          </p:nvGrpSpPr>
          <p:grpSpPr>
            <a:xfrm>
              <a:off x="2209800" y="3810000"/>
              <a:ext cx="4953000" cy="2544976"/>
              <a:chOff x="3886200" y="3276600"/>
              <a:chExt cx="4953000" cy="2544976"/>
            </a:xfrm>
          </p:grpSpPr>
          <p:pic>
            <p:nvPicPr>
              <p:cNvPr id="133122" name="Picture 2"/>
              <p:cNvPicPr>
                <a:picLocks noChangeAspect="1" noChangeArrowheads="1"/>
              </p:cNvPicPr>
              <p:nvPr/>
            </p:nvPicPr>
            <p:blipFill>
              <a:blip r:embed="rId5" cstate="print">
                <a:clrChange>
                  <a:clrFrom>
                    <a:srgbClr val="FFFFFF"/>
                  </a:clrFrom>
                  <a:clrTo>
                    <a:srgbClr val="FFFFFF">
                      <a:alpha val="0"/>
                    </a:srgbClr>
                  </a:clrTo>
                </a:clrChange>
              </a:blip>
              <a:srcRect l="4412"/>
              <a:stretch>
                <a:fillRect/>
              </a:stretch>
            </p:blipFill>
            <p:spPr bwMode="auto">
              <a:xfrm>
                <a:off x="3886200" y="3276600"/>
                <a:ext cx="4953000" cy="2544976"/>
              </a:xfrm>
              <a:prstGeom prst="rect">
                <a:avLst/>
              </a:prstGeom>
              <a:noFill/>
              <a:ln w="9525">
                <a:noFill/>
                <a:miter lim="800000"/>
                <a:headEnd/>
                <a:tailEnd/>
              </a:ln>
            </p:spPr>
          </p:pic>
          <p:graphicFrame>
            <p:nvGraphicFramePr>
              <p:cNvPr id="133123" name="Object 3"/>
              <p:cNvGraphicFramePr>
                <a:graphicFrameLocks noChangeAspect="1"/>
              </p:cNvGraphicFramePr>
              <p:nvPr/>
            </p:nvGraphicFramePr>
            <p:xfrm>
              <a:off x="4038600" y="3276600"/>
              <a:ext cx="1352550" cy="342900"/>
            </p:xfrm>
            <a:graphic>
              <a:graphicData uri="http://schemas.openxmlformats.org/presentationml/2006/ole">
                <p:oleObj spid="_x0000_s133123" name="Equation" r:id="rId6" imgW="901440" imgH="228600" progId="Equation.3">
                  <p:embed/>
                </p:oleObj>
              </a:graphicData>
            </a:graphic>
          </p:graphicFrame>
        </p:grpSp>
        <p:sp>
          <p:nvSpPr>
            <p:cNvPr id="11" name="TextBox 10"/>
            <p:cNvSpPr txBox="1"/>
            <p:nvPr/>
          </p:nvSpPr>
          <p:spPr>
            <a:xfrm>
              <a:off x="2362200" y="6248400"/>
              <a:ext cx="1822935" cy="261610"/>
            </a:xfrm>
            <a:prstGeom prst="rect">
              <a:avLst/>
            </a:prstGeom>
            <a:noFill/>
          </p:spPr>
          <p:txBody>
            <a:bodyPr wrap="none" rtlCol="0">
              <a:spAutoFit/>
            </a:bodyPr>
            <a:lstStyle/>
            <a:p>
              <a:r>
                <a:rPr lang="en-US" sz="1100" dirty="0" err="1" smtClean="0"/>
                <a:t>Kotzinian</a:t>
              </a:r>
              <a:r>
                <a:rPr lang="en-US" sz="1100" dirty="0" smtClean="0"/>
                <a:t>, PRD73, 2006</a:t>
              </a:r>
              <a:endParaRPr lang="en-US" sz="1100" dirty="0"/>
            </a:p>
          </p:txBody>
        </p:sp>
        <p:sp>
          <p:nvSpPr>
            <p:cNvPr id="12" name="TextBox 11"/>
            <p:cNvSpPr txBox="1"/>
            <p:nvPr/>
          </p:nvSpPr>
          <p:spPr>
            <a:xfrm>
              <a:off x="5257800" y="6248400"/>
              <a:ext cx="1715534" cy="261610"/>
            </a:xfrm>
            <a:prstGeom prst="rect">
              <a:avLst/>
            </a:prstGeom>
            <a:noFill/>
          </p:spPr>
          <p:txBody>
            <a:bodyPr wrap="none" rtlCol="0">
              <a:spAutoFit/>
            </a:bodyPr>
            <a:lstStyle/>
            <a:p>
              <a:r>
                <a:rPr lang="en-US" sz="1100" dirty="0" err="1" smtClean="0"/>
                <a:t>Avakian</a:t>
              </a:r>
              <a:r>
                <a:rPr lang="en-US" sz="1100" dirty="0" smtClean="0"/>
                <a:t>, PRD77, 2008</a:t>
              </a:r>
              <a:endParaRPr lang="en-US" sz="1100" dirty="0"/>
            </a:p>
          </p:txBody>
        </p:sp>
      </p:grpSp>
    </p:spTree>
    <p:custDataLst>
      <p:tags r:id="rId2"/>
    </p:custDataLst>
  </p:cSld>
  <p:clrMapOvr>
    <a:masterClrMapping/>
  </p:clrMapOvr>
  <p:transition advTm="40686">
    <p:strips dir="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178" name="Picture 2"/>
          <p:cNvPicPr>
            <a:picLocks noGrp="1" noChangeAspect="1" noChangeArrowheads="1"/>
          </p:cNvPicPr>
          <p:nvPr>
            <p:ph sz="quarter" idx="4"/>
          </p:nvPr>
        </p:nvPicPr>
        <p:blipFill>
          <a:blip r:embed="rId4" cstate="print">
            <a:clrChange>
              <a:clrFrom>
                <a:srgbClr val="FFFFFF"/>
              </a:clrFrom>
              <a:clrTo>
                <a:srgbClr val="FFFFFF">
                  <a:alpha val="0"/>
                </a:srgbClr>
              </a:clrTo>
            </a:clrChange>
          </a:blip>
          <a:srcRect/>
          <a:stretch>
            <a:fillRect/>
          </a:stretch>
        </p:blipFill>
        <p:spPr bwMode="auto">
          <a:xfrm>
            <a:off x="4953000" y="3276600"/>
            <a:ext cx="3508375" cy="2147303"/>
          </a:xfrm>
          <a:prstGeom prst="rect">
            <a:avLst/>
          </a:prstGeom>
          <a:noFill/>
          <a:ln w="9525">
            <a:noFill/>
            <a:miter lim="800000"/>
            <a:headEnd/>
            <a:tailEnd/>
          </a:ln>
        </p:spPr>
      </p:pic>
      <p:sp>
        <p:nvSpPr>
          <p:cNvPr id="7" name="标题 6"/>
          <p:cNvSpPr>
            <a:spLocks noGrp="1"/>
          </p:cNvSpPr>
          <p:nvPr>
            <p:ph type="title"/>
          </p:nvPr>
        </p:nvSpPr>
        <p:spPr/>
        <p:txBody>
          <a:bodyPr>
            <a:normAutofit/>
          </a:bodyPr>
          <a:lstStyle/>
          <a:p>
            <a:r>
              <a:rPr lang="en-US" i="1" dirty="0" smtClean="0"/>
              <a:t>h</a:t>
            </a:r>
            <a:r>
              <a:rPr lang="en-US" baseline="-25000" dirty="0" smtClean="0"/>
              <a:t>1L</a:t>
            </a:r>
            <a:r>
              <a:rPr lang="en-US" baseline="30000" dirty="0" smtClean="0">
                <a:sym typeface="Symbol"/>
              </a:rPr>
              <a:t></a:t>
            </a:r>
            <a:r>
              <a:rPr lang="en-US" dirty="0" smtClean="0">
                <a:sym typeface="Symbol"/>
              </a:rPr>
              <a:t> = -</a:t>
            </a:r>
            <a:r>
              <a:rPr lang="en-US" i="1" dirty="0" smtClean="0"/>
              <a:t>g</a:t>
            </a:r>
            <a:r>
              <a:rPr lang="en-US" baseline="-25000" dirty="0" smtClean="0"/>
              <a:t>1T</a:t>
            </a:r>
            <a:r>
              <a:rPr lang="en-US" baseline="30000" dirty="0" smtClean="0">
                <a:sym typeface="Symbol"/>
              </a:rPr>
              <a:t> </a:t>
            </a:r>
            <a:r>
              <a:rPr lang="en-US" dirty="0" smtClean="0">
                <a:sym typeface="Symbol"/>
              </a:rPr>
              <a:t> favored (naively)</a:t>
            </a:r>
            <a:br>
              <a:rPr lang="en-US" dirty="0" smtClean="0">
                <a:sym typeface="Symbol"/>
              </a:rPr>
            </a:br>
            <a:r>
              <a:rPr lang="en-US" sz="2700" dirty="0" smtClean="0">
                <a:sym typeface="Symbol"/>
              </a:rPr>
              <a:t>This experiment: Test at identical kinematics </a:t>
            </a:r>
            <a:endParaRPr lang="en-US" dirty="0"/>
          </a:p>
        </p:txBody>
      </p:sp>
      <p:sp>
        <p:nvSpPr>
          <p:cNvPr id="8" name="文本占位符 7"/>
          <p:cNvSpPr>
            <a:spLocks noGrp="1"/>
          </p:cNvSpPr>
          <p:nvPr>
            <p:ph type="body" idx="1"/>
          </p:nvPr>
        </p:nvSpPr>
        <p:spPr>
          <a:solidFill>
            <a:srgbClr val="C00000"/>
          </a:solidFill>
          <a:ln>
            <a:noFill/>
          </a:ln>
        </p:spPr>
        <p:txBody>
          <a:bodyPr/>
          <a:lstStyle/>
          <a:p>
            <a:pPr algn="ctr"/>
            <a:r>
              <a:rPr lang="en-US" dirty="0" smtClean="0"/>
              <a:t>Hall A A</a:t>
            </a:r>
            <a:r>
              <a:rPr lang="en-US" baseline="-25000" dirty="0" smtClean="0"/>
              <a:t>LT</a:t>
            </a:r>
            <a:r>
              <a:rPr lang="en-US" dirty="0" smtClean="0"/>
              <a:t> on </a:t>
            </a:r>
            <a:r>
              <a:rPr lang="en-US" baseline="30000" dirty="0" smtClean="0"/>
              <a:t>3</a:t>
            </a:r>
            <a:r>
              <a:rPr lang="en-US" dirty="0" smtClean="0"/>
              <a:t>He</a:t>
            </a:r>
            <a:endParaRPr lang="en-US" dirty="0"/>
          </a:p>
        </p:txBody>
      </p:sp>
      <p:sp>
        <p:nvSpPr>
          <p:cNvPr id="10" name="文本占位符 9"/>
          <p:cNvSpPr>
            <a:spLocks noGrp="1"/>
          </p:cNvSpPr>
          <p:nvPr>
            <p:ph type="body" sz="half" idx="3"/>
          </p:nvPr>
        </p:nvSpPr>
        <p:spPr>
          <a:xfrm>
            <a:off x="4876800" y="5410200"/>
            <a:ext cx="3810001" cy="762000"/>
          </a:xfrm>
        </p:spPr>
        <p:txBody>
          <a:bodyPr/>
          <a:lstStyle/>
          <a:p>
            <a:pPr algn="ctr"/>
            <a:r>
              <a:rPr lang="en-US" dirty="0" smtClean="0"/>
              <a:t>CLAS A</a:t>
            </a:r>
            <a:r>
              <a:rPr lang="en-US" baseline="-25000" dirty="0" smtClean="0"/>
              <a:t>UL</a:t>
            </a:r>
            <a:r>
              <a:rPr lang="en-US" dirty="0" smtClean="0"/>
              <a:t> on proton</a:t>
            </a:r>
            <a:endParaRPr lang="en-US" dirty="0"/>
          </a:p>
        </p:txBody>
      </p:sp>
      <p:sp>
        <p:nvSpPr>
          <p:cNvPr id="3" name="日期占位符 2"/>
          <p:cNvSpPr>
            <a:spLocks noGrp="1"/>
          </p:cNvSpPr>
          <p:nvPr>
            <p:ph type="dt" sz="half" idx="10"/>
          </p:nvPr>
        </p:nvSpPr>
        <p:spPr/>
        <p:txBody>
          <a:bodyPr/>
          <a:lstStyle/>
          <a:p>
            <a:r>
              <a:rPr lang="en-US" smtClean="0"/>
              <a:t>SoLID Collaboration Meeting</a:t>
            </a:r>
            <a:endParaRPr lang="en-US"/>
          </a:p>
        </p:txBody>
      </p:sp>
      <p:sp>
        <p:nvSpPr>
          <p:cNvPr id="4" name="页脚占位符 3"/>
          <p:cNvSpPr>
            <a:spLocks noGrp="1"/>
          </p:cNvSpPr>
          <p:nvPr>
            <p:ph type="ftr" sz="quarter" idx="11"/>
          </p:nvPr>
        </p:nvSpPr>
        <p:spPr/>
        <p:txBody>
          <a:bodyPr/>
          <a:lstStyle/>
          <a:p>
            <a:r>
              <a:rPr lang="en-US" smtClean="0"/>
              <a:t>Jin Huang &lt;jinhuang@jlab.org&gt;</a:t>
            </a:r>
            <a:endParaRPr lang="en-US"/>
          </a:p>
        </p:txBody>
      </p:sp>
      <p:sp>
        <p:nvSpPr>
          <p:cNvPr id="5" name="灯片编号占位符 4"/>
          <p:cNvSpPr>
            <a:spLocks noGrp="1"/>
          </p:cNvSpPr>
          <p:nvPr>
            <p:ph type="sldNum" sz="quarter" idx="12"/>
          </p:nvPr>
        </p:nvSpPr>
        <p:spPr/>
        <p:txBody>
          <a:bodyPr/>
          <a:lstStyle/>
          <a:p>
            <a:fld id="{EDE73889-8752-428C-A11C-8679396BAC9B}" type="slidenum">
              <a:rPr lang="en-US" smtClean="0"/>
              <a:pPr/>
              <a:t>9</a:t>
            </a:fld>
            <a:endParaRPr lang="en-US" dirty="0"/>
          </a:p>
        </p:txBody>
      </p:sp>
      <p:sp>
        <p:nvSpPr>
          <p:cNvPr id="15" name="椭圆 14"/>
          <p:cNvSpPr/>
          <p:nvPr/>
        </p:nvSpPr>
        <p:spPr>
          <a:xfrm>
            <a:off x="2590800" y="3810000"/>
            <a:ext cx="1905000" cy="609600"/>
          </a:xfrm>
          <a:prstGeom prst="ellipse">
            <a:avLst/>
          </a:prstGeom>
          <a:noFill/>
          <a:ln w="3175">
            <a:solidFill>
              <a:srgbClr val="FF0000"/>
            </a:solidFill>
          </a:ln>
          <a:effectLst>
            <a:glow rad="63500">
              <a:srgbClr val="FFC000">
                <a:alpha val="40000"/>
              </a:srgbClr>
            </a:glow>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6" name="椭圆 15"/>
          <p:cNvSpPr/>
          <p:nvPr/>
        </p:nvSpPr>
        <p:spPr>
          <a:xfrm>
            <a:off x="5486400" y="4267200"/>
            <a:ext cx="609600" cy="609600"/>
          </a:xfrm>
          <a:prstGeom prst="ellipse">
            <a:avLst/>
          </a:prstGeom>
          <a:noFill/>
          <a:ln w="3175">
            <a:solidFill>
              <a:schemeClr val="accent2"/>
            </a:solidFill>
          </a:ln>
          <a:effectLst>
            <a:glow rad="101600">
              <a:schemeClr val="accent3">
                <a:satMod val="175000"/>
                <a:alpha val="40000"/>
              </a:schemeClr>
            </a:glow>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7" name="矩形 16"/>
          <p:cNvSpPr/>
          <p:nvPr/>
        </p:nvSpPr>
        <p:spPr>
          <a:xfrm>
            <a:off x="2667000" y="1600200"/>
            <a:ext cx="1593706" cy="461665"/>
          </a:xfrm>
          <a:prstGeom prst="rect">
            <a:avLst/>
          </a:prstGeom>
        </p:spPr>
        <p:txBody>
          <a:bodyPr wrap="none">
            <a:spAutoFit/>
          </a:bodyPr>
          <a:lstStyle/>
          <a:p>
            <a:r>
              <a:rPr lang="en-US" sz="2400" dirty="0" smtClean="0">
                <a:solidFill>
                  <a:schemeClr val="accent6"/>
                </a:solidFill>
                <a:sym typeface="Symbol"/>
              </a:rPr>
              <a:t> </a:t>
            </a:r>
            <a:r>
              <a:rPr lang="en-US" sz="2400" i="1" dirty="0" smtClean="0">
                <a:solidFill>
                  <a:schemeClr val="accent6"/>
                </a:solidFill>
              </a:rPr>
              <a:t>g</a:t>
            </a:r>
            <a:r>
              <a:rPr lang="en-US" sz="2400" baseline="-25000" dirty="0" smtClean="0">
                <a:solidFill>
                  <a:schemeClr val="accent6"/>
                </a:solidFill>
              </a:rPr>
              <a:t>1T</a:t>
            </a:r>
            <a:r>
              <a:rPr lang="en-US" sz="2400" baseline="30000" dirty="0" smtClean="0">
                <a:solidFill>
                  <a:schemeClr val="accent6"/>
                </a:solidFill>
              </a:rPr>
              <a:t>u</a:t>
            </a:r>
            <a:r>
              <a:rPr lang="en-US" sz="2400" baseline="30000" dirty="0" smtClean="0">
                <a:solidFill>
                  <a:schemeClr val="accent6"/>
                </a:solidFill>
                <a:sym typeface="Symbol"/>
              </a:rPr>
              <a:t> </a:t>
            </a:r>
            <a:r>
              <a:rPr lang="en-US" sz="2400" dirty="0" smtClean="0">
                <a:solidFill>
                  <a:schemeClr val="accent6"/>
                </a:solidFill>
              </a:rPr>
              <a:t>&gt;</a:t>
            </a:r>
            <a:r>
              <a:rPr lang="en-US" sz="2400" baseline="30000" dirty="0" smtClean="0">
                <a:solidFill>
                  <a:schemeClr val="accent6"/>
                </a:solidFill>
              </a:rPr>
              <a:t>?</a:t>
            </a:r>
            <a:r>
              <a:rPr lang="en-US" sz="2400" dirty="0" smtClean="0">
                <a:solidFill>
                  <a:schemeClr val="accent6"/>
                </a:solidFill>
              </a:rPr>
              <a:t>0</a:t>
            </a:r>
            <a:r>
              <a:rPr lang="en-US" sz="2400" dirty="0" smtClean="0">
                <a:solidFill>
                  <a:schemeClr val="accent6"/>
                </a:solidFill>
                <a:sym typeface="Symbol"/>
              </a:rPr>
              <a:t> </a:t>
            </a:r>
            <a:endParaRPr lang="en-US" sz="2400" dirty="0">
              <a:solidFill>
                <a:schemeClr val="accent6"/>
              </a:solidFill>
            </a:endParaRPr>
          </a:p>
        </p:txBody>
      </p:sp>
      <p:sp>
        <p:nvSpPr>
          <p:cNvPr id="18" name="上箭头 17"/>
          <p:cNvSpPr/>
          <p:nvPr/>
        </p:nvSpPr>
        <p:spPr>
          <a:xfrm>
            <a:off x="2362200" y="2057400"/>
            <a:ext cx="2286000" cy="1295400"/>
          </a:xfrm>
          <a:prstGeom prst="upArrow">
            <a:avLst>
              <a:gd name="adj1" fmla="val 63333"/>
              <a:gd name="adj2" fmla="val 2563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i="1" dirty="0" smtClean="0"/>
              <a:t>d</a:t>
            </a:r>
            <a:r>
              <a:rPr lang="en-US" dirty="0" smtClean="0"/>
              <a:t> quark in neutron dominant A</a:t>
            </a:r>
            <a:r>
              <a:rPr lang="en-US" baseline="-25000" dirty="0" smtClean="0"/>
              <a:t>LT</a:t>
            </a:r>
            <a:r>
              <a:rPr lang="en-US" dirty="0" smtClean="0"/>
              <a:t>(n→</a:t>
            </a:r>
            <a:r>
              <a:rPr lang="el-GR" dirty="0" smtClean="0"/>
              <a:t>π</a:t>
            </a:r>
            <a:r>
              <a:rPr lang="en-US" baseline="30000" dirty="0" smtClean="0"/>
              <a:t>-</a:t>
            </a:r>
            <a:r>
              <a:rPr lang="en-US" dirty="0" smtClean="0"/>
              <a:t>)</a:t>
            </a:r>
            <a:endParaRPr lang="en-US" dirty="0"/>
          </a:p>
        </p:txBody>
      </p:sp>
      <p:sp>
        <p:nvSpPr>
          <p:cNvPr id="19" name="矩形 18"/>
          <p:cNvSpPr/>
          <p:nvPr/>
        </p:nvSpPr>
        <p:spPr>
          <a:xfrm>
            <a:off x="2667000" y="3429000"/>
            <a:ext cx="453970" cy="369332"/>
          </a:xfrm>
          <a:prstGeom prst="rect">
            <a:avLst/>
          </a:prstGeom>
        </p:spPr>
        <p:txBody>
          <a:bodyPr wrap="none">
            <a:spAutoFit/>
          </a:bodyPr>
          <a:lstStyle/>
          <a:p>
            <a:r>
              <a:rPr lang="el-GR" dirty="0" smtClean="0"/>
              <a:t>π</a:t>
            </a:r>
            <a:r>
              <a:rPr lang="en-US" baseline="30000" dirty="0" smtClean="0"/>
              <a:t>-</a:t>
            </a:r>
            <a:endParaRPr lang="en-US" dirty="0"/>
          </a:p>
        </p:txBody>
      </p:sp>
      <p:sp>
        <p:nvSpPr>
          <p:cNvPr id="20" name="矩形 19"/>
          <p:cNvSpPr/>
          <p:nvPr/>
        </p:nvSpPr>
        <p:spPr>
          <a:xfrm>
            <a:off x="6019800" y="3429000"/>
            <a:ext cx="486030" cy="369332"/>
          </a:xfrm>
          <a:prstGeom prst="rect">
            <a:avLst/>
          </a:prstGeom>
        </p:spPr>
        <p:txBody>
          <a:bodyPr wrap="none">
            <a:spAutoFit/>
          </a:bodyPr>
          <a:lstStyle/>
          <a:p>
            <a:r>
              <a:rPr lang="el-GR" dirty="0" smtClean="0"/>
              <a:t>π</a:t>
            </a:r>
            <a:r>
              <a:rPr lang="en-US" baseline="30000" dirty="0" smtClean="0"/>
              <a:t>+</a:t>
            </a:r>
            <a:endParaRPr lang="en-US" dirty="0"/>
          </a:p>
        </p:txBody>
      </p:sp>
      <p:sp>
        <p:nvSpPr>
          <p:cNvPr id="21" name="上箭头 20"/>
          <p:cNvSpPr/>
          <p:nvPr/>
        </p:nvSpPr>
        <p:spPr>
          <a:xfrm>
            <a:off x="4800600" y="2057400"/>
            <a:ext cx="2286000" cy="1295400"/>
          </a:xfrm>
          <a:prstGeom prst="upArrow">
            <a:avLst>
              <a:gd name="adj1" fmla="val 63333"/>
              <a:gd name="adj2" fmla="val 2563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i="1" dirty="0" smtClean="0"/>
              <a:t>u</a:t>
            </a:r>
            <a:r>
              <a:rPr lang="en-US" dirty="0" smtClean="0"/>
              <a:t> in proton dominant</a:t>
            </a:r>
          </a:p>
          <a:p>
            <a:pPr algn="ctr"/>
            <a:r>
              <a:rPr lang="en-US" dirty="0" smtClean="0"/>
              <a:t>A</a:t>
            </a:r>
            <a:r>
              <a:rPr lang="en-US" baseline="-25000" dirty="0" smtClean="0"/>
              <a:t>LT</a:t>
            </a:r>
            <a:r>
              <a:rPr lang="en-US" dirty="0" smtClean="0"/>
              <a:t>(n→</a:t>
            </a:r>
            <a:r>
              <a:rPr lang="el-GR" dirty="0" smtClean="0"/>
              <a:t>π</a:t>
            </a:r>
            <a:r>
              <a:rPr lang="en-US" baseline="30000" dirty="0" smtClean="0"/>
              <a:t>-</a:t>
            </a:r>
            <a:r>
              <a:rPr lang="en-US" dirty="0" smtClean="0"/>
              <a:t>)</a:t>
            </a:r>
          </a:p>
        </p:txBody>
      </p:sp>
      <p:grpSp>
        <p:nvGrpSpPr>
          <p:cNvPr id="2" name="组合 23"/>
          <p:cNvGrpSpPr/>
          <p:nvPr/>
        </p:nvGrpSpPr>
        <p:grpSpPr>
          <a:xfrm>
            <a:off x="5314616" y="1447800"/>
            <a:ext cx="1444626" cy="614065"/>
            <a:chOff x="5063804" y="1447800"/>
            <a:chExt cx="1444626" cy="614065"/>
          </a:xfrm>
        </p:grpSpPr>
        <p:sp>
          <p:nvSpPr>
            <p:cNvPr id="22" name="矩形 21"/>
            <p:cNvSpPr/>
            <p:nvPr/>
          </p:nvSpPr>
          <p:spPr>
            <a:xfrm>
              <a:off x="5063804" y="1600200"/>
              <a:ext cx="1444626" cy="461665"/>
            </a:xfrm>
            <a:prstGeom prst="rect">
              <a:avLst/>
            </a:prstGeom>
          </p:spPr>
          <p:txBody>
            <a:bodyPr wrap="none">
              <a:spAutoFit/>
            </a:bodyPr>
            <a:lstStyle/>
            <a:p>
              <a:r>
                <a:rPr lang="en-US" sz="2400" dirty="0" smtClean="0">
                  <a:solidFill>
                    <a:schemeClr val="accent1"/>
                  </a:solidFill>
                  <a:sym typeface="Symbol"/>
                </a:rPr>
                <a:t> h</a:t>
              </a:r>
              <a:r>
                <a:rPr lang="en-US" sz="2400" baseline="-25000" dirty="0" smtClean="0">
                  <a:solidFill>
                    <a:schemeClr val="accent1"/>
                  </a:solidFill>
                </a:rPr>
                <a:t>1L</a:t>
              </a:r>
              <a:r>
                <a:rPr lang="en-US" sz="2400" baseline="30000" dirty="0" smtClean="0">
                  <a:solidFill>
                    <a:schemeClr val="accent1"/>
                  </a:solidFill>
                  <a:sym typeface="Symbol"/>
                </a:rPr>
                <a:t> </a:t>
              </a:r>
              <a:r>
                <a:rPr lang="en-US" sz="2400" dirty="0" smtClean="0">
                  <a:solidFill>
                    <a:schemeClr val="accent1"/>
                  </a:solidFill>
                </a:rPr>
                <a:t>&lt;</a:t>
              </a:r>
              <a:r>
                <a:rPr lang="en-US" sz="2400" baseline="30000" dirty="0" smtClean="0">
                  <a:solidFill>
                    <a:schemeClr val="accent1"/>
                  </a:solidFill>
                </a:rPr>
                <a:t>?</a:t>
              </a:r>
              <a:r>
                <a:rPr lang="en-US" sz="2400" dirty="0" smtClean="0">
                  <a:solidFill>
                    <a:schemeClr val="accent1"/>
                  </a:solidFill>
                </a:rPr>
                <a:t>0</a:t>
              </a:r>
              <a:r>
                <a:rPr lang="en-US" sz="2400" dirty="0" smtClean="0">
                  <a:solidFill>
                    <a:schemeClr val="accent1"/>
                  </a:solidFill>
                  <a:sym typeface="Symbol"/>
                </a:rPr>
                <a:t> </a:t>
              </a:r>
              <a:endParaRPr lang="en-US" sz="2400" dirty="0">
                <a:solidFill>
                  <a:schemeClr val="accent1"/>
                </a:solidFill>
              </a:endParaRPr>
            </a:p>
          </p:txBody>
        </p:sp>
        <p:sp>
          <p:nvSpPr>
            <p:cNvPr id="23" name="矩形 22"/>
            <p:cNvSpPr/>
            <p:nvPr/>
          </p:nvSpPr>
          <p:spPr>
            <a:xfrm>
              <a:off x="5281124" y="1447800"/>
              <a:ext cx="510076" cy="369332"/>
            </a:xfrm>
            <a:prstGeom prst="rect">
              <a:avLst/>
            </a:prstGeom>
          </p:spPr>
          <p:txBody>
            <a:bodyPr wrap="none">
              <a:spAutoFit/>
            </a:bodyPr>
            <a:lstStyle/>
            <a:p>
              <a:r>
                <a:rPr lang="en-US" dirty="0" smtClean="0">
                  <a:solidFill>
                    <a:schemeClr val="accent1"/>
                  </a:solidFill>
                </a:rPr>
                <a:t>⊥u</a:t>
              </a:r>
              <a:endParaRPr lang="en-US" dirty="0">
                <a:solidFill>
                  <a:schemeClr val="accent1"/>
                </a:solidFill>
              </a:endParaRPr>
            </a:p>
          </p:txBody>
        </p:sp>
      </p:grpSp>
      <p:cxnSp>
        <p:nvCxnSpPr>
          <p:cNvPr id="26" name="直接箭头连接符 25"/>
          <p:cNvCxnSpPr>
            <a:stCxn id="17" idx="3"/>
            <a:endCxn id="22" idx="1"/>
          </p:cNvCxnSpPr>
          <p:nvPr/>
        </p:nvCxnSpPr>
        <p:spPr>
          <a:xfrm>
            <a:off x="4260706" y="1831033"/>
            <a:ext cx="1053910" cy="1588"/>
          </a:xfrm>
          <a:prstGeom prst="straightConnector1">
            <a:avLst/>
          </a:prstGeom>
          <a:ln w="34925">
            <a:gradFill flip="none" rotWithShape="1">
              <a:gsLst>
                <a:gs pos="0">
                  <a:srgbClr val="000082"/>
                </a:gs>
                <a:gs pos="30000">
                  <a:srgbClr val="66008F"/>
                </a:gs>
                <a:gs pos="64999">
                  <a:srgbClr val="BA0066"/>
                </a:gs>
                <a:gs pos="89999">
                  <a:srgbClr val="FF0000"/>
                </a:gs>
                <a:gs pos="100000">
                  <a:srgbClr val="FF8200"/>
                </a:gs>
              </a:gsLst>
              <a:lin ang="10800000" scaled="1"/>
              <a:tileRect/>
            </a:gra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4170758" y="1447800"/>
            <a:ext cx="1239442" cy="369332"/>
          </a:xfrm>
          <a:prstGeom prst="rect">
            <a:avLst/>
          </a:prstGeom>
        </p:spPr>
        <p:txBody>
          <a:bodyPr wrap="none">
            <a:spAutoFit/>
          </a:bodyPr>
          <a:lstStyle/>
          <a:p>
            <a:r>
              <a:rPr lang="en-US" b="1" dirty="0" smtClean="0">
                <a:gradFill flip="none" rotWithShape="1">
                  <a:gsLst>
                    <a:gs pos="0">
                      <a:srgbClr val="000082"/>
                    </a:gs>
                    <a:gs pos="30000">
                      <a:srgbClr val="66008F"/>
                    </a:gs>
                    <a:gs pos="64999">
                      <a:srgbClr val="BA0066"/>
                    </a:gs>
                    <a:gs pos="89999">
                      <a:srgbClr val="FF0000"/>
                    </a:gs>
                    <a:gs pos="100000">
                      <a:srgbClr val="FF8200"/>
                    </a:gs>
                  </a:gsLst>
                  <a:lin ang="10800000" scaled="1"/>
                  <a:tileRect/>
                </a:gradFill>
                <a:sym typeface="Symbol"/>
              </a:rPr>
              <a:t>Flip Sign</a:t>
            </a:r>
            <a:r>
              <a:rPr lang="en-US" b="1" baseline="30000" dirty="0" smtClean="0">
                <a:gradFill flip="none" rotWithShape="1">
                  <a:gsLst>
                    <a:gs pos="0">
                      <a:srgbClr val="000082"/>
                    </a:gs>
                    <a:gs pos="30000">
                      <a:srgbClr val="66008F"/>
                    </a:gs>
                    <a:gs pos="64999">
                      <a:srgbClr val="BA0066"/>
                    </a:gs>
                    <a:gs pos="89999">
                      <a:srgbClr val="FF0000"/>
                    </a:gs>
                    <a:gs pos="100000">
                      <a:srgbClr val="FF8200"/>
                    </a:gs>
                  </a:gsLst>
                  <a:lin ang="10800000" scaled="1"/>
                  <a:tileRect/>
                </a:gradFill>
                <a:sym typeface="Symbol"/>
              </a:rPr>
              <a:t>?</a:t>
            </a:r>
            <a:endParaRPr lang="en-US" b="1" baseline="30000" dirty="0">
              <a:gradFill flip="none" rotWithShape="1">
                <a:gsLst>
                  <a:gs pos="0">
                    <a:srgbClr val="000082"/>
                  </a:gs>
                  <a:gs pos="30000">
                    <a:srgbClr val="66008F"/>
                  </a:gs>
                  <a:gs pos="64999">
                    <a:srgbClr val="BA0066"/>
                  </a:gs>
                  <a:gs pos="89999">
                    <a:srgbClr val="FF0000"/>
                  </a:gs>
                  <a:gs pos="100000">
                    <a:srgbClr val="FF8200"/>
                  </a:gs>
                </a:gsLst>
                <a:lin ang="10800000" scaled="1"/>
                <a:tileRect/>
              </a:gradFill>
            </a:endParaRPr>
          </a:p>
        </p:txBody>
      </p:sp>
      <p:pic>
        <p:nvPicPr>
          <p:cNvPr id="25" name="Picture 1"/>
          <p:cNvPicPr>
            <a:picLocks noChangeAspect="1" noChangeArrowheads="1"/>
          </p:cNvPicPr>
          <p:nvPr/>
        </p:nvPicPr>
        <p:blipFill>
          <a:blip r:embed="rId5" cstate="print">
            <a:clrChange>
              <a:clrFrom>
                <a:srgbClr val="FFFFFF"/>
              </a:clrFrom>
              <a:clrTo>
                <a:srgbClr val="FFFFFF">
                  <a:alpha val="0"/>
                </a:srgbClr>
              </a:clrTo>
            </a:clrChange>
          </a:blip>
          <a:srcRect t="11377"/>
          <a:stretch>
            <a:fillRect/>
          </a:stretch>
        </p:blipFill>
        <p:spPr bwMode="auto">
          <a:xfrm>
            <a:off x="-152400" y="3352800"/>
            <a:ext cx="5393444" cy="2286000"/>
          </a:xfrm>
          <a:prstGeom prst="rect">
            <a:avLst/>
          </a:prstGeom>
          <a:noFill/>
          <a:ln w="9525">
            <a:noFill/>
            <a:miter lim="800000"/>
            <a:headEnd/>
            <a:tailEnd/>
          </a:ln>
        </p:spPr>
      </p:pic>
    </p:spTree>
    <p:custDataLst>
      <p:tags r:id="rId1"/>
    </p:custDataLst>
  </p:cSld>
  <p:clrMapOvr>
    <a:masterClrMapping/>
  </p:clrMapOvr>
  <p:transition advTm="7144">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strVal val="#ppt_w*0.70"/>
                                          </p:val>
                                        </p:tav>
                                        <p:tav tm="100000">
                                          <p:val>
                                            <p:strVal val="#ppt_w"/>
                                          </p:val>
                                        </p:tav>
                                      </p:tavLst>
                                    </p:anim>
                                    <p:anim calcmode="lin" valueType="num">
                                      <p:cBhvr>
                                        <p:cTn id="8" dur="500" fill="hold"/>
                                        <p:tgtEl>
                                          <p:spTgt spid="15"/>
                                        </p:tgtEl>
                                        <p:attrNameLst>
                                          <p:attrName>ppt_h</p:attrName>
                                        </p:attrNameLst>
                                      </p:cBhvr>
                                      <p:tavLst>
                                        <p:tav tm="0">
                                          <p:val>
                                            <p:strVal val="#ppt_h"/>
                                          </p:val>
                                        </p:tav>
                                        <p:tav tm="100000">
                                          <p:val>
                                            <p:strVal val="#ppt_h"/>
                                          </p:val>
                                        </p:tav>
                                      </p:tavLst>
                                    </p:anim>
                                    <p:animEffect transition="in" filter="fade">
                                      <p:cBhvr>
                                        <p:cTn id="9" dur="500"/>
                                        <p:tgtEl>
                                          <p:spTgt spid="15"/>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strVal val="#ppt_w*0.70"/>
                                          </p:val>
                                        </p:tav>
                                        <p:tav tm="100000">
                                          <p:val>
                                            <p:strVal val="#ppt_w"/>
                                          </p:val>
                                        </p:tav>
                                      </p:tavLst>
                                    </p:anim>
                                    <p:anim calcmode="lin" valueType="num">
                                      <p:cBhvr>
                                        <p:cTn id="13" dur="500" fill="hold"/>
                                        <p:tgtEl>
                                          <p:spTgt spid="16"/>
                                        </p:tgtEl>
                                        <p:attrNameLst>
                                          <p:attrName>ppt_h</p:attrName>
                                        </p:attrNameLst>
                                      </p:cBhvr>
                                      <p:tavLst>
                                        <p:tav tm="0">
                                          <p:val>
                                            <p:strVal val="#ppt_h"/>
                                          </p:val>
                                        </p:tav>
                                        <p:tav tm="100000">
                                          <p:val>
                                            <p:strVal val="#ppt_h"/>
                                          </p:val>
                                        </p:tav>
                                      </p:tavLst>
                                    </p:anim>
                                    <p:animEffect transition="in" filter="fade">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anim calcmode="lin" valueType="num">
                                      <p:cBhvr>
                                        <p:cTn id="20" dur="500" fill="hold"/>
                                        <p:tgtEl>
                                          <p:spTgt spid="21"/>
                                        </p:tgtEl>
                                        <p:attrNameLst>
                                          <p:attrName>ppt_x</p:attrName>
                                        </p:attrNameLst>
                                      </p:cBhvr>
                                      <p:tavLst>
                                        <p:tav tm="0">
                                          <p:val>
                                            <p:strVal val="#ppt_x"/>
                                          </p:val>
                                        </p:tav>
                                        <p:tav tm="100000">
                                          <p:val>
                                            <p:strVal val="#ppt_x"/>
                                          </p:val>
                                        </p:tav>
                                      </p:tavLst>
                                    </p:anim>
                                    <p:anim calcmode="lin" valueType="num">
                                      <p:cBhvr>
                                        <p:cTn id="21" dur="450" decel="100000" fill="hold"/>
                                        <p:tgtEl>
                                          <p:spTgt spid="21"/>
                                        </p:tgtEl>
                                        <p:attrNameLst>
                                          <p:attrName>ppt_y</p:attrName>
                                        </p:attrNameLst>
                                      </p:cBhvr>
                                      <p:tavLst>
                                        <p:tav tm="0">
                                          <p:val>
                                            <p:strVal val="#ppt_y+1"/>
                                          </p:val>
                                        </p:tav>
                                        <p:tav tm="100000">
                                          <p:val>
                                            <p:strVal val="#ppt_y-.03"/>
                                          </p:val>
                                        </p:tav>
                                      </p:tavLst>
                                    </p:anim>
                                    <p:anim calcmode="lin" valueType="num">
                                      <p:cBhvr>
                                        <p:cTn id="22" dur="50" accel="100000" fill="hold">
                                          <p:stCondLst>
                                            <p:cond delay="450"/>
                                          </p:stCondLst>
                                        </p:cTn>
                                        <p:tgtEl>
                                          <p:spTgt spid="21"/>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anim calcmode="lin" valueType="num">
                                      <p:cBhvr>
                                        <p:cTn id="26" dur="500" fill="hold"/>
                                        <p:tgtEl>
                                          <p:spTgt spid="18"/>
                                        </p:tgtEl>
                                        <p:attrNameLst>
                                          <p:attrName>ppt_x</p:attrName>
                                        </p:attrNameLst>
                                      </p:cBhvr>
                                      <p:tavLst>
                                        <p:tav tm="0">
                                          <p:val>
                                            <p:strVal val="#ppt_x"/>
                                          </p:val>
                                        </p:tav>
                                        <p:tav tm="100000">
                                          <p:val>
                                            <p:strVal val="#ppt_x"/>
                                          </p:val>
                                        </p:tav>
                                      </p:tavLst>
                                    </p:anim>
                                    <p:anim calcmode="lin" valueType="num">
                                      <p:cBhvr>
                                        <p:cTn id="27" dur="450" decel="100000" fill="hold"/>
                                        <p:tgtEl>
                                          <p:spTgt spid="18"/>
                                        </p:tgtEl>
                                        <p:attrNameLst>
                                          <p:attrName>ppt_y</p:attrName>
                                        </p:attrNameLst>
                                      </p:cBhvr>
                                      <p:tavLst>
                                        <p:tav tm="0">
                                          <p:val>
                                            <p:strVal val="#ppt_y+1"/>
                                          </p:val>
                                        </p:tav>
                                        <p:tav tm="100000">
                                          <p:val>
                                            <p:strVal val="#ppt_y-.03"/>
                                          </p:val>
                                        </p:tav>
                                      </p:tavLst>
                                    </p:anim>
                                    <p:anim calcmode="lin" valueType="num">
                                      <p:cBhvr>
                                        <p:cTn id="28" dur="50" accel="100000" fill="hold">
                                          <p:stCondLst>
                                            <p:cond delay="450"/>
                                          </p:stCondLst>
                                        </p:cTn>
                                        <p:tgtEl>
                                          <p:spTgt spid="18"/>
                                        </p:tgtEl>
                                        <p:attrNameLst>
                                          <p:attrName>ppt_y</p:attrName>
                                        </p:attrNameLst>
                                      </p:cBhvr>
                                      <p:tavLst>
                                        <p:tav tm="0">
                                          <p:val>
                                            <p:strVal val="#ppt_y-.03"/>
                                          </p:val>
                                        </p:tav>
                                        <p:tav tm="100000">
                                          <p:val>
                                            <p:strVal val="#ppt_y"/>
                                          </p:val>
                                        </p:tav>
                                      </p:tavLst>
                                    </p:anim>
                                  </p:childTnLst>
                                </p:cTn>
                              </p:par>
                            </p:childTnLst>
                          </p:cTn>
                        </p:par>
                        <p:par>
                          <p:cTn id="29" fill="hold">
                            <p:stCondLst>
                              <p:cond delay="500"/>
                            </p:stCondLst>
                            <p:childTnLst>
                              <p:par>
                                <p:cTn id="30" presetID="55"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strVal val="#ppt_w*0.70"/>
                                          </p:val>
                                        </p:tav>
                                        <p:tav tm="100000">
                                          <p:val>
                                            <p:strVal val="#ppt_w"/>
                                          </p:val>
                                        </p:tav>
                                      </p:tavLst>
                                    </p:anim>
                                    <p:anim calcmode="lin" valueType="num">
                                      <p:cBhvr>
                                        <p:cTn id="33" dur="500" fill="hold"/>
                                        <p:tgtEl>
                                          <p:spTgt spid="2"/>
                                        </p:tgtEl>
                                        <p:attrNameLst>
                                          <p:attrName>ppt_h</p:attrName>
                                        </p:attrNameLst>
                                      </p:cBhvr>
                                      <p:tavLst>
                                        <p:tav tm="0">
                                          <p:val>
                                            <p:strVal val="#ppt_h"/>
                                          </p:val>
                                        </p:tav>
                                        <p:tav tm="100000">
                                          <p:val>
                                            <p:strVal val="#ppt_h"/>
                                          </p:val>
                                        </p:tav>
                                      </p:tavLst>
                                    </p:anim>
                                    <p:animEffect transition="in" filter="fade">
                                      <p:cBhvr>
                                        <p:cTn id="34" dur="500"/>
                                        <p:tgtEl>
                                          <p:spTgt spid="2"/>
                                        </p:tgtEl>
                                      </p:cBhvr>
                                    </p:animEffect>
                                  </p:childTnLst>
                                </p:cTn>
                              </p:par>
                              <p:par>
                                <p:cTn id="35" presetID="55"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strVal val="#ppt_w*0.70"/>
                                          </p:val>
                                        </p:tav>
                                        <p:tav tm="100000">
                                          <p:val>
                                            <p:strVal val="#ppt_w"/>
                                          </p:val>
                                        </p:tav>
                                      </p:tavLst>
                                    </p:anim>
                                    <p:anim calcmode="lin" valueType="num">
                                      <p:cBhvr>
                                        <p:cTn id="38" dur="500" fill="hold"/>
                                        <p:tgtEl>
                                          <p:spTgt spid="17"/>
                                        </p:tgtEl>
                                        <p:attrNameLst>
                                          <p:attrName>ppt_h</p:attrName>
                                        </p:attrNameLst>
                                      </p:cBhvr>
                                      <p:tavLst>
                                        <p:tav tm="0">
                                          <p:val>
                                            <p:strVal val="#ppt_h"/>
                                          </p:val>
                                        </p:tav>
                                        <p:tav tm="100000">
                                          <p:val>
                                            <p:strVal val="#ppt_h"/>
                                          </p:val>
                                        </p:tav>
                                      </p:tavLst>
                                    </p:anim>
                                    <p:animEffect transition="in" filter="fade">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55" presetClass="entr" presetSubtype="0" fill="hold" nodeType="clickEffect">
                                  <p:stCondLst>
                                    <p:cond delay="0"/>
                                  </p:stCondLst>
                                  <p:childTnLst>
                                    <p:set>
                                      <p:cBhvr>
                                        <p:cTn id="43" dur="1" fill="hold">
                                          <p:stCondLst>
                                            <p:cond delay="0"/>
                                          </p:stCondLst>
                                        </p:cTn>
                                        <p:tgtEl>
                                          <p:spTgt spid="26"/>
                                        </p:tgtEl>
                                        <p:attrNameLst>
                                          <p:attrName>style.visibility</p:attrName>
                                        </p:attrNameLst>
                                      </p:cBhvr>
                                      <p:to>
                                        <p:strVal val="visible"/>
                                      </p:to>
                                    </p:set>
                                    <p:anim calcmode="lin" valueType="num">
                                      <p:cBhvr>
                                        <p:cTn id="44" dur="500" fill="hold"/>
                                        <p:tgtEl>
                                          <p:spTgt spid="26"/>
                                        </p:tgtEl>
                                        <p:attrNameLst>
                                          <p:attrName>ppt_w</p:attrName>
                                        </p:attrNameLst>
                                      </p:cBhvr>
                                      <p:tavLst>
                                        <p:tav tm="0">
                                          <p:val>
                                            <p:strVal val="#ppt_w*0.70"/>
                                          </p:val>
                                        </p:tav>
                                        <p:tav tm="100000">
                                          <p:val>
                                            <p:strVal val="#ppt_w"/>
                                          </p:val>
                                        </p:tav>
                                      </p:tavLst>
                                    </p:anim>
                                    <p:anim calcmode="lin" valueType="num">
                                      <p:cBhvr>
                                        <p:cTn id="45" dur="500" fill="hold"/>
                                        <p:tgtEl>
                                          <p:spTgt spid="26"/>
                                        </p:tgtEl>
                                        <p:attrNameLst>
                                          <p:attrName>ppt_h</p:attrName>
                                        </p:attrNameLst>
                                      </p:cBhvr>
                                      <p:tavLst>
                                        <p:tav tm="0">
                                          <p:val>
                                            <p:strVal val="#ppt_h"/>
                                          </p:val>
                                        </p:tav>
                                        <p:tav tm="100000">
                                          <p:val>
                                            <p:strVal val="#ppt_h"/>
                                          </p:val>
                                        </p:tav>
                                      </p:tavLst>
                                    </p:anim>
                                    <p:animEffect transition="in" filter="fade">
                                      <p:cBhvr>
                                        <p:cTn id="46" dur="500"/>
                                        <p:tgtEl>
                                          <p:spTgt spid="26"/>
                                        </p:tgtEl>
                                      </p:cBhvr>
                                    </p:animEffect>
                                  </p:childTnLst>
                                </p:cTn>
                              </p:par>
                              <p:par>
                                <p:cTn id="47" presetID="55" presetClass="entr" presetSubtype="0"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p:cTn id="49" dur="500" fill="hold"/>
                                        <p:tgtEl>
                                          <p:spTgt spid="27"/>
                                        </p:tgtEl>
                                        <p:attrNameLst>
                                          <p:attrName>ppt_w</p:attrName>
                                        </p:attrNameLst>
                                      </p:cBhvr>
                                      <p:tavLst>
                                        <p:tav tm="0">
                                          <p:val>
                                            <p:strVal val="#ppt_w*0.70"/>
                                          </p:val>
                                        </p:tav>
                                        <p:tav tm="100000">
                                          <p:val>
                                            <p:strVal val="#ppt_w"/>
                                          </p:val>
                                        </p:tav>
                                      </p:tavLst>
                                    </p:anim>
                                    <p:anim calcmode="lin" valueType="num">
                                      <p:cBhvr>
                                        <p:cTn id="50" dur="500" fill="hold"/>
                                        <p:tgtEl>
                                          <p:spTgt spid="27"/>
                                        </p:tgtEl>
                                        <p:attrNameLst>
                                          <p:attrName>ppt_h</p:attrName>
                                        </p:attrNameLst>
                                      </p:cBhvr>
                                      <p:tavLst>
                                        <p:tav tm="0">
                                          <p:val>
                                            <p:strVal val="#ppt_h"/>
                                          </p:val>
                                        </p:tav>
                                        <p:tav tm="100000">
                                          <p:val>
                                            <p:strVal val="#ppt_h"/>
                                          </p:val>
                                        </p:tav>
                                      </p:tavLst>
                                    </p:anim>
                                    <p:animEffect transition="in" filter="fade">
                                      <p:cBhvr>
                                        <p:cTn id="5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p:bldP spid="18" grpId="0" animBg="1"/>
      <p:bldP spid="21" grpId="0" animBg="1"/>
      <p:bldP spid="27"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0.3|6.6"/>
</p:tagLst>
</file>

<file path=ppt/tags/tag2.xml><?xml version="1.0" encoding="utf-8"?>
<p:tagLst xmlns:a="http://schemas.openxmlformats.org/drawingml/2006/main" xmlns:r="http://schemas.openxmlformats.org/officeDocument/2006/relationships" xmlns:p="http://schemas.openxmlformats.org/presentationml/2006/main">
  <p:tag name="TIMING" val="|11.8|26.7|8.1"/>
</p:tagLst>
</file>

<file path=ppt/tags/tag3.xml><?xml version="1.0" encoding="utf-8"?>
<p:tagLst xmlns:a="http://schemas.openxmlformats.org/drawingml/2006/main" xmlns:r="http://schemas.openxmlformats.org/officeDocument/2006/relationships" xmlns:p="http://schemas.openxmlformats.org/presentationml/2006/main">
  <p:tag name="TIMING" val="|8.7"/>
</p:tagLst>
</file>

<file path=ppt/tags/tag4.xml><?xml version="1.0" encoding="utf-8"?>
<p:tagLst xmlns:a="http://schemas.openxmlformats.org/drawingml/2006/main" xmlns:r="http://schemas.openxmlformats.org/officeDocument/2006/relationships" xmlns:p="http://schemas.openxmlformats.org/presentationml/2006/main">
  <p:tag name="TIMING" val="|33.5|9.7|3"/>
</p:tagLst>
</file>

<file path=ppt/tags/tag5.xml><?xml version="1.0" encoding="utf-8"?>
<p:tagLst xmlns:a="http://schemas.openxmlformats.org/drawingml/2006/main" xmlns:r="http://schemas.openxmlformats.org/officeDocument/2006/relationships" xmlns:p="http://schemas.openxmlformats.org/presentationml/2006/main">
  <p:tag name="TIMING" val="|2.4|11.9|2.4|7|12.6"/>
</p:tagLst>
</file>

<file path=ppt/tags/tag6.xml><?xml version="1.0" encoding="utf-8"?>
<p:tagLst xmlns:a="http://schemas.openxmlformats.org/drawingml/2006/main" xmlns:r="http://schemas.openxmlformats.org/officeDocument/2006/relationships" xmlns:p="http://schemas.openxmlformats.org/presentationml/2006/main">
  <p:tag name="TIMING" val="|1.5|1.6|1"/>
</p:tagLst>
</file>

<file path=ppt/tags/tag7.xml><?xml version="1.0" encoding="utf-8"?>
<p:tagLst xmlns:a="http://schemas.openxmlformats.org/drawingml/2006/main" xmlns:r="http://schemas.openxmlformats.org/officeDocument/2006/relationships" xmlns:p="http://schemas.openxmlformats.org/presentationml/2006/main">
  <p:tag name="TIMING" val="|16|1.9"/>
</p:tagLst>
</file>

<file path=ppt/tags/tag8.xml><?xml version="1.0" encoding="utf-8"?>
<p:tagLst xmlns:a="http://schemas.openxmlformats.org/drawingml/2006/main" xmlns:r="http://schemas.openxmlformats.org/officeDocument/2006/relationships" xmlns:p="http://schemas.openxmlformats.org/presentationml/2006/main">
  <p:tag name="TIMING" val="|5.3"/>
</p:tagLst>
</file>

<file path=ppt/tags/tag9.xml><?xml version="1.0" encoding="utf-8"?>
<p:tagLst xmlns:a="http://schemas.openxmlformats.org/drawingml/2006/main" xmlns:r="http://schemas.openxmlformats.org/officeDocument/2006/relationships" xmlns:p="http://schemas.openxmlformats.org/presentationml/2006/main">
  <p:tag name="TIMING" val="|26.9"/>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聚合">
  <a:themeElements>
    <a:clrScheme name="Mine - 3">
      <a:dk1>
        <a:srgbClr val="001C54"/>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FF6600"/>
      </a:accent6>
      <a:hlink>
        <a:srgbClr val="99FF99"/>
      </a:hlink>
      <a:folHlink>
        <a:srgbClr val="B0DFA0"/>
      </a:folHlink>
    </a:clrScheme>
    <a:fontScheme name="聚合">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聚合">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spDef>
      <a:spPr/>
      <a:bodyPr rtlCol="0" anchor="ctr"/>
      <a:lstStyle>
        <a:defPPr algn="ctr">
          <a:defRPr/>
        </a:defPPr>
      </a:lstStyle>
      <a:style>
        <a:lnRef idx="1">
          <a:schemeClr val="dk1"/>
        </a:lnRef>
        <a:fillRef idx="2">
          <a:schemeClr val="dk1"/>
        </a:fillRef>
        <a:effectRef idx="1">
          <a:schemeClr val="dk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19963</TotalTime>
  <Words>1476</Words>
  <Application>Microsoft Office PowerPoint</Application>
  <PresentationFormat>全屏显示(4:3)</PresentationFormat>
  <Paragraphs>373</Paragraphs>
  <Slides>19</Slides>
  <Notes>15</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19</vt:i4>
      </vt:variant>
    </vt:vector>
  </HeadingPairs>
  <TitlesOfParts>
    <vt:vector size="21" baseType="lpstr">
      <vt:lpstr>聚合</vt:lpstr>
      <vt:lpstr>Equation</vt:lpstr>
      <vt:lpstr>幻灯片 1</vt:lpstr>
      <vt:lpstr>Overview</vt:lpstr>
      <vt:lpstr>Major Setup Difference</vt:lpstr>
      <vt:lpstr>Transverse Momentum Dependent (TMD) Parton Distributions</vt:lpstr>
      <vt:lpstr>Leading-Twist TMD PDFs</vt:lpstr>
      <vt:lpstr>“Worm-Gear” Functions </vt:lpstr>
      <vt:lpstr>Lattice Calculations</vt:lpstr>
      <vt:lpstr>Model Predictions</vt:lpstr>
      <vt:lpstr>h1L = -g1T  favored (naively) This experiment: Test at identical kinematics </vt:lpstr>
      <vt:lpstr>WW-type Approx.</vt:lpstr>
      <vt:lpstr>Semi-inclusive DIS (SIDIS)</vt:lpstr>
      <vt:lpstr>SIDIS is Gold Mine for TMD</vt:lpstr>
      <vt:lpstr>Observables</vt:lpstr>
      <vt:lpstr>Existing data</vt:lpstr>
      <vt:lpstr>Data Projection/AUL (Partial)</vt:lpstr>
      <vt:lpstr>&gt;1000 bins: critical for studying multi-D structure</vt:lpstr>
      <vt:lpstr>pT Dep. Helicity Distribution</vt:lpstr>
      <vt:lpstr>Conclusion</vt:lpstr>
      <vt:lpstr>Proposal Update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Jin</dc:creator>
  <cp:lastModifiedBy>Jin Huang</cp:lastModifiedBy>
  <cp:revision>2078</cp:revision>
  <dcterms:created xsi:type="dcterms:W3CDTF">2009-04-16T15:29:42Z</dcterms:created>
  <dcterms:modified xsi:type="dcterms:W3CDTF">2011-06-03T15:35:33Z</dcterms:modified>
</cp:coreProperties>
</file>