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74" r:id="rId10"/>
    <p:sldId id="275" r:id="rId11"/>
    <p:sldId id="276" r:id="rId12"/>
    <p:sldId id="270" r:id="rId13"/>
    <p:sldId id="271" r:id="rId14"/>
    <p:sldId id="272" r:id="rId15"/>
    <p:sldId id="273" r:id="rId16"/>
    <p:sldId id="269" r:id="rId17"/>
    <p:sldId id="285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14CFA-B65A-49DC-8960-B74EC8588B3A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F6E51-971E-4958-98C2-B54DCAF4F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B78DA8D-6CF3-405C-9FC2-B64C4722291B}" type="slidenum">
              <a:rPr lang="zh-CN" altLang="en-GB"/>
              <a:pPr/>
              <a:t>2</a:t>
            </a:fld>
            <a:endParaRPr lang="en-GB" altLang="zh-CN"/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2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 wrap="none" anchor="ctr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E74BC78-EBCE-43A4-B6D8-EA6406E75227}" type="slidenum">
              <a:rPr lang="zh-CN" altLang="en-GB"/>
              <a:pPr/>
              <a:t>3</a:t>
            </a:fld>
            <a:endParaRPr lang="en-GB" altLang="zh-CN"/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 wrap="none" anchor="ctr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4EDB7-F21A-489A-8044-F7CF19895CE1}" type="slidenum">
              <a:rPr lang="zh-CN" altLang="en-GB"/>
              <a:pPr/>
              <a:t>6</a:t>
            </a:fld>
            <a:endParaRPr lang="en-GB" altLang="zh-CN"/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 wrap="none" anchor="ctr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69F-096A-42B9-A85E-DE19A8A70683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71AE-B92A-4C7A-89D8-A6B9E7377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69F-096A-42B9-A85E-DE19A8A70683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71AE-B92A-4C7A-89D8-A6B9E7377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69F-096A-42B9-A85E-DE19A8A70683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71AE-B92A-4C7A-89D8-A6B9E7377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FD203-E900-40CC-B125-92CDBDD08467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025C1A3-A60D-4230-B1FC-153004CC67E3}" type="datetime1">
              <a:rPr lang="zh-CN" altLang="en-US"/>
              <a:pPr>
                <a:defRPr/>
              </a:pPr>
              <a:t>2011/6/1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623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15313" y="6356350"/>
            <a:ext cx="4714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3B32D553-70E6-4885-A182-5A5BCACCFB01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69F-096A-42B9-A85E-DE19A8A70683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71AE-B92A-4C7A-89D8-A6B9E7377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69F-096A-42B9-A85E-DE19A8A70683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71AE-B92A-4C7A-89D8-A6B9E7377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69F-096A-42B9-A85E-DE19A8A70683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71AE-B92A-4C7A-89D8-A6B9E7377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69F-096A-42B9-A85E-DE19A8A70683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71AE-B92A-4C7A-89D8-A6B9E7377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69F-096A-42B9-A85E-DE19A8A70683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71AE-B92A-4C7A-89D8-A6B9E7377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69F-096A-42B9-A85E-DE19A8A70683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71AE-B92A-4C7A-89D8-A6B9E7377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69F-096A-42B9-A85E-DE19A8A70683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71AE-B92A-4C7A-89D8-A6B9E7377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69F-096A-42B9-A85E-DE19A8A70683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71AE-B92A-4C7A-89D8-A6B9E7377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FE69F-096A-42B9-A85E-DE19A8A70683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371AE-B92A-4C7A-89D8-A6B9E7377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GEM/MRPC/Chinese Collaboration 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Haiyan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Gao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Duke University</a:t>
            </a: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SoLID</a:t>
            </a:r>
            <a:r>
              <a:rPr lang="en-US" sz="2800" b="1" dirty="0" smtClean="0">
                <a:solidFill>
                  <a:srgbClr val="002060"/>
                </a:solidFill>
              </a:rPr>
              <a:t> Collaboration meeting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June 2-3, 2011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kumimoji="1" lang="en-US" altLang="zh-CN" sz="3200"/>
              <a:t>CIAE: Study of THGEM Position Resolution</a:t>
            </a:r>
            <a:br>
              <a:rPr kumimoji="1" lang="en-US" altLang="zh-CN" sz="3200"/>
            </a:br>
            <a:r>
              <a:rPr kumimoji="1" lang="en-US" altLang="zh-CN" sz="3200"/>
              <a:t>(Collaborated with IHEP)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295400" y="46482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THGEM foil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486400" y="4724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THGEM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219200" y="5410200"/>
            <a:ext cx="6934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>
                <a:solidFill>
                  <a:schemeClr val="accent2"/>
                </a:solidFill>
              </a:rPr>
              <a:t>Advantage: durable, high gain, easy and cheap</a:t>
            </a:r>
          </a:p>
          <a:p>
            <a:r>
              <a:rPr kumimoji="1" lang="en-US" altLang="zh-CN">
                <a:solidFill>
                  <a:schemeClr val="accent2"/>
                </a:solidFill>
              </a:rPr>
              <a:t>Disadvantage: the position resolution is not as good as GEM</a:t>
            </a:r>
          </a:p>
          <a:p>
            <a:r>
              <a:rPr kumimoji="1" lang="en-US" altLang="zh-CN">
                <a:solidFill>
                  <a:schemeClr val="accent2"/>
                </a:solidFill>
              </a:rPr>
              <a:t>Next Step:  Design new readout panel</a:t>
            </a:r>
          </a:p>
          <a:p>
            <a:r>
              <a:rPr kumimoji="1" lang="en-US" altLang="zh-CN">
                <a:solidFill>
                  <a:schemeClr val="accent2"/>
                </a:solidFill>
              </a:rPr>
              <a:t>                   Study of THGEM Position Resolution</a:t>
            </a:r>
          </a:p>
        </p:txBody>
      </p:sp>
      <p:pic>
        <p:nvPicPr>
          <p:cNvPr id="13322" name="Picture 10" descr="DSC013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47800"/>
            <a:ext cx="3505200" cy="3016250"/>
          </a:xfrm>
          <a:prstGeom prst="rect">
            <a:avLst/>
          </a:prstGeom>
          <a:noFill/>
        </p:spPr>
      </p:pic>
      <p:pic>
        <p:nvPicPr>
          <p:cNvPr id="13323" name="Picture 11" descr="Sna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3041650" cy="304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248400" y="6172200"/>
            <a:ext cx="2200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Slide from </a:t>
            </a:r>
            <a:r>
              <a:rPr lang="en-US" b="1" dirty="0" err="1" smtClean="0">
                <a:solidFill>
                  <a:srgbClr val="7030A0"/>
                </a:solidFill>
              </a:rPr>
              <a:t>Xiaomei</a:t>
            </a:r>
            <a:r>
              <a:rPr lang="en-US" b="1" dirty="0" smtClean="0">
                <a:solidFill>
                  <a:srgbClr val="7030A0"/>
                </a:solidFill>
              </a:rPr>
              <a:t> Li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kumimoji="1" lang="en-US" altLang="zh-CN" sz="3600"/>
              <a:t>LZU: GEM Electronics (Gassiplex)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676400" y="5334000"/>
            <a:ext cx="6553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mtClean="0">
                <a:solidFill>
                  <a:schemeClr val="accent2"/>
                </a:solidFill>
              </a:rPr>
              <a:t>LZU made GEM electronics with gassiplex chips. CIAE, THU, USTC and LZU are ordering GEM electronics with APV25 chips from Italia.</a:t>
            </a:r>
            <a:endParaRPr lang="en-US" altLang="zh-CN">
              <a:solidFill>
                <a:schemeClr val="accent2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2754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2265363" cy="2286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3830638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1200">
                <a:latin typeface="Times New Roman" pitchFamily="18" charset="0"/>
                <a:ea typeface="DejaVu Sans" charset="-128"/>
                <a:cs typeface="Times New Roman" pitchFamily="18" charset="0"/>
              </a:rPr>
              <a:t> </a:t>
            </a:r>
            <a:r>
              <a:rPr lang="en-US" altLang="zh-CN" sz="900">
                <a:cs typeface="Times New Roman" pitchFamily="18" charset="0"/>
              </a:rPr>
              <a:t> </a:t>
            </a:r>
            <a:endParaRPr lang="en-US" altLang="zh-CN">
              <a:cs typeface="Times New Roman" pitchFamily="18" charset="0"/>
            </a:endParaRP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050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676400" y="457200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chemeClr val="tx2"/>
                </a:solidFill>
              </a:rPr>
              <a:t>Gassiplex Chip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5638800" y="47244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chemeClr val="tx2"/>
                </a:solidFill>
              </a:rPr>
              <a:t>Front Electronics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2600" y="6248400"/>
            <a:ext cx="2200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Slide from </a:t>
            </a:r>
            <a:r>
              <a:rPr lang="en-US" b="1" dirty="0" err="1" smtClean="0">
                <a:solidFill>
                  <a:srgbClr val="7030A0"/>
                </a:solidFill>
              </a:rPr>
              <a:t>Xiaomei</a:t>
            </a:r>
            <a:r>
              <a:rPr lang="en-US" b="1" dirty="0" smtClean="0">
                <a:solidFill>
                  <a:srgbClr val="7030A0"/>
                </a:solidFill>
              </a:rPr>
              <a:t> Li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7188" y="0"/>
            <a:ext cx="77724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rgbClr val="7030A0"/>
                </a:solidFill>
              </a:rPr>
              <a:t>Test Bench Setup at </a:t>
            </a:r>
            <a:r>
              <a:rPr lang="en-US" altLang="zh-CN" sz="3200" b="1" dirty="0" err="1" smtClean="0">
                <a:solidFill>
                  <a:srgbClr val="7030A0"/>
                </a:solidFill>
              </a:rPr>
              <a:t>Tsinghua</a:t>
            </a:r>
            <a:r>
              <a:rPr lang="en-US" altLang="zh-CN" sz="3200" b="1" dirty="0" smtClean="0">
                <a:solidFill>
                  <a:srgbClr val="7030A0"/>
                </a:solidFill>
              </a:rPr>
              <a:t> Univ.</a:t>
            </a:r>
            <a:endParaRPr lang="zh-CN" altLang="en-US" sz="3200" b="1" dirty="0">
              <a:solidFill>
                <a:srgbClr val="7030A0"/>
              </a:solidFill>
            </a:endParaRPr>
          </a:p>
        </p:txBody>
      </p:sp>
      <p:pic>
        <p:nvPicPr>
          <p:cNvPr id="2051" name="图片 3" descr="探测器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714375"/>
            <a:ext cx="2714625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图片 5" descr="电子学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714375"/>
            <a:ext cx="20716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图片 6" descr="工作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4286250"/>
            <a:ext cx="2987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图片 7" descr="气路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4773613"/>
            <a:ext cx="2643188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图片 8" descr="a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2857500"/>
            <a:ext cx="2714625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Box 9"/>
          <p:cNvSpPr txBox="1">
            <a:spLocks noChangeArrowheads="1"/>
          </p:cNvSpPr>
          <p:nvPr/>
        </p:nvSpPr>
        <p:spPr bwMode="auto">
          <a:xfrm>
            <a:off x="3214688" y="4357688"/>
            <a:ext cx="2214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Electronics for 16 Chs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2057" name="TextBox 10"/>
          <p:cNvSpPr txBox="1">
            <a:spLocks noChangeArrowheads="1"/>
          </p:cNvSpPr>
          <p:nvPr/>
        </p:nvSpPr>
        <p:spPr bwMode="auto">
          <a:xfrm>
            <a:off x="571500" y="2428875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Two GEM prototypes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2058" name="TextBox 11"/>
          <p:cNvSpPr txBox="1">
            <a:spLocks noChangeArrowheads="1"/>
          </p:cNvSpPr>
          <p:nvPr/>
        </p:nvSpPr>
        <p:spPr bwMode="auto">
          <a:xfrm>
            <a:off x="428625" y="6202363"/>
            <a:ext cx="2643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GAS Mixture System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2059" name="TextBox 12"/>
          <p:cNvSpPr txBox="1">
            <a:spLocks noChangeArrowheads="1"/>
          </p:cNvSpPr>
          <p:nvPr/>
        </p:nvSpPr>
        <p:spPr bwMode="auto">
          <a:xfrm>
            <a:off x="428625" y="4286250"/>
            <a:ext cx="264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Read Out Plate Design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0" y="714375"/>
            <a:ext cx="3500438" cy="369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+mn-lt"/>
                <a:ea typeface="+mn-ea"/>
              </a:rPr>
              <a:t>Hardware Preparation: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latin typeface="+mn-lt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altLang="zh-CN" b="1" dirty="0">
                <a:latin typeface="+mn-lt"/>
                <a:ea typeface="+mn-ea"/>
              </a:rPr>
              <a:t>Two prototypes ready for test, 1D and 2D respectively;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altLang="zh-CN" b="1" dirty="0">
                <a:latin typeface="+mn-lt"/>
                <a:ea typeface="+mn-ea"/>
              </a:rPr>
              <a:t>Electronics for 16 channels test all prepared;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altLang="zh-CN" b="1" dirty="0">
                <a:latin typeface="+mn-lt"/>
                <a:ea typeface="+mn-ea"/>
              </a:rPr>
              <a:t>APV electronics ordered, 1024 channels, VME DAQ system hardware-wise ready;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altLang="zh-CN" b="1" dirty="0">
                <a:latin typeface="+mn-lt"/>
                <a:ea typeface="+mn-ea"/>
              </a:rPr>
              <a:t>CAMAC DAQ ready, VME DAQ under developing.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+mn-lt"/>
                <a:ea typeface="+mn-ea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latin typeface="+mn-lt"/>
              <a:ea typeface="+mn-ea"/>
            </a:endParaRPr>
          </a:p>
        </p:txBody>
      </p:sp>
      <p:sp>
        <p:nvSpPr>
          <p:cNvPr id="2061" name="Rectangle 12"/>
          <p:cNvSpPr>
            <a:spLocks noChangeArrowheads="1"/>
          </p:cNvSpPr>
          <p:nvPr/>
        </p:nvSpPr>
        <p:spPr bwMode="auto">
          <a:xfrm>
            <a:off x="3348038" y="6092825"/>
            <a:ext cx="2236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Zhigang Xiao, THU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7188" y="0"/>
            <a:ext cx="77724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rgbClr val="7030A0"/>
                </a:solidFill>
              </a:rPr>
              <a:t>Software Preparation</a:t>
            </a:r>
            <a:endParaRPr lang="zh-CN" altLang="en-US" sz="3200" b="1" dirty="0">
              <a:solidFill>
                <a:srgbClr val="7030A0"/>
              </a:solidFill>
            </a:endParaRPr>
          </a:p>
        </p:txBody>
      </p:sp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857250" y="2857500"/>
            <a:ext cx="3357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Constructed HPLUS spectrometer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076" name="TextBox 13"/>
          <p:cNvSpPr txBox="1">
            <a:spLocks noChangeArrowheads="1"/>
          </p:cNvSpPr>
          <p:nvPr/>
        </p:nvSpPr>
        <p:spPr bwMode="auto">
          <a:xfrm>
            <a:off x="0" y="5786438"/>
            <a:ext cx="89296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Calibri" pitchFamily="34" charset="0"/>
                <a:sym typeface="Wingdings" charset="2"/>
              </a:rPr>
              <a:t></a:t>
            </a:r>
            <a:r>
              <a:rPr lang="en-US" altLang="zh-CN" sz="2000">
                <a:latin typeface="Calibri" pitchFamily="34" charset="0"/>
              </a:rPr>
              <a:t>Doing the G4 simulation for HPLUS (Hadron Physics LanzhoU Spectrometer);</a:t>
            </a:r>
          </a:p>
          <a:p>
            <a:r>
              <a:rPr lang="en-US" altLang="zh-CN" sz="2000">
                <a:latin typeface="Calibri" pitchFamily="34" charset="0"/>
                <a:sym typeface="Wingdings" charset="2"/>
              </a:rPr>
              <a:t></a:t>
            </a:r>
            <a:r>
              <a:rPr lang="en-US" altLang="zh-CN" sz="2000">
                <a:latin typeface="Calibri" pitchFamily="34" charset="0"/>
              </a:rPr>
              <a:t>Local tracker (similar to tree search) developed for forward tracking detector,   </a:t>
            </a:r>
          </a:p>
          <a:p>
            <a:r>
              <a:rPr lang="en-US" altLang="zh-CN" sz="2000" b="1">
                <a:solidFill>
                  <a:srgbClr val="0000FF"/>
                </a:solidFill>
                <a:latin typeface="Calibri" pitchFamily="34" charset="0"/>
              </a:rPr>
              <a:t>     </a:t>
            </a:r>
            <a:r>
              <a:rPr lang="en-US" altLang="zh-CN" sz="2400" b="1">
                <a:solidFill>
                  <a:srgbClr val="0000FF"/>
                </a:solidFill>
                <a:latin typeface="Calibri" pitchFamily="34" charset="0"/>
              </a:rPr>
              <a:t>likely extendable to the application in SOLID GEM system.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 cstate="print"/>
          <a:srcRect l="16667" t="18358" r="20000" b="15723"/>
          <a:stretch>
            <a:fillRect/>
          </a:stretch>
        </p:blipFill>
        <p:spPr bwMode="auto">
          <a:xfrm>
            <a:off x="1000125" y="785813"/>
            <a:ext cx="3181350" cy="2000250"/>
          </a:xfrm>
          <a:prstGeom prst="rect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3" cstate="print"/>
          <a:srcRect l="6366" t="23724" r="19780" b="26186"/>
          <a:stretch>
            <a:fillRect/>
          </a:stretch>
        </p:blipFill>
        <p:spPr bwMode="auto">
          <a:xfrm>
            <a:off x="857250" y="3348038"/>
            <a:ext cx="3286125" cy="2009775"/>
          </a:xfrm>
          <a:prstGeom prst="rect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786313" y="3429000"/>
            <a:ext cx="3357562" cy="1928813"/>
            <a:chOff x="425" y="514"/>
            <a:chExt cx="2437" cy="1584"/>
          </a:xfrm>
        </p:grpSpPr>
        <p:pic>
          <p:nvPicPr>
            <p:cNvPr id="3084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5" y="514"/>
              <a:ext cx="2437" cy="158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pic>
        <p:sp>
          <p:nvSpPr>
            <p:cNvPr id="3085" name="Rectangle 11"/>
            <p:cNvSpPr>
              <a:spLocks noChangeArrowheads="1"/>
            </p:cNvSpPr>
            <p:nvPr/>
          </p:nvSpPr>
          <p:spPr bwMode="auto">
            <a:xfrm>
              <a:off x="1316" y="1746"/>
              <a:ext cx="969" cy="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0" bIns="46800"/>
            <a:lstStyle/>
            <a:p>
              <a:pPr marL="342900" indent="-341313">
                <a:lnSpc>
                  <a:spcPct val="80000"/>
                </a:lnSpc>
                <a:spcBef>
                  <a:spcPts val="500"/>
                </a:spcBef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</a:pPr>
              <a:r>
                <a:rPr lang="en-US" altLang="zh-CN" sz="2000">
                  <a:solidFill>
                    <a:srgbClr val="CC0000"/>
                  </a:solidFill>
                  <a:latin typeface="黑体" charset="0"/>
                </a:rPr>
                <a:t>K-/K+</a:t>
              </a:r>
            </a:p>
          </p:txBody>
        </p:sp>
        <p:sp>
          <p:nvSpPr>
            <p:cNvPr id="3086" name="Rectangle 12"/>
            <p:cNvSpPr>
              <a:spLocks noChangeArrowheads="1"/>
            </p:cNvSpPr>
            <p:nvPr/>
          </p:nvSpPr>
          <p:spPr bwMode="auto">
            <a:xfrm>
              <a:off x="997" y="708"/>
              <a:ext cx="1219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zh-CN">
                  <a:solidFill>
                    <a:srgbClr val="FF0000"/>
                  </a:solidFill>
                  <a:latin typeface="Calibri" pitchFamily="34" charset="0"/>
                </a:rPr>
                <a:t>pp</a:t>
              </a:r>
              <a:r>
                <a:rPr lang="en-US" altLang="zh-CN">
                  <a:solidFill>
                    <a:srgbClr val="FF0000"/>
                  </a:solidFill>
                  <a:latin typeface="Wingdings" charset="2"/>
                </a:rPr>
                <a:t></a:t>
              </a:r>
              <a:r>
                <a:rPr lang="en-US" altLang="zh-CN">
                  <a:solidFill>
                    <a:srgbClr val="FF0000"/>
                  </a:solidFill>
                  <a:latin typeface="Calibri" pitchFamily="34" charset="0"/>
                </a:rPr>
                <a:t>pp</a:t>
              </a:r>
              <a:r>
                <a:rPr lang="en-US" altLang="zh-CN">
                  <a:solidFill>
                    <a:srgbClr val="FF0000"/>
                  </a:solidFill>
                  <a:latin typeface="Symbol" pitchFamily="16" charset="2"/>
                </a:rPr>
                <a:t></a:t>
              </a:r>
              <a:r>
                <a:rPr lang="en-US" altLang="zh-CN">
                  <a:solidFill>
                    <a:srgbClr val="FF0000"/>
                  </a:solidFill>
                  <a:latin typeface="Calibri" pitchFamily="34" charset="0"/>
                </a:rPr>
                <a:t> events</a:t>
              </a:r>
            </a:p>
          </p:txBody>
        </p:sp>
        <p:cxnSp>
          <p:nvCxnSpPr>
            <p:cNvPr id="3087" name="AutoShape 13"/>
            <p:cNvCxnSpPr>
              <a:cxnSpLocks noChangeShapeType="1"/>
            </p:cNvCxnSpPr>
            <p:nvPr/>
          </p:nvCxnSpPr>
          <p:spPr bwMode="auto">
            <a:xfrm flipV="1">
              <a:off x="1425" y="1428"/>
              <a:ext cx="1" cy="29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3" y="714375"/>
            <a:ext cx="2379662" cy="212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81" name="TextBox 24"/>
          <p:cNvSpPr txBox="1">
            <a:spLocks noChangeArrowheads="1"/>
          </p:cNvSpPr>
          <p:nvPr/>
        </p:nvSpPr>
        <p:spPr bwMode="auto">
          <a:xfrm>
            <a:off x="714375" y="5357813"/>
            <a:ext cx="3786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Event Display for its  forward tracking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082" name="TextBox 25"/>
          <p:cNvSpPr txBox="1">
            <a:spLocks noChangeArrowheads="1"/>
          </p:cNvSpPr>
          <p:nvPr/>
        </p:nvSpPr>
        <p:spPr bwMode="auto">
          <a:xfrm>
            <a:off x="5357813" y="2857500"/>
            <a:ext cx="2835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Track Finding and fitting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083" name="TextBox 26"/>
          <p:cNvSpPr txBox="1">
            <a:spLocks noChangeArrowheads="1"/>
          </p:cNvSpPr>
          <p:nvPr/>
        </p:nvSpPr>
        <p:spPr bwMode="auto">
          <a:xfrm>
            <a:off x="4929188" y="5357813"/>
            <a:ext cx="3357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Reconstructed PID for </a:t>
            </a:r>
            <a:r>
              <a:rPr lang="en-US" altLang="zh-CN">
                <a:solidFill>
                  <a:srgbClr val="FF0000"/>
                </a:solidFill>
                <a:latin typeface="Calibri" pitchFamily="34" charset="0"/>
              </a:rPr>
              <a:t>pp</a:t>
            </a:r>
            <a:r>
              <a:rPr lang="en-US" altLang="zh-CN">
                <a:solidFill>
                  <a:srgbClr val="FF0000"/>
                </a:solidFill>
                <a:latin typeface="Wingdings" charset="2"/>
              </a:rPr>
              <a:t></a:t>
            </a:r>
            <a:r>
              <a:rPr lang="en-US" altLang="zh-CN">
                <a:solidFill>
                  <a:srgbClr val="FF0000"/>
                </a:solidFill>
                <a:latin typeface="Calibri" pitchFamily="34" charset="0"/>
              </a:rPr>
              <a:t>pp</a:t>
            </a:r>
            <a:r>
              <a:rPr lang="en-US" altLang="zh-CN">
                <a:solidFill>
                  <a:srgbClr val="FF0000"/>
                </a:solidFill>
                <a:latin typeface="Symbol" pitchFamily="16" charset="2"/>
              </a:rPr>
              <a:t></a:t>
            </a:r>
            <a:r>
              <a:rPr lang="en-US" altLang="zh-CN">
                <a:latin typeface="Calibri" pitchFamily="34" charset="0"/>
              </a:rPr>
              <a:t> </a:t>
            </a:r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4313" y="357188"/>
            <a:ext cx="8072437" cy="1071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rgbClr val="7030A0"/>
                </a:solidFill>
              </a:rPr>
              <a:t>Day 1# plot for GEM prototype test</a:t>
            </a:r>
            <a:endParaRPr lang="zh-CN" altLang="en-US" sz="3200" b="1" dirty="0">
              <a:solidFill>
                <a:srgbClr val="7030A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 t="4211"/>
          <a:stretch>
            <a:fillRect/>
          </a:stretch>
        </p:blipFill>
        <p:spPr bwMode="auto">
          <a:xfrm>
            <a:off x="428625" y="1571625"/>
            <a:ext cx="47005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5429250" y="1643063"/>
            <a:ext cx="35004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Test with </a:t>
            </a:r>
            <a:r>
              <a:rPr lang="en-US" altLang="zh-CN" baseline="30000">
                <a:latin typeface="Calibri" pitchFamily="34" charset="0"/>
              </a:rPr>
              <a:t>58</a:t>
            </a:r>
            <a:r>
              <a:rPr lang="en-US" altLang="zh-CN">
                <a:latin typeface="Calibri" pitchFamily="34" charset="0"/>
              </a:rPr>
              <a:t>Fe gamma source</a:t>
            </a:r>
          </a:p>
          <a:p>
            <a:endParaRPr lang="en-US" altLang="zh-CN">
              <a:latin typeface="Calibri" pitchFamily="34" charset="0"/>
            </a:endParaRPr>
          </a:p>
          <a:p>
            <a:r>
              <a:rPr lang="en-US" altLang="zh-CN">
                <a:latin typeface="Calibri" pitchFamily="34" charset="0"/>
              </a:rPr>
              <a:t>16 channels connected together;</a:t>
            </a:r>
          </a:p>
          <a:p>
            <a:r>
              <a:rPr lang="en-US" altLang="zh-CN">
                <a:latin typeface="Calibri" pitchFamily="34" charset="0"/>
              </a:rPr>
              <a:t>Energy resolution ~10%</a:t>
            </a:r>
          </a:p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6372225" y="6092825"/>
            <a:ext cx="2236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Zhigang Xiao, THU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429500" cy="7858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b="1" dirty="0" smtClean="0">
                <a:solidFill>
                  <a:srgbClr val="7030A0"/>
                </a:solidFill>
              </a:rPr>
              <a:t>Plans and problems</a:t>
            </a:r>
            <a:endParaRPr lang="zh-CN" altLang="en-US" sz="3200" b="1" dirty="0" smtClean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5" y="4000500"/>
            <a:ext cx="8501063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+mn-lt"/>
                <a:ea typeface="+mn-ea"/>
              </a:rPr>
              <a:t>Problems: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altLang="zh-CN" b="1" dirty="0">
                <a:solidFill>
                  <a:srgbClr val="FF0000"/>
                </a:solidFill>
                <a:latin typeface="+mn-lt"/>
                <a:ea typeface="+mn-ea"/>
              </a:rPr>
              <a:t>Normally the import  activities take very long time in China;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altLang="zh-CN" b="1" dirty="0">
                <a:latin typeface="+mn-lt"/>
                <a:ea typeface="+mn-ea"/>
              </a:rPr>
              <a:t>Team members suffer from lack of experience, need closer collaboration with JLAB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altLang="zh-CN" b="1" dirty="0">
                <a:latin typeface="+mn-lt"/>
                <a:ea typeface="+mn-ea"/>
              </a:rPr>
              <a:t>Need more team members (2 students + 1 engineer ) involved in the project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+mn-lt"/>
                <a:ea typeface="+mn-ea"/>
              </a:rPr>
              <a:t> </a:t>
            </a:r>
            <a:endParaRPr lang="zh-CN" altLang="en-US" b="1" dirty="0"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3" y="1214438"/>
            <a:ext cx="7786687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+mn-lt"/>
                <a:ea typeface="+mn-ea"/>
              </a:rPr>
              <a:t>Plans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altLang="zh-CN" b="1" dirty="0">
                <a:latin typeface="+mn-lt"/>
                <a:ea typeface="+mn-ea"/>
              </a:rPr>
              <a:t>Test with 16 channels starting soon,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+mn-lt"/>
                <a:ea typeface="+mn-ea"/>
              </a:rPr>
              <a:t>       to study the cluster size, dark rate and efficiency with HV etc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latin typeface="+mn-lt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r>
              <a:rPr lang="en-US" altLang="zh-CN" b="1" dirty="0">
                <a:latin typeface="+mn-lt"/>
                <a:ea typeface="+mn-ea"/>
              </a:rPr>
              <a:t>With APV electronics,  to test the position resolution  </a:t>
            </a:r>
            <a:r>
              <a:rPr lang="en-US" altLang="zh-CN" b="1" dirty="0">
                <a:solidFill>
                  <a:srgbClr val="0000FF"/>
                </a:solidFill>
                <a:latin typeface="+mn-lt"/>
                <a:ea typeface="+mn-ea"/>
              </a:rPr>
              <a:t>(APV ordered.  Time schedule depends on how the import issues are going with the custom)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en-US" altLang="zh-CN" b="1" dirty="0">
              <a:latin typeface="+mn-lt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r>
              <a:rPr lang="en-US" altLang="zh-CN" b="1" dirty="0">
                <a:latin typeface="+mn-lt"/>
                <a:ea typeface="+mn-ea"/>
              </a:rPr>
              <a:t> With three detectors,  tracking the cosmic ray in Lab.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en-US" altLang="zh-CN" b="1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+mn-lt"/>
                <a:ea typeface="+mn-ea"/>
              </a:rPr>
              <a:t> </a:t>
            </a:r>
            <a:endParaRPr lang="zh-CN" altLang="en-US" b="1" dirty="0">
              <a:latin typeface="+mn-lt"/>
              <a:ea typeface="+mn-ea"/>
            </a:endParaRP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5795963" y="6237288"/>
            <a:ext cx="2236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Zhigang Xiao, THU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Collaboration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USTC physicists (</a:t>
            </a:r>
            <a:r>
              <a:rPr lang="en-US" dirty="0" err="1" smtClean="0"/>
              <a:t>Wenbo</a:t>
            </a:r>
            <a:r>
              <a:rPr lang="en-US" dirty="0" smtClean="0"/>
              <a:t> Yan and </a:t>
            </a:r>
            <a:r>
              <a:rPr lang="en-US" dirty="0" err="1" smtClean="0"/>
              <a:t>Zhengguo</a:t>
            </a:r>
            <a:r>
              <a:rPr lang="en-US" dirty="0" smtClean="0"/>
              <a:t> Zhao) short-term visit </a:t>
            </a:r>
            <a:r>
              <a:rPr lang="en-US" dirty="0" err="1" smtClean="0"/>
              <a:t>JLab</a:t>
            </a:r>
            <a:r>
              <a:rPr lang="en-US" dirty="0" smtClean="0"/>
              <a:t> and </a:t>
            </a:r>
            <a:r>
              <a:rPr lang="en-US" dirty="0" err="1" smtClean="0"/>
              <a:t>UVa</a:t>
            </a:r>
            <a:r>
              <a:rPr lang="en-US" dirty="0" smtClean="0"/>
              <a:t> (March, May), and then </a:t>
            </a:r>
            <a:r>
              <a:rPr lang="en-US" dirty="0" err="1" smtClean="0"/>
              <a:t>Wenbo</a:t>
            </a:r>
            <a:r>
              <a:rPr lang="en-US" dirty="0" smtClean="0"/>
              <a:t> Yan visit Duke/</a:t>
            </a:r>
            <a:r>
              <a:rPr lang="en-US" dirty="0" err="1" smtClean="0"/>
              <a:t>JLab</a:t>
            </a:r>
            <a:r>
              <a:rPr lang="en-US" dirty="0" smtClean="0"/>
              <a:t> August-Oct.</a:t>
            </a:r>
          </a:p>
          <a:p>
            <a:r>
              <a:rPr lang="en-US" dirty="0" err="1" smtClean="0"/>
              <a:t>Tsinghua</a:t>
            </a:r>
            <a:r>
              <a:rPr lang="en-US" dirty="0" smtClean="0"/>
              <a:t> Univ. (</a:t>
            </a:r>
            <a:r>
              <a:rPr lang="en-US" dirty="0" err="1" smtClean="0"/>
              <a:t>Zhigang</a:t>
            </a:r>
            <a:r>
              <a:rPr lang="en-US" dirty="0" smtClean="0"/>
              <a:t> Xiao visited Duke and </a:t>
            </a:r>
            <a:r>
              <a:rPr lang="en-US" dirty="0" err="1" smtClean="0"/>
              <a:t>JLab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student from CIAE is visiting </a:t>
            </a:r>
            <a:r>
              <a:rPr lang="en-US" dirty="0" err="1" smtClean="0"/>
              <a:t>JLab</a:t>
            </a:r>
            <a:r>
              <a:rPr lang="en-US" dirty="0" smtClean="0"/>
              <a:t>/</a:t>
            </a:r>
            <a:r>
              <a:rPr lang="en-US" dirty="0" err="1" smtClean="0"/>
              <a:t>UVa</a:t>
            </a:r>
            <a:r>
              <a:rPr lang="en-US" dirty="0" smtClean="0"/>
              <a:t> to work on the GEM</a:t>
            </a:r>
          </a:p>
          <a:p>
            <a:r>
              <a:rPr lang="en-US" dirty="0" err="1" smtClean="0"/>
              <a:t>Huangshan</a:t>
            </a:r>
            <a:r>
              <a:rPr lang="en-US" dirty="0" smtClean="0"/>
              <a:t> U. (</a:t>
            </a:r>
            <a:r>
              <a:rPr lang="en-US" dirty="0" err="1" smtClean="0"/>
              <a:t>Hai-jiang</a:t>
            </a:r>
            <a:r>
              <a:rPr lang="en-US" dirty="0" smtClean="0"/>
              <a:t> Lu) visit </a:t>
            </a:r>
            <a:r>
              <a:rPr lang="en-US" dirty="0" err="1" smtClean="0"/>
              <a:t>JLab</a:t>
            </a:r>
            <a:r>
              <a:rPr lang="en-US" dirty="0" smtClean="0"/>
              <a:t>, May-June.</a:t>
            </a:r>
          </a:p>
          <a:p>
            <a:r>
              <a:rPr lang="en-US" dirty="0" smtClean="0"/>
              <a:t>A visiting scholar from </a:t>
            </a:r>
            <a:r>
              <a:rPr lang="en-US" dirty="0" err="1" smtClean="0"/>
              <a:t>Tsinghua</a:t>
            </a:r>
            <a:r>
              <a:rPr lang="en-US" dirty="0" smtClean="0"/>
              <a:t> to work on GEM?</a:t>
            </a:r>
          </a:p>
          <a:p>
            <a:r>
              <a:rPr lang="en-US" dirty="0" smtClean="0"/>
              <a:t>Possibly to have a prototype GEM be sent to China to do test.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EFB21-0483-4F66-8F21-1C906BE5D144}" type="slidenum">
              <a:rPr lang="zh-CN" altLang="en-US" smtClean="0"/>
              <a:pPr>
                <a:defRPr/>
              </a:pPr>
              <a:t>17</a:t>
            </a:fld>
            <a:endParaRPr lang="zh-CN" altLang="en-US" dirty="0"/>
          </a:p>
        </p:txBody>
      </p:sp>
      <p:pic>
        <p:nvPicPr>
          <p:cNvPr id="5123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71500"/>
            <a:ext cx="6477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101"/>
          <p:cNvSpPr txBox="1">
            <a:spLocks noChangeArrowheads="1"/>
          </p:cNvSpPr>
          <p:nvPr/>
        </p:nvSpPr>
        <p:spPr bwMode="auto">
          <a:xfrm>
            <a:off x="1409700" y="190500"/>
            <a:ext cx="6667500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ea typeface="华文楷体" pitchFamily="2" charset="-122"/>
              </a:rPr>
              <a:t>Introduction of MRPC</a:t>
            </a: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714375" y="5143500"/>
            <a:ext cx="3076575" cy="12001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</a:rPr>
              <a:t>Large area, high granularity</a:t>
            </a:r>
          </a:p>
          <a:p>
            <a:r>
              <a:rPr lang="en-US" altLang="zh-CN">
                <a:solidFill>
                  <a:srgbClr val="0000FF"/>
                </a:solidFill>
              </a:rPr>
              <a:t>Good time resolution&lt;100ps</a:t>
            </a:r>
          </a:p>
          <a:p>
            <a:r>
              <a:rPr lang="en-US" altLang="zh-CN">
                <a:solidFill>
                  <a:srgbClr val="0000FF"/>
                </a:solidFill>
              </a:rPr>
              <a:t>High efficiency&gt; 95%</a:t>
            </a:r>
          </a:p>
          <a:p>
            <a:r>
              <a:rPr lang="en-US" altLang="zh-CN">
                <a:solidFill>
                  <a:srgbClr val="0000FF"/>
                </a:solidFill>
              </a:rPr>
              <a:t>Low cost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5076825" y="5373688"/>
            <a:ext cx="3146425" cy="92233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0000FF"/>
                </a:solidFill>
              </a:rPr>
              <a:t>Was used or will be used  in ALICE, STAR, FOPI, HADES HARP, CBM and NICA-MPD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6488668"/>
            <a:ext cx="198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Slide from Yi Wang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EB50B-4DFF-423A-BE24-061FAFE5ADEB}" type="slidenum">
              <a:rPr lang="zh-CN" altLang="en-US" smtClean="0"/>
              <a:pPr>
                <a:defRPr/>
              </a:pPr>
              <a:t>18</a:t>
            </a:fld>
            <a:endParaRPr lang="zh-CN" altLang="en-US" dirty="0"/>
          </a:p>
        </p:txBody>
      </p:sp>
      <p:sp>
        <p:nvSpPr>
          <p:cNvPr id="24579" name="Rectangle 2"/>
          <p:cNvSpPr txBox="1">
            <a:spLocks noChangeArrowheads="1"/>
          </p:cNvSpPr>
          <p:nvPr/>
        </p:nvSpPr>
        <p:spPr bwMode="auto">
          <a:xfrm>
            <a:off x="1116013" y="188913"/>
            <a:ext cx="7127875" cy="7858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Calibri" pitchFamily="34" charset="0"/>
              </a:rPr>
              <a:t>Cost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76375" y="1628775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Item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Cost (</a:t>
                      </a:r>
                      <a:r>
                        <a:rPr lang="en-US" altLang="zh-CN" dirty="0" smtClean="0">
                          <a:latin typeface="Batang"/>
                          <a:ea typeface="Batang"/>
                        </a:rPr>
                        <a:t>$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 MRPC modules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180K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 Electronics</a:t>
                      </a:r>
                      <a:r>
                        <a:rPr lang="en-US" altLang="zh-CN" baseline="0" dirty="0" smtClean="0"/>
                        <a:t> and DAQ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250K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 Total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mtClean="0"/>
                        <a:t>    430K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4191000"/>
            <a:ext cx="5800883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MPRC prototype test plan at </a:t>
            </a:r>
            <a:r>
              <a:rPr lang="en-US" sz="2800" b="1" dirty="0" err="1" smtClean="0">
                <a:solidFill>
                  <a:srgbClr val="00B050"/>
                </a:solidFill>
              </a:rPr>
              <a:t>JLab</a:t>
            </a:r>
            <a:r>
              <a:rPr lang="en-US" sz="2800" b="1" dirty="0" smtClean="0">
                <a:solidFill>
                  <a:srgbClr val="00B050"/>
                </a:solidFill>
              </a:rPr>
              <a:t> :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Yi Wang and group will bring the prototype 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detector and FEE to </a:t>
            </a:r>
            <a:r>
              <a:rPr lang="en-US" sz="2400" b="1" dirty="0" err="1" smtClean="0">
                <a:solidFill>
                  <a:srgbClr val="7030A0"/>
                </a:solidFill>
              </a:rPr>
              <a:t>JLab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en-US" sz="2400" b="1" dirty="0" err="1" smtClean="0">
                <a:solidFill>
                  <a:srgbClr val="7030A0"/>
                </a:solidFill>
              </a:rPr>
              <a:t>JLab</a:t>
            </a:r>
            <a:r>
              <a:rPr lang="en-US" sz="2400" b="1" dirty="0" smtClean="0">
                <a:solidFill>
                  <a:srgbClr val="7030A0"/>
                </a:solidFill>
              </a:rPr>
              <a:t> provide additional electronics and DAQ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Test in November, 2011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78074" y="3244334"/>
            <a:ext cx="2827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Cost estimate from Yi Wang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7772400" cy="1387475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buClr>
                <a:srgbClr val="DC050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</a:pPr>
            <a:r>
              <a:rPr lang="zh-CN" altLang="en-GB" sz="2800" b="1" i="1" dirty="0" smtClean="0">
                <a:solidFill>
                  <a:schemeClr val="tx1"/>
                </a:solidFill>
                <a:ea typeface="SimSun" pitchFamily="2" charset="-122"/>
              </a:rPr>
              <a:t> </a:t>
            </a:r>
            <a:r>
              <a:rPr lang="en-US" altLang="zh-CN" sz="2400" b="1" i="1" dirty="0" smtClean="0">
                <a:ea typeface="SimSun" pitchFamily="2" charset="-122"/>
              </a:rPr>
              <a:t>E</a:t>
            </a:r>
            <a:r>
              <a:rPr lang="en-US" altLang="zh-CN" sz="2400" b="1" i="1" dirty="0" smtClean="0">
                <a:solidFill>
                  <a:schemeClr val="tx1"/>
                </a:solidFill>
                <a:ea typeface="SimSun" pitchFamily="2" charset="-122"/>
              </a:rPr>
              <a:t>-10-006: Update to PR-09-014 (PAC35)</a:t>
            </a:r>
            <a:r>
              <a:rPr lang="en-US" altLang="zh-CN" sz="2400" b="1" i="1" dirty="0" smtClean="0">
                <a:solidFill>
                  <a:srgbClr val="DC0502"/>
                </a:solidFill>
                <a:ea typeface="SimSun" pitchFamily="2" charset="-122"/>
              </a:rPr>
              <a:t> </a:t>
            </a:r>
            <a:r>
              <a:rPr lang="en-US" altLang="zh-CN" sz="2800" b="1" i="1" dirty="0" smtClean="0">
                <a:solidFill>
                  <a:srgbClr val="DC0502"/>
                </a:solidFill>
                <a:ea typeface="SimSun" pitchFamily="2" charset="-122"/>
              </a:rPr>
              <a:t/>
            </a:r>
            <a:br>
              <a:rPr lang="en-US" altLang="zh-CN" sz="2800" b="1" i="1" dirty="0" smtClean="0">
                <a:solidFill>
                  <a:srgbClr val="DC0502"/>
                </a:solidFill>
                <a:ea typeface="SimSun" pitchFamily="2" charset="-122"/>
              </a:rPr>
            </a:br>
            <a:r>
              <a:rPr lang="en-GB" altLang="zh-CN" sz="2800" b="1" i="1" dirty="0" smtClean="0">
                <a:solidFill>
                  <a:srgbClr val="000099"/>
                </a:solidFill>
                <a:ea typeface="SimSun" pitchFamily="2" charset="-122"/>
              </a:rPr>
              <a:t>Nucleon </a:t>
            </a:r>
            <a:r>
              <a:rPr lang="en-GB" altLang="zh-CN" sz="2800" b="1" i="1" dirty="0" err="1" smtClean="0">
                <a:solidFill>
                  <a:srgbClr val="000099"/>
                </a:solidFill>
                <a:ea typeface="SimSun" pitchFamily="2" charset="-122"/>
              </a:rPr>
              <a:t>Transversity</a:t>
            </a:r>
            <a:r>
              <a:rPr lang="en-GB" altLang="zh-CN" sz="2800" b="1" i="1" dirty="0" smtClean="0">
                <a:solidFill>
                  <a:srgbClr val="000099"/>
                </a:solidFill>
                <a:ea typeface="SimSun" pitchFamily="2" charset="-122"/>
              </a:rPr>
              <a:t> at 11 </a:t>
            </a:r>
            <a:r>
              <a:rPr lang="en-GB" altLang="zh-CN" sz="2800" b="1" i="1" dirty="0" err="1" smtClean="0">
                <a:solidFill>
                  <a:srgbClr val="000099"/>
                </a:solidFill>
                <a:ea typeface="SimSun" pitchFamily="2" charset="-122"/>
              </a:rPr>
              <a:t>GeV</a:t>
            </a:r>
            <a:r>
              <a:rPr lang="en-GB" altLang="zh-CN" sz="2800" b="1" i="1" dirty="0" smtClean="0">
                <a:solidFill>
                  <a:srgbClr val="000099"/>
                </a:solidFill>
                <a:ea typeface="SimSun" pitchFamily="2" charset="-122"/>
              </a:rPr>
              <a:t> Using a Polarized </a:t>
            </a:r>
            <a:r>
              <a:rPr lang="en-GB" altLang="zh-CN" sz="2800" b="1" i="1" baseline="30000" dirty="0" smtClean="0">
                <a:solidFill>
                  <a:srgbClr val="000099"/>
                </a:solidFill>
                <a:ea typeface="SimSun" pitchFamily="2" charset="-122"/>
              </a:rPr>
              <a:t>3</a:t>
            </a:r>
            <a:r>
              <a:rPr lang="en-GB" altLang="zh-CN" sz="2800" b="1" i="1" dirty="0" smtClean="0">
                <a:solidFill>
                  <a:srgbClr val="000099"/>
                </a:solidFill>
                <a:ea typeface="SimSun" pitchFamily="2" charset="-122"/>
              </a:rPr>
              <a:t>He Target  and </a:t>
            </a:r>
            <a:r>
              <a:rPr lang="en-GB" altLang="zh-CN" sz="2800" b="1" i="1" dirty="0" err="1" smtClean="0">
                <a:solidFill>
                  <a:srgbClr val="000099"/>
                </a:solidFill>
                <a:ea typeface="SimSun" pitchFamily="2" charset="-122"/>
              </a:rPr>
              <a:t>SOLid</a:t>
            </a:r>
            <a:r>
              <a:rPr lang="en-GB" altLang="zh-CN" sz="2800" b="1" i="1" dirty="0" smtClean="0">
                <a:solidFill>
                  <a:srgbClr val="000099"/>
                </a:solidFill>
                <a:ea typeface="SimSun" pitchFamily="2" charset="-122"/>
              </a:rPr>
              <a:t> in Hall A 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5181600"/>
            <a:ext cx="6400800" cy="1661993"/>
          </a:xfrm>
        </p:spPr>
        <p:txBody>
          <a:bodyPr>
            <a:spAutoFit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ts val="700"/>
              </a:spcBef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2800" b="1" i="1" dirty="0" smtClean="0">
                <a:solidFill>
                  <a:schemeClr val="tx2"/>
                </a:solidFill>
                <a:ea typeface="SimSun" pitchFamily="2" charset="-122"/>
              </a:rPr>
              <a:t>New since PAC35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2000" b="1" i="1" dirty="0" err="1" smtClean="0">
                <a:ea typeface="SimSun" pitchFamily="2" charset="-122"/>
              </a:rPr>
              <a:t>Shangdong</a:t>
            </a:r>
            <a:r>
              <a:rPr lang="en-GB" altLang="zh-CN" sz="2000" b="1" i="1" dirty="0" smtClean="0">
                <a:ea typeface="SimSun" pitchFamily="2" charset="-122"/>
              </a:rPr>
              <a:t> University, </a:t>
            </a:r>
            <a:r>
              <a:rPr lang="en-GB" altLang="zh-CN" sz="2000" b="1" i="1" dirty="0" err="1" smtClean="0">
                <a:ea typeface="SimSun" pitchFamily="2" charset="-122"/>
              </a:rPr>
              <a:t>Huazhong</a:t>
            </a:r>
            <a:r>
              <a:rPr lang="en-GB" altLang="zh-CN" sz="2000" b="1" i="1" dirty="0" smtClean="0">
                <a:ea typeface="SimSun" pitchFamily="2" charset="-122"/>
              </a:rPr>
              <a:t> Univ. of Science and Technology, </a:t>
            </a:r>
            <a:r>
              <a:rPr lang="en-GB" altLang="zh-CN" sz="2000" b="1" i="1" dirty="0" smtClean="0">
                <a:solidFill>
                  <a:schemeClr val="accent1"/>
                </a:solidFill>
                <a:ea typeface="SimSun" pitchFamily="2" charset="-122"/>
              </a:rPr>
              <a:t>Inst. of Modern Physics of CAS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2400" b="1" i="1" dirty="0" smtClean="0">
              <a:ea typeface="SimSun" pitchFamily="2" charset="-122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547813" y="2924175"/>
            <a:ext cx="3692525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9991" tIns="46795" rIns="89991" bIns="46795">
            <a:spAutoFit/>
          </a:bodyPr>
          <a:lstStyle/>
          <a:p>
            <a:pPr eaLnBrk="0" hangingPunct="0">
              <a:buClr>
                <a:srgbClr val="0D02FF"/>
              </a:buClr>
              <a:buSzPct val="100000"/>
              <a:buFont typeface="Verdana-Bold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zh-CN" sz="2000" b="1">
              <a:solidFill>
                <a:srgbClr val="0D02FF"/>
              </a:solidFill>
              <a:latin typeface="Verdana-Bold" charset="0"/>
              <a:ea typeface="SimSun" pitchFamily="2" charset="-122"/>
            </a:endParaRPr>
          </a:p>
          <a:p>
            <a:pPr eaLnBrk="0" hangingPunct="0">
              <a:buClr>
                <a:srgbClr val="0D02FF"/>
              </a:buClr>
              <a:buSzPct val="100000"/>
              <a:buFont typeface="Verdana-Bold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2000" b="1">
                <a:solidFill>
                  <a:srgbClr val="0D02FF"/>
                </a:solidFill>
                <a:latin typeface="Verdana-Bold" charset="0"/>
                <a:ea typeface="SimSun" pitchFamily="2" charset="-122"/>
              </a:rPr>
              <a:t>			          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184525" y="1935163"/>
            <a:ext cx="2667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9991" tIns="46795" rIns="89991" bIns="46795">
            <a:spAutoFit/>
          </a:bodyPr>
          <a:lstStyle/>
          <a:p>
            <a:pPr eaLnBrk="0" hangingPunct="0"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200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(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611188" y="1916113"/>
            <a:ext cx="7093865" cy="32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2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zh-CN" sz="1800" b="1" dirty="0" smtClean="0"/>
              <a:t>Peking U</a:t>
            </a:r>
            <a:r>
              <a:rPr lang="en-US" altLang="zh-CN" sz="1800" b="1" dirty="0">
                <a:solidFill>
                  <a:srgbClr val="990000"/>
                </a:solidFill>
              </a:rPr>
              <a:t>., </a:t>
            </a:r>
            <a:r>
              <a:rPr lang="en-US" altLang="zh-CN" sz="1800" b="1" dirty="0" err="1">
                <a:solidFill>
                  <a:srgbClr val="990000"/>
                </a:solidFill>
              </a:rPr>
              <a:t>CalState</a:t>
            </a:r>
            <a:r>
              <a:rPr lang="en-US" altLang="zh-CN" sz="1800" b="1" dirty="0">
                <a:solidFill>
                  <a:srgbClr val="990000"/>
                </a:solidFill>
              </a:rPr>
              <a:t>-LA</a:t>
            </a:r>
            <a:r>
              <a:rPr lang="en-US" altLang="zh-CN" sz="1800" b="1" dirty="0"/>
              <a:t>, CIAE</a:t>
            </a:r>
            <a:r>
              <a:rPr lang="en-US" altLang="zh-CN" sz="1800" b="1" dirty="0">
                <a:solidFill>
                  <a:srgbClr val="990000"/>
                </a:solidFill>
              </a:rPr>
              <a:t>, W&amp;M, Duke, FIU, Hampton, </a:t>
            </a:r>
            <a:r>
              <a:rPr lang="en-US" altLang="zh-CN" sz="1800" b="1" dirty="0" err="1"/>
              <a:t>Huangshan</a:t>
            </a:r>
            <a:r>
              <a:rPr lang="en-US" altLang="zh-CN" sz="1800" b="1" dirty="0"/>
              <a:t> U</a:t>
            </a:r>
            <a:r>
              <a:rPr lang="en-US" altLang="zh-CN" sz="1800" b="1" dirty="0">
                <a:solidFill>
                  <a:srgbClr val="990000"/>
                </a:solidFill>
              </a:rPr>
              <a:t>., </a:t>
            </a:r>
          </a:p>
          <a:p>
            <a:pPr eaLnBrk="0" hangingPunct="0">
              <a:lnSpc>
                <a:spcPct val="12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zh-CN" sz="1800" b="1" dirty="0">
                <a:solidFill>
                  <a:srgbClr val="990000"/>
                </a:solidFill>
              </a:rPr>
              <a:t>Cagliari U. and INFN, INFN-Bari and U. of Bari, INFN-</a:t>
            </a:r>
            <a:r>
              <a:rPr lang="en-US" altLang="zh-CN" sz="1800" b="1" dirty="0" err="1">
                <a:solidFill>
                  <a:srgbClr val="990000"/>
                </a:solidFill>
              </a:rPr>
              <a:t>Frascati</a:t>
            </a:r>
            <a:r>
              <a:rPr lang="en-US" altLang="zh-CN" sz="1800" b="1" dirty="0">
                <a:solidFill>
                  <a:srgbClr val="990000"/>
                </a:solidFill>
              </a:rPr>
              <a:t>, INFN-Pavia,</a:t>
            </a:r>
          </a:p>
          <a:p>
            <a:pPr eaLnBrk="0" hangingPunct="0">
              <a:lnSpc>
                <a:spcPct val="12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zh-CN" sz="1800" b="1" dirty="0">
                <a:solidFill>
                  <a:srgbClr val="990000"/>
                </a:solidFill>
              </a:rPr>
              <a:t>Torino U. and INFN, </a:t>
            </a:r>
            <a:r>
              <a:rPr lang="en-US" altLang="zh-CN" sz="1800" b="1" dirty="0" err="1">
                <a:solidFill>
                  <a:srgbClr val="990000"/>
                </a:solidFill>
              </a:rPr>
              <a:t>JLab</a:t>
            </a:r>
            <a:r>
              <a:rPr lang="en-US" altLang="zh-CN" sz="1800" b="1" dirty="0">
                <a:solidFill>
                  <a:srgbClr val="990000"/>
                </a:solidFill>
              </a:rPr>
              <a:t>, JSI (Slovenia</a:t>
            </a:r>
            <a:r>
              <a:rPr lang="en-US" altLang="zh-CN" sz="1800" b="1" dirty="0">
                <a:solidFill>
                  <a:srgbClr val="C00000"/>
                </a:solidFill>
              </a:rPr>
              <a:t>)</a:t>
            </a:r>
            <a:r>
              <a:rPr lang="en-US" altLang="zh-CN" sz="1800" b="1" dirty="0"/>
              <a:t>, Lanzhou U</a:t>
            </a:r>
            <a:r>
              <a:rPr lang="en-US" altLang="zh-CN" sz="1800" b="1" dirty="0">
                <a:solidFill>
                  <a:srgbClr val="990000"/>
                </a:solidFill>
              </a:rPr>
              <a:t>, LBNL, Longwood U, </a:t>
            </a:r>
          </a:p>
          <a:p>
            <a:pPr eaLnBrk="0" hangingPunct="0">
              <a:lnSpc>
                <a:spcPct val="12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zh-CN" sz="1800" b="1" dirty="0">
                <a:solidFill>
                  <a:srgbClr val="990000"/>
                </a:solidFill>
              </a:rPr>
              <a:t>LANL, MIT, Miss. State, New Mexico, ODU, Penn State at Berks, Rutgers, </a:t>
            </a:r>
          </a:p>
          <a:p>
            <a:pPr eaLnBrk="0" hangingPunct="0">
              <a:lnSpc>
                <a:spcPct val="12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zh-CN" sz="1800" b="1" dirty="0">
                <a:solidFill>
                  <a:srgbClr val="990000"/>
                </a:solidFill>
              </a:rPr>
              <a:t>Seoul Nat. U., St. Mary’s, Syracuse, Tel </a:t>
            </a:r>
            <a:r>
              <a:rPr lang="en-US" altLang="zh-CN" sz="1800" b="1" dirty="0" err="1">
                <a:solidFill>
                  <a:srgbClr val="990000"/>
                </a:solidFill>
              </a:rPr>
              <a:t>aviv</a:t>
            </a:r>
            <a:r>
              <a:rPr lang="en-US" altLang="zh-CN" sz="1800" b="1" dirty="0">
                <a:solidFill>
                  <a:srgbClr val="990000"/>
                </a:solidFill>
              </a:rPr>
              <a:t>, Temple, </a:t>
            </a:r>
            <a:r>
              <a:rPr lang="en-US" altLang="zh-CN" sz="1800" b="1" dirty="0" err="1"/>
              <a:t>Tsinghua</a:t>
            </a:r>
            <a:r>
              <a:rPr lang="en-US" altLang="zh-CN" sz="1800" b="1" dirty="0"/>
              <a:t> U</a:t>
            </a:r>
            <a:r>
              <a:rPr lang="en-US" altLang="zh-CN" sz="1800" b="1" dirty="0">
                <a:solidFill>
                  <a:srgbClr val="990000"/>
                </a:solidFill>
              </a:rPr>
              <a:t>, </a:t>
            </a:r>
            <a:r>
              <a:rPr lang="en-US" altLang="zh-CN" sz="1800" b="1" dirty="0" err="1">
                <a:solidFill>
                  <a:srgbClr val="990000"/>
                </a:solidFill>
              </a:rPr>
              <a:t>UConn</a:t>
            </a:r>
            <a:r>
              <a:rPr lang="en-US" altLang="zh-CN" sz="1800" b="1" dirty="0">
                <a:solidFill>
                  <a:srgbClr val="990000"/>
                </a:solidFill>
              </a:rPr>
              <a:t>, </a:t>
            </a:r>
          </a:p>
          <a:p>
            <a:pPr eaLnBrk="0" hangingPunct="0">
              <a:lnSpc>
                <a:spcPct val="12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zh-CN" sz="1800" b="1" dirty="0">
                <a:solidFill>
                  <a:srgbClr val="990000"/>
                </a:solidFill>
              </a:rPr>
              <a:t>Glasgow, UIUC, Kentucky, Maryland, UMass, New Hampshire</a:t>
            </a:r>
            <a:r>
              <a:rPr lang="en-US" altLang="zh-CN" sz="1800" b="1" dirty="0"/>
              <a:t>, USTC</a:t>
            </a:r>
            <a:r>
              <a:rPr lang="en-US" altLang="zh-CN" sz="1800" b="1" dirty="0">
                <a:solidFill>
                  <a:srgbClr val="990000"/>
                </a:solidFill>
              </a:rPr>
              <a:t>, </a:t>
            </a:r>
            <a:r>
              <a:rPr lang="en-US" altLang="zh-CN" sz="1800" b="1" dirty="0" err="1">
                <a:solidFill>
                  <a:srgbClr val="990000"/>
                </a:solidFill>
              </a:rPr>
              <a:t>UVa</a:t>
            </a:r>
            <a:endParaRPr lang="en-US" altLang="zh-CN" sz="1800" b="1" dirty="0">
              <a:solidFill>
                <a:srgbClr val="990000"/>
              </a:solidFill>
            </a:endParaRPr>
          </a:p>
          <a:p>
            <a:pPr eaLnBrk="0" hangingPunct="0">
              <a:lnSpc>
                <a:spcPct val="12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zh-CN" sz="1800" b="1" dirty="0">
                <a:solidFill>
                  <a:srgbClr val="990000"/>
                </a:solidFill>
              </a:rPr>
              <a:t>                                         </a:t>
            </a:r>
            <a:r>
              <a:rPr lang="en-US" altLang="zh-CN" sz="1800" b="1" i="1" dirty="0">
                <a:solidFill>
                  <a:srgbClr val="000099"/>
                </a:solidFill>
              </a:rPr>
              <a:t>and the Hall A Collaboration</a:t>
            </a:r>
          </a:p>
          <a:p>
            <a:pPr eaLnBrk="0" hangingPunct="0">
              <a:lnSpc>
                <a:spcPct val="12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zh-CN" sz="2000" b="1" i="1" dirty="0">
                <a:solidFill>
                  <a:srgbClr val="008000"/>
                </a:solidFill>
              </a:rPr>
              <a:t>Strong theory support, Over 130 collaborators, 40 institutions, </a:t>
            </a:r>
          </a:p>
          <a:p>
            <a:pPr eaLnBrk="0" hangingPunct="0">
              <a:lnSpc>
                <a:spcPct val="12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zh-CN" sz="2000" b="1" i="1" dirty="0">
                <a:solidFill>
                  <a:srgbClr val="008000"/>
                </a:solidFill>
              </a:rPr>
              <a:t>              8 countries, strong overlap with PVDIS Collaboration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280988"/>
            <a:ext cx="7772400" cy="579437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buClr>
                <a:srgbClr val="80808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3200" b="1" smtClean="0">
                <a:solidFill>
                  <a:srgbClr val="808080"/>
                </a:solidFill>
                <a:ea typeface="SimSun" pitchFamily="2" charset="-122"/>
              </a:rPr>
              <a:t>Responsibilities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908050"/>
            <a:ext cx="7772400" cy="4108450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F05B0"/>
              </a:buClr>
              <a:tabLst>
                <a:tab pos="911225" algn="l"/>
                <a:tab pos="1825625" algn="l"/>
                <a:tab pos="2740025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GB" altLang="zh-CN" sz="2000" b="1" dirty="0" smtClean="0">
                <a:solidFill>
                  <a:srgbClr val="0F05B0"/>
                </a:solidFill>
                <a:ea typeface="SimSun" pitchFamily="2" charset="-122"/>
              </a:rPr>
              <a:t>CO</a:t>
            </a:r>
            <a:r>
              <a:rPr lang="en-GB" altLang="zh-CN" sz="2000" b="1" baseline="-25000" dirty="0" smtClean="0">
                <a:solidFill>
                  <a:srgbClr val="0F05B0"/>
                </a:solidFill>
                <a:ea typeface="SimSun" pitchFamily="2" charset="-122"/>
              </a:rPr>
              <a:t>2 </a:t>
            </a:r>
            <a:r>
              <a:rPr lang="en-GB" altLang="zh-CN" sz="2000" b="1" dirty="0" smtClean="0">
                <a:solidFill>
                  <a:srgbClr val="0F05B0"/>
                </a:solidFill>
                <a:ea typeface="SimSun" pitchFamily="2" charset="-122"/>
              </a:rPr>
              <a:t>gas Cerenkov detector: Temple U.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A50021"/>
              </a:buClr>
              <a:tabLst>
                <a:tab pos="911225" algn="l"/>
                <a:tab pos="1825625" algn="l"/>
                <a:tab pos="2740025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GB" altLang="zh-CN" sz="2000" b="1" dirty="0" smtClean="0">
                <a:solidFill>
                  <a:srgbClr val="A50021"/>
                </a:solidFill>
                <a:ea typeface="SimSun" pitchFamily="2" charset="-122"/>
              </a:rPr>
              <a:t>Heavy Gas Cerenkov: Temple U.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F05B0"/>
              </a:buClr>
              <a:tabLst>
                <a:tab pos="911225" algn="l"/>
                <a:tab pos="1825625" algn="l"/>
                <a:tab pos="2740025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GB" altLang="zh-CN" sz="2000" b="1" dirty="0" err="1" smtClean="0">
                <a:solidFill>
                  <a:srgbClr val="0F05B0"/>
                </a:solidFill>
                <a:ea typeface="SimSun" pitchFamily="2" charset="-122"/>
              </a:rPr>
              <a:t>ECal</a:t>
            </a:r>
            <a:r>
              <a:rPr lang="en-GB" altLang="zh-CN" sz="2000" b="1" dirty="0" smtClean="0">
                <a:solidFill>
                  <a:srgbClr val="0F05B0"/>
                </a:solidFill>
                <a:ea typeface="SimSun" pitchFamily="2" charset="-122"/>
              </a:rPr>
              <a:t>: W&amp;M, UMass, </a:t>
            </a:r>
            <a:r>
              <a:rPr lang="en-GB" altLang="zh-CN" sz="2000" b="1" dirty="0" err="1" smtClean="0">
                <a:solidFill>
                  <a:srgbClr val="0F05B0"/>
                </a:solidFill>
                <a:ea typeface="SimSun" pitchFamily="2" charset="-122"/>
              </a:rPr>
              <a:t>JLab</a:t>
            </a:r>
            <a:r>
              <a:rPr lang="en-GB" altLang="zh-CN" sz="2000" b="1" dirty="0" smtClean="0">
                <a:solidFill>
                  <a:srgbClr val="0F05B0"/>
                </a:solidFill>
                <a:ea typeface="SimSun" pitchFamily="2" charset="-122"/>
              </a:rPr>
              <a:t>, Rutgers, Syracuse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GB" altLang="zh-CN" sz="2000" b="1" dirty="0" smtClean="0">
                <a:ea typeface="SimSun" pitchFamily="2" charset="-122"/>
              </a:rPr>
              <a:t>GEM </a:t>
            </a:r>
            <a:r>
              <a:rPr lang="en-GB" altLang="zh-CN" sz="2000" b="1" dirty="0" err="1" smtClean="0">
                <a:ea typeface="SimSun" pitchFamily="2" charset="-122"/>
              </a:rPr>
              <a:t>detectors:UVa</a:t>
            </a:r>
            <a:r>
              <a:rPr lang="en-GB" altLang="zh-CN" sz="2000" b="1" dirty="0" smtClean="0">
                <a:ea typeface="SimSun" pitchFamily="2" charset="-122"/>
              </a:rPr>
              <a:t>, Miss State, W&amp;M, Chinese Collaboration (CIAE, </a:t>
            </a:r>
            <a:r>
              <a:rPr lang="en-GB" altLang="zh-CN" sz="2000" b="1" dirty="0" err="1" smtClean="0">
                <a:ea typeface="SimSun" pitchFamily="2" charset="-122"/>
              </a:rPr>
              <a:t>Huangshan</a:t>
            </a:r>
            <a:r>
              <a:rPr lang="en-GB" altLang="zh-CN" sz="2000" b="1" dirty="0" smtClean="0">
                <a:ea typeface="SimSun" pitchFamily="2" charset="-122"/>
              </a:rPr>
              <a:t> U, PKU, LZU, </a:t>
            </a:r>
            <a:r>
              <a:rPr lang="en-GB" altLang="zh-CN" sz="2000" b="1" dirty="0" err="1" smtClean="0">
                <a:ea typeface="SimSun" pitchFamily="2" charset="-122"/>
              </a:rPr>
              <a:t>Tsinghua</a:t>
            </a:r>
            <a:r>
              <a:rPr lang="en-GB" altLang="zh-CN" sz="2000" b="1" dirty="0" smtClean="0">
                <a:ea typeface="SimSun" pitchFamily="2" charset="-122"/>
              </a:rPr>
              <a:t>, USTC), UKY, Korean Collaboration (Seoul National U)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A50021"/>
              </a:buClr>
              <a:tabLst>
                <a:tab pos="911225" algn="l"/>
                <a:tab pos="1825625" algn="l"/>
                <a:tab pos="2740025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GB" altLang="zh-CN" sz="2000" b="1" dirty="0" err="1" smtClean="0">
                <a:solidFill>
                  <a:srgbClr val="A50021"/>
                </a:solidFill>
                <a:ea typeface="SimSun" pitchFamily="2" charset="-122"/>
              </a:rPr>
              <a:t>Scintillator</a:t>
            </a:r>
            <a:r>
              <a:rPr lang="en-GB" altLang="zh-CN" sz="2000" b="1" dirty="0" smtClean="0">
                <a:solidFill>
                  <a:srgbClr val="A50021"/>
                </a:solidFill>
                <a:ea typeface="SimSun" pitchFamily="2" charset="-122"/>
              </a:rPr>
              <a:t>: Chinese </a:t>
            </a:r>
            <a:r>
              <a:rPr lang="en-GB" altLang="zh-CN" sz="2000" b="1" dirty="0" err="1" smtClean="0">
                <a:solidFill>
                  <a:srgbClr val="A50021"/>
                </a:solidFill>
                <a:ea typeface="SimSun" pitchFamily="2" charset="-122"/>
              </a:rPr>
              <a:t>Cobllaboration</a:t>
            </a:r>
            <a:r>
              <a:rPr lang="en-GB" altLang="zh-CN" sz="2000" b="1" dirty="0" smtClean="0">
                <a:solidFill>
                  <a:srgbClr val="A50021"/>
                </a:solidFill>
                <a:ea typeface="SimSun" pitchFamily="2" charset="-122"/>
              </a:rPr>
              <a:t>, Duke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A50021"/>
              </a:buClr>
              <a:tabLst>
                <a:tab pos="911225" algn="l"/>
                <a:tab pos="1825625" algn="l"/>
                <a:tab pos="2740025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GB" altLang="zh-CN" sz="2000" b="1" dirty="0" smtClean="0">
                <a:solidFill>
                  <a:srgbClr val="A50021"/>
                </a:solidFill>
                <a:ea typeface="SimSun" pitchFamily="2" charset="-122"/>
              </a:rPr>
              <a:t>MRPC: </a:t>
            </a:r>
            <a:r>
              <a:rPr lang="en-GB" altLang="zh-CN" sz="2000" b="1" dirty="0" err="1" smtClean="0">
                <a:solidFill>
                  <a:srgbClr val="A50021"/>
                </a:solidFill>
                <a:ea typeface="SimSun" pitchFamily="2" charset="-122"/>
              </a:rPr>
              <a:t>Tsinghua</a:t>
            </a:r>
            <a:r>
              <a:rPr lang="en-GB" altLang="zh-CN" sz="2000" b="1" dirty="0" smtClean="0">
                <a:solidFill>
                  <a:srgbClr val="A50021"/>
                </a:solidFill>
                <a:ea typeface="SimSun" pitchFamily="2" charset="-122"/>
              </a:rPr>
              <a:t> Univ., Duke</a:t>
            </a:r>
            <a:endParaRPr lang="en-GB" altLang="zh-CN" sz="2000" b="1" dirty="0" smtClean="0"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GB" altLang="zh-CN" sz="2000" b="1" dirty="0" smtClean="0">
                <a:ea typeface="SimSun" pitchFamily="2" charset="-122"/>
              </a:rPr>
              <a:t>Electronics: </a:t>
            </a:r>
            <a:r>
              <a:rPr lang="en-GB" altLang="zh-CN" sz="2000" b="1" dirty="0" err="1" smtClean="0">
                <a:ea typeface="SimSun" pitchFamily="2" charset="-122"/>
              </a:rPr>
              <a:t>JLab</a:t>
            </a:r>
            <a:endParaRPr lang="en-GB" altLang="zh-CN" sz="2000" b="1" dirty="0" smtClean="0"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GB" altLang="zh-CN" sz="2000" b="1" dirty="0" smtClean="0">
                <a:ea typeface="SimSun" pitchFamily="2" charset="-122"/>
              </a:rPr>
              <a:t>DAQ: LANL, </a:t>
            </a:r>
            <a:r>
              <a:rPr lang="en-GB" altLang="zh-CN" sz="2000" b="1" dirty="0" err="1" smtClean="0">
                <a:ea typeface="SimSun" pitchFamily="2" charset="-122"/>
              </a:rPr>
              <a:t>UVa</a:t>
            </a:r>
            <a:r>
              <a:rPr lang="en-GB" altLang="zh-CN" sz="2000" b="1" dirty="0" smtClean="0">
                <a:ea typeface="SimSun" pitchFamily="2" charset="-122"/>
              </a:rPr>
              <a:t> and </a:t>
            </a:r>
            <a:r>
              <a:rPr lang="en-GB" altLang="zh-CN" sz="2000" b="1" dirty="0" err="1" smtClean="0">
                <a:ea typeface="SimSun" pitchFamily="2" charset="-122"/>
              </a:rPr>
              <a:t>JLab</a:t>
            </a:r>
            <a:endParaRPr lang="en-GB" altLang="zh-CN" sz="2000" b="1" dirty="0" smtClean="0"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F05B0"/>
              </a:buClr>
              <a:tabLst>
                <a:tab pos="911225" algn="l"/>
                <a:tab pos="1825625" algn="l"/>
                <a:tab pos="2740025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GB" altLang="zh-CN" sz="2000" b="1" dirty="0" smtClean="0">
                <a:solidFill>
                  <a:srgbClr val="0F05B0"/>
                </a:solidFill>
                <a:ea typeface="SimSun" pitchFamily="2" charset="-122"/>
              </a:rPr>
              <a:t>Magnet: </a:t>
            </a:r>
            <a:r>
              <a:rPr lang="en-GB" altLang="zh-CN" sz="2000" b="1" dirty="0" err="1" smtClean="0">
                <a:solidFill>
                  <a:srgbClr val="0F05B0"/>
                </a:solidFill>
                <a:ea typeface="SimSun" pitchFamily="2" charset="-122"/>
              </a:rPr>
              <a:t>JLab</a:t>
            </a:r>
            <a:r>
              <a:rPr lang="en-GB" altLang="zh-CN" sz="2000" b="1" dirty="0" smtClean="0">
                <a:solidFill>
                  <a:srgbClr val="0F05B0"/>
                </a:solidFill>
                <a:ea typeface="SimSun" pitchFamily="2" charset="-122"/>
              </a:rPr>
              <a:t> and UMass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GB" altLang="zh-CN" sz="2000" b="1" dirty="0" smtClean="0">
                <a:ea typeface="SimSun" pitchFamily="2" charset="-122"/>
              </a:rPr>
              <a:t>Simulation: </a:t>
            </a:r>
            <a:r>
              <a:rPr lang="en-GB" altLang="zh-CN" sz="2000" b="1" dirty="0" err="1" smtClean="0">
                <a:ea typeface="SimSun" pitchFamily="2" charset="-122"/>
              </a:rPr>
              <a:t>JLab</a:t>
            </a:r>
            <a:r>
              <a:rPr lang="en-GB" altLang="zh-CN" sz="2000" b="1" dirty="0" smtClean="0">
                <a:ea typeface="SimSun" pitchFamily="2" charset="-122"/>
              </a:rPr>
              <a:t> and Duke 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609600" y="5181600"/>
            <a:ext cx="7834604" cy="1479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9991" tIns="46795" rIns="89991" bIns="46795">
            <a:spAutoFit/>
          </a:bodyPr>
          <a:lstStyle/>
          <a:p>
            <a:pPr eaLnBrk="0" hangingPunct="0">
              <a:buClr>
                <a:srgbClr val="0099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b="1" i="1" dirty="0" smtClean="0">
                <a:solidFill>
                  <a:srgbClr val="990000"/>
                </a:solidFill>
                <a:ea typeface="SimSun" pitchFamily="2" charset="-122"/>
              </a:rPr>
              <a:t>Groups have experience with GEM already in China: IMP, Lanzhou U, </a:t>
            </a:r>
            <a:r>
              <a:rPr lang="en-US" altLang="zh-CN" b="1" i="1" dirty="0" err="1" smtClean="0">
                <a:solidFill>
                  <a:srgbClr val="990000"/>
                </a:solidFill>
                <a:ea typeface="SimSun" pitchFamily="2" charset="-122"/>
              </a:rPr>
              <a:t>Tsinghua</a:t>
            </a:r>
            <a:r>
              <a:rPr lang="en-US" altLang="zh-CN" b="1" i="1" dirty="0" smtClean="0">
                <a:solidFill>
                  <a:srgbClr val="990000"/>
                </a:solidFill>
                <a:ea typeface="SimSun" pitchFamily="2" charset="-122"/>
              </a:rPr>
              <a:t> U</a:t>
            </a:r>
          </a:p>
          <a:p>
            <a:pPr eaLnBrk="0" hangingPunct="0">
              <a:buClr>
                <a:srgbClr val="0099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b="1" i="1" dirty="0" smtClean="0">
                <a:solidFill>
                  <a:srgbClr val="990000"/>
                </a:solidFill>
                <a:ea typeface="SimSun" pitchFamily="2" charset="-122"/>
              </a:rPr>
              <a:t>Groups interested in GEM: USTC/</a:t>
            </a:r>
            <a:r>
              <a:rPr lang="en-US" altLang="zh-CN" b="1" i="1" dirty="0" err="1" smtClean="0">
                <a:solidFill>
                  <a:srgbClr val="990000"/>
                </a:solidFill>
                <a:ea typeface="SimSun" pitchFamily="2" charset="-122"/>
              </a:rPr>
              <a:t>Huangshan</a:t>
            </a:r>
            <a:r>
              <a:rPr lang="en-US" altLang="zh-CN" b="1" i="1" dirty="0" smtClean="0">
                <a:solidFill>
                  <a:srgbClr val="990000"/>
                </a:solidFill>
                <a:ea typeface="SimSun" pitchFamily="2" charset="-122"/>
              </a:rPr>
              <a:t>, Lanzhou U, CIAE, </a:t>
            </a:r>
            <a:r>
              <a:rPr lang="en-US" altLang="zh-CN" b="1" i="1" dirty="0" err="1" smtClean="0">
                <a:solidFill>
                  <a:srgbClr val="990000"/>
                </a:solidFill>
                <a:ea typeface="SimSun" pitchFamily="2" charset="-122"/>
              </a:rPr>
              <a:t>Shangdong</a:t>
            </a:r>
            <a:r>
              <a:rPr lang="en-US" altLang="zh-CN" b="1" i="1" dirty="0" smtClean="0">
                <a:solidFill>
                  <a:srgbClr val="990000"/>
                </a:solidFill>
                <a:ea typeface="SimSun" pitchFamily="2" charset="-122"/>
              </a:rPr>
              <a:t> U, </a:t>
            </a:r>
          </a:p>
          <a:p>
            <a:pPr eaLnBrk="0" hangingPunct="0">
              <a:buClr>
                <a:srgbClr val="0099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b="1" i="1" dirty="0" err="1" smtClean="0">
                <a:solidFill>
                  <a:srgbClr val="990000"/>
                </a:solidFill>
                <a:ea typeface="SimSun" pitchFamily="2" charset="-122"/>
              </a:rPr>
              <a:t>Tsinghua</a:t>
            </a:r>
            <a:r>
              <a:rPr lang="en-US" altLang="zh-CN" b="1" i="1" dirty="0" smtClean="0">
                <a:solidFill>
                  <a:srgbClr val="990000"/>
                </a:solidFill>
                <a:ea typeface="SimSun" pitchFamily="2" charset="-122"/>
              </a:rPr>
              <a:t> U, PKU, </a:t>
            </a:r>
            <a:r>
              <a:rPr lang="en-US" altLang="zh-CN" b="1" i="1" dirty="0" smtClean="0">
                <a:solidFill>
                  <a:srgbClr val="002060"/>
                </a:solidFill>
                <a:ea typeface="SimSun" pitchFamily="2" charset="-122"/>
              </a:rPr>
              <a:t>and IMP</a:t>
            </a:r>
          </a:p>
          <a:p>
            <a:pPr eaLnBrk="0" hangingPunct="0">
              <a:buClr>
                <a:srgbClr val="0099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b="1" i="1" dirty="0" smtClean="0">
                <a:solidFill>
                  <a:srgbClr val="990000"/>
                </a:solidFill>
                <a:ea typeface="SimSun" pitchFamily="2" charset="-122"/>
              </a:rPr>
              <a:t>USTC: detectors, electronics and readout</a:t>
            </a:r>
          </a:p>
          <a:p>
            <a:pPr eaLnBrk="0" hangingPunct="0">
              <a:buClr>
                <a:srgbClr val="0099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b="1" i="1" dirty="0" smtClean="0">
                <a:solidFill>
                  <a:srgbClr val="990000"/>
                </a:solidFill>
                <a:ea typeface="SimSun" pitchFamily="2" charset="-122"/>
              </a:rPr>
              <a:t>MRPC: </a:t>
            </a:r>
            <a:r>
              <a:rPr lang="en-US" altLang="zh-CN" b="1" i="1" dirty="0" err="1" smtClean="0">
                <a:solidFill>
                  <a:srgbClr val="990000"/>
                </a:solidFill>
                <a:ea typeface="SimSun" pitchFamily="2" charset="-122"/>
              </a:rPr>
              <a:t>Tsinghua</a:t>
            </a:r>
            <a:r>
              <a:rPr lang="en-US" altLang="zh-CN" b="1" i="1" dirty="0" smtClean="0">
                <a:solidFill>
                  <a:srgbClr val="990000"/>
                </a:solidFill>
                <a:ea typeface="SimSun" pitchFamily="2" charset="-122"/>
              </a:rPr>
              <a:t> University</a:t>
            </a:r>
            <a:endParaRPr lang="zh-CN" altLang="en-GB" b="1" i="1" dirty="0">
              <a:solidFill>
                <a:srgbClr val="990000"/>
              </a:solidFill>
              <a:ea typeface="SimSun" pitchFamily="2" charset="-122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5562600" y="3276600"/>
            <a:ext cx="3259137" cy="147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9991" tIns="46795" rIns="89991" bIns="46795">
            <a:spAutoFit/>
          </a:bodyPr>
          <a:lstStyle/>
          <a:p>
            <a:pPr eaLnBrk="0" hangingPunct="0">
              <a:buClr>
                <a:srgbClr val="CC0099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b="1" i="1" dirty="0">
                <a:solidFill>
                  <a:srgbClr val="000099"/>
                </a:solidFill>
              </a:rPr>
              <a:t>Blue: common with</a:t>
            </a:r>
          </a:p>
          <a:p>
            <a:pPr eaLnBrk="0" hangingPunct="0">
              <a:buClr>
                <a:srgbClr val="CC0099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b="1" i="1" dirty="0">
                <a:solidFill>
                  <a:srgbClr val="000099"/>
                </a:solidFill>
              </a:rPr>
              <a:t>PVDIS</a:t>
            </a:r>
          </a:p>
          <a:p>
            <a:pPr eaLnBrk="0" hangingPunct="0">
              <a:buClr>
                <a:srgbClr val="CC0099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b="1" i="1" dirty="0">
                <a:solidFill>
                  <a:schemeClr val="tx1"/>
                </a:solidFill>
              </a:rPr>
              <a:t>Black: part in common with </a:t>
            </a:r>
          </a:p>
          <a:p>
            <a:pPr eaLnBrk="0" hangingPunct="0">
              <a:buClr>
                <a:srgbClr val="CC0099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b="1" i="1" dirty="0">
                <a:solidFill>
                  <a:schemeClr val="tx1"/>
                </a:solidFill>
              </a:rPr>
              <a:t>PVDIS</a:t>
            </a:r>
          </a:p>
          <a:p>
            <a:pPr eaLnBrk="0" hangingPunct="0">
              <a:buClr>
                <a:srgbClr val="CC0099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 b="1" i="1" dirty="0">
                <a:solidFill>
                  <a:srgbClr val="C00000"/>
                </a:solidFill>
              </a:rPr>
              <a:t>Red: This experiment only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Chinese Collaboration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Form a strong collaboration in China </a:t>
            </a:r>
          </a:p>
          <a:p>
            <a:r>
              <a:rPr lang="en-US" dirty="0" smtClean="0"/>
              <a:t>Organize annual China-US </a:t>
            </a:r>
            <a:r>
              <a:rPr lang="en-US" dirty="0" err="1" smtClean="0"/>
              <a:t>hadron</a:t>
            </a:r>
            <a:r>
              <a:rPr lang="en-US" dirty="0" smtClean="0"/>
              <a:t> physics workshop, 3</a:t>
            </a:r>
            <a:r>
              <a:rPr lang="en-US" baseline="30000" dirty="0" smtClean="0"/>
              <a:t>rd</a:t>
            </a:r>
            <a:r>
              <a:rPr lang="en-US" dirty="0" smtClean="0"/>
              <a:t> one will be in </a:t>
            </a:r>
            <a:r>
              <a:rPr lang="en-US" dirty="0" err="1" smtClean="0"/>
              <a:t>Weihai</a:t>
            </a:r>
            <a:r>
              <a:rPr lang="en-US" dirty="0" smtClean="0"/>
              <a:t>, </a:t>
            </a:r>
            <a:r>
              <a:rPr lang="en-US" dirty="0" err="1" smtClean="0"/>
              <a:t>Shangdong</a:t>
            </a:r>
            <a:r>
              <a:rPr lang="en-US" dirty="0" smtClean="0"/>
              <a:t>, China, August 8-11, 2011 </a:t>
            </a:r>
          </a:p>
          <a:p>
            <a:pPr>
              <a:buNone/>
            </a:pPr>
            <a:r>
              <a:rPr lang="en-US" dirty="0" smtClean="0"/>
              <a:t>(http://hepg.sdu.edu.cn/THPPC/conference/weihai2011/Home.html)</a:t>
            </a:r>
          </a:p>
          <a:p>
            <a:r>
              <a:rPr lang="en-US" dirty="0" smtClean="0"/>
              <a:t>Encourage Chinese physicists to pursue their own physics interests at </a:t>
            </a:r>
            <a:r>
              <a:rPr lang="en-US" dirty="0" err="1" smtClean="0"/>
              <a:t>JLab</a:t>
            </a:r>
            <a:endParaRPr lang="en-US" dirty="0" smtClean="0"/>
          </a:p>
          <a:p>
            <a:r>
              <a:rPr lang="en-US" dirty="0" smtClean="0"/>
              <a:t>Communications with NSFC, CAS and MOST</a:t>
            </a:r>
          </a:p>
          <a:p>
            <a:r>
              <a:rPr lang="en-US" dirty="0" smtClean="0"/>
              <a:t>Goal is to have strong joint support from CAS, NSFC and MOST</a:t>
            </a:r>
          </a:p>
          <a:p>
            <a:pPr lvl="1"/>
            <a:r>
              <a:rPr lang="en-US" dirty="0" err="1" smtClean="0"/>
              <a:t>SoLID</a:t>
            </a:r>
            <a:r>
              <a:rPr lang="en-US" dirty="0" smtClean="0"/>
              <a:t> is highlighted in the program for activities for PRC-US Cooperation in High Energy Physics (Nov 2010-Oct 2011)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Status on funding applications in China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National Science foundation of China (NSFC)</a:t>
            </a:r>
          </a:p>
          <a:p>
            <a:pPr lvl="1"/>
            <a:r>
              <a:rPr lang="en-US" dirty="0" smtClean="0"/>
              <a:t>Major international collaborations 2-3 M (RMB) over a period of 3-4 years, proposal by Ma and </a:t>
            </a:r>
            <a:r>
              <a:rPr lang="en-US" dirty="0" err="1" smtClean="0"/>
              <a:t>Gao</a:t>
            </a:r>
            <a:r>
              <a:rPr lang="en-US" dirty="0" smtClean="0"/>
              <a:t> submitted in March 2011</a:t>
            </a:r>
            <a:endParaRPr lang="en-US" dirty="0"/>
          </a:p>
          <a:p>
            <a:r>
              <a:rPr lang="en-US" dirty="0" smtClean="0"/>
              <a:t>Ministry of Science and Technology (MOST)</a:t>
            </a:r>
          </a:p>
          <a:p>
            <a:pPr lvl="1"/>
            <a:r>
              <a:rPr lang="en-US" dirty="0" smtClean="0"/>
              <a:t>973 program: large scale science project over a  funding period of 5 years: total ~10M (RMB), proposal to be submitted March 2011, led by CIAE</a:t>
            </a:r>
          </a:p>
          <a:p>
            <a:pPr lvl="1">
              <a:buNone/>
            </a:pPr>
            <a:r>
              <a:rPr lang="en-US" dirty="0" smtClean="0"/>
              <a:t>   (did not make 2</a:t>
            </a:r>
            <a:r>
              <a:rPr lang="en-US" baseline="30000" dirty="0" smtClean="0"/>
              <a:t>nd</a:t>
            </a:r>
            <a:r>
              <a:rPr lang="en-US" dirty="0" smtClean="0"/>
              <a:t> round this year</a:t>
            </a:r>
            <a:r>
              <a:rPr lang="en-US" dirty="0" smtClean="0"/>
              <a:t>), will submit again in</a:t>
            </a:r>
          </a:p>
          <a:p>
            <a:pPr lvl="1">
              <a:buNone/>
            </a:pPr>
            <a:r>
              <a:rPr lang="en-US" dirty="0" smtClean="0"/>
              <a:t>2012</a:t>
            </a:r>
            <a:endParaRPr lang="en-US" dirty="0" smtClean="0"/>
          </a:p>
          <a:p>
            <a:pPr lvl="1"/>
            <a:r>
              <a:rPr lang="en-US" dirty="0" smtClean="0"/>
              <a:t>International Collaboration (led by </a:t>
            </a:r>
            <a:r>
              <a:rPr lang="en-US" dirty="0" err="1" smtClean="0"/>
              <a:t>Zhengguo</a:t>
            </a:r>
            <a:r>
              <a:rPr lang="en-US" dirty="0" smtClean="0"/>
              <a:t> Zhao, USTC, to be submitted 2011)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528763" y="2651125"/>
            <a:ext cx="455612" cy="8540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eaVert" wrap="none" lIns="89991" tIns="46795" rIns="89991" bIns="46795"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zh-CN" altLang="en-GB" sz="1800">
                <a:solidFill>
                  <a:srgbClr val="000000"/>
                </a:solidFill>
              </a:rPr>
              <a:t>            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403725" y="4379913"/>
            <a:ext cx="8159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9991" tIns="46795" rIns="89991" bIns="46795"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sz="1800">
                <a:solidFill>
                  <a:srgbClr val="000000"/>
                </a:solidFill>
              </a:rPr>
              <a:t>GEMs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H="1" flipV="1">
            <a:off x="4113213" y="4265613"/>
            <a:ext cx="384175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V="1">
            <a:off x="5181600" y="4265613"/>
            <a:ext cx="609600" cy="3079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V="1">
            <a:off x="5181600" y="4418013"/>
            <a:ext cx="914400" cy="1555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5181600" y="4572000"/>
            <a:ext cx="1143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835150" y="523875"/>
            <a:ext cx="431165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9991" tIns="46795" rIns="89991" bIns="46795"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>
                <a:solidFill>
                  <a:srgbClr val="000000"/>
                </a:solidFill>
              </a:rPr>
              <a:t>(study done with CDF magnet, 1.5T)</a:t>
            </a:r>
          </a:p>
        </p:txBody>
      </p:sp>
      <p:pic>
        <p:nvPicPr>
          <p:cNvPr id="39945" name="Picture 10" descr="setup_cd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49275"/>
            <a:ext cx="7739063" cy="605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TextBox 11"/>
          <p:cNvSpPr txBox="1">
            <a:spLocks noChangeArrowheads="1"/>
          </p:cNvSpPr>
          <p:nvPr/>
        </p:nvSpPr>
        <p:spPr bwMode="auto">
          <a:xfrm>
            <a:off x="323850" y="6351588"/>
            <a:ext cx="69484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b="1">
                <a:solidFill>
                  <a:srgbClr val="990000"/>
                </a:solidFill>
              </a:rPr>
              <a:t>Study done with CDF and BarBar magnets (CDF shown here)</a:t>
            </a:r>
          </a:p>
        </p:txBody>
      </p:sp>
      <p:sp>
        <p:nvSpPr>
          <p:cNvPr id="39947" name="Rectangle 10"/>
          <p:cNvSpPr>
            <a:spLocks noChangeArrowheads="1"/>
          </p:cNvSpPr>
          <p:nvPr/>
        </p:nvSpPr>
        <p:spPr bwMode="auto">
          <a:xfrm>
            <a:off x="2411413" y="-171450"/>
            <a:ext cx="4572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1D0EB7"/>
                </a:solidFill>
              </a:rPr>
              <a:t/>
            </a:r>
            <a:br>
              <a:rPr lang="en-GB" b="1">
                <a:solidFill>
                  <a:srgbClr val="1D0EB7"/>
                </a:solidFill>
              </a:rPr>
            </a:br>
            <a:r>
              <a:rPr lang="en-GB" sz="3200" b="1">
                <a:solidFill>
                  <a:srgbClr val="1D0EB7"/>
                </a:solidFill>
              </a:rPr>
              <a:t>Experiment E12-10-006</a:t>
            </a:r>
            <a:endParaRPr lang="en-US" sz="3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857250" y="214313"/>
            <a:ext cx="7386638" cy="60801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Tracking with GEM detectors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57188" y="928688"/>
            <a:ext cx="7770812" cy="4113212"/>
          </a:xfrm>
        </p:spPr>
        <p:txBody>
          <a:bodyPr/>
          <a:lstStyle/>
          <a:p>
            <a:r>
              <a:rPr lang="en-US" sz="2400" smtClean="0"/>
              <a:t>5</a:t>
            </a:r>
            <a:r>
              <a:rPr lang="en-US" sz="2400" smtClean="0">
                <a:solidFill>
                  <a:srgbClr val="002060"/>
                </a:solidFill>
              </a:rPr>
              <a:t> planes reconfigured from PVDIS GEM detectors (</a:t>
            </a:r>
            <a:r>
              <a:rPr lang="en-US" sz="2400" smtClean="0"/>
              <a:t>23 m</a:t>
            </a:r>
            <a:r>
              <a:rPr lang="en-US" sz="2400" baseline="30000" smtClean="0"/>
              <a:t>2</a:t>
            </a:r>
            <a:r>
              <a:rPr lang="en-US" sz="240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2400" smtClean="0">
                <a:solidFill>
                  <a:srgbClr val="002060"/>
                </a:solidFill>
              </a:rPr>
              <a:t>Total surface for this experiment ~ </a:t>
            </a:r>
            <a:r>
              <a:rPr lang="en-US" sz="2400" smtClean="0"/>
              <a:t>18 m</a:t>
            </a:r>
            <a:r>
              <a:rPr lang="en-US" sz="2400" baseline="30000" smtClean="0"/>
              <a:t>2</a:t>
            </a:r>
          </a:p>
          <a:p>
            <a:r>
              <a:rPr lang="en-US" sz="2400" smtClean="0">
                <a:solidFill>
                  <a:srgbClr val="002060"/>
                </a:solidFill>
              </a:rPr>
              <a:t>Need to build the first plane </a:t>
            </a:r>
            <a:r>
              <a:rPr lang="en-US" sz="2400" smtClean="0"/>
              <a:t>1.15 m</a:t>
            </a:r>
            <a:r>
              <a:rPr lang="en-US" sz="2400" baseline="30000" smtClean="0"/>
              <a:t>2</a:t>
            </a:r>
          </a:p>
          <a:p>
            <a:r>
              <a:rPr lang="en-US" sz="2400" smtClean="0">
                <a:solidFill>
                  <a:srgbClr val="002060"/>
                </a:solidFill>
              </a:rPr>
              <a:t>Electronics will be shared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4400550"/>
            <a:ext cx="36099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1500188"/>
            <a:ext cx="24526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rved Left Arrow 6"/>
          <p:cNvSpPr/>
          <p:nvPr/>
        </p:nvSpPr>
        <p:spPr>
          <a:xfrm>
            <a:off x="8610600" y="2857500"/>
            <a:ext cx="533400" cy="2362200"/>
          </a:xfrm>
          <a:prstGeom prst="curvedLeftArrow">
            <a:avLst>
              <a:gd name="adj1" fmla="val 65774"/>
              <a:gd name="adj2" fmla="val 118987"/>
              <a:gd name="adj3" fmla="val 42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4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199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3500438"/>
            <a:ext cx="5507037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1357313" y="6072188"/>
            <a:ext cx="22860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b="1" dirty="0">
                <a:solidFill>
                  <a:schemeClr val="tx1"/>
                </a:solidFill>
              </a:rPr>
              <a:t>PAC 34  report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Status on GEM 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Prototypes for testing</a:t>
            </a:r>
          </a:p>
          <a:p>
            <a:pPr lvl="1"/>
            <a:r>
              <a:rPr lang="en-US" dirty="0" smtClean="0"/>
              <a:t>USTC (</a:t>
            </a:r>
            <a:r>
              <a:rPr lang="en-US" dirty="0" err="1" smtClean="0"/>
              <a:t>Wenbiao</a:t>
            </a:r>
            <a:r>
              <a:rPr lang="en-US" dirty="0" smtClean="0"/>
              <a:t> Yan, Z-G. Zhao)</a:t>
            </a:r>
          </a:p>
          <a:p>
            <a:pPr lvl="1"/>
            <a:r>
              <a:rPr lang="en-US" dirty="0" err="1" smtClean="0"/>
              <a:t>Tsinghua</a:t>
            </a:r>
            <a:r>
              <a:rPr lang="en-US" dirty="0" smtClean="0"/>
              <a:t> (</a:t>
            </a:r>
            <a:r>
              <a:rPr lang="en-US" dirty="0" err="1" smtClean="0"/>
              <a:t>Zhigang</a:t>
            </a:r>
            <a:r>
              <a:rPr lang="en-US" dirty="0" smtClean="0"/>
              <a:t> Xiao)</a:t>
            </a:r>
          </a:p>
          <a:p>
            <a:pPr lvl="2"/>
            <a:r>
              <a:rPr lang="en-US" dirty="0" smtClean="0"/>
              <a:t>Placed order with INFN on AVP FEE recently</a:t>
            </a:r>
          </a:p>
          <a:p>
            <a:pPr lvl="2"/>
            <a:r>
              <a:rPr lang="en-US" dirty="0" smtClean="0"/>
              <a:t>All other hardware components in house</a:t>
            </a:r>
          </a:p>
          <a:p>
            <a:pPr lvl="2"/>
            <a:r>
              <a:rPr lang="en-US" dirty="0" smtClean="0"/>
              <a:t>Present preliminary test results at </a:t>
            </a:r>
            <a:r>
              <a:rPr lang="en-US" dirty="0" err="1" smtClean="0"/>
              <a:t>Weihai</a:t>
            </a:r>
            <a:r>
              <a:rPr lang="en-US" dirty="0" smtClean="0"/>
              <a:t> workshop</a:t>
            </a:r>
          </a:p>
          <a:p>
            <a:r>
              <a:rPr lang="en-US" dirty="0" smtClean="0"/>
              <a:t>USTC: readout electronics and detector hardware</a:t>
            </a:r>
          </a:p>
          <a:p>
            <a:r>
              <a:rPr lang="en-US" dirty="0" smtClean="0"/>
              <a:t>CIAE: interest in developing and fabrication of GEM foils, and detector hardware</a:t>
            </a:r>
          </a:p>
          <a:p>
            <a:r>
              <a:rPr lang="en-US" dirty="0" err="1" smtClean="0"/>
              <a:t>Tsinghua</a:t>
            </a:r>
            <a:r>
              <a:rPr lang="en-US" dirty="0" smtClean="0"/>
              <a:t>, Lanzhou U: detector hardware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6096000"/>
            <a:ext cx="3926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See </a:t>
            </a:r>
            <a:r>
              <a:rPr lang="en-US" sz="2000" b="1" dirty="0" err="1" smtClean="0">
                <a:solidFill>
                  <a:srgbClr val="002060"/>
                </a:solidFill>
              </a:rPr>
              <a:t>Nilanga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Liyanage’s</a:t>
            </a:r>
            <a:r>
              <a:rPr lang="en-US" sz="2000" b="1" dirty="0" smtClean="0">
                <a:solidFill>
                  <a:srgbClr val="002060"/>
                </a:solidFill>
              </a:rPr>
              <a:t> talk on GEM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kumimoji="1" lang="en-US" altLang="zh-CN" sz="3200"/>
              <a:t>CIAE:GEM Foil R&amp;D </a:t>
            </a:r>
            <a:br>
              <a:rPr kumimoji="1" lang="en-US" altLang="zh-CN" sz="3200"/>
            </a:br>
            <a:r>
              <a:rPr kumimoji="1" lang="en-US" altLang="zh-CN" sz="3200"/>
              <a:t>(Collaborated with CERN)</a:t>
            </a:r>
          </a:p>
        </p:txBody>
      </p:sp>
      <p:pic>
        <p:nvPicPr>
          <p:cNvPr id="12291" name="Picture 2" descr="合格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00200"/>
            <a:ext cx="4114800" cy="2857500"/>
          </a:xfrm>
          <a:noFill/>
          <a:ln/>
        </p:spPr>
      </p:pic>
      <p:pic>
        <p:nvPicPr>
          <p:cNvPr id="12292" name="Picture 4" descr="DSC012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3686175" cy="2895600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09600" y="48768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CIAE Current Nuclear Pore Foil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562600" y="49530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CERN GEM Foil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371600" y="54864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</a:rPr>
              <a:t>Thickness, hole diameter and most of technologies are the same.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609600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Slide from </a:t>
            </a:r>
            <a:r>
              <a:rPr lang="en-US" sz="2400" b="1" dirty="0" err="1" smtClean="0">
                <a:solidFill>
                  <a:srgbClr val="7030A0"/>
                </a:solidFill>
              </a:rPr>
              <a:t>Xiaomei</a:t>
            </a:r>
            <a:r>
              <a:rPr lang="en-US" sz="2400" b="1" dirty="0" smtClean="0">
                <a:solidFill>
                  <a:srgbClr val="7030A0"/>
                </a:solidFill>
              </a:rPr>
              <a:t> Li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1251</Words>
  <Application>Microsoft Office PowerPoint</Application>
  <PresentationFormat>On-screen Show (4:3)</PresentationFormat>
  <Paragraphs>178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GEM/MRPC/Chinese Collaboration </vt:lpstr>
      <vt:lpstr> E-10-006: Update to PR-09-014 (PAC35)  Nucleon Transversity at 11 GeV Using a Polarized 3He Target  and SOLid in Hall A </vt:lpstr>
      <vt:lpstr>Responsibilities</vt:lpstr>
      <vt:lpstr>Chinese Collaboration </vt:lpstr>
      <vt:lpstr>Status on funding applications in China</vt:lpstr>
      <vt:lpstr>Slide 6</vt:lpstr>
      <vt:lpstr>Tracking with GEM detectors</vt:lpstr>
      <vt:lpstr>Status on GEM </vt:lpstr>
      <vt:lpstr>CIAE:GEM Foil R&amp;D  (Collaborated with CERN)</vt:lpstr>
      <vt:lpstr>CIAE: Study of THGEM Position Resolution (Collaborated with IHEP)</vt:lpstr>
      <vt:lpstr>LZU: GEM Electronics (Gassiplex)</vt:lpstr>
      <vt:lpstr>Test Bench Setup at Tsinghua Univ.</vt:lpstr>
      <vt:lpstr>Software Preparation</vt:lpstr>
      <vt:lpstr>Day 1# plot for GEM prototype test</vt:lpstr>
      <vt:lpstr>Plans and problems</vt:lpstr>
      <vt:lpstr>Collaboration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Haiyan Gao</dc:creator>
  <cp:lastModifiedBy>Haiyan Gao</cp:lastModifiedBy>
  <cp:revision>23</cp:revision>
  <dcterms:created xsi:type="dcterms:W3CDTF">2011-01-27T22:39:47Z</dcterms:created>
  <dcterms:modified xsi:type="dcterms:W3CDTF">2011-06-01T16:05:33Z</dcterms:modified>
</cp:coreProperties>
</file>