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7" r:id="rId4"/>
    <p:sldMasterId id="2147483710" r:id="rId5"/>
  </p:sldMasterIdLst>
  <p:notesMasterIdLst>
    <p:notesMasterId r:id="rId53"/>
  </p:notesMasterIdLst>
  <p:sldIdLst>
    <p:sldId id="256" r:id="rId6"/>
    <p:sldId id="258" r:id="rId7"/>
    <p:sldId id="295" r:id="rId8"/>
    <p:sldId id="296" r:id="rId9"/>
    <p:sldId id="290" r:id="rId10"/>
    <p:sldId id="291" r:id="rId11"/>
    <p:sldId id="297" r:id="rId12"/>
    <p:sldId id="306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285" r:id="rId23"/>
    <p:sldId id="286" r:id="rId24"/>
    <p:sldId id="309" r:id="rId25"/>
    <p:sldId id="312" r:id="rId26"/>
    <p:sldId id="311" r:id="rId27"/>
    <p:sldId id="313" r:id="rId28"/>
    <p:sldId id="314" r:id="rId29"/>
    <p:sldId id="287" r:id="rId30"/>
    <p:sldId id="315" r:id="rId31"/>
    <p:sldId id="316" r:id="rId32"/>
    <p:sldId id="308" r:id="rId33"/>
    <p:sldId id="310" r:id="rId34"/>
    <p:sldId id="274" r:id="rId35"/>
    <p:sldId id="275" r:id="rId36"/>
    <p:sldId id="276" r:id="rId37"/>
    <p:sldId id="278" r:id="rId38"/>
    <p:sldId id="277" r:id="rId39"/>
    <p:sldId id="279" r:id="rId40"/>
    <p:sldId id="280" r:id="rId41"/>
    <p:sldId id="281" r:id="rId42"/>
    <p:sldId id="260" r:id="rId43"/>
    <p:sldId id="270" r:id="rId44"/>
    <p:sldId id="271" r:id="rId45"/>
    <p:sldId id="264" r:id="rId46"/>
    <p:sldId id="257" r:id="rId47"/>
    <p:sldId id="261" r:id="rId48"/>
    <p:sldId id="262" r:id="rId49"/>
    <p:sldId id="265" r:id="rId50"/>
    <p:sldId id="267" r:id="rId51"/>
    <p:sldId id="282" r:id="rId52"/>
  </p:sldIdLst>
  <p:sldSz cx="9144000" cy="6858000" type="letter"/>
  <p:notesSz cx="7023100" cy="9309100"/>
  <p:embeddedFontLs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Comic Sans MS" pitchFamily="66" charset="0"/>
      <p:regular r:id="rId58"/>
      <p:bold r:id="rId59"/>
    </p:embeddedFont>
    <p:embeddedFont>
      <p:font typeface="MS PGothic" pitchFamily="34" charset="-128"/>
      <p:regular r:id="rId60"/>
    </p:embeddedFont>
    <p:embeddedFont>
      <p:font typeface="Trebuchet MS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7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23" tIns="46662" rIns="93323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23" tIns="46662" rIns="93323" bIns="46662" rtlCol="0"/>
          <a:lstStyle>
            <a:lvl1pPr algn="r">
              <a:defRPr sz="1200"/>
            </a:lvl1pPr>
          </a:lstStyle>
          <a:p>
            <a:fld id="{233BC457-9145-4126-880D-D515BB91C572}" type="datetimeFigureOut">
              <a:rPr lang="en-US" smtClean="0"/>
              <a:pPr/>
              <a:t>6/3/2011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3" tIns="46662" rIns="93323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2"/>
            <a:ext cx="5618480" cy="4189095"/>
          </a:xfrm>
          <a:prstGeom prst="rect">
            <a:avLst/>
          </a:prstGeom>
        </p:spPr>
        <p:txBody>
          <a:bodyPr vert="horz" lIns="93323" tIns="46662" rIns="93323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23" tIns="46662" rIns="93323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3" tIns="46662" rIns="93323" bIns="46662" rtlCol="0" anchor="b"/>
          <a:lstStyle>
            <a:lvl1pPr algn="r">
              <a:defRPr sz="1200"/>
            </a:lvl1pPr>
          </a:lstStyle>
          <a:p>
            <a:fld id="{A8176C24-6A9A-4CDC-BEF3-9219CCE4E1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63A15-3BBD-4757-A7E1-8ECD65208F10}" type="slidenum">
              <a:rPr lang="fr-FR"/>
              <a:pPr/>
              <a:t>5</a:t>
            </a:fld>
            <a:endParaRPr lang="fr-F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ED6784-9529-4C3B-A02E-D25D41E8C167}" type="slidenum">
              <a:rPr lang="fr-FR"/>
              <a:pPr/>
              <a:t>6</a:t>
            </a:fld>
            <a:endParaRPr lang="fr-F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23900"/>
            <a:ext cx="4687888" cy="351631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071" y="4447450"/>
            <a:ext cx="5148958" cy="4137543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067364-23AE-479B-A670-BF2451F03C28}" type="slidenum">
              <a:rPr lang="fr-FR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91438-ED26-431D-B3DC-5911E4679AB1}" type="slidenum">
              <a:rPr lang="fr-FR"/>
              <a:pPr/>
              <a:t>8</a:t>
            </a:fld>
            <a:endParaRPr lang="fr-F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7CF99-4B60-4B00-B2BE-ABD33C57157A}" type="slidenum">
              <a:rPr lang="fr-FR"/>
              <a:pPr/>
              <a:t>9</a:t>
            </a:fld>
            <a:endParaRPr lang="fr-FR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723900"/>
            <a:ext cx="4687888" cy="35163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071" y="4447450"/>
            <a:ext cx="5148958" cy="4137543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C8D27D-FD2E-4B2C-9252-902038BB0D10}" type="slidenum">
              <a:rPr lang="fr-FR"/>
              <a:pPr/>
              <a:t>10</a:t>
            </a:fld>
            <a:endParaRPr lang="fr-FR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0595A-B1AE-4685-9665-C7212E85B306}" type="slidenum">
              <a:rPr lang="fr-FR"/>
              <a:pPr/>
              <a:t>11</a:t>
            </a:fld>
            <a:endParaRPr lang="fr-FR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09BAC2-CBC9-4DEA-B194-818145FB849E}" type="slidenum">
              <a:rPr lang="fr-FR"/>
              <a:pPr/>
              <a:t>12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6913"/>
            <a:ext cx="4654550" cy="349091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716" y="4425101"/>
            <a:ext cx="5145670" cy="4186711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6EA9-04D4-4035-AC3B-D102F00343BC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446E-A0C8-4942-965A-5C854C8F27E1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31331-098B-4D58-8DAB-FB4745E1C709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50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9" y="645637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imer\Documents\text\talk\NP-logo-Nlarge_copy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48400"/>
            <a:ext cx="1031704" cy="54022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B55796-85E6-489A-8ACA-3EEE491C980D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12"/>
            <a:ext cx="77724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02894F-7AC8-4C6F-ADDB-3ABDB1C6177E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792B23D-5ADB-4FBB-A6B5-FDAFFBE1C4BE}" type="datetime1">
              <a:rPr lang="en-US" smtClean="0"/>
              <a:pPr/>
              <a:t>6/3/2011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34A8DD-8430-4767-9353-877A4FBE3E2F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21DDC8-0483-4E74-A564-96194441DD98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ACEADD-D061-4ED6-B9D7-C45A00C6FA2B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1"/>
            <a:ext cx="3008313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F81656-7228-41FF-AD2D-B8DA5EECB242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E853-44E0-4869-AFC1-B5ED1F6768EA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748BA3-439B-43EA-A03A-B06ABCFE6038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7C7029-8A0E-4185-BFCE-95C044FF268D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ED6F10-7787-4689-B1AF-6B8BA965C160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E63F1-2DE8-427D-8ABD-96DF0506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DD9B3-F9AB-4241-BDF0-BB3052D88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7D408-8D85-4890-ADA2-073D7D897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88" y="762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88" y="762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A6B95-B5C5-42B2-8CE0-233522DFED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4AD4C-6E44-4074-B1C3-ED037612D1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F7E58-3D3A-43FC-B358-6908AB76C9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70268-10A3-4CB8-B602-D1B47C35B0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976E-E5D6-4438-8316-815186EE575E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6DD34-9279-41C0-85E3-4A759652C4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E854F-E9BB-4B16-8F02-6984329952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87C30-3A32-416E-AF20-FC7B06288B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6492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7192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D8365-256D-40C1-86C4-49F421D1F7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524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7188" y="762000"/>
            <a:ext cx="7772400" cy="5334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24600"/>
            <a:ext cx="4684713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125" y="6324600"/>
            <a:ext cx="1416050" cy="381000"/>
          </a:xfrm>
        </p:spPr>
        <p:txBody>
          <a:bodyPr/>
          <a:lstStyle>
            <a:lvl1pPr>
              <a:defRPr/>
            </a:lvl1pPr>
          </a:lstStyle>
          <a:p>
            <a:fld id="{C1D7199E-602E-4F40-9215-03C096820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E63F1-2DE8-427D-8ABD-96DF050622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DD9B3-F9AB-4241-BDF0-BB3052D888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7D408-8D85-4890-ADA2-073D7D897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188" y="762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88" y="762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A6B95-B5C5-42B2-8CE0-233522DFED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4AD4C-6E44-4074-B1C3-ED037612D1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FF8DE-2DFB-4DE2-A3AE-13B713C8EC4E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F7E58-3D3A-43FC-B358-6908AB76C9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70268-10A3-4CB8-B602-D1B47C35B0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6DD34-9279-41C0-85E3-4A759652C4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E854F-E9BB-4B16-8F02-6984329952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87C30-3A32-416E-AF20-FC7B06288B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86492" y="152400"/>
            <a:ext cx="19431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7192" y="152400"/>
            <a:ext cx="56769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D8365-256D-40C1-86C4-49F421D1F7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1524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57188" y="762000"/>
            <a:ext cx="7772400" cy="5334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24600"/>
            <a:ext cx="4684713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77125" y="6324600"/>
            <a:ext cx="1416050" cy="381000"/>
          </a:xfrm>
        </p:spPr>
        <p:txBody>
          <a:bodyPr/>
          <a:lstStyle>
            <a:lvl1pPr>
              <a:defRPr/>
            </a:lvl1pPr>
          </a:lstStyle>
          <a:p>
            <a:fld id="{C1D7199E-602E-4F40-9215-03C096820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71685-63FF-446D-87F0-BABD8B88241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19216-6BE2-4C2F-B9F4-A66393E4B5D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C6FCA-DBB8-4C60-9F14-8A73D0FDDC13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DEA0F-A392-4272-A5E4-574726A9FF21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F414F-DA9D-4C24-8724-BD22D079F291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7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41DE2-37D7-4029-ACBF-E69DBB08F14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AAAAA-8026-468B-9A7E-E309567A8ED3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61A67-D3C0-431E-AA57-C901D16C43F3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6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D5344-E709-487A-8F0B-89916484F3B0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A8D55-3ED4-46FB-8A05-95AE3C38DB77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55737-1F2B-45AA-A18E-6CEAEEEB7825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7" y="381000"/>
            <a:ext cx="5688623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CA26F-9BDB-482F-A2B5-E6CD52010C2E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381000"/>
            <a:ext cx="66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8C8EF-A805-4962-91F0-9548569A157B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446" y="381000"/>
            <a:ext cx="66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NA62, 21 October 2010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22BAD-1F20-4536-82C6-6BA1B9B3EA53}" type="slidenum">
              <a:rPr lang="fr-FR">
                <a:solidFill>
                  <a:srgbClr val="000000"/>
                </a:solidFill>
              </a:rPr>
              <a:pPr/>
              <a:t>‹#›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E43FC-680C-4EE6-83FF-91C9D55A83F0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5BAFC-CEFB-4F6A-A2C3-A2B06CA06E55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DEF5-DDEF-47CF-8F93-9F5B76379F46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C645-ADC0-4A34-A632-411E7A68CD65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BC8C7-1E5A-465F-9B12-D55228392416}" type="datetime1">
              <a:rPr lang="en-US" smtClean="0"/>
              <a:pPr/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612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DD20FEA-FBCE-4448-8AA1-BF10FFC4A8D3}" type="datetime1">
              <a:rPr lang="en-US" smtClean="0">
                <a:solidFill>
                  <a:srgbClr val="616161"/>
                </a:solidFill>
              </a:rPr>
              <a:pPr/>
              <a:t>6/3/2011</a:t>
            </a:fld>
            <a:endParaRPr lang="en-US">
              <a:solidFill>
                <a:srgbClr val="616161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31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1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2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1524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762000"/>
            <a:ext cx="7772400" cy="53340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4684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324600"/>
            <a:ext cx="14160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27E124-1EDC-418B-836B-ADE7DD2DFB1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357188" y="6224588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57188" y="652463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72481" y="12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 descr="PandaLogo2_web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52400"/>
            <a:ext cx="1639888" cy="3937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8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1524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762000"/>
            <a:ext cx="7772400" cy="53340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24600"/>
            <a:ext cx="4684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324600"/>
            <a:ext cx="14160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27E124-1EDC-418B-836B-ADE7DD2DFB1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357188" y="6224588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57188" y="652463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72481" y="12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 descr="PandaLogo2_web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52400"/>
            <a:ext cx="1639888" cy="3937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008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800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446" y="381000"/>
            <a:ext cx="662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32531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</a:rPr>
              <a:t>NA62, 21 October 2010</a:t>
            </a: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0984" y="6248400"/>
            <a:ext cx="26728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srgbClr val="000000"/>
                </a:solidFill>
              </a:rPr>
              <a:t>V.Polyakov, Shashlik calorimeter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554" y="6248400"/>
            <a:ext cx="86164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3029419-3172-4570-9BA0-7C94AE5F4678}" type="slidenum">
              <a:rPr lang="fr-FR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Ø"/>
        <a:defRPr sz="2400">
          <a:solidFill>
            <a:srgbClr val="008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08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>
          <a:solidFill>
            <a:srgbClr val="008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q"/>
        <a:defRPr sz="1600">
          <a:solidFill>
            <a:srgbClr val="008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8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8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8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8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8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12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EC Forward Angle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err="1" smtClean="0">
                <a:solidFill>
                  <a:schemeClr val="tx1"/>
                </a:solidFill>
              </a:rPr>
              <a:t>Zhiwen</a:t>
            </a:r>
            <a:r>
              <a:rPr lang="en-US" i="1" dirty="0" smtClean="0">
                <a:solidFill>
                  <a:schemeClr val="tx1"/>
                </a:solidFill>
              </a:rPr>
              <a:t> Zhao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UVa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SoLID</a:t>
            </a:r>
            <a:r>
              <a:rPr lang="en-US" dirty="0" smtClean="0">
                <a:solidFill>
                  <a:schemeClr val="tx1"/>
                </a:solidFill>
              </a:rPr>
              <a:t> Collaboration Meeting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2011/6/2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>
                <a:solidFill>
                  <a:schemeClr val="accent2"/>
                </a:solidFill>
              </a:rPr>
              <a:t>NA62, 21 October 2010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dirty="0" err="1" smtClean="0">
                <a:solidFill>
                  <a:schemeClr val="accent2"/>
                </a:solidFill>
              </a:rPr>
              <a:t>V.Polyakov</a:t>
            </a:r>
            <a:r>
              <a:rPr lang="fr-FR" dirty="0" smtClean="0">
                <a:solidFill>
                  <a:schemeClr val="accent2"/>
                </a:solidFill>
              </a:rPr>
              <a:t>, </a:t>
            </a:r>
            <a:r>
              <a:rPr lang="fr-FR" dirty="0" err="1" smtClean="0">
                <a:solidFill>
                  <a:schemeClr val="accent2"/>
                </a:solidFill>
              </a:rPr>
              <a:t>Shashlik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calorimeter</a:t>
            </a:r>
            <a:endParaRPr lang="fr-FR" dirty="0" smtClean="0">
              <a:solidFill>
                <a:schemeClr val="accent2"/>
              </a:solidFill>
            </a:endParaRP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923F44-CE26-4DD6-B980-C5B9A8AD8483}" type="slidenum">
              <a:rPr lang="fr-FR">
                <a:solidFill>
                  <a:schemeClr val="accent2"/>
                </a:solidFill>
              </a:rPr>
              <a:pPr/>
              <a:t>10</a:t>
            </a:fld>
            <a:endParaRPr lang="fr-FR">
              <a:solidFill>
                <a:schemeClr val="accent2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8864" y="-60325"/>
            <a:ext cx="6994281" cy="1077913"/>
          </a:xfrm>
        </p:spPr>
        <p:txBody>
          <a:bodyPr>
            <a:spAutoFit/>
          </a:bodyPr>
          <a:lstStyle/>
          <a:p>
            <a:r>
              <a:rPr lang="en-US" sz="3200" b="1" smtClean="0">
                <a:solidFill>
                  <a:schemeClr val="accent2"/>
                </a:solidFill>
                <a:latin typeface="Comic Sans MS" pitchFamily="66" charset="0"/>
              </a:rPr>
              <a:t>Energy resolution (T9 and H4 beam tests)</a:t>
            </a:r>
          </a:p>
        </p:txBody>
      </p:sp>
      <p:pic>
        <p:nvPicPr>
          <p:cNvPr id="13318" name="Picture 10" descr="ihep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 descr="compass-0_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3" descr="D:\Compass\talks\h4rep2010\resolution\resol_3x3_fit_dlt_1_L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5709" y="1160463"/>
            <a:ext cx="4198326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901379" y="2744924"/>
            <a:ext cx="2662604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l-GR" sz="1600" b="1" dirty="0">
                <a:solidFill>
                  <a:srgbClr val="FF0000"/>
                </a:solidFill>
                <a:latin typeface="Comic Sans MS"/>
              </a:rPr>
              <a:t>σ</a:t>
            </a:r>
            <a:r>
              <a:rPr lang="en-US" sz="1600" b="1" baseline="-25000" dirty="0">
                <a:solidFill>
                  <a:srgbClr val="FF0000"/>
                </a:solidFill>
                <a:latin typeface="Comic Sans MS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Comic Sans MS"/>
              </a:rPr>
              <a:t>/E = a/√E   b    c/E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324" name="Блок-схема: ИЛИ 10"/>
          <p:cNvSpPr>
            <a:spLocks noChangeArrowheads="1"/>
          </p:cNvSpPr>
          <p:nvPr/>
        </p:nvSpPr>
        <p:spPr bwMode="auto">
          <a:xfrm>
            <a:off x="7363558" y="2852738"/>
            <a:ext cx="99646" cy="144462"/>
          </a:xfrm>
          <a:prstGeom prst="flowChartOr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3325" name="Блок-схема: ИЛИ 14"/>
          <p:cNvSpPr>
            <a:spLocks noChangeArrowheads="1"/>
          </p:cNvSpPr>
          <p:nvPr/>
        </p:nvSpPr>
        <p:spPr bwMode="auto">
          <a:xfrm>
            <a:off x="7762143" y="2852738"/>
            <a:ext cx="99646" cy="144462"/>
          </a:xfrm>
          <a:prstGeom prst="flowChartOr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pic>
        <p:nvPicPr>
          <p:cNvPr id="13326" name="Рисунок 15" descr="shashlik_energy_rel_T9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120" y="1268417"/>
            <a:ext cx="4072304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414730" y="2132856"/>
            <a:ext cx="1927599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  <a:bevelB w="152400" h="50800" prst="softRound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l-GR" sz="1600" b="1" dirty="0">
                <a:solidFill>
                  <a:srgbClr val="FF0000"/>
                </a:solidFill>
                <a:latin typeface="Comic Sans MS"/>
              </a:rPr>
              <a:t>σ</a:t>
            </a:r>
            <a:r>
              <a:rPr lang="en-US" sz="1600" b="1" baseline="-25000" dirty="0">
                <a:solidFill>
                  <a:srgbClr val="FF0000"/>
                </a:solidFill>
                <a:latin typeface="Comic Sans MS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Comic Sans MS"/>
              </a:rPr>
              <a:t>/E = a/√E   b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330" name="Блок-схема: ИЛИ 17"/>
          <p:cNvSpPr>
            <a:spLocks noChangeArrowheads="1"/>
          </p:cNvSpPr>
          <p:nvPr/>
        </p:nvSpPr>
        <p:spPr bwMode="auto">
          <a:xfrm>
            <a:off x="2810608" y="2241559"/>
            <a:ext cx="99646" cy="142875"/>
          </a:xfrm>
          <a:prstGeom prst="flowChartOr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2" descr="shashlik_unif_T9.gif"/>
          <p:cNvPicPr>
            <a:picLocks noChangeAspect="1"/>
          </p:cNvPicPr>
          <p:nvPr/>
        </p:nvPicPr>
        <p:blipFill>
          <a:blip r:embed="rId3" cstate="print"/>
          <a:srcRect t="18825"/>
          <a:stretch>
            <a:fillRect/>
          </a:stretch>
        </p:blipFill>
        <p:spPr bwMode="auto">
          <a:xfrm>
            <a:off x="0" y="1160468"/>
            <a:ext cx="9144000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>
                <a:solidFill>
                  <a:schemeClr val="accent2"/>
                </a:solidFill>
              </a:rPr>
              <a:t>NA62, 21 October 2010</a:t>
            </a:r>
            <a:endParaRPr lang="fr-FR">
              <a:solidFill>
                <a:schemeClr val="accent2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solidFill>
                  <a:schemeClr val="accent2"/>
                </a:solidFill>
              </a:rPr>
              <a:t>V.Polyakov, Shashlik calorimeter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13E7DD6-A911-4E9D-AFA2-D9E4C6914A8A}" type="slidenum">
              <a:rPr lang="fr-FR">
                <a:solidFill>
                  <a:schemeClr val="accent2"/>
                </a:solidFill>
              </a:rPr>
              <a:pPr/>
              <a:t>11</a:t>
            </a:fld>
            <a:endParaRPr lang="fr-FR">
              <a:solidFill>
                <a:schemeClr val="accent2"/>
              </a:solidFill>
            </a:endParaRPr>
          </a:p>
        </p:txBody>
      </p:sp>
      <p:pic>
        <p:nvPicPr>
          <p:cNvPr id="14342" name="Picture 10" descr="ihep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1" descr="compass-0_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13743" y="115895"/>
            <a:ext cx="6629400" cy="579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accent2"/>
                </a:solidFill>
                <a:latin typeface="Comic Sans MS" pitchFamily="66" charset="0"/>
              </a:rPr>
              <a:t>Uniformity, 4GeV electrons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18435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1843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F45AB3-8D91-4F33-A951-D2DF94209249}" type="slidenum">
              <a:rPr lang="fr-FR"/>
              <a:pPr/>
              <a:t>12</a:t>
            </a:fld>
            <a:endParaRPr lang="fr-FR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446" y="71443"/>
            <a:ext cx="5978769" cy="579437"/>
          </a:xfrm>
          <a:noFill/>
        </p:spPr>
        <p:txBody>
          <a:bodyPr>
            <a:spAutoFit/>
          </a:bodyPr>
          <a:lstStyle/>
          <a:p>
            <a:r>
              <a:rPr lang="en-US" sz="2800" b="1" smtClean="0">
                <a:solidFill>
                  <a:schemeClr val="accent2"/>
                </a:solidFill>
                <a:latin typeface="Comic Sans MS" pitchFamily="66" charset="0"/>
              </a:rPr>
              <a:t>Mass production</a:t>
            </a:r>
            <a:r>
              <a:rPr lang="en-US" sz="3200" b="1" smtClean="0">
                <a:solidFill>
                  <a:srgbClr val="008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8438" name="Picture 3" descr="compass-0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 descr="ihep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517284" y="1016000"/>
            <a:ext cx="8342434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1000" indent="-381000" algn="l">
              <a:spcBef>
                <a:spcPct val="20000"/>
              </a:spcBef>
              <a:buSzPct val="80000"/>
              <a:buFont typeface="Wingdings" pitchFamily="2" charset="2"/>
              <a:buChar char="Ø"/>
            </a:pPr>
            <a:r>
              <a:rPr lang="en-US" sz="2000" b="1">
                <a:solidFill>
                  <a:srgbClr val="006600"/>
                </a:solidFill>
                <a:sym typeface="Wingdings" pitchFamily="2" charset="2"/>
              </a:rPr>
              <a:t>Radiation hardness of scintillators was measured up to 250 krad </a:t>
            </a:r>
          </a:p>
          <a:p>
            <a:pPr marL="381000" indent="-381000" algn="l">
              <a:spcBef>
                <a:spcPct val="20000"/>
              </a:spcBef>
              <a:buSzPct val="80000"/>
              <a:buFont typeface="Wingdings" pitchFamily="2" charset="2"/>
              <a:buChar char="Ø"/>
            </a:pPr>
            <a:r>
              <a:rPr lang="en-US" sz="2000" b="1">
                <a:solidFill>
                  <a:srgbClr val="006600"/>
                </a:solidFill>
                <a:sym typeface="Wingdings" pitchFamily="2" charset="2"/>
              </a:rPr>
              <a:t>Loading test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>
                <a:solidFill>
                  <a:srgbClr val="006600"/>
                </a:solidFill>
                <a:sym typeface="Wingdings" pitchFamily="2" charset="2"/>
              </a:rPr>
              <a:t>No changes in light yield and attenuation after 4 month of loading with 120 kg</a:t>
            </a:r>
            <a:endParaRPr lang="en-US" b="1">
              <a:solidFill>
                <a:srgbClr val="006600"/>
              </a:solidFill>
              <a:sym typeface="Wingdings" pitchFamily="2" charset="2"/>
            </a:endParaRPr>
          </a:p>
          <a:p>
            <a:pPr marL="381000" indent="-381000" algn="l">
              <a:spcBef>
                <a:spcPct val="20000"/>
              </a:spcBef>
              <a:buSzPct val="80000"/>
              <a:buFont typeface="Wingdings" pitchFamily="2" charset="2"/>
              <a:buChar char="Ø"/>
            </a:pPr>
            <a:r>
              <a:rPr lang="en-US" sz="2000" b="1">
                <a:solidFill>
                  <a:srgbClr val="006600"/>
                </a:solidFill>
                <a:sym typeface="Wingdings" pitchFamily="2" charset="2"/>
              </a:rPr>
              <a:t>Online control: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>
                <a:solidFill>
                  <a:srgbClr val="006600"/>
                </a:solidFill>
                <a:sym typeface="Wingdings" pitchFamily="2" charset="2"/>
              </a:rPr>
              <a:t>The spread of light yield for scintillators is less than 3%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>
                <a:solidFill>
                  <a:srgbClr val="006600"/>
                </a:solidFill>
                <a:sym typeface="Wingdings" pitchFamily="2" charset="2"/>
              </a:rPr>
              <a:t>The spread of the thickness of lead is less than 80</a:t>
            </a:r>
            <a:r>
              <a:rPr lang="el-GR" sz="1600" b="1">
                <a:solidFill>
                  <a:srgbClr val="006600"/>
                </a:solidFill>
                <a:sym typeface="Wingdings" pitchFamily="2" charset="2"/>
              </a:rPr>
              <a:t>μ</a:t>
            </a:r>
            <a:r>
              <a:rPr lang="en-US" sz="1600" b="1">
                <a:solidFill>
                  <a:srgbClr val="006600"/>
                </a:solidFill>
                <a:sym typeface="Wingdings" pitchFamily="2" charset="2"/>
              </a:rPr>
              <a:t>k ( 10%)</a:t>
            </a:r>
          </a:p>
          <a:p>
            <a:pPr marL="800100" lvl="1" indent="-342900" algn="l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600" b="1">
                <a:solidFill>
                  <a:srgbClr val="006600"/>
                </a:solidFill>
                <a:sym typeface="Wingdings" pitchFamily="2" charset="2"/>
              </a:rPr>
              <a:t>Measurements of light yield and attenuation length for each spiral Shashlik modules</a:t>
            </a:r>
          </a:p>
          <a:p>
            <a:pPr marL="1219200" lvl="2" indent="-304800" algn="l">
              <a:spcBef>
                <a:spcPct val="20000"/>
              </a:spcBef>
              <a:buSzPct val="80000"/>
              <a:buFont typeface="Wingdings" pitchFamily="2" charset="2"/>
              <a:buChar char="v"/>
            </a:pPr>
            <a:r>
              <a:rPr lang="en-US" sz="1400" b="1">
                <a:solidFill>
                  <a:srgbClr val="006600"/>
                </a:solidFill>
                <a:sym typeface="Wingdings" pitchFamily="2" charset="2"/>
              </a:rPr>
              <a:t>Attenuation length &gt; 1.7m</a:t>
            </a:r>
          </a:p>
          <a:p>
            <a:pPr marL="1219200" lvl="2" indent="-304800" algn="l">
              <a:spcBef>
                <a:spcPct val="20000"/>
              </a:spcBef>
              <a:buSzPct val="80000"/>
              <a:buFont typeface="Wingdings" pitchFamily="2" charset="2"/>
              <a:buChar char="v"/>
            </a:pPr>
            <a:r>
              <a:rPr lang="en-US" sz="1400" b="1">
                <a:solidFill>
                  <a:srgbClr val="006600"/>
                </a:solidFill>
                <a:sym typeface="Wingdings" pitchFamily="2" charset="2"/>
              </a:rPr>
              <a:t>Light yield &gt; 400 photoelectrons per MIP</a:t>
            </a:r>
          </a:p>
          <a:p>
            <a:pPr marL="381000" indent="-381000" algn="l">
              <a:spcBef>
                <a:spcPct val="20000"/>
              </a:spcBef>
              <a:buSzPct val="80000"/>
              <a:buFont typeface="Wingdings" pitchFamily="2" charset="2"/>
              <a:buChar char="Ø"/>
            </a:pPr>
            <a:r>
              <a:rPr lang="en-US" sz="1600" b="1">
                <a:solidFill>
                  <a:srgbClr val="006600"/>
                </a:solidFill>
                <a:sym typeface="Wingdings" pitchFamily="2" charset="2"/>
              </a:rPr>
              <a:t>Production speed – 200 modules per 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19459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2586DE-DDD0-40FF-AA3C-390BA5092E81}" type="slidenum">
              <a:rPr lang="fr-FR"/>
              <a:pPr/>
              <a:t>13</a:t>
            </a:fld>
            <a:endParaRPr lang="fr-FR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015512" y="260350"/>
            <a:ext cx="7477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IHEP Scintillator Fasilities</a:t>
            </a:r>
          </a:p>
          <a:p>
            <a:r>
              <a:rPr lang="en-US" sz="2000">
                <a:solidFill>
                  <a:schemeClr val="accent2"/>
                </a:solidFill>
              </a:rPr>
              <a:t>www.ihep.ru/scint/index-e.htm</a:t>
            </a:r>
            <a:endParaRPr lang="ru-RU" sz="2000">
              <a:solidFill>
                <a:schemeClr val="accent2"/>
              </a:solidFill>
            </a:endParaRPr>
          </a:p>
        </p:txBody>
      </p:sp>
      <p:pic>
        <p:nvPicPr>
          <p:cNvPr id="19462" name="Picture 5" descr="scint_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38" y="1557341"/>
            <a:ext cx="4396154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plastm_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644" y="1233491"/>
            <a:ext cx="4035669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20483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48CE0BC-F86A-4D9F-8C75-1869E20178E1}" type="slidenum">
              <a:rPr lang="fr-FR"/>
              <a:pPr/>
              <a:t>14</a:t>
            </a:fld>
            <a:endParaRPr lang="fr-FR"/>
          </a:p>
        </p:txBody>
      </p:sp>
      <p:pic>
        <p:nvPicPr>
          <p:cNvPr id="20485" name="Picture 2" descr="mash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77" y="152400"/>
            <a:ext cx="5767754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 descr="2o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1117" y="2743200"/>
            <a:ext cx="432288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4"/>
          <p:cNvSpPr>
            <a:spLocks noChangeShapeType="1"/>
          </p:cNvSpPr>
          <p:nvPr/>
        </p:nvSpPr>
        <p:spPr bwMode="auto">
          <a:xfrm flipH="1">
            <a:off x="2883877" y="533400"/>
            <a:ext cx="3657600" cy="8382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6471140" y="304801"/>
            <a:ext cx="829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9933"/>
                </a:solidFill>
              </a:rPr>
              <a:t>Mould</a:t>
            </a:r>
            <a:endParaRPr lang="ru-RU" b="1">
              <a:solidFill>
                <a:srgbClr val="FF9933"/>
              </a:solidFill>
            </a:endParaRPr>
          </a:p>
        </p:txBody>
      </p:sp>
      <p:sp>
        <p:nvSpPr>
          <p:cNvPr id="20489" name="Line 6"/>
          <p:cNvSpPr>
            <a:spLocks noChangeShapeType="1"/>
          </p:cNvSpPr>
          <p:nvPr/>
        </p:nvSpPr>
        <p:spPr bwMode="auto">
          <a:xfrm flipH="1">
            <a:off x="2321169" y="1447800"/>
            <a:ext cx="4290646" cy="3810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6541477" y="1219201"/>
            <a:ext cx="1527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9933"/>
                </a:solidFill>
              </a:rPr>
              <a:t>Scintillators</a:t>
            </a:r>
            <a:endParaRPr lang="ru-RU" b="1">
              <a:solidFill>
                <a:srgbClr val="FF9933"/>
              </a:solidFill>
            </a:endParaRPr>
          </a:p>
        </p:txBody>
      </p:sp>
      <p:sp>
        <p:nvSpPr>
          <p:cNvPr id="20491" name="Line 8"/>
          <p:cNvSpPr>
            <a:spLocks noChangeShapeType="1"/>
          </p:cNvSpPr>
          <p:nvPr/>
        </p:nvSpPr>
        <p:spPr bwMode="auto">
          <a:xfrm>
            <a:off x="6611815" y="1447800"/>
            <a:ext cx="633046" cy="39624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Line 9"/>
          <p:cNvSpPr>
            <a:spLocks noChangeShapeType="1"/>
          </p:cNvSpPr>
          <p:nvPr/>
        </p:nvSpPr>
        <p:spPr bwMode="auto">
          <a:xfrm flipH="1">
            <a:off x="2461846" y="1447800"/>
            <a:ext cx="4149969" cy="31242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8476" name="Picture 12" descr="sheet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7236" y="2744791"/>
            <a:ext cx="430676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21507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2243D3-B330-4B7B-98A4-93C2B05D0AE0}" type="slidenum">
              <a:rPr lang="fr-FR"/>
              <a:pPr/>
              <a:t>15</a:t>
            </a:fld>
            <a:endParaRPr lang="fr-FR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92075"/>
            <a:ext cx="7455877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148004" y="5481639"/>
            <a:ext cx="1527982" cy="369332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Scintillators</a:t>
            </a:r>
            <a:endParaRPr lang="ru-RU" b="1">
              <a:solidFill>
                <a:srgbClr val="FF0000"/>
              </a:solidFill>
            </a:endParaRPr>
          </a:p>
        </p:txBody>
      </p:sp>
      <p:sp>
        <p:nvSpPr>
          <p:cNvPr id="21511" name="Line 4"/>
          <p:cNvSpPr>
            <a:spLocks noChangeShapeType="1"/>
          </p:cNvSpPr>
          <p:nvPr/>
        </p:nvSpPr>
        <p:spPr bwMode="auto">
          <a:xfrm flipV="1">
            <a:off x="1248508" y="2600328"/>
            <a:ext cx="2791558" cy="2881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22531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8AE08F-F9D3-4D52-89E5-DCEB86357C45}" type="slidenum">
              <a:rPr lang="fr-FR"/>
              <a:pPr/>
              <a:t>16</a:t>
            </a:fld>
            <a:endParaRPr lang="fr-FR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078" y="217488"/>
            <a:ext cx="7244862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module?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en-US" dirty="0" smtClean="0"/>
              <a:t>*  Our requirement (see Jin’s talk)</a:t>
            </a:r>
          </a:p>
          <a:p>
            <a:pPr marL="514350" indent="-514350">
              <a:buNone/>
            </a:pPr>
            <a:r>
              <a:rPr lang="en-US" dirty="0" smtClean="0"/>
              <a:t>similar total length, 20 radiation length, 40cm</a:t>
            </a:r>
          </a:p>
          <a:p>
            <a:pPr marL="514350" indent="-514350">
              <a:buNone/>
            </a:pPr>
            <a:r>
              <a:rPr lang="en-US" dirty="0" smtClean="0"/>
              <a:t>Lead &lt; 0.6mm for better resolution</a:t>
            </a:r>
          </a:p>
          <a:p>
            <a:endParaRPr lang="en-US" dirty="0" smtClean="0"/>
          </a:p>
          <a:p>
            <a:r>
              <a:rPr lang="en-US" dirty="0" smtClean="0"/>
              <a:t>New stamp and molds, $50K</a:t>
            </a:r>
          </a:p>
          <a:p>
            <a:r>
              <a:rPr lang="en-US" dirty="0" smtClean="0"/>
              <a:t>material cost 20%, production 80%</a:t>
            </a:r>
          </a:p>
          <a:p>
            <a:pPr>
              <a:buNone/>
            </a:pPr>
            <a:r>
              <a:rPr lang="en-US" dirty="0" smtClean="0"/>
              <a:t>1.  </a:t>
            </a:r>
            <a:r>
              <a:rPr lang="en-US" sz="3000" dirty="0" smtClean="0"/>
              <a:t>4x4cm, $370,</a:t>
            </a:r>
          </a:p>
          <a:p>
            <a:pPr marL="514350" indent="-514350">
              <a:buAutoNum type="arabicPeriod" startAt="2"/>
            </a:pPr>
            <a:r>
              <a:rPr lang="en-US" sz="3000" dirty="0" smtClean="0"/>
              <a:t>8x8cm,  $370*(0.8+0.2*4) = $700</a:t>
            </a:r>
          </a:p>
          <a:p>
            <a:pPr marL="514350" indent="-514350">
              <a:buAutoNum type="arabicPeriod" startAt="2"/>
            </a:pPr>
            <a:r>
              <a:rPr lang="en-US" sz="3000" dirty="0" smtClean="0"/>
              <a:t>11x11cm,  $370*(0.8+0.2*8.5) = $1000</a:t>
            </a:r>
          </a:p>
          <a:p>
            <a:pPr marL="514350" indent="-514350">
              <a:buAutoNum type="arabicPeriod" startAt="2"/>
            </a:pPr>
            <a:r>
              <a:rPr lang="en-US" sz="3000" dirty="0" smtClean="0"/>
              <a:t>15x15cm,  $370 *(0.8+0.2*15) = $1400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Coverage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382000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/>
                <a:gridCol w="2095500"/>
                <a:gridCol w="2095500"/>
                <a:gridCol w="2095500"/>
              </a:tblGrid>
              <a:tr h="939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Experiment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Angle(degree)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Radius(cm)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Area(cm2)</a:t>
                      </a:r>
                      <a:endParaRPr lang="en-US" sz="2500" dirty="0"/>
                    </a:p>
                  </a:txBody>
                  <a:tcPr anchor="ctr"/>
                </a:tc>
              </a:tr>
              <a:tr h="939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PVDIS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22-35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120-280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2e5*0.5=1e5</a:t>
                      </a:r>
                      <a:endParaRPr lang="en-US" sz="2500" dirty="0"/>
                    </a:p>
                  </a:txBody>
                  <a:tcPr anchor="ctr"/>
                </a:tc>
              </a:tr>
              <a:tr h="93980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SIDIS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7-12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120-220</a:t>
                      </a:r>
                      <a:endParaRPr lang="en-US" sz="2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smtClean="0"/>
                        <a:t>1.1e5</a:t>
                      </a:r>
                      <a:endParaRPr lang="en-US" sz="25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6" y="4876812"/>
            <a:ext cx="8127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Factor 0.5 for PVDIS with current baffle design</a:t>
            </a:r>
          </a:p>
          <a:p>
            <a:r>
              <a:rPr lang="en-US" sz="2800" dirty="0" smtClean="0"/>
              <a:t>Both areas are similar if we can rearrange the modules</a:t>
            </a:r>
            <a:endParaRPr lang="en-U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Shashlyk</a:t>
            </a:r>
            <a:r>
              <a:rPr lang="en-US" dirty="0" smtClean="0"/>
              <a:t> Type Cost (IHEP)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04800" y="1524000"/>
          <a:ext cx="8534400" cy="458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</a:tblGrid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module size (cm2)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module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module cost ($)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module cost ($)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Fine Mesh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PMT cost ($)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PMT</a:t>
                      </a:r>
                      <a:r>
                        <a:rPr lang="en-US" baseline="0" dirty="0" smtClean="0"/>
                        <a:t> cost ($)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cost</a:t>
                      </a:r>
                      <a:endParaRPr lang="en-US" dirty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15x15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0.65M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2x1.5k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2M</a:t>
                      </a:r>
                      <a:endParaRPr lang="en-US" sz="2000" dirty="0" smtClean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11x11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900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1000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0.9M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2x1.5k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2.7M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3.6M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8x8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2x1.5k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5.1M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6.3M</a:t>
                      </a:r>
                      <a:endParaRPr lang="en-US" sz="2000" dirty="0"/>
                    </a:p>
                  </a:txBody>
                  <a:tcPr anchor="ctr"/>
                </a:tc>
              </a:tr>
              <a:tr h="8953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4x4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6700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370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2x1.5k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22.5M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1790242">
            <a:off x="7741851" y="794066"/>
            <a:ext cx="22514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$4M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 forward 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Z:\work_doc\solid\BaBar_SIDIS_ec_forwardang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3806722" cy="38862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358170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 rot="2166104">
            <a:off x="7340790" y="1235265"/>
            <a:ext cx="1143000" cy="17526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eimer\Documents\JLab\12_GeV\SoLID\poisson\BABAR_300.PNG"/>
          <p:cNvPicPr>
            <a:picLocks noChangeAspect="1" noChangeArrowheads="1"/>
          </p:cNvPicPr>
          <p:nvPr/>
        </p:nvPicPr>
        <p:blipFill>
          <a:blip r:embed="rId2" cstate="print"/>
          <a:srcRect l="48333" t="43860" r="20000"/>
          <a:stretch>
            <a:fillRect/>
          </a:stretch>
        </p:blipFill>
        <p:spPr bwMode="auto">
          <a:xfrm>
            <a:off x="3200405" y="678924"/>
            <a:ext cx="5715001" cy="5500152"/>
          </a:xfrm>
          <a:prstGeom prst="rect">
            <a:avLst/>
          </a:prstGeom>
          <a:noFill/>
        </p:spPr>
      </p:pic>
      <p:pic>
        <p:nvPicPr>
          <p:cNvPr id="1028" name="Picture 4" descr="C:\Users\reimer\Documents\JLab\12_GeV\SoLID\poisson\CALO01.PNG"/>
          <p:cNvPicPr>
            <a:picLocks noChangeAspect="1" noChangeArrowheads="1"/>
          </p:cNvPicPr>
          <p:nvPr/>
        </p:nvPicPr>
        <p:blipFill>
          <a:blip r:embed="rId3" cstate="print"/>
          <a:srcRect l="55000" t="43859" r="20089"/>
          <a:stretch>
            <a:fillRect/>
          </a:stretch>
        </p:blipFill>
        <p:spPr bwMode="auto">
          <a:xfrm>
            <a:off x="4419600" y="678924"/>
            <a:ext cx="4495800" cy="55001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Calorimeter in Solenoid Flux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12"/>
            <a:ext cx="3048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to get the light from the calorimeter to a photosensitive detector?</a:t>
            </a:r>
          </a:p>
          <a:p>
            <a:pPr lvl="1"/>
            <a:r>
              <a:rPr lang="en-US" dirty="0" smtClean="0"/>
              <a:t>APD’s</a:t>
            </a:r>
          </a:p>
          <a:p>
            <a:pPr lvl="1"/>
            <a:r>
              <a:rPr lang="en-US" dirty="0" smtClean="0"/>
              <a:t>Light Guides out of field region</a:t>
            </a:r>
          </a:p>
          <a:p>
            <a:pPr lvl="1"/>
            <a:r>
              <a:rPr lang="en-US" b="1" dirty="0" smtClean="0"/>
              <a:t>Use flux return for calorimeter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20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81" y="3200400"/>
            <a:ext cx="41243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 bwMode="auto">
          <a:xfrm>
            <a:off x="7848600" y="1295400"/>
            <a:ext cx="685800" cy="21336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102626" y="2083599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PMT in &gt;10 G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9" name="Snip Single Corner Rectangle 18"/>
          <p:cNvSpPr/>
          <p:nvPr/>
        </p:nvSpPr>
        <p:spPr bwMode="auto">
          <a:xfrm rot="10800000" flipH="1">
            <a:off x="7086600" y="1295400"/>
            <a:ext cx="762000" cy="2514600"/>
          </a:xfrm>
          <a:prstGeom prst="snip1Rect">
            <a:avLst>
              <a:gd name="adj" fmla="val 50000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1616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60700" y="2197512"/>
            <a:ext cx="2450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Calorimeter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module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1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90cm(height)x32cm(width)x60cm(depth),</a:t>
            </a:r>
          </a:p>
          <a:p>
            <a:r>
              <a:rPr lang="en-US" sz="2400" dirty="0" smtClean="0"/>
              <a:t>material</a:t>
            </a:r>
            <a:r>
              <a:rPr lang="en-US" sz="2400" dirty="0" smtClean="0">
                <a:sym typeface="Wingdings" pitchFamily="2" charset="2"/>
              </a:rPr>
              <a:t>:(</a:t>
            </a:r>
            <a:r>
              <a:rPr lang="en-US" sz="2400" dirty="0" err="1" smtClean="0"/>
              <a:t>fiber+absorber</a:t>
            </a:r>
            <a:r>
              <a:rPr lang="en-US" sz="2400" dirty="0" smtClean="0"/>
              <a:t>)=1:1, </a:t>
            </a:r>
          </a:p>
          <a:p>
            <a:r>
              <a:rPr lang="en-US" sz="2400" dirty="0" smtClean="0"/>
              <a:t>fiber along Z, layer along Y,  optional 2T field along Y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               </a:t>
            </a:r>
            <a:r>
              <a:rPr lang="en-US" sz="2500" b="1" dirty="0" smtClean="0">
                <a:solidFill>
                  <a:srgbClr val="FF0000"/>
                </a:solidFill>
              </a:rPr>
              <a:t>W/</a:t>
            </a:r>
            <a:r>
              <a:rPr lang="en-US" sz="2500" b="1" dirty="0" err="1" smtClean="0">
                <a:solidFill>
                  <a:srgbClr val="FF0000"/>
                </a:solidFill>
              </a:rPr>
              <a:t>SciFi</a:t>
            </a:r>
            <a:r>
              <a:rPr lang="en-US" sz="2500" b="1" dirty="0" smtClean="0">
                <a:solidFill>
                  <a:srgbClr val="FF0000"/>
                </a:solidFill>
              </a:rPr>
              <a:t>                                                Fe/</a:t>
            </a:r>
            <a:r>
              <a:rPr lang="en-US" sz="2500" b="1" dirty="0" err="1" smtClean="0">
                <a:solidFill>
                  <a:srgbClr val="FF0000"/>
                </a:solidFill>
              </a:rPr>
              <a:t>SciFi</a:t>
            </a:r>
            <a:endParaRPr lang="en-US" sz="25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2" descr="CaloSim_showeronl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5" y="2286000"/>
            <a:ext cx="4418871" cy="4572000"/>
          </a:xfrm>
          <a:prstGeom prst="rect">
            <a:avLst/>
          </a:prstGeom>
          <a:noFill/>
        </p:spPr>
      </p:pic>
      <p:pic>
        <p:nvPicPr>
          <p:cNvPr id="5122" name="Picture 2" descr="Z:\work_doc\ecSciFi\CaloSim_showeronly_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29" y="2286000"/>
            <a:ext cx="4418871" cy="4572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Z:\work_doc\ecSciFi\resolu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98" y="1143000"/>
            <a:ext cx="5637402" cy="548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module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5" name="Picture 3" descr="Z:\work_doc\ecSciFi\lab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6" y="1143000"/>
            <a:ext cx="2581275" cy="190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62981" y="762000"/>
            <a:ext cx="154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resolution</a:t>
            </a:r>
            <a:endParaRPr lang="en-US" sz="2500" b="1" dirty="0"/>
          </a:p>
        </p:txBody>
      </p:sp>
      <p:sp>
        <p:nvSpPr>
          <p:cNvPr id="8" name="Rectangle 7"/>
          <p:cNvSpPr/>
          <p:nvPr/>
        </p:nvSpPr>
        <p:spPr>
          <a:xfrm>
            <a:off x="2209801" y="762000"/>
            <a:ext cx="25163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Sampling fraction</a:t>
            </a:r>
            <a:endParaRPr lang="en-US" sz="2500" b="1" dirty="0"/>
          </a:p>
        </p:txBody>
      </p:sp>
      <p:sp>
        <p:nvSpPr>
          <p:cNvPr id="9" name="Rectangle 8"/>
          <p:cNvSpPr/>
          <p:nvPr/>
        </p:nvSpPr>
        <p:spPr>
          <a:xfrm>
            <a:off x="4953000" y="762000"/>
            <a:ext cx="69281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loss</a:t>
            </a:r>
            <a:endParaRPr lang="en-US" sz="2500" b="1" dirty="0"/>
          </a:p>
        </p:txBody>
      </p:sp>
      <p:sp>
        <p:nvSpPr>
          <p:cNvPr id="10" name="Rectangle 9"/>
          <p:cNvSpPr/>
          <p:nvPr/>
        </p:nvSpPr>
        <p:spPr>
          <a:xfrm>
            <a:off x="304801" y="3810000"/>
            <a:ext cx="16030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Stochastic </a:t>
            </a:r>
            <a:endParaRPr lang="en-US" sz="2500" b="1" dirty="0"/>
          </a:p>
        </p:txBody>
      </p:sp>
      <p:sp>
        <p:nvSpPr>
          <p:cNvPr id="11" name="Rectangle 10"/>
          <p:cNvSpPr/>
          <p:nvPr/>
        </p:nvSpPr>
        <p:spPr>
          <a:xfrm>
            <a:off x="2362200" y="3810000"/>
            <a:ext cx="82426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floor</a:t>
            </a:r>
            <a:endParaRPr lang="en-US" sz="25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343400" y="3790146"/>
            <a:ext cx="8980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500" b="1" dirty="0" smtClean="0">
                <a:solidFill>
                  <a:srgbClr val="FF0000"/>
                </a:solidFill>
              </a:rPr>
              <a:t>noise</a:t>
            </a:r>
            <a:endParaRPr lang="en-US" sz="2500" b="1" dirty="0"/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907088" y="4724400"/>
          <a:ext cx="3236912" cy="962025"/>
        </p:xfrm>
        <a:graphic>
          <a:graphicData uri="http://schemas.openxmlformats.org/presentationml/2006/ole">
            <p:oleObj spid="_x0000_s106498" name="Equation" r:id="rId5" imgW="1409400" imgH="419040" progId="Equation.3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Z:\work_doc\my_presentation\solid_201106\solid_ec_forwardangle\resolu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5637402" cy="548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module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2981" y="762000"/>
            <a:ext cx="154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resolution</a:t>
            </a:r>
            <a:endParaRPr lang="en-US" sz="2500" b="1" dirty="0"/>
          </a:p>
        </p:txBody>
      </p:sp>
      <p:sp>
        <p:nvSpPr>
          <p:cNvPr id="8" name="Rectangle 7"/>
          <p:cNvSpPr/>
          <p:nvPr/>
        </p:nvSpPr>
        <p:spPr>
          <a:xfrm>
            <a:off x="2209801" y="762000"/>
            <a:ext cx="25163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Sampling fraction</a:t>
            </a:r>
            <a:endParaRPr lang="en-US" sz="2500" b="1" dirty="0"/>
          </a:p>
        </p:txBody>
      </p:sp>
      <p:sp>
        <p:nvSpPr>
          <p:cNvPr id="9" name="Rectangle 8"/>
          <p:cNvSpPr/>
          <p:nvPr/>
        </p:nvSpPr>
        <p:spPr>
          <a:xfrm>
            <a:off x="4953000" y="762000"/>
            <a:ext cx="69281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loss</a:t>
            </a:r>
            <a:endParaRPr lang="en-US" sz="2500" b="1" dirty="0"/>
          </a:p>
        </p:txBody>
      </p:sp>
      <p:sp>
        <p:nvSpPr>
          <p:cNvPr id="10" name="Rectangle 9"/>
          <p:cNvSpPr/>
          <p:nvPr/>
        </p:nvSpPr>
        <p:spPr>
          <a:xfrm>
            <a:off x="304801" y="3810000"/>
            <a:ext cx="16030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Stochastic </a:t>
            </a:r>
            <a:endParaRPr lang="en-US" sz="2500" b="1" dirty="0"/>
          </a:p>
        </p:txBody>
      </p:sp>
      <p:sp>
        <p:nvSpPr>
          <p:cNvPr id="11" name="Rectangle 10"/>
          <p:cNvSpPr/>
          <p:nvPr/>
        </p:nvSpPr>
        <p:spPr>
          <a:xfrm>
            <a:off x="2362200" y="3810000"/>
            <a:ext cx="82426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floor</a:t>
            </a:r>
            <a:endParaRPr lang="en-US" sz="25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343400" y="3790146"/>
            <a:ext cx="8980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500" b="1" dirty="0" smtClean="0">
                <a:solidFill>
                  <a:srgbClr val="FF0000"/>
                </a:solidFill>
              </a:rPr>
              <a:t>noise</a:t>
            </a:r>
            <a:endParaRPr 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1295400"/>
            <a:ext cx="3124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/>
              <a:t>Iron:fiber</a:t>
            </a:r>
            <a:r>
              <a:rPr lang="en-US" sz="3000" dirty="0" smtClean="0"/>
              <a:t> area ratio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2.55  (solid black)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1.27  (empty black)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0.64   (solid red)</a:t>
            </a:r>
          </a:p>
          <a:p>
            <a:endParaRPr lang="en-US" sz="2500" dirty="0" smtClean="0"/>
          </a:p>
          <a:p>
            <a:r>
              <a:rPr lang="en-US" sz="2500" dirty="0" err="1" smtClean="0"/>
              <a:t>Iron:fiber</a:t>
            </a:r>
            <a:r>
              <a:rPr lang="en-US" sz="2500" dirty="0" smtClean="0"/>
              <a:t> thickness ratio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1:2  (solid black)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1:1  (empty black)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 smtClean="0"/>
              <a:t> 2:1   (solid red)</a:t>
            </a:r>
          </a:p>
          <a:p>
            <a:endParaRPr lang="en-US" sz="2500" dirty="0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3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   </a:t>
            </a:r>
            <a:r>
              <a:rPr lang="en-US" b="1" dirty="0" smtClean="0">
                <a:solidFill>
                  <a:srgbClr val="FF0000"/>
                </a:solidFill>
              </a:rPr>
              <a:t>Fe/</a:t>
            </a:r>
            <a:r>
              <a:rPr lang="en-US" b="1" dirty="0" err="1" smtClean="0">
                <a:solidFill>
                  <a:srgbClr val="FF0000"/>
                </a:solidFill>
              </a:rPr>
              <a:t>SciFi</a:t>
            </a:r>
            <a:r>
              <a:rPr lang="en-US" b="1" dirty="0" smtClean="0">
                <a:solidFill>
                  <a:srgbClr val="FF0000"/>
                </a:solidFill>
              </a:rPr>
              <a:t>, electron                    Fe/</a:t>
            </a:r>
            <a:r>
              <a:rPr lang="en-US" b="1" dirty="0" err="1" smtClean="0">
                <a:solidFill>
                  <a:srgbClr val="FF0000"/>
                </a:solidFill>
              </a:rPr>
              <a:t>SciFi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pion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module simulation</a:t>
            </a:r>
            <a:br>
              <a:rPr lang="en-US" dirty="0" smtClean="0"/>
            </a:br>
            <a:r>
              <a:rPr lang="en-US" sz="2800" dirty="0" smtClean="0"/>
              <a:t>30cm shower with Iron, 4cm </a:t>
            </a:r>
            <a:r>
              <a:rPr lang="en-US" sz="2800" dirty="0" err="1" smtClean="0"/>
              <a:t>preshower</a:t>
            </a:r>
            <a:r>
              <a:rPr lang="en-US" sz="2800" dirty="0" smtClean="0"/>
              <a:t> with Tungsten</a:t>
            </a:r>
            <a:endParaRPr lang="en-US" sz="2800" dirty="0"/>
          </a:p>
        </p:txBody>
      </p:sp>
      <p:pic>
        <p:nvPicPr>
          <p:cNvPr id="7172" name="Picture 4" descr="Z:\work_doc\ecSciFi\CaloSim_totalshower_WFe_pi-_new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5" y="1981200"/>
            <a:ext cx="4418871" cy="4572000"/>
          </a:xfrm>
          <a:prstGeom prst="rect">
            <a:avLst/>
          </a:prstGeom>
          <a:noFill/>
        </p:spPr>
      </p:pic>
      <p:pic>
        <p:nvPicPr>
          <p:cNvPr id="7173" name="Picture 5" descr="Z:\work_doc\ecSciFi\CaloSim_totalshower_WFe_e-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29" y="1981200"/>
            <a:ext cx="4418871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SciFi</a:t>
            </a:r>
            <a:r>
              <a:rPr lang="en-US" dirty="0" smtClean="0"/>
              <a:t> Module Cost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Kuraray SCSF-78 </a:t>
            </a:r>
            <a:r>
              <a:rPr lang="en-US" dirty="0" err="1" smtClean="0"/>
              <a:t>Mutilclad</a:t>
            </a:r>
            <a:r>
              <a:rPr lang="en-US" dirty="0" smtClean="0"/>
              <a:t> fiber 0.5mm, $1/m.</a:t>
            </a:r>
          </a:p>
          <a:p>
            <a:r>
              <a:rPr lang="en-US" dirty="0" smtClean="0"/>
              <a:t>Assume iron fiber thickness ratio 1:1. Each fiber is 30cm in length.</a:t>
            </a:r>
          </a:p>
          <a:p>
            <a:r>
              <a:rPr lang="en-US" dirty="0" smtClean="0"/>
              <a:t>Fiber cost about $1.5M</a:t>
            </a:r>
          </a:p>
          <a:p>
            <a:r>
              <a:rPr lang="en-US" dirty="0" smtClean="0"/>
              <a:t>Iron cost in magnet yoke?</a:t>
            </a:r>
          </a:p>
          <a:p>
            <a:r>
              <a:rPr lang="en-US" dirty="0" smtClean="0"/>
              <a:t>Number PMT depends on segmentation, suppose 11x11cm with regular PMT 900*0.5k=$0.5M</a:t>
            </a:r>
          </a:p>
          <a:p>
            <a:r>
              <a:rPr lang="en-US" dirty="0" smtClean="0"/>
              <a:t>R&amp;D, production  $0.5M?</a:t>
            </a:r>
          </a:p>
          <a:p>
            <a:r>
              <a:rPr lang="en-US" dirty="0" smtClean="0"/>
              <a:t>Total cost $2.5M?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One to Choose?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SciFi</a:t>
            </a:r>
            <a:r>
              <a:rPr lang="en-US" dirty="0" smtClean="0"/>
              <a:t> in flux return. </a:t>
            </a:r>
          </a:p>
          <a:p>
            <a:pPr>
              <a:buNone/>
            </a:pPr>
            <a:r>
              <a:rPr lang="en-US" dirty="0" smtClean="0"/>
              <a:t>    Need more R&amp;D, use cheaper PMT and cost less. Easy to maintain.</a:t>
            </a:r>
          </a:p>
          <a:p>
            <a:r>
              <a:rPr lang="en-US" dirty="0" err="1" smtClean="0"/>
              <a:t>Shashlyk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easier to get, Less R&amp;D, use expensive field resistive PMT.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flux </a:t>
            </a:r>
            <a:r>
              <a:rPr lang="en-US" dirty="0" err="1" smtClean="0"/>
              <a:t>estimatation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219200"/>
            <a:ext cx="48672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105400"/>
            <a:ext cx="7315200" cy="168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781800" y="2209800"/>
            <a:ext cx="2632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400krad/y</a:t>
            </a:r>
          </a:p>
          <a:p>
            <a:endParaRPr lang="en-US" sz="4000" dirty="0" smtClean="0">
              <a:solidFill>
                <a:srgbClr val="FF0000"/>
              </a:solidFill>
            </a:endParaRP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284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11x11 segmentation, with DAQ, cable, electronics, support structure, we have about $4M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Engineer and technician: 2 men year</a:t>
            </a:r>
          </a:p>
          <a:p>
            <a:r>
              <a:rPr lang="en-US" dirty="0" smtClean="0"/>
              <a:t>Student: 5 men year</a:t>
            </a:r>
          </a:p>
          <a:p>
            <a:r>
              <a:rPr lang="en-US" dirty="0" smtClean="0"/>
              <a:t>Some will be shared with large angle EC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971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Manpower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PVDIS  rate </a:t>
            </a:r>
            <a:r>
              <a:rPr lang="en-US" dirty="0" smtClean="0">
                <a:solidFill>
                  <a:srgbClr val="FF0000"/>
                </a:solidFill>
              </a:rPr>
              <a:t>2k </a:t>
            </a:r>
            <a:r>
              <a:rPr lang="en-US" sz="2400" dirty="0" err="1" smtClean="0">
                <a:solidFill>
                  <a:srgbClr val="FF0000"/>
                </a:solidFill>
              </a:rPr>
              <a:t>GeV</a:t>
            </a:r>
            <a:r>
              <a:rPr lang="en-US" sz="2400" dirty="0" smtClean="0">
                <a:solidFill>
                  <a:srgbClr val="FF0000"/>
                </a:solidFill>
              </a:rPr>
              <a:t>/cm2/s</a:t>
            </a:r>
            <a:r>
              <a:rPr lang="en-US" dirty="0" smtClean="0">
                <a:solidFill>
                  <a:srgbClr val="FF0000"/>
                </a:solidFill>
              </a:rPr>
              <a:t>, 60 </a:t>
            </a:r>
            <a:r>
              <a:rPr lang="en-US" sz="2400" dirty="0" err="1" smtClean="0">
                <a:solidFill>
                  <a:srgbClr val="FF0000"/>
                </a:solidFill>
              </a:rPr>
              <a:t>krad</a:t>
            </a:r>
            <a:r>
              <a:rPr lang="en-US" sz="2400" dirty="0" smtClean="0">
                <a:solidFill>
                  <a:srgbClr val="FF0000"/>
                </a:solidFill>
              </a:rPr>
              <a:t>/year</a:t>
            </a:r>
          </a:p>
          <a:p>
            <a:r>
              <a:rPr lang="en-US" dirty="0" smtClean="0"/>
              <a:t>SIDIS    rate 0.5k </a:t>
            </a:r>
            <a:r>
              <a:rPr lang="en-US" sz="2400" dirty="0" err="1" smtClean="0"/>
              <a:t>GeV</a:t>
            </a:r>
            <a:r>
              <a:rPr lang="en-US" sz="2400" dirty="0" smtClean="0"/>
              <a:t>/cm2/s</a:t>
            </a:r>
            <a:r>
              <a:rPr lang="en-US" dirty="0" smtClean="0"/>
              <a:t>, 15</a:t>
            </a:r>
            <a:r>
              <a:rPr lang="en-US" sz="2400" dirty="0" smtClean="0"/>
              <a:t>krad/year</a:t>
            </a:r>
          </a:p>
          <a:p>
            <a:r>
              <a:rPr lang="en-US" sz="3800" dirty="0" smtClean="0"/>
              <a:t>Resolution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dirty="0" smtClean="0"/>
              <a:t>SIDIS </a:t>
            </a:r>
            <a:r>
              <a:rPr lang="en-US" dirty="0" err="1" smtClean="0"/>
              <a:t>Pion</a:t>
            </a:r>
            <a:r>
              <a:rPr lang="en-US" dirty="0" smtClean="0"/>
              <a:t> rejection 200:1 at E &gt; 3.5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                              100:1 at E &gt; 1.0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Fast time response, provide a trigger</a:t>
            </a:r>
          </a:p>
          <a:p>
            <a:r>
              <a:rPr lang="en-US" dirty="0" smtClean="0"/>
              <a:t>Good position resolution for tracking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3352800" y="2819400"/>
          <a:ext cx="2420938" cy="962025"/>
        </p:xfrm>
        <a:graphic>
          <a:graphicData uri="http://schemas.openxmlformats.org/presentationml/2006/ole">
            <p:oleObj spid="_x0000_s104451" name="Equation" r:id="rId3" imgW="1054080" imgH="419040" progId="Equation.3">
              <p:embed/>
            </p:oleObj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9F77-BEE2-439F-8A59-D21971B6032C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4513" y="152400"/>
            <a:ext cx="5791200" cy="4572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Shashlyk</a:t>
            </a:r>
            <a:r>
              <a:rPr lang="en-US" b="1" dirty="0">
                <a:solidFill>
                  <a:srgbClr val="FF0000"/>
                </a:solidFill>
              </a:rPr>
              <a:t> prototype module parameters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None/>
            </a:pPr>
            <a:r>
              <a:rPr lang="en-US" b="1"/>
              <a:t>	</a:t>
            </a:r>
            <a:r>
              <a:rPr lang="en-US" sz="2800" b="1">
                <a:solidFill>
                  <a:schemeClr val="accent2"/>
                </a:solidFill>
              </a:rPr>
              <a:t>9 modules</a:t>
            </a:r>
            <a:r>
              <a:rPr lang="en-US" sz="2800">
                <a:solidFill>
                  <a:schemeClr val="accent2"/>
                </a:solidFill>
              </a:rPr>
              <a:t> assembled in matrix 3x3</a:t>
            </a:r>
          </a:p>
          <a:p>
            <a:r>
              <a:rPr lang="en-US" sz="2800"/>
              <a:t>380 layers of 0.3-mm lead and 1.5-mm scintillator, total length 680 mm</a:t>
            </a:r>
          </a:p>
          <a:p>
            <a:r>
              <a:rPr lang="en-US" sz="2800"/>
              <a:t>Transverse size 110x110 mm</a:t>
            </a:r>
            <a:r>
              <a:rPr lang="en-US" sz="2800" baseline="30000"/>
              <a:t>2</a:t>
            </a:r>
          </a:p>
          <a:p>
            <a:r>
              <a:rPr lang="en-US" sz="2800"/>
              <a:t>Effective Moliere radius: R</a:t>
            </a:r>
            <a:r>
              <a:rPr lang="en-US" sz="2800" baseline="-25000"/>
              <a:t>M</a:t>
            </a:r>
            <a:r>
              <a:rPr lang="en-US" sz="2800"/>
              <a:t>=59 mm</a:t>
            </a:r>
          </a:p>
          <a:p>
            <a:r>
              <a:rPr lang="en-US" sz="2800"/>
              <a:t>Effective radiation length: X</a:t>
            </a:r>
            <a:r>
              <a:rPr lang="en-US" sz="2800" baseline="-25000"/>
              <a:t>0</a:t>
            </a:r>
            <a:r>
              <a:rPr lang="en-US" sz="2800"/>
              <a:t>=34 mm</a:t>
            </a:r>
          </a:p>
          <a:p>
            <a:r>
              <a:rPr lang="en-US" sz="2800"/>
              <a:t>Total radiation length: 20X</a:t>
            </a:r>
            <a:r>
              <a:rPr lang="en-US" sz="2800" baseline="-25000"/>
              <a:t>0</a:t>
            </a:r>
          </a:p>
          <a:p>
            <a:r>
              <a:rPr lang="en-US" sz="2800"/>
              <a:t>Light collection: 144 (12</a:t>
            </a:r>
            <a:r>
              <a:rPr lang="en-US" sz="2800">
                <a:sym typeface="Symbol" pitchFamily="18" charset="2"/>
              </a:rPr>
              <a:t></a:t>
            </a:r>
            <a:r>
              <a:rPr lang="en-US" sz="2800"/>
              <a:t>12) fibers </a:t>
            </a:r>
            <a:r>
              <a:rPr lang="en-US"/>
              <a:t>BCF-91A</a:t>
            </a:r>
            <a:r>
              <a:rPr lang="ru-RU"/>
              <a:t> (</a:t>
            </a:r>
            <a:r>
              <a:rPr lang="ru-RU">
                <a:sym typeface="Symbol" pitchFamily="18" charset="2"/>
              </a:rPr>
              <a:t></a:t>
            </a:r>
            <a:r>
              <a:rPr lang="ru-RU"/>
              <a:t>1.2 </a:t>
            </a:r>
            <a:r>
              <a:rPr lang="en-US"/>
              <a:t>mm</a:t>
            </a:r>
            <a:r>
              <a:rPr lang="ru-RU"/>
              <a:t>)</a:t>
            </a:r>
            <a:endParaRPr lang="en-US" sz="2800"/>
          </a:p>
          <a:p>
            <a:r>
              <a:rPr lang="en-US" sz="2800"/>
              <a:t>PMT Hamamtsu R5800 as photodetectors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srgbClr val="3333CC"/>
                </a:solidFill>
              </a:rPr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56CFF-704F-44B2-9466-E931C9602F8F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4" y="152400"/>
            <a:ext cx="6275388" cy="4572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Shashlyk modules production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149508" name="Picture 4" descr="http://spin.ihep.su/rffi/photo/DSC0002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42" y="1177925"/>
            <a:ext cx="673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March  2008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Pavel Semenov, INSTR08@BINP, Novosibirsk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097E-835A-49D9-A95B-88D7FD6E0FDB}" type="slidenum">
              <a:rPr lang="en-US"/>
              <a:pPr/>
              <a:t>32</a:t>
            </a:fld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66894" y="152400"/>
            <a:ext cx="5684837" cy="4572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Shashlyk prototype pictures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144388" name="Picture 4" descr="http://spin.ihep.su/U70-2006-Dec/photo/ECAL-installation/2006-Nov-21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3" y="11001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5" descr="&amp;Icy;&amp;zcy;&amp;ocy;&amp;bcy;&amp;rcy;&amp;acy;&amp;zhcy;&amp;iecy;&amp;ncy;&amp;icy;&amp;iecy; “http://spin.ihep.su/U70-2006-Dec/photo/ECAL-HV/2006-Nov-30_04.jpg” &amp;ncy;&amp;iecy; &amp;mcy;&amp;ocy;&amp;zhcy;&amp;iecy;&amp;tcy; &amp;bcy;&amp;ycy;&amp;tcy;&amp;softcy; &amp;pcy;&amp;ocy;&amp;kcy;&amp;acy;&amp;zcy;&amp;acy;&amp;ncy;&amp;ocy;, &amp;tcy;&amp;acy;&amp;kcy; &amp;kcy;&amp;acy;&amp;kcy; &amp;scy;&amp;ocy;&amp;dcy;&amp;iecy;&amp;rcy;&amp;zhcy;&amp;icy;&amp;tcy; &amp;ocy;&amp;shcy;&amp;icy;&amp;bcy;&amp;kcy;&amp;icy;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3" y="11001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360364" y="4318000"/>
            <a:ext cx="6368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3x3 matrix of shashlyk modules and PMT attached to the modules </a:t>
            </a:r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C260D-577D-4C25-9D47-D4A8C474A88B}" type="slidenum">
              <a:rPr lang="en-US"/>
              <a:pPr/>
              <a:t>33</a:t>
            </a:fld>
            <a:endParaRPr lang="en-US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6300" y="152400"/>
            <a:ext cx="4484688" cy="457200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Minimum ionizing particle peak</a:t>
            </a:r>
            <a:endParaRPr lang="ru-RU" b="1">
              <a:solidFill>
                <a:srgbClr val="0033CC"/>
              </a:solidFill>
            </a:endParaRPr>
          </a:p>
        </p:txBody>
      </p:sp>
      <p:pic>
        <p:nvPicPr>
          <p:cNvPr id="166916" name="Picture 4" descr="muon-1seg"/>
          <p:cNvPicPr>
            <a:picLocks noChangeAspect="1" noChangeArrowheads="1"/>
          </p:cNvPicPr>
          <p:nvPr/>
        </p:nvPicPr>
        <p:blipFill>
          <a:blip r:embed="rId2" cstate="print"/>
          <a:srcRect t="36104" r="5630"/>
          <a:stretch>
            <a:fillRect/>
          </a:stretch>
        </p:blipFill>
        <p:spPr bwMode="auto">
          <a:xfrm>
            <a:off x="1555750" y="787403"/>
            <a:ext cx="5518150" cy="5287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1315-BFBE-4569-93B9-784187B5D80E}" type="slidenum">
              <a:rPr lang="en-US"/>
              <a:pPr/>
              <a:t>34</a:t>
            </a:fld>
            <a:endParaRPr lang="en-US"/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2" y="152400"/>
            <a:ext cx="6338888" cy="457200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Energy Resolution dependence on  energy</a:t>
            </a:r>
            <a:endParaRPr lang="ru-RU" b="1">
              <a:solidFill>
                <a:srgbClr val="0033CC"/>
              </a:solidFill>
            </a:endParaRPr>
          </a:p>
        </p:txBody>
      </p:sp>
      <p:pic>
        <p:nvPicPr>
          <p:cNvPr id="160772" name="Picture 4" descr="eresol_ener"/>
          <p:cNvPicPr>
            <a:picLocks noChangeAspect="1" noChangeArrowheads="1"/>
          </p:cNvPicPr>
          <p:nvPr/>
        </p:nvPicPr>
        <p:blipFill>
          <a:blip r:embed="rId2" cstate="print"/>
          <a:srcRect t="54633" r="4958"/>
          <a:stretch>
            <a:fillRect/>
          </a:stretch>
        </p:blipFill>
        <p:spPr bwMode="auto">
          <a:xfrm>
            <a:off x="793750" y="1016000"/>
            <a:ext cx="7181850" cy="485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0E54-6B65-402C-9D8D-5B978296703C}" type="slidenum">
              <a:rPr lang="en-US"/>
              <a:pPr/>
              <a:t>35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5800" y="152400"/>
            <a:ext cx="6173788" cy="457200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Energy Resolution parameterization</a:t>
            </a:r>
            <a:endParaRPr lang="ru-RU" b="1">
              <a:solidFill>
                <a:srgbClr val="0033CC"/>
              </a:solidFill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762000"/>
            <a:ext cx="7772400" cy="5168900"/>
          </a:xfrm>
          <a:ln/>
        </p:spPr>
        <p:txBody>
          <a:bodyPr/>
          <a:lstStyle/>
          <a:p>
            <a:pPr lvl="2">
              <a:buFontTx/>
              <a:buNone/>
            </a:pPr>
            <a:endParaRPr lang="en-US" sz="2400">
              <a:cs typeface="Times New Roman" pitchFamily="18" charset="0"/>
            </a:endParaRPr>
          </a:p>
          <a:p>
            <a:pPr lvl="2">
              <a:buFontTx/>
              <a:buNone/>
            </a:pPr>
            <a:r>
              <a:rPr lang="el-GR" sz="2400" b="1">
                <a:solidFill>
                  <a:srgbClr val="0033CC"/>
                </a:solidFill>
                <a:cs typeface="Times New Roman" pitchFamily="18" charset="0"/>
              </a:rPr>
              <a:t>σ</a:t>
            </a:r>
            <a:r>
              <a:rPr lang="en-US" sz="2400" b="1" baseline="-25000">
                <a:solidFill>
                  <a:srgbClr val="0033CC"/>
                </a:solidFill>
                <a:cs typeface="Times New Roman" pitchFamily="18" charset="0"/>
              </a:rPr>
              <a:t>E </a:t>
            </a:r>
            <a:r>
              <a:rPr lang="en-US" sz="2400" b="1">
                <a:solidFill>
                  <a:srgbClr val="0033CC"/>
                </a:solidFill>
                <a:cs typeface="Times New Roman" pitchFamily="18" charset="0"/>
              </a:rPr>
              <a:t>/E = a/E </a:t>
            </a:r>
            <a:r>
              <a:rPr lang="en-US" sz="2400" b="1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 b/√E  c [%], E in GeV</a:t>
            </a:r>
            <a:r>
              <a:rPr lang="en-US" sz="2000" b="1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 </a:t>
            </a:r>
          </a:p>
          <a:p>
            <a:pPr lvl="2">
              <a:buFontTx/>
              <a:buNone/>
            </a:pPr>
            <a:endParaRPr lang="en-US" sz="2000" b="1">
              <a:solidFill>
                <a:srgbClr val="0033CC"/>
              </a:solidFill>
              <a:cs typeface="Times New Roman" pitchFamily="18" charset="0"/>
              <a:sym typeface="Symbol" pitchFamily="18" charset="2"/>
            </a:endParaRPr>
          </a:p>
          <a:p>
            <a:pPr lvl="2">
              <a:buFontTx/>
              <a:buNone/>
            </a:pPr>
            <a:r>
              <a:rPr lang="en-US" sz="2000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Experiment data fit:        MC data fit:</a:t>
            </a:r>
          </a:p>
          <a:p>
            <a:pPr lvl="2">
              <a:buFontTx/>
              <a:buNone/>
            </a:pPr>
            <a:r>
              <a:rPr lang="en-US" sz="2000">
                <a:cs typeface="Times New Roman" pitchFamily="18" charset="0"/>
                <a:sym typeface="Symbol" pitchFamily="18" charset="2"/>
              </a:rPr>
              <a:t>a = 3.5 ± 0.3		    a = 0.0</a:t>
            </a:r>
          </a:p>
          <a:p>
            <a:pPr lvl="2">
              <a:buFontTx/>
              <a:buNone/>
            </a:pPr>
            <a:r>
              <a:rPr lang="en-US" sz="2000">
                <a:cs typeface="Times New Roman" pitchFamily="18" charset="0"/>
                <a:sym typeface="Symbol" pitchFamily="18" charset="2"/>
              </a:rPr>
              <a:t>b = 2.8 ± 0.2		    b = 3.0 ± 0.3</a:t>
            </a:r>
          </a:p>
          <a:p>
            <a:pPr lvl="2">
              <a:buFontTx/>
              <a:buNone/>
            </a:pPr>
            <a:r>
              <a:rPr lang="en-US" sz="2000">
                <a:cs typeface="Times New Roman" pitchFamily="18" charset="0"/>
                <a:sym typeface="Symbol" pitchFamily="18" charset="2"/>
              </a:rPr>
              <a:t>c = 1.3 ± 0.04		    c = 1.1 ± 0.7</a:t>
            </a:r>
          </a:p>
          <a:p>
            <a:pPr lvl="2">
              <a:buFontTx/>
              <a:buNone/>
            </a:pPr>
            <a:endParaRPr lang="en-US" sz="2000">
              <a:cs typeface="Times New Roman" pitchFamily="18" charset="0"/>
              <a:sym typeface="Symbol" pitchFamily="18" charset="2"/>
            </a:endParaRPr>
          </a:p>
          <a:p>
            <a:pPr lvl="2">
              <a:buFontTx/>
              <a:buNone/>
            </a:pPr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Good agreement with MC without noise term.</a:t>
            </a:r>
          </a:p>
          <a:p>
            <a:pPr lvl="2">
              <a:buFontTx/>
              <a:buNone/>
            </a:pPr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Good agreement with previous studies of similar sampling modules at lower energies (2.9%/ </a:t>
            </a:r>
            <a:r>
              <a:rPr lang="en-US" sz="2000" b="1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√</a:t>
            </a:r>
            <a:r>
              <a:rPr lang="en-US" sz="2000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 at 220-370 MeV: </a:t>
            </a:r>
            <a:r>
              <a:rPr lang="en-US" i="1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Test beam study of the KOPIO shashlyk calorimeter prototype, </a:t>
            </a:r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G.Atoian, S.Dhawan,V.Issakov et al</a:t>
            </a:r>
            <a:r>
              <a:rPr lang="en-US" i="1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. CALOR-2004 Proceedings </a:t>
            </a:r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) </a:t>
            </a:r>
          </a:p>
          <a:p>
            <a:pPr lvl="2">
              <a:buFontTx/>
              <a:buNone/>
            </a:pPr>
            <a:endParaRPr lang="en-US">
              <a:solidFill>
                <a:srgbClr val="0033CC"/>
              </a:solidFill>
              <a:cs typeface="Times New Roman" pitchFamily="18" charset="0"/>
              <a:sym typeface="Symbol" pitchFamily="18" charset="2"/>
            </a:endParaRPr>
          </a:p>
          <a:p>
            <a:pPr lvl="2">
              <a:buFontTx/>
              <a:buNone/>
            </a:pPr>
            <a:endParaRPr lang="en-US" sz="2000"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F283-05EA-4C1F-A64C-E5BC5752F9C4}" type="slidenum">
              <a:rPr lang="en-US"/>
              <a:pPr/>
              <a:t>36</a:t>
            </a:fld>
            <a:endParaRPr lang="en-US"/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152400"/>
            <a:ext cx="5310188" cy="457200"/>
          </a:xfrm>
        </p:spPr>
        <p:txBody>
          <a:bodyPr/>
          <a:lstStyle/>
          <a:p>
            <a:r>
              <a:rPr lang="en-US" sz="1800" b="1">
                <a:solidFill>
                  <a:srgbClr val="FF0000"/>
                </a:solidFill>
              </a:rPr>
              <a:t>Position resolution (center) dependence on energy</a:t>
            </a:r>
            <a:r>
              <a:rPr lang="en-US" sz="2000" b="1">
                <a:solidFill>
                  <a:srgbClr val="FF0000"/>
                </a:solidFill>
              </a:rPr>
              <a:t> </a:t>
            </a:r>
            <a:endParaRPr lang="ru-RU" sz="2000" b="1">
              <a:solidFill>
                <a:srgbClr val="FF0000"/>
              </a:solidFill>
            </a:endParaRPr>
          </a:p>
        </p:txBody>
      </p:sp>
      <p:pic>
        <p:nvPicPr>
          <p:cNvPr id="164868" name="Picture 4" descr="coord_ener"/>
          <p:cNvPicPr>
            <a:picLocks noChangeAspect="1" noChangeArrowheads="1"/>
          </p:cNvPicPr>
          <p:nvPr/>
        </p:nvPicPr>
        <p:blipFill>
          <a:blip r:embed="rId2" cstate="print"/>
          <a:srcRect t="55226" r="4790"/>
          <a:stretch>
            <a:fillRect/>
          </a:stretch>
        </p:blipFill>
        <p:spPr bwMode="auto">
          <a:xfrm>
            <a:off x="336550" y="990600"/>
            <a:ext cx="7194550" cy="478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 March 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Pavel Semenov, INSTR08@BINP, Novosibirsk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D7EB-9160-4FBD-8E7C-08A306D6C7C0}" type="slidenum">
              <a:rPr lang="en-US"/>
              <a:pPr/>
              <a:t>37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5800" y="152400"/>
            <a:ext cx="6173788" cy="457200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Position resolution parameterization</a:t>
            </a:r>
            <a:endParaRPr lang="ru-RU" b="1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None/>
            </a:pPr>
            <a:r>
              <a:rPr lang="en-US"/>
              <a:t>		</a:t>
            </a:r>
          </a:p>
          <a:p>
            <a:pPr algn="ctr">
              <a:buFontTx/>
              <a:buNone/>
            </a:pPr>
            <a:r>
              <a:rPr lang="en-US"/>
              <a:t>	 </a:t>
            </a:r>
            <a:r>
              <a:rPr lang="el-GR" sz="2800" b="1">
                <a:solidFill>
                  <a:srgbClr val="0033CC"/>
                </a:solidFill>
                <a:cs typeface="Times New Roman" pitchFamily="18" charset="0"/>
              </a:rPr>
              <a:t>σ</a:t>
            </a:r>
            <a:r>
              <a:rPr lang="en-US" sz="2800" b="1" baseline="-25000">
                <a:solidFill>
                  <a:srgbClr val="0033CC"/>
                </a:solidFill>
                <a:cs typeface="Times New Roman" pitchFamily="18" charset="0"/>
              </a:rPr>
              <a:t>x </a:t>
            </a:r>
            <a:r>
              <a:rPr lang="en-US" sz="2800" b="1">
                <a:solidFill>
                  <a:srgbClr val="0033CC"/>
                </a:solidFill>
                <a:cs typeface="Times New Roman" pitchFamily="18" charset="0"/>
              </a:rPr>
              <a:t> = </a:t>
            </a:r>
            <a:r>
              <a:rPr lang="en-US" sz="2800" b="1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a/√E  b [mm], E in GeV</a:t>
            </a:r>
            <a:endParaRPr lang="en-US" sz="3200" b="1">
              <a:cs typeface="Times New Roman" pitchFamily="18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3200" b="1">
                <a:cs typeface="Times New Roman" pitchFamily="18" charset="0"/>
                <a:sym typeface="Symbol" pitchFamily="18" charset="2"/>
              </a:rPr>
              <a:t>      </a:t>
            </a:r>
            <a:r>
              <a:rPr lang="en-US">
                <a:solidFill>
                  <a:srgbClr val="0033CC"/>
                </a:solidFill>
                <a:cs typeface="Times New Roman" pitchFamily="18" charset="0"/>
                <a:sym typeface="Symbol" pitchFamily="18" charset="2"/>
              </a:rPr>
              <a:t>Experiment data fit:        MC data fit:</a:t>
            </a:r>
          </a:p>
          <a:p>
            <a:pPr lvl="2">
              <a:buFontTx/>
              <a:buNone/>
            </a:pPr>
            <a:r>
              <a:rPr lang="en-US" sz="2400">
                <a:cs typeface="Times New Roman" pitchFamily="18" charset="0"/>
                <a:sym typeface="Symbol" pitchFamily="18" charset="2"/>
              </a:rPr>
              <a:t>a = 17.6 ± 0.9		    a = 14.2 ± 0.6</a:t>
            </a:r>
          </a:p>
          <a:p>
            <a:pPr lvl="2">
              <a:buFontTx/>
              <a:buNone/>
            </a:pPr>
            <a:r>
              <a:rPr lang="en-US" sz="2400">
                <a:cs typeface="Times New Roman" pitchFamily="18" charset="0"/>
                <a:sym typeface="Symbol" pitchFamily="18" charset="2"/>
              </a:rPr>
              <a:t>b = 4.6 ± 0.9		    b = 5.5 ± 0.9</a:t>
            </a:r>
          </a:p>
          <a:p>
            <a:pPr lvl="2">
              <a:buFontTx/>
              <a:buNone/>
            </a:pPr>
            <a:endParaRPr lang="en-US" sz="2400">
              <a:cs typeface="Times New Roman" pitchFamily="18" charset="0"/>
              <a:sym typeface="Symbol" pitchFamily="18" charset="2"/>
            </a:endParaRPr>
          </a:p>
          <a:p>
            <a:pPr lvl="2">
              <a:buFontTx/>
              <a:buNone/>
            </a:pPr>
            <a:r>
              <a:rPr lang="en-US" sz="2400">
                <a:cs typeface="Times New Roman" pitchFamily="18" charset="0"/>
                <a:sym typeface="Symbol" pitchFamily="18" charset="2"/>
              </a:rPr>
              <a:t>Worst case – resolution at the module center. </a:t>
            </a:r>
          </a:p>
          <a:p>
            <a:pPr lvl="2">
              <a:buFontTx/>
              <a:buNone/>
            </a:pPr>
            <a:r>
              <a:rPr lang="en-US" sz="2400">
                <a:cs typeface="Times New Roman" pitchFamily="18" charset="0"/>
                <a:sym typeface="Symbol" pitchFamily="18" charset="2"/>
              </a:rPr>
              <a:t>Resolution near the module edge is 3 times better</a:t>
            </a:r>
            <a:endParaRPr lang="ru-RU" sz="2400"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eimer\Documents\JLab\12_GeV\SoLID\poisson\CALO01.PNG"/>
          <p:cNvPicPr>
            <a:picLocks noChangeAspect="1" noChangeArrowheads="1"/>
          </p:cNvPicPr>
          <p:nvPr/>
        </p:nvPicPr>
        <p:blipFill>
          <a:blip r:embed="rId2" cstate="print"/>
          <a:srcRect l="55000" t="43859" r="20089"/>
          <a:stretch>
            <a:fillRect/>
          </a:stretch>
        </p:blipFill>
        <p:spPr bwMode="auto">
          <a:xfrm>
            <a:off x="6356074" y="678924"/>
            <a:ext cx="2559328" cy="31310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15962"/>
          </a:xfrm>
        </p:spPr>
        <p:txBody>
          <a:bodyPr/>
          <a:lstStyle/>
          <a:p>
            <a:r>
              <a:rPr lang="en-US" dirty="0" smtClean="0"/>
              <a:t>Calorimeter in Solenoid Flux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6324600" cy="5638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Open Questions:</a:t>
            </a:r>
          </a:p>
          <a:p>
            <a:r>
              <a:rPr lang="en-US" dirty="0" smtClean="0"/>
              <a:t>What does magnetic field do the shower? </a:t>
            </a:r>
          </a:p>
          <a:p>
            <a:pPr lvl="1"/>
            <a:r>
              <a:rPr lang="en-US" dirty="0" smtClean="0"/>
              <a:t>My guess is that charged particles in the EM shower will curl up causing the shower to become shorter and wider</a:t>
            </a:r>
          </a:p>
          <a:p>
            <a:r>
              <a:rPr lang="en-US" dirty="0" smtClean="0"/>
              <a:t>How does magnetic field affect resolution in Energy and in  space?</a:t>
            </a:r>
            <a:r>
              <a:rPr lang="en-US" dirty="0"/>
              <a:t> </a:t>
            </a:r>
            <a:r>
              <a:rPr lang="en-US" dirty="0" smtClean="0"/>
              <a:t> Is this a strong function of field strength or direction?</a:t>
            </a:r>
          </a:p>
          <a:p>
            <a:r>
              <a:rPr lang="en-US" dirty="0" smtClean="0"/>
              <a:t>What resolution do we need?  [</a:t>
            </a:r>
            <a:r>
              <a:rPr lang="en-US" dirty="0" err="1" smtClean="0"/>
              <a:t>Pb:SciFi</a:t>
            </a:r>
            <a:r>
              <a:rPr lang="en-US" dirty="0" smtClean="0"/>
              <a:t> at ~1:1 gives 4.5%/</a:t>
            </a:r>
            <a:r>
              <a:rPr lang="en-US" dirty="0" err="1" smtClean="0"/>
              <a:t>sqrt</a:t>
            </a:r>
            <a:r>
              <a:rPr lang="en-US" dirty="0" smtClean="0"/>
              <a:t>(E)]</a:t>
            </a:r>
          </a:p>
          <a:p>
            <a:r>
              <a:rPr lang="en-US" dirty="0" smtClean="0"/>
              <a:t>Is Iron dense enough?</a:t>
            </a:r>
          </a:p>
          <a:p>
            <a:r>
              <a:rPr lang="en-US" dirty="0" smtClean="0"/>
              <a:t>How does the fiber affect the Magnetic flux return?</a:t>
            </a:r>
          </a:p>
          <a:p>
            <a:pPr lvl="1"/>
            <a:r>
              <a:rPr lang="en-US" dirty="0" smtClean="0"/>
              <a:t>My guess is that we use and “effective” </a:t>
            </a:r>
            <a:r>
              <a:rPr lang="el-GR" dirty="0" smtClean="0"/>
              <a:t>μ</a:t>
            </a:r>
            <a:r>
              <a:rPr lang="en-US" dirty="0" smtClean="0"/>
              <a:t> which is about half that of Fe.</a:t>
            </a:r>
          </a:p>
          <a:p>
            <a:pPr>
              <a:buNone/>
            </a:pPr>
            <a:r>
              <a:rPr lang="en-US" dirty="0" smtClean="0"/>
              <a:t>Require detailed MC;  Have contacted D. Hertzog about simulations.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How do we cost this?</a:t>
            </a:r>
          </a:p>
          <a:p>
            <a:pPr lvl="1"/>
            <a:r>
              <a:rPr lang="en-US" dirty="0" smtClean="0"/>
              <a:t>D Hertzog—driving cost is amount of fiber—Fe less dense than </a:t>
            </a:r>
            <a:r>
              <a:rPr lang="en-US" dirty="0" err="1" smtClean="0"/>
              <a:t>Pb</a:t>
            </a:r>
            <a:r>
              <a:rPr lang="en-US" dirty="0" smtClean="0"/>
              <a:t> thus need more fiber.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38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427" y="4191000"/>
            <a:ext cx="276695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8153406" y="838212"/>
            <a:ext cx="362387" cy="1592271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61616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529251" y="1462349"/>
            <a:ext cx="16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PMT in &gt;10 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Snip Single Corner Rectangle 17"/>
          <p:cNvSpPr/>
          <p:nvPr/>
        </p:nvSpPr>
        <p:spPr bwMode="auto">
          <a:xfrm rot="10800000" flipH="1">
            <a:off x="7750748" y="838202"/>
            <a:ext cx="402652" cy="1876605"/>
          </a:xfrm>
          <a:prstGeom prst="snip1Rect">
            <a:avLst>
              <a:gd name="adj" fmla="val 50000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61616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012633" y="152177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Calorimeter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Mixture of radiation material and scintillation fiber(glue)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886212"/>
            <a:ext cx="63436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6" y="2057412"/>
            <a:ext cx="45790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638800" y="2209800"/>
            <a:ext cx="30970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 smtClean="0"/>
              <a:t>g-2  W/</a:t>
            </a:r>
            <a:r>
              <a:rPr lang="en-US" sz="2500" dirty="0" err="1" smtClean="0"/>
              <a:t>SciFi</a:t>
            </a:r>
            <a:r>
              <a:rPr lang="en-US" sz="2500" dirty="0" smtClean="0"/>
              <a:t> prototype</a:t>
            </a:r>
            <a:endParaRPr lang="en-US" sz="2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strike="sngStrike" dirty="0" smtClean="0"/>
              <a:t>Lead glass</a:t>
            </a:r>
          </a:p>
          <a:p>
            <a:r>
              <a:rPr lang="en-US" sz="4000" b="1" dirty="0" err="1" smtClean="0"/>
              <a:t>Shashlyk</a:t>
            </a:r>
            <a:endParaRPr lang="en-US" sz="4000" b="1" dirty="0" smtClean="0"/>
          </a:p>
          <a:p>
            <a:r>
              <a:rPr lang="en-US" sz="4000" b="1" dirty="0" err="1" smtClean="0"/>
              <a:t>SciFi</a:t>
            </a:r>
            <a:endParaRPr lang="en-US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752600"/>
            <a:ext cx="3238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prototype test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Data                             Simulation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70" y="2560320"/>
            <a:ext cx="854213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module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12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90cm(height)x32cm(width)x60cm(depth),</a:t>
            </a:r>
          </a:p>
          <a:p>
            <a:r>
              <a:rPr lang="en-US" sz="2400" dirty="0" smtClean="0"/>
              <a:t>material</a:t>
            </a:r>
            <a:r>
              <a:rPr lang="en-US" sz="2400" dirty="0" smtClean="0">
                <a:sym typeface="Wingdings" pitchFamily="2" charset="2"/>
              </a:rPr>
              <a:t>:(</a:t>
            </a:r>
            <a:r>
              <a:rPr lang="en-US" sz="2400" dirty="0" err="1" smtClean="0"/>
              <a:t>fiber+flue</a:t>
            </a:r>
            <a:r>
              <a:rPr lang="en-US" sz="2400" dirty="0" smtClean="0"/>
              <a:t>)=1:1, </a:t>
            </a:r>
          </a:p>
          <a:p>
            <a:r>
              <a:rPr lang="en-US" sz="2400" dirty="0" smtClean="0"/>
              <a:t>fiber along Z, layer along Y,  optional 2T field along Y</a:t>
            </a:r>
          </a:p>
          <a:p>
            <a:pPr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               </a:t>
            </a:r>
            <a:r>
              <a:rPr lang="en-US" sz="2500" b="1" dirty="0" smtClean="0">
                <a:solidFill>
                  <a:srgbClr val="FF0000"/>
                </a:solidFill>
              </a:rPr>
              <a:t>W/</a:t>
            </a:r>
            <a:r>
              <a:rPr lang="en-US" sz="2500" b="1" dirty="0" err="1" smtClean="0">
                <a:solidFill>
                  <a:srgbClr val="FF0000"/>
                </a:solidFill>
              </a:rPr>
              <a:t>SciFi</a:t>
            </a:r>
            <a:r>
              <a:rPr lang="en-US" sz="2500" b="1" dirty="0" smtClean="0">
                <a:solidFill>
                  <a:srgbClr val="FF0000"/>
                </a:solidFill>
              </a:rPr>
              <a:t>                                                Fe/</a:t>
            </a:r>
            <a:r>
              <a:rPr lang="en-US" sz="2500" b="1" dirty="0" err="1" smtClean="0">
                <a:solidFill>
                  <a:srgbClr val="FF0000"/>
                </a:solidFill>
              </a:rPr>
              <a:t>SciFi</a:t>
            </a:r>
            <a:endParaRPr lang="en-US" sz="25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2" descr="CaloSim_showeronl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5" y="2286000"/>
            <a:ext cx="4418871" cy="4572000"/>
          </a:xfrm>
          <a:prstGeom prst="rect">
            <a:avLst/>
          </a:prstGeom>
          <a:noFill/>
        </p:spPr>
      </p:pic>
      <p:pic>
        <p:nvPicPr>
          <p:cNvPr id="5122" name="Picture 2" descr="Z:\work_doc\ecSciFi\CaloSim_showeronly_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129" y="2286000"/>
            <a:ext cx="4418871" cy="4572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work_doc\ecSciFi\Hit_Fe_NoFiel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343400"/>
            <a:ext cx="8767591" cy="2286000"/>
          </a:xfrm>
          <a:prstGeom prst="rect">
            <a:avLst/>
          </a:prstGeom>
          <a:noFill/>
        </p:spPr>
      </p:pic>
      <p:pic>
        <p:nvPicPr>
          <p:cNvPr id="1027" name="Picture 3" descr="Z:\work_doc\ecSciFi\Hit_W_NoFiel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180" y="1600200"/>
            <a:ext cx="8586820" cy="246888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module simulation</a:t>
            </a:r>
            <a:br>
              <a:rPr lang="en-US" dirty="0" smtClean="0"/>
            </a:br>
            <a:r>
              <a:rPr lang="en-US" dirty="0" smtClean="0"/>
              <a:t>hit distribution (No Field)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7" y="1371600"/>
            <a:ext cx="127631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W/</a:t>
            </a:r>
            <a:r>
              <a:rPr lang="en-US" sz="2500" b="1" dirty="0" err="1" smtClean="0">
                <a:solidFill>
                  <a:srgbClr val="FF0000"/>
                </a:solidFill>
              </a:rPr>
              <a:t>SciFi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endParaRPr lang="en-US" sz="25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7" y="4038600"/>
            <a:ext cx="172367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500" b="1" dirty="0" smtClean="0">
                <a:solidFill>
                  <a:srgbClr val="FF0000"/>
                </a:solidFill>
              </a:rPr>
              <a:t>      Fe/</a:t>
            </a:r>
            <a:r>
              <a:rPr lang="en-US" sz="2500" b="1" dirty="0" err="1" smtClean="0">
                <a:solidFill>
                  <a:srgbClr val="FF0000"/>
                </a:solidFill>
              </a:rPr>
              <a:t>SciFi</a:t>
            </a:r>
            <a:r>
              <a:rPr lang="en-US" sz="2500" b="1" dirty="0" smtClean="0">
                <a:solidFill>
                  <a:srgbClr val="FF0000"/>
                </a:solidFill>
              </a:rPr>
              <a:t> </a:t>
            </a:r>
            <a:endParaRPr lang="en-US" sz="25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Z:\work_doc\ecSciFi\show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598" y="1295400"/>
            <a:ext cx="5637402" cy="5486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module simulation</a:t>
            </a:r>
            <a:br>
              <a:rPr lang="en-US" dirty="0" smtClean="0"/>
            </a:br>
            <a:r>
              <a:rPr lang="en-US" dirty="0" smtClean="0"/>
              <a:t>shower position and size</a:t>
            </a:r>
            <a:endParaRPr lang="en-US" dirty="0"/>
          </a:p>
        </p:txBody>
      </p:sp>
      <p:pic>
        <p:nvPicPr>
          <p:cNvPr id="2051" name="Picture 3" descr="Z:\work_doc\ecSciFi\lab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31" y="1295400"/>
            <a:ext cx="2581275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Z:\work_doc\ecSciFi\resolu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98" y="1143000"/>
            <a:ext cx="5637402" cy="5486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Test module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075" name="Picture 3" descr="Z:\work_doc\ecSciFi\lab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6" y="1143000"/>
            <a:ext cx="2581275" cy="190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62981" y="762000"/>
            <a:ext cx="15420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resolution</a:t>
            </a:r>
            <a:endParaRPr lang="en-US" sz="2500" b="1" dirty="0"/>
          </a:p>
        </p:txBody>
      </p:sp>
      <p:sp>
        <p:nvSpPr>
          <p:cNvPr id="8" name="Rectangle 7"/>
          <p:cNvSpPr/>
          <p:nvPr/>
        </p:nvSpPr>
        <p:spPr>
          <a:xfrm>
            <a:off x="2209801" y="762000"/>
            <a:ext cx="25163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Sampling fraction</a:t>
            </a:r>
            <a:endParaRPr lang="en-US" sz="2500" b="1" dirty="0"/>
          </a:p>
        </p:txBody>
      </p:sp>
      <p:sp>
        <p:nvSpPr>
          <p:cNvPr id="9" name="Rectangle 8"/>
          <p:cNvSpPr/>
          <p:nvPr/>
        </p:nvSpPr>
        <p:spPr>
          <a:xfrm>
            <a:off x="4953000" y="762000"/>
            <a:ext cx="69281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loss</a:t>
            </a:r>
            <a:endParaRPr lang="en-US" sz="2500" b="1" dirty="0"/>
          </a:p>
        </p:txBody>
      </p:sp>
      <p:sp>
        <p:nvSpPr>
          <p:cNvPr id="10" name="Rectangle 9"/>
          <p:cNvSpPr/>
          <p:nvPr/>
        </p:nvSpPr>
        <p:spPr>
          <a:xfrm>
            <a:off x="304801" y="3810000"/>
            <a:ext cx="16030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Stochastic </a:t>
            </a:r>
            <a:endParaRPr lang="en-US" sz="2500" b="1" dirty="0"/>
          </a:p>
        </p:txBody>
      </p:sp>
      <p:sp>
        <p:nvSpPr>
          <p:cNvPr id="11" name="Rectangle 10"/>
          <p:cNvSpPr/>
          <p:nvPr/>
        </p:nvSpPr>
        <p:spPr>
          <a:xfrm>
            <a:off x="2362200" y="3810000"/>
            <a:ext cx="82426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floor</a:t>
            </a:r>
            <a:endParaRPr lang="en-US" sz="2500" b="1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343400" y="3790146"/>
            <a:ext cx="89800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500" b="1" dirty="0" smtClean="0">
                <a:solidFill>
                  <a:srgbClr val="FF0000"/>
                </a:solidFill>
              </a:rPr>
              <a:t>noise</a:t>
            </a:r>
            <a:endParaRPr lang="en-US" sz="2500" b="1" dirty="0"/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907088" y="3810012"/>
          <a:ext cx="3236912" cy="962025"/>
        </p:xfrm>
        <a:graphic>
          <a:graphicData uri="http://schemas.openxmlformats.org/presentationml/2006/ole">
            <p:oleObj spid="_x0000_s3076" name="Equation" r:id="rId5" imgW="1409400" imgH="419040" progId="Equation.3">
              <p:embed/>
            </p:oleObj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module simulation</a:t>
            </a:r>
            <a:br>
              <a:rPr lang="en-US" dirty="0" smtClean="0"/>
            </a:br>
            <a:r>
              <a:rPr lang="en-US" dirty="0" err="1" smtClean="0"/>
              <a:t>pion</a:t>
            </a:r>
            <a:r>
              <a:rPr lang="en-US" dirty="0" smtClean="0"/>
              <a:t>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     </a:t>
            </a:r>
            <a:r>
              <a:rPr lang="en-US" b="1" dirty="0" smtClean="0">
                <a:solidFill>
                  <a:srgbClr val="FF0000"/>
                </a:solidFill>
              </a:rPr>
              <a:t>W/</a:t>
            </a:r>
            <a:r>
              <a:rPr lang="en-US" b="1" dirty="0" err="1" smtClean="0">
                <a:solidFill>
                  <a:srgbClr val="FF0000"/>
                </a:solidFill>
              </a:rPr>
              <a:t>SciFi</a:t>
            </a:r>
            <a:r>
              <a:rPr lang="en-US" b="1" dirty="0" smtClean="0">
                <a:solidFill>
                  <a:srgbClr val="FF0000"/>
                </a:solidFill>
              </a:rPr>
              <a:t>                                                Fe/</a:t>
            </a:r>
            <a:r>
              <a:rPr lang="en-US" b="1" dirty="0" err="1" smtClean="0">
                <a:solidFill>
                  <a:srgbClr val="FF0000"/>
                </a:solidFill>
              </a:rPr>
              <a:t>SciFi</a:t>
            </a:r>
            <a:endParaRPr lang="en-US" dirty="0"/>
          </a:p>
        </p:txBody>
      </p:sp>
      <p:pic>
        <p:nvPicPr>
          <p:cNvPr id="6146" name="Picture 2" descr="Z:\work_doc\ecSciFi\CaloSim_showeronly_W_pi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5" y="2133600"/>
            <a:ext cx="4418871" cy="4572000"/>
          </a:xfrm>
          <a:prstGeom prst="rect">
            <a:avLst/>
          </a:prstGeom>
          <a:noFill/>
        </p:spPr>
      </p:pic>
      <p:pic>
        <p:nvPicPr>
          <p:cNvPr id="6147" name="Picture 3" descr="Z:\work_doc\ecSciFi\CaloSim_showeronly_Fe_pi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929" y="2133600"/>
            <a:ext cx="4418871" cy="4572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electron </a:t>
            </a:r>
            <a:r>
              <a:rPr lang="en-US" dirty="0" err="1" smtClean="0"/>
              <a:t>eff</a:t>
            </a:r>
            <a:r>
              <a:rPr lang="en-US" dirty="0" smtClean="0"/>
              <a:t> 95%                     </a:t>
            </a:r>
            <a:r>
              <a:rPr lang="en-US" dirty="0" err="1" smtClean="0"/>
              <a:t>pion</a:t>
            </a:r>
            <a:r>
              <a:rPr lang="en-US" dirty="0" smtClean="0"/>
              <a:t> rejection 50:1</a:t>
            </a:r>
            <a:endParaRPr lang="en-US" dirty="0"/>
          </a:p>
        </p:txBody>
      </p:sp>
      <p:pic>
        <p:nvPicPr>
          <p:cNvPr id="8194" name="Picture 2" descr="Z:\work_doc\ecSciFi\PlotEoverP_e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38" y="2362200"/>
            <a:ext cx="4157962" cy="41148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module simulation</a:t>
            </a:r>
            <a:br>
              <a:rPr lang="en-US" dirty="0" smtClean="0"/>
            </a:br>
            <a:r>
              <a:rPr lang="en-US" dirty="0" smtClean="0"/>
              <a:t>add 4cm W </a:t>
            </a:r>
            <a:r>
              <a:rPr lang="en-US" dirty="0" err="1" smtClean="0"/>
              <a:t>preshower</a:t>
            </a:r>
            <a:endParaRPr lang="en-US" dirty="0"/>
          </a:p>
        </p:txBody>
      </p:sp>
      <p:pic>
        <p:nvPicPr>
          <p:cNvPr id="8195" name="Picture 3" descr="Z:\work_doc\ecSciFi\PlotEoverP_pi-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62200"/>
            <a:ext cx="39997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 err="1" smtClean="0"/>
              <a:t>HallD</a:t>
            </a:r>
            <a:r>
              <a:rPr lang="en-US" sz="3500" dirty="0" smtClean="0"/>
              <a:t> </a:t>
            </a:r>
            <a:r>
              <a:rPr lang="en-US" sz="3500" dirty="0" err="1" smtClean="0"/>
              <a:t>Pb</a:t>
            </a:r>
            <a:r>
              <a:rPr lang="en-US" sz="3500" dirty="0" smtClean="0"/>
              <a:t>/</a:t>
            </a:r>
            <a:r>
              <a:rPr lang="en-US" sz="3500" dirty="0" err="1" smtClean="0"/>
              <a:t>SciFi</a:t>
            </a:r>
            <a:r>
              <a:rPr lang="en-US" sz="3500" dirty="0" smtClean="0"/>
              <a:t> BCAL</a:t>
            </a:r>
            <a:br>
              <a:rPr lang="en-US" sz="3500" dirty="0" smtClean="0"/>
            </a:br>
            <a:r>
              <a:rPr lang="en-US" sz="3500" dirty="0" err="1" smtClean="0"/>
              <a:t>optimazed</a:t>
            </a:r>
            <a:r>
              <a:rPr lang="en-US" sz="3500" dirty="0" smtClean="0"/>
              <a:t> for photon detection 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76412"/>
            <a:ext cx="7086600" cy="506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3075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307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AA6555-D892-4E8F-A7B2-B753CFE9A35B}" type="slidenum">
              <a:rPr lang="fr-FR"/>
              <a:pPr/>
              <a:t>5</a:t>
            </a:fld>
            <a:endParaRPr lang="fr-FR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2572" y="441338"/>
            <a:ext cx="6812573" cy="1547813"/>
          </a:xfrm>
          <a:gradFill rotWithShape="0">
            <a:gsLst>
              <a:gs pos="0">
                <a:srgbClr val="A8D2A8"/>
              </a:gs>
              <a:gs pos="50000">
                <a:srgbClr val="CCFFCC"/>
              </a:gs>
              <a:gs pos="100000">
                <a:srgbClr val="A8D2A8"/>
              </a:gs>
            </a:gsLst>
            <a:lin ang="2700000" scaled="1"/>
          </a:gradFill>
        </p:spPr>
        <p:txBody>
          <a:bodyPr>
            <a:normAutofit fontScale="90000"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Comic Sans MS" pitchFamily="66" charset="0"/>
              </a:rPr>
              <a:t>Radiation hard Shashlik calorimeter for COMPASS experiment</a:t>
            </a:r>
          </a:p>
        </p:txBody>
      </p:sp>
      <p:sp>
        <p:nvSpPr>
          <p:cNvPr id="307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581151" y="2528888"/>
            <a:ext cx="5682762" cy="900112"/>
          </a:xfrm>
        </p:spPr>
        <p:txBody>
          <a:bodyPr/>
          <a:lstStyle/>
          <a:p>
            <a:r>
              <a:rPr lang="en-US" sz="1800" b="1" i="1" dirty="0" smtClean="0"/>
              <a:t>Vladimir </a:t>
            </a:r>
            <a:r>
              <a:rPr lang="en-US" sz="1800" b="1" i="1" dirty="0" err="1" smtClean="0"/>
              <a:t>Polyakov</a:t>
            </a:r>
            <a:endParaRPr lang="en-US" sz="1800" b="1" i="1" dirty="0" smtClean="0"/>
          </a:p>
          <a:p>
            <a:r>
              <a:rPr lang="en-US" sz="1800" b="1" i="1" dirty="0" smtClean="0"/>
              <a:t> Institute for High Energy Physics, </a:t>
            </a:r>
            <a:r>
              <a:rPr lang="en-US" sz="1800" b="1" i="1" dirty="0" err="1" smtClean="0"/>
              <a:t>Protvino</a:t>
            </a:r>
            <a:endParaRPr lang="en-US" sz="1800" b="1" i="1" dirty="0" smtClean="0"/>
          </a:p>
        </p:txBody>
      </p:sp>
      <p:pic>
        <p:nvPicPr>
          <p:cNvPr id="3079" name="Picture 14" descr="compass-0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5" descr="ihep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 rot="20684524">
            <a:off x="1366909" y="3684462"/>
            <a:ext cx="67000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i="1" u="sng" dirty="0" smtClean="0">
                <a:solidFill>
                  <a:srgbClr val="FF0000"/>
                </a:solidFill>
              </a:rPr>
              <a:t>Ready to Order</a:t>
            </a:r>
            <a:endParaRPr lang="en-US" sz="70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5123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512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A151AF-0793-4F4D-8DE9-FC73A35A2E6E}" type="slidenum">
              <a:rPr lang="fr-FR"/>
              <a:pPr/>
              <a:t>6</a:t>
            </a:fld>
            <a:endParaRPr lang="fr-FR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816226" y="115888"/>
            <a:ext cx="7611208" cy="1117600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800" b="1" smtClean="0">
                <a:solidFill>
                  <a:schemeClr val="accent2"/>
                </a:solidFill>
                <a:latin typeface="Comic Sans MS" pitchFamily="66" charset="0"/>
              </a:rPr>
              <a:t>The COMPASS experiment</a:t>
            </a:r>
            <a:r>
              <a:rPr lang="en-US" sz="2800" b="1" u="sng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sz="2800" b="1" u="sng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2000" b="1" smtClean="0">
                <a:solidFill>
                  <a:schemeClr val="accent2"/>
                </a:solidFill>
                <a:latin typeface="Comic Sans MS" pitchFamily="66" charset="0"/>
              </a:rPr>
              <a:t>Co</a:t>
            </a:r>
            <a:r>
              <a:rPr lang="en-US" sz="2000" b="1" smtClean="0">
                <a:solidFill>
                  <a:schemeClr val="tx1"/>
                </a:solidFill>
                <a:latin typeface="Comic Sans MS" pitchFamily="66" charset="0"/>
              </a:rPr>
              <a:t>mmon </a:t>
            </a:r>
            <a:r>
              <a:rPr lang="en-US" sz="2000" b="1" smtClean="0">
                <a:solidFill>
                  <a:schemeClr val="accent2"/>
                </a:solidFill>
                <a:latin typeface="Comic Sans MS" pitchFamily="66" charset="0"/>
              </a:rPr>
              <a:t>M</a:t>
            </a:r>
            <a:r>
              <a:rPr lang="en-US" sz="2000" b="1" smtClean="0">
                <a:solidFill>
                  <a:schemeClr val="tx1"/>
                </a:solidFill>
                <a:latin typeface="Comic Sans MS" pitchFamily="66" charset="0"/>
              </a:rPr>
              <a:t>uon </a:t>
            </a:r>
            <a:r>
              <a:rPr lang="en-US" sz="2000" b="1" smtClean="0">
                <a:solidFill>
                  <a:schemeClr val="accent2"/>
                </a:solidFill>
                <a:latin typeface="Comic Sans MS" pitchFamily="66" charset="0"/>
              </a:rPr>
              <a:t>P</a:t>
            </a:r>
            <a:r>
              <a:rPr lang="en-US" sz="2000" b="1" smtClean="0">
                <a:solidFill>
                  <a:schemeClr val="tx1"/>
                </a:solidFill>
                <a:latin typeface="Comic Sans MS" pitchFamily="66" charset="0"/>
              </a:rPr>
              <a:t>roton </a:t>
            </a:r>
            <a:r>
              <a:rPr lang="en-US" sz="2000" b="1" smtClean="0">
                <a:solidFill>
                  <a:schemeClr val="accent2"/>
                </a:solidFill>
                <a:latin typeface="Comic Sans MS" pitchFamily="66" charset="0"/>
              </a:rPr>
              <a:t>A</a:t>
            </a:r>
            <a:r>
              <a:rPr lang="en-US" sz="2000" b="1" smtClean="0">
                <a:solidFill>
                  <a:schemeClr val="tx1"/>
                </a:solidFill>
                <a:latin typeface="Comic Sans MS" pitchFamily="66" charset="0"/>
              </a:rPr>
              <a:t>pparatus for </a:t>
            </a:r>
            <a:r>
              <a:rPr lang="en-US" sz="2000" b="1" smtClean="0">
                <a:solidFill>
                  <a:schemeClr val="accent2"/>
                </a:solidFill>
                <a:latin typeface="Comic Sans MS" pitchFamily="66" charset="0"/>
              </a:rPr>
              <a:t>S</a:t>
            </a:r>
            <a:r>
              <a:rPr lang="en-US" sz="2000" b="1" smtClean="0">
                <a:solidFill>
                  <a:schemeClr val="tx1"/>
                </a:solidFill>
                <a:latin typeface="Comic Sans MS" pitchFamily="66" charset="0"/>
              </a:rPr>
              <a:t>tructure and </a:t>
            </a:r>
            <a:r>
              <a:rPr lang="en-US" sz="2000" b="1" smtClean="0">
                <a:solidFill>
                  <a:schemeClr val="accent2"/>
                </a:solidFill>
                <a:latin typeface="Comic Sans MS" pitchFamily="66" charset="0"/>
              </a:rPr>
              <a:t>S</a:t>
            </a:r>
            <a:r>
              <a:rPr lang="en-US" sz="2000" b="1" smtClean="0">
                <a:solidFill>
                  <a:schemeClr val="tx1"/>
                </a:solidFill>
                <a:latin typeface="Comic Sans MS" pitchFamily="66" charset="0"/>
              </a:rPr>
              <a:t>pectroscopy</a:t>
            </a:r>
            <a:endParaRPr lang="ru-RU" sz="2000" b="1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5126" name="Picture 4" descr="compass-0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6" descr="cp_1"/>
          <p:cNvPicPr>
            <a:picLocks noChangeAspect="1" noChangeArrowheads="1"/>
          </p:cNvPicPr>
          <p:nvPr/>
        </p:nvPicPr>
        <p:blipFill>
          <a:blip r:embed="rId4" cstate="print"/>
          <a:srcRect l="3468" t="8501" b="5499"/>
          <a:stretch>
            <a:fillRect/>
          </a:stretch>
        </p:blipFill>
        <p:spPr bwMode="auto">
          <a:xfrm>
            <a:off x="517287" y="1196978"/>
            <a:ext cx="6559062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" descr="ihep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7"/>
          <p:cNvSpPr txBox="1">
            <a:spLocks noChangeArrowheads="1"/>
          </p:cNvSpPr>
          <p:nvPr/>
        </p:nvSpPr>
        <p:spPr bwMode="auto">
          <a:xfrm>
            <a:off x="2113085" y="2384425"/>
            <a:ext cx="1639680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spectrometer</a:t>
            </a:r>
            <a:endParaRPr lang="en-US" sz="1600" i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30" name="Text Box 8"/>
          <p:cNvSpPr txBox="1">
            <a:spLocks noChangeArrowheads="1"/>
          </p:cNvSpPr>
          <p:nvPr/>
        </p:nvSpPr>
        <p:spPr bwMode="auto">
          <a:xfrm>
            <a:off x="184640" y="3392488"/>
            <a:ext cx="1569148" cy="33855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st </a:t>
            </a:r>
            <a:r>
              <a:rPr lang="en-US" sz="16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spectrometer</a:t>
            </a:r>
          </a:p>
        </p:txBody>
      </p:sp>
      <p:sp>
        <p:nvSpPr>
          <p:cNvPr id="5131" name="Text Box 9"/>
          <p:cNvSpPr txBox="1">
            <a:spLocks noChangeArrowheads="1"/>
          </p:cNvSpPr>
          <p:nvPr/>
        </p:nvSpPr>
        <p:spPr bwMode="auto">
          <a:xfrm>
            <a:off x="218343" y="386080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SM1 magnet</a:t>
            </a:r>
          </a:p>
        </p:txBody>
      </p:sp>
      <p:sp>
        <p:nvSpPr>
          <p:cNvPr id="5132" name="Text Box 10"/>
          <p:cNvSpPr txBox="1">
            <a:spLocks noChangeArrowheads="1"/>
          </p:cNvSpPr>
          <p:nvPr/>
        </p:nvSpPr>
        <p:spPr bwMode="auto">
          <a:xfrm>
            <a:off x="2145323" y="2744788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SM2 magnet</a:t>
            </a:r>
          </a:p>
        </p:txBody>
      </p:sp>
      <p:sp>
        <p:nvSpPr>
          <p:cNvPr id="5133" name="Line 11"/>
          <p:cNvSpPr>
            <a:spLocks noChangeShapeType="1"/>
          </p:cNvSpPr>
          <p:nvPr/>
        </p:nvSpPr>
        <p:spPr bwMode="auto">
          <a:xfrm>
            <a:off x="1115161" y="4149725"/>
            <a:ext cx="366346" cy="323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Line 12"/>
          <p:cNvSpPr>
            <a:spLocks noChangeShapeType="1"/>
          </p:cNvSpPr>
          <p:nvPr/>
        </p:nvSpPr>
        <p:spPr bwMode="auto">
          <a:xfrm>
            <a:off x="2677258" y="3033726"/>
            <a:ext cx="432288" cy="395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Line 13"/>
          <p:cNvSpPr>
            <a:spLocks noChangeShapeType="1"/>
          </p:cNvSpPr>
          <p:nvPr/>
        </p:nvSpPr>
        <p:spPr bwMode="auto">
          <a:xfrm flipV="1">
            <a:off x="1647099" y="2636838"/>
            <a:ext cx="5483469" cy="34210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Text Box 14"/>
          <p:cNvSpPr txBox="1">
            <a:spLocks noChangeArrowheads="1"/>
          </p:cNvSpPr>
          <p:nvPr/>
        </p:nvSpPr>
        <p:spPr bwMode="auto">
          <a:xfrm>
            <a:off x="4273060" y="3824288"/>
            <a:ext cx="612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latin typeface="Times New Roman" pitchFamily="18" charset="0"/>
                <a:cs typeface="Times New Roman" pitchFamily="18" charset="0"/>
              </a:rPr>
              <a:t>50 m</a:t>
            </a:r>
          </a:p>
        </p:txBody>
      </p:sp>
      <p:sp>
        <p:nvSpPr>
          <p:cNvPr id="5137" name="Text Box 15"/>
          <p:cNvSpPr txBox="1">
            <a:spLocks noChangeArrowheads="1"/>
          </p:cNvSpPr>
          <p:nvPr/>
        </p:nvSpPr>
        <p:spPr bwMode="auto">
          <a:xfrm>
            <a:off x="3009907" y="5084763"/>
            <a:ext cx="854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ECAL1</a:t>
            </a:r>
          </a:p>
        </p:txBody>
      </p:sp>
      <p:sp>
        <p:nvSpPr>
          <p:cNvPr id="5138" name="Text Box 16"/>
          <p:cNvSpPr txBox="1">
            <a:spLocks noChangeArrowheads="1"/>
          </p:cNvSpPr>
          <p:nvPr/>
        </p:nvSpPr>
        <p:spPr bwMode="auto">
          <a:xfrm>
            <a:off x="5070237" y="3752850"/>
            <a:ext cx="854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ECAL2</a:t>
            </a:r>
          </a:p>
        </p:txBody>
      </p:sp>
      <p:sp>
        <p:nvSpPr>
          <p:cNvPr id="5139" name="Line 17"/>
          <p:cNvSpPr>
            <a:spLocks noChangeShapeType="1"/>
          </p:cNvSpPr>
          <p:nvPr/>
        </p:nvSpPr>
        <p:spPr bwMode="auto">
          <a:xfrm flipH="1" flipV="1">
            <a:off x="2744666" y="4545013"/>
            <a:ext cx="631580" cy="64770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Line 18"/>
          <p:cNvSpPr>
            <a:spLocks noChangeShapeType="1"/>
          </p:cNvSpPr>
          <p:nvPr/>
        </p:nvSpPr>
        <p:spPr bwMode="auto">
          <a:xfrm flipH="1" flipV="1">
            <a:off x="4936882" y="2997213"/>
            <a:ext cx="499696" cy="792163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Text Box 19"/>
          <p:cNvSpPr txBox="1">
            <a:spLocks noChangeArrowheads="1"/>
          </p:cNvSpPr>
          <p:nvPr/>
        </p:nvSpPr>
        <p:spPr bwMode="auto">
          <a:xfrm>
            <a:off x="3774837" y="4905382"/>
            <a:ext cx="3023089" cy="1600438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First electromagnetic calorimeter</a:t>
            </a:r>
          </a:p>
          <a:p>
            <a:pPr algn="l">
              <a:buFontTx/>
              <a:buChar char="•"/>
            </a:pPr>
            <a:r>
              <a:rPr lang="en-US" sz="1400" i="1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dimension: 4.0 x 2.9 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2,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; 1500 channels</a:t>
            </a:r>
            <a:r>
              <a:rPr lang="en-US" sz="1400">
                <a:solidFill>
                  <a:schemeClr val="accent2"/>
                </a:solidFill>
              </a:rPr>
              <a:t>,</a:t>
            </a:r>
            <a:r>
              <a:rPr lang="en-US" sz="1400"/>
              <a:t> </a:t>
            </a:r>
            <a:endParaRPr lang="en-US" sz="1400">
              <a:solidFill>
                <a:schemeClr val="accent2"/>
              </a:solidFill>
              <a:latin typeface="Times New Roman" pitchFamily="18" charset="0"/>
            </a:endParaRPr>
          </a:p>
          <a:p>
            <a:pPr algn="l">
              <a:buFontTx/>
              <a:buChar char="•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 three types of lead glass blocks 38x38 mm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, 75x75  mm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, 142x142 mm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;</a:t>
            </a:r>
          </a:p>
          <a:p>
            <a:pPr algn="l">
              <a:buFontTx/>
              <a:buChar char="•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 central hole 1.1x0.6 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;</a:t>
            </a:r>
          </a:p>
          <a:p>
            <a:pPr algn="l">
              <a:buFontTx/>
              <a:buChar char="•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 angular acceptance 180x130 mrad</a:t>
            </a:r>
          </a:p>
        </p:txBody>
      </p:sp>
      <p:sp>
        <p:nvSpPr>
          <p:cNvPr id="5142" name="Text Box 20"/>
          <p:cNvSpPr txBox="1">
            <a:spLocks noChangeArrowheads="1"/>
          </p:cNvSpPr>
          <p:nvPr/>
        </p:nvSpPr>
        <p:spPr bwMode="auto">
          <a:xfrm>
            <a:off x="5901104" y="3141663"/>
            <a:ext cx="3023088" cy="1815882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Second electromagnetic calorimeter</a:t>
            </a:r>
          </a:p>
          <a:p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(GAMS-4000 detector, since 1980 at CERN, NA12 and WA102)</a:t>
            </a:r>
          </a:p>
          <a:p>
            <a:endParaRPr lang="en-US" sz="14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buFontTx/>
              <a:buChar char="•"/>
            </a:pPr>
            <a:r>
              <a:rPr lang="en-US" sz="1400" i="1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dimension: 2.6 x 2.0 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2,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; 3000 channels</a:t>
            </a:r>
            <a:r>
              <a:rPr lang="en-US" sz="1400">
                <a:solidFill>
                  <a:schemeClr val="accent2"/>
                </a:solidFill>
              </a:rPr>
              <a:t>;</a:t>
            </a:r>
            <a:endParaRPr lang="en-US" sz="1400">
              <a:solidFill>
                <a:schemeClr val="accent2"/>
              </a:solidFill>
              <a:latin typeface="Times New Roman" pitchFamily="18" charset="0"/>
            </a:endParaRPr>
          </a:p>
          <a:p>
            <a:pPr algn="l">
              <a:buFontTx/>
              <a:buChar char="•"/>
            </a:pP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 Spiral Shashlik and lead glass blocks, 38x38 mm</a:t>
            </a:r>
            <a:r>
              <a:rPr lang="en-US" sz="1400" baseline="30000">
                <a:solidFill>
                  <a:schemeClr val="accent2"/>
                </a:solidFill>
                <a:latin typeface="Times New Roman" pitchFamily="18" charset="0"/>
              </a:rPr>
              <a:t>2</a:t>
            </a:r>
            <a:r>
              <a:rPr lang="en-US" sz="1400">
                <a:solidFill>
                  <a:schemeClr val="accent2"/>
                </a:solidFill>
                <a:latin typeface="Times New Roman" pitchFamily="18" charset="0"/>
              </a:rPr>
              <a:t>;</a:t>
            </a:r>
          </a:p>
        </p:txBody>
      </p:sp>
      <p:sp>
        <p:nvSpPr>
          <p:cNvPr id="5143" name="Text Box 21"/>
          <p:cNvSpPr txBox="1">
            <a:spLocks noChangeArrowheads="1"/>
          </p:cNvSpPr>
          <p:nvPr/>
        </p:nvSpPr>
        <p:spPr bwMode="auto">
          <a:xfrm>
            <a:off x="252053" y="1341441"/>
            <a:ext cx="1926981" cy="1169551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Muon beam:</a:t>
            </a:r>
          </a:p>
          <a:p>
            <a:pPr algn="l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data taking  2002-2007</a:t>
            </a:r>
          </a:p>
          <a:p>
            <a:pPr algn="l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Intensity  2x10</a:t>
            </a:r>
            <a:r>
              <a:rPr lang="en-US" sz="14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spill</a:t>
            </a:r>
            <a:r>
              <a:rPr lang="en-US" sz="14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4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44" name="Text Box 23"/>
          <p:cNvSpPr txBox="1">
            <a:spLocks noChangeArrowheads="1"/>
          </p:cNvSpPr>
          <p:nvPr/>
        </p:nvSpPr>
        <p:spPr bwMode="auto">
          <a:xfrm>
            <a:off x="2412025" y="1341441"/>
            <a:ext cx="1926981" cy="1169551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Hadron beam:</a:t>
            </a:r>
          </a:p>
          <a:p>
            <a:pPr algn="l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data taking  2008-2009</a:t>
            </a:r>
          </a:p>
          <a:p>
            <a:pPr algn="l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Intensity  5x10</a:t>
            </a:r>
            <a:r>
              <a:rPr lang="en-US" sz="14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spill</a:t>
            </a:r>
            <a:r>
              <a:rPr lang="en-US" sz="1400" b="1" baseline="300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4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>
                <a:solidFill>
                  <a:srgbClr val="3333CC"/>
                </a:solidFill>
              </a:rPr>
              <a:t>NA62, 21 October 2010</a:t>
            </a:r>
            <a:endParaRPr lang="fr-FR">
              <a:solidFill>
                <a:srgbClr val="3333CC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>
                <a:solidFill>
                  <a:srgbClr val="3333CC"/>
                </a:solidFill>
              </a:rPr>
              <a:t>V.Polyakov, Shashlik calorimeter</a:t>
            </a: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978697C-527B-476A-AB6E-C56DC9B39EB1}" type="slidenum">
              <a:rPr lang="fr-FR">
                <a:solidFill>
                  <a:srgbClr val="3333CC"/>
                </a:solidFill>
              </a:rPr>
              <a:pPr/>
              <a:t>7</a:t>
            </a:fld>
            <a:endParaRPr lang="fr-FR">
              <a:solidFill>
                <a:srgbClr val="3333CC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629400" cy="579438"/>
          </a:xfrm>
        </p:spPr>
        <p:txBody>
          <a:bodyPr>
            <a:spAutoFit/>
          </a:bodyPr>
          <a:lstStyle/>
          <a:p>
            <a:r>
              <a:rPr lang="en-US" sz="3200" b="1" smtClean="0">
                <a:solidFill>
                  <a:schemeClr val="accent2"/>
                </a:solidFill>
                <a:latin typeface="Comic Sans MS" pitchFamily="66" charset="0"/>
              </a:rPr>
              <a:t>Spiral Shashlik module</a:t>
            </a:r>
          </a:p>
        </p:txBody>
      </p:sp>
      <p:pic>
        <p:nvPicPr>
          <p:cNvPr id="9222" name="Picture 10" descr="ihep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1" descr="compass-0_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2" descr="Mo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338" y="3897328"/>
            <a:ext cx="7967297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Содержимое 10"/>
          <p:cNvSpPr>
            <a:spLocks noGrp="1"/>
          </p:cNvSpPr>
          <p:nvPr>
            <p:ph idx="1"/>
          </p:nvPr>
        </p:nvSpPr>
        <p:spPr>
          <a:xfrm>
            <a:off x="550985" y="873129"/>
            <a:ext cx="7772400" cy="2411413"/>
          </a:xfrm>
        </p:spPr>
        <p:txBody>
          <a:bodyPr/>
          <a:lstStyle/>
          <a:p>
            <a:r>
              <a:rPr lang="en-US" sz="1600" dirty="0" smtClean="0"/>
              <a:t>Dimensions			38.2x38.2 mm</a:t>
            </a:r>
            <a:r>
              <a:rPr lang="en-US" sz="1600" baseline="30000" dirty="0" smtClean="0"/>
              <a:t>2</a:t>
            </a:r>
            <a:endParaRPr lang="ru-RU" sz="1600" dirty="0" smtClean="0"/>
          </a:p>
          <a:p>
            <a:r>
              <a:rPr lang="en-US" sz="1600" dirty="0" smtClean="0"/>
              <a:t>Radiation length		17.5mm</a:t>
            </a:r>
          </a:p>
          <a:p>
            <a:r>
              <a:rPr lang="en-US" sz="1600" dirty="0" smtClean="0"/>
              <a:t>Moliere radius 			36mm</a:t>
            </a:r>
            <a:endParaRPr lang="ru-RU" sz="1600" dirty="0" smtClean="0"/>
          </a:p>
          <a:p>
            <a:r>
              <a:rPr lang="en-US" sz="1600" dirty="0" smtClean="0"/>
              <a:t>Radiation thickness 		22.5 X</a:t>
            </a:r>
            <a:r>
              <a:rPr lang="en-US" sz="1600" baseline="-25000" dirty="0" smtClean="0"/>
              <a:t>0</a:t>
            </a:r>
            <a:endParaRPr lang="ru-RU" sz="1600" dirty="0" smtClean="0"/>
          </a:p>
          <a:p>
            <a:r>
              <a:rPr lang="en-US" sz="1600" dirty="0" err="1" smtClean="0"/>
              <a:t>Scintillator</a:t>
            </a:r>
            <a:r>
              <a:rPr lang="en-US" sz="1600" dirty="0" smtClean="0"/>
              <a:t> thickness		1.5mm</a:t>
            </a:r>
            <a:endParaRPr lang="ru-RU" sz="1600" dirty="0" smtClean="0"/>
          </a:p>
          <a:p>
            <a:r>
              <a:rPr lang="en-US" sz="1600" dirty="0" smtClean="0"/>
              <a:t>Lead thickness			0.8mm</a:t>
            </a:r>
            <a:endParaRPr lang="ru-RU" sz="1600" dirty="0" smtClean="0"/>
          </a:p>
          <a:p>
            <a:r>
              <a:rPr lang="en-US" sz="1600" b="1" dirty="0" smtClean="0"/>
              <a:t>Radiation</a:t>
            </a:r>
            <a:r>
              <a:rPr lang="en-US" sz="1600" dirty="0" smtClean="0"/>
              <a:t> hardness 		0.5 </a:t>
            </a:r>
            <a:r>
              <a:rPr lang="en-US" sz="1600" dirty="0" err="1" smtClean="0"/>
              <a:t>Mrad</a:t>
            </a:r>
            <a:endParaRPr lang="ru-RU" sz="1600" dirty="0" smtClean="0"/>
          </a:p>
          <a:p>
            <a:r>
              <a:rPr lang="en-US" sz="1600" dirty="0" smtClean="0"/>
              <a:t>Energy resolution		6.5%/√E     1%</a:t>
            </a:r>
            <a:endParaRPr lang="ru-RU" sz="1600" dirty="0" smtClean="0"/>
          </a:p>
        </p:txBody>
      </p:sp>
      <p:sp>
        <p:nvSpPr>
          <p:cNvPr id="9226" name="Блок-схема: ИЛИ 17"/>
          <p:cNvSpPr>
            <a:spLocks noChangeArrowheads="1"/>
          </p:cNvSpPr>
          <p:nvPr/>
        </p:nvSpPr>
        <p:spPr bwMode="auto">
          <a:xfrm>
            <a:off x="4805004" y="2997215"/>
            <a:ext cx="131885" cy="144463"/>
          </a:xfrm>
          <a:prstGeom prst="flowChartOr">
            <a:avLst/>
          </a:prstGeom>
          <a:noFill/>
          <a:ln w="9525" algn="ctr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24579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2458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528C53-18D6-4F58-8B76-DAA77B472ED8}" type="slidenum">
              <a:rPr lang="fr-FR"/>
              <a:pPr/>
              <a:t>8</a:t>
            </a:fld>
            <a:endParaRPr lang="fr-FR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446" y="661988"/>
            <a:ext cx="6629400" cy="579437"/>
          </a:xfrm>
          <a:noFill/>
        </p:spPr>
        <p:txBody>
          <a:bodyPr>
            <a:spAutoFit/>
          </a:bodyPr>
          <a:lstStyle/>
          <a:p>
            <a:r>
              <a:rPr lang="en-US" sz="3200" b="1" smtClean="0">
                <a:solidFill>
                  <a:schemeClr val="accent2"/>
                </a:solidFill>
                <a:latin typeface="Comic Sans MS" pitchFamily="66" charset="0"/>
              </a:rPr>
              <a:t>Spiral Shashlik module</a:t>
            </a:r>
          </a:p>
        </p:txBody>
      </p:sp>
      <p:pic>
        <p:nvPicPr>
          <p:cNvPr id="24582" name="Picture 10" descr="ihep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1" descr="compass-0_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2" descr="Mo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928" y="1304925"/>
            <a:ext cx="7967296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3" descr="Spir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931" y="3968750"/>
            <a:ext cx="3755781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12474" r="40091"/>
          <a:stretch>
            <a:fillRect/>
          </a:stretch>
        </p:blipFill>
        <p:spPr>
          <a:xfrm>
            <a:off x="5037993" y="3933825"/>
            <a:ext cx="3456843" cy="2122488"/>
          </a:xfrm>
          <a:noFill/>
        </p:spPr>
      </p:pic>
      <p:pic>
        <p:nvPicPr>
          <p:cNvPr id="105474" name="Picture 2" descr="Z:\work_doc\my_presentation\solid_201106\solid_ec_forwardangle\shashlik_foto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143000"/>
            <a:ext cx="7086600" cy="2697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Calo meeting, 26 October 2010</a:t>
            </a:r>
            <a:endParaRPr lang="fr-FR"/>
          </a:p>
        </p:txBody>
      </p:sp>
      <p:sp>
        <p:nvSpPr>
          <p:cNvPr id="10243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beam tests</a:t>
            </a:r>
          </a:p>
        </p:txBody>
      </p:sp>
      <p:sp>
        <p:nvSpPr>
          <p:cNvPr id="1024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05AFF6-F1CB-437C-B070-9B6C4478AAC3}" type="slidenum">
              <a:rPr lang="fr-FR"/>
              <a:pPr/>
              <a:t>9</a:t>
            </a:fld>
            <a:endParaRPr lang="fr-FR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2445727" y="152411"/>
            <a:ext cx="4290646" cy="396875"/>
          </a:xfrm>
        </p:spPr>
        <p:txBody>
          <a:bodyPr/>
          <a:lstStyle/>
          <a:p>
            <a:r>
              <a:rPr lang="en-US" sz="2800" b="1" u="sng" smtClean="0">
                <a:solidFill>
                  <a:srgbClr val="008000"/>
                </a:solidFill>
                <a:latin typeface="Comic Sans MS" pitchFamily="66" charset="0"/>
              </a:rPr>
              <a:t>Spiral Shashlik</a:t>
            </a:r>
            <a:endParaRPr lang="ru-RU" sz="2800" b="1" u="sng" smtClean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2887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815" y="2055821"/>
            <a:ext cx="45720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82" name="Oval 14"/>
          <p:cNvSpPr>
            <a:spLocks noChangeAspect="1" noChangeArrowheads="1"/>
          </p:cNvSpPr>
          <p:nvPr/>
        </p:nvSpPr>
        <p:spPr bwMode="auto">
          <a:xfrm>
            <a:off x="1381863" y="3702050"/>
            <a:ext cx="1097573" cy="1189038"/>
          </a:xfrm>
          <a:prstGeom prst="ellipse">
            <a:avLst/>
          </a:prstGeom>
          <a:solidFill>
            <a:srgbClr val="FFFF99">
              <a:alpha val="50195"/>
            </a:srgbClr>
          </a:solidFill>
          <a:ln w="190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8783" name="Oval 15"/>
          <p:cNvSpPr>
            <a:spLocks noChangeAspect="1" noChangeArrowheads="1"/>
          </p:cNvSpPr>
          <p:nvPr/>
        </p:nvSpPr>
        <p:spPr bwMode="auto">
          <a:xfrm>
            <a:off x="1647092" y="3824299"/>
            <a:ext cx="1097574" cy="1189037"/>
          </a:xfrm>
          <a:prstGeom prst="ellipse">
            <a:avLst/>
          </a:prstGeom>
          <a:solidFill>
            <a:srgbClr val="FFFF99">
              <a:alpha val="50195"/>
            </a:srgbClr>
          </a:solidFill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8784" name="Oval 16"/>
          <p:cNvSpPr>
            <a:spLocks noChangeAspect="1" noChangeArrowheads="1"/>
          </p:cNvSpPr>
          <p:nvPr/>
        </p:nvSpPr>
        <p:spPr bwMode="auto">
          <a:xfrm>
            <a:off x="1946031" y="3824299"/>
            <a:ext cx="1097574" cy="1189037"/>
          </a:xfrm>
          <a:prstGeom prst="ellipse">
            <a:avLst/>
          </a:prstGeom>
          <a:solidFill>
            <a:srgbClr val="FFFF99">
              <a:alpha val="50195"/>
            </a:srgbClr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8786" name="Oval 18"/>
          <p:cNvSpPr>
            <a:spLocks noChangeAspect="1" noChangeArrowheads="1"/>
          </p:cNvSpPr>
          <p:nvPr/>
        </p:nvSpPr>
        <p:spPr bwMode="auto">
          <a:xfrm>
            <a:off x="2244974" y="3716349"/>
            <a:ext cx="1097574" cy="1189037"/>
          </a:xfrm>
          <a:prstGeom prst="ellipse">
            <a:avLst/>
          </a:prstGeom>
          <a:solidFill>
            <a:srgbClr val="FFFF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8790" name="Line 22"/>
          <p:cNvSpPr>
            <a:spLocks noChangeShapeType="1"/>
          </p:cNvSpPr>
          <p:nvPr/>
        </p:nvSpPr>
        <p:spPr bwMode="auto">
          <a:xfrm flipV="1">
            <a:off x="983276" y="4652974"/>
            <a:ext cx="797169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91" name="Text Box 23"/>
          <p:cNvSpPr txBox="1">
            <a:spLocks noChangeArrowheads="1"/>
          </p:cNvSpPr>
          <p:nvPr/>
        </p:nvSpPr>
        <p:spPr bwMode="auto">
          <a:xfrm>
            <a:off x="470394" y="5578476"/>
            <a:ext cx="684803" cy="369332"/>
          </a:xfrm>
          <a:prstGeom prst="rect">
            <a:avLst/>
          </a:prstGeom>
          <a:solidFill>
            <a:srgbClr val="00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1mm</a:t>
            </a:r>
            <a:endParaRPr lang="ru-RU" b="1"/>
          </a:p>
        </p:txBody>
      </p:sp>
      <p:sp>
        <p:nvSpPr>
          <p:cNvPr id="288795" name="Line 27"/>
          <p:cNvSpPr>
            <a:spLocks noChangeShapeType="1"/>
          </p:cNvSpPr>
          <p:nvPr/>
        </p:nvSpPr>
        <p:spPr bwMode="auto">
          <a:xfrm flipV="1">
            <a:off x="716579" y="4292611"/>
            <a:ext cx="665285" cy="46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96" name="Text Box 28"/>
          <p:cNvSpPr txBox="1">
            <a:spLocks noChangeArrowheads="1"/>
          </p:cNvSpPr>
          <p:nvPr/>
        </p:nvSpPr>
        <p:spPr bwMode="auto">
          <a:xfrm>
            <a:off x="8798" y="4652963"/>
            <a:ext cx="925253" cy="369332"/>
          </a:xfrm>
          <a:prstGeom prst="rect">
            <a:avLst/>
          </a:prstGeom>
          <a:solidFill>
            <a:srgbClr val="00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1.4mm</a:t>
            </a:r>
            <a:endParaRPr lang="ru-RU" b="1"/>
          </a:p>
        </p:txBody>
      </p:sp>
      <p:sp>
        <p:nvSpPr>
          <p:cNvPr id="288797" name="Text Box 29"/>
          <p:cNvSpPr txBox="1">
            <a:spLocks noChangeArrowheads="1"/>
          </p:cNvSpPr>
          <p:nvPr/>
        </p:nvSpPr>
        <p:spPr bwMode="auto">
          <a:xfrm>
            <a:off x="593483" y="1125538"/>
            <a:ext cx="684803" cy="369332"/>
          </a:xfrm>
          <a:prstGeom prst="rect">
            <a:avLst/>
          </a:prstGeom>
          <a:solidFill>
            <a:srgbClr val="00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2mm</a:t>
            </a:r>
            <a:endParaRPr lang="ru-RU" b="1"/>
          </a:p>
        </p:txBody>
      </p:sp>
      <p:sp>
        <p:nvSpPr>
          <p:cNvPr id="288798" name="Line 30"/>
          <p:cNvSpPr>
            <a:spLocks noChangeShapeType="1"/>
          </p:cNvSpPr>
          <p:nvPr/>
        </p:nvSpPr>
        <p:spPr bwMode="auto">
          <a:xfrm>
            <a:off x="1148866" y="1376363"/>
            <a:ext cx="93052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800" name="Text Box 32"/>
          <p:cNvSpPr txBox="1">
            <a:spLocks noChangeArrowheads="1"/>
          </p:cNvSpPr>
          <p:nvPr/>
        </p:nvSpPr>
        <p:spPr bwMode="auto">
          <a:xfrm>
            <a:off x="152405" y="3644901"/>
            <a:ext cx="801823" cy="369332"/>
          </a:xfrm>
          <a:prstGeom prst="rect">
            <a:avLst/>
          </a:prstGeom>
          <a:solidFill>
            <a:srgbClr val="00FF00">
              <a:alpha val="43137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22.5</a:t>
            </a:r>
            <a:r>
              <a:rPr lang="en-US" b="1" baseline="30000"/>
              <a:t>0</a:t>
            </a:r>
            <a:endParaRPr lang="ru-RU" b="1"/>
          </a:p>
        </p:txBody>
      </p:sp>
      <p:sp>
        <p:nvSpPr>
          <p:cNvPr id="288801" name="Line 33"/>
          <p:cNvSpPr>
            <a:spLocks noChangeShapeType="1"/>
          </p:cNvSpPr>
          <p:nvPr/>
        </p:nvSpPr>
        <p:spPr bwMode="auto">
          <a:xfrm flipV="1">
            <a:off x="816222" y="3429000"/>
            <a:ext cx="1030165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259" name="Picture 34" descr="shahlyk_spir_2mm"/>
          <p:cNvPicPr>
            <a:picLocks noChangeAspect="1" noChangeArrowheads="1"/>
          </p:cNvPicPr>
          <p:nvPr/>
        </p:nvPicPr>
        <p:blipFill>
          <a:blip r:embed="rId4" cstate="print"/>
          <a:srcRect r="51192"/>
          <a:stretch>
            <a:fillRect/>
          </a:stretch>
        </p:blipFill>
        <p:spPr bwMode="auto">
          <a:xfrm>
            <a:off x="5635869" y="2722563"/>
            <a:ext cx="3024554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Rectangle 35"/>
          <p:cNvSpPr>
            <a:spLocks noChangeArrowheads="1"/>
          </p:cNvSpPr>
          <p:nvPr/>
        </p:nvSpPr>
        <p:spPr bwMode="auto">
          <a:xfrm>
            <a:off x="4040066" y="908050"/>
            <a:ext cx="492369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SzPct val="80000"/>
              <a:buFont typeface="Wingdings" pitchFamily="2" charset="2"/>
              <a:buChar char="Ø"/>
            </a:pPr>
            <a:r>
              <a:rPr lang="en-US" b="1">
                <a:sym typeface="Symbol" pitchFamily="18" charset="2"/>
              </a:rPr>
              <a:t>Sampling – 0.8 mm lead and 1.5 mm scintillator</a:t>
            </a:r>
            <a:r>
              <a:rPr lang="en-US" b="1">
                <a:sym typeface="Wingdings" pitchFamily="2" charset="2"/>
              </a:rPr>
              <a:t>; 4x4 fibers, 4 steel rods; </a:t>
            </a:r>
            <a:r>
              <a:rPr lang="en-US" b="1"/>
              <a:t>155 layers </a:t>
            </a:r>
          </a:p>
          <a:p>
            <a:pPr marL="342900" indent="-342900" algn="l">
              <a:spcBef>
                <a:spcPct val="20000"/>
              </a:spcBef>
              <a:buSzPct val="80000"/>
              <a:buFont typeface="Wingdings" pitchFamily="2" charset="2"/>
              <a:buChar char="Ø"/>
            </a:pPr>
            <a:r>
              <a:rPr lang="en-US" b="1"/>
              <a:t>4 types of scintillators and 2 types of lead plates</a:t>
            </a:r>
          </a:p>
        </p:txBody>
      </p:sp>
      <p:grpSp>
        <p:nvGrpSpPr>
          <p:cNvPr id="2" name="Группа 33"/>
          <p:cNvGrpSpPr>
            <a:grpSpLocks/>
          </p:cNvGrpSpPr>
          <p:nvPr/>
        </p:nvGrpSpPr>
        <p:grpSpPr bwMode="auto">
          <a:xfrm>
            <a:off x="2445728" y="2528888"/>
            <a:ext cx="1229457" cy="2125662"/>
            <a:chOff x="2649538" y="2528888"/>
            <a:chExt cx="1331912" cy="2125662"/>
          </a:xfrm>
        </p:grpSpPr>
        <p:sp>
          <p:nvSpPr>
            <p:cNvPr id="10274" name="Oval 36"/>
            <p:cNvSpPr>
              <a:spLocks noChangeAspect="1" noChangeArrowheads="1"/>
            </p:cNvSpPr>
            <p:nvPr/>
          </p:nvSpPr>
          <p:spPr bwMode="auto">
            <a:xfrm>
              <a:off x="2684463" y="3465513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5" name="Oval 40"/>
            <p:cNvSpPr>
              <a:spLocks noChangeAspect="1" noChangeArrowheads="1"/>
            </p:cNvSpPr>
            <p:nvPr/>
          </p:nvSpPr>
          <p:spPr bwMode="auto">
            <a:xfrm>
              <a:off x="2792413" y="3176588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6" name="Oval 42"/>
            <p:cNvSpPr>
              <a:spLocks noChangeAspect="1" noChangeArrowheads="1"/>
            </p:cNvSpPr>
            <p:nvPr/>
          </p:nvSpPr>
          <p:spPr bwMode="auto">
            <a:xfrm>
              <a:off x="2792413" y="2816225"/>
              <a:ext cx="1189037" cy="1189038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7" name="Oval 43"/>
            <p:cNvSpPr>
              <a:spLocks noChangeAspect="1" noChangeArrowheads="1"/>
            </p:cNvSpPr>
            <p:nvPr/>
          </p:nvSpPr>
          <p:spPr bwMode="auto">
            <a:xfrm>
              <a:off x="2649538" y="2528888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262" name="Picture 48" descr="ihep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49" descr="compass-0_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" y="0"/>
            <a:ext cx="8440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4"/>
          <p:cNvGrpSpPr>
            <a:grpSpLocks/>
          </p:cNvGrpSpPr>
          <p:nvPr/>
        </p:nvGrpSpPr>
        <p:grpSpPr bwMode="auto">
          <a:xfrm rot="-5400000">
            <a:off x="1696981" y="1853412"/>
            <a:ext cx="1331913" cy="1962150"/>
            <a:chOff x="2649538" y="2528888"/>
            <a:chExt cx="1331912" cy="2125662"/>
          </a:xfrm>
        </p:grpSpPr>
        <p:sp>
          <p:nvSpPr>
            <p:cNvPr id="10270" name="Oval 36"/>
            <p:cNvSpPr>
              <a:spLocks noChangeAspect="1" noChangeArrowheads="1"/>
            </p:cNvSpPr>
            <p:nvPr/>
          </p:nvSpPr>
          <p:spPr bwMode="auto">
            <a:xfrm>
              <a:off x="2684463" y="3465513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1" name="Oval 40"/>
            <p:cNvSpPr>
              <a:spLocks noChangeAspect="1" noChangeArrowheads="1"/>
            </p:cNvSpPr>
            <p:nvPr/>
          </p:nvSpPr>
          <p:spPr bwMode="auto">
            <a:xfrm>
              <a:off x="2792413" y="3176588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2" name="Oval 42"/>
            <p:cNvSpPr>
              <a:spLocks noChangeAspect="1" noChangeArrowheads="1"/>
            </p:cNvSpPr>
            <p:nvPr/>
          </p:nvSpPr>
          <p:spPr bwMode="auto">
            <a:xfrm>
              <a:off x="2792413" y="2816225"/>
              <a:ext cx="1189037" cy="1189038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73" name="Oval 43"/>
            <p:cNvSpPr>
              <a:spLocks noChangeAspect="1" noChangeArrowheads="1"/>
            </p:cNvSpPr>
            <p:nvPr/>
          </p:nvSpPr>
          <p:spPr bwMode="auto">
            <a:xfrm>
              <a:off x="2649538" y="2528888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Группа 39"/>
          <p:cNvGrpSpPr>
            <a:grpSpLocks/>
          </p:cNvGrpSpPr>
          <p:nvPr/>
        </p:nvGrpSpPr>
        <p:grpSpPr bwMode="auto">
          <a:xfrm flipH="1">
            <a:off x="1049221" y="2528888"/>
            <a:ext cx="1229458" cy="2125662"/>
            <a:chOff x="2649538" y="2528888"/>
            <a:chExt cx="1331912" cy="2125662"/>
          </a:xfrm>
        </p:grpSpPr>
        <p:sp>
          <p:nvSpPr>
            <p:cNvPr id="10266" name="Oval 36"/>
            <p:cNvSpPr>
              <a:spLocks noChangeAspect="1" noChangeArrowheads="1"/>
            </p:cNvSpPr>
            <p:nvPr/>
          </p:nvSpPr>
          <p:spPr bwMode="auto">
            <a:xfrm>
              <a:off x="2684463" y="3465513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7" name="Oval 40"/>
            <p:cNvSpPr>
              <a:spLocks noChangeAspect="1" noChangeArrowheads="1"/>
            </p:cNvSpPr>
            <p:nvPr/>
          </p:nvSpPr>
          <p:spPr bwMode="auto">
            <a:xfrm>
              <a:off x="2792413" y="3176588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8" name="Oval 42"/>
            <p:cNvSpPr>
              <a:spLocks noChangeAspect="1" noChangeArrowheads="1"/>
            </p:cNvSpPr>
            <p:nvPr/>
          </p:nvSpPr>
          <p:spPr bwMode="auto">
            <a:xfrm>
              <a:off x="2792413" y="2816225"/>
              <a:ext cx="1189037" cy="1189038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69" name="Oval 43"/>
            <p:cNvSpPr>
              <a:spLocks noChangeAspect="1" noChangeArrowheads="1"/>
            </p:cNvSpPr>
            <p:nvPr/>
          </p:nvSpPr>
          <p:spPr bwMode="auto">
            <a:xfrm>
              <a:off x="2649538" y="2528888"/>
              <a:ext cx="1189037" cy="1189037"/>
            </a:xfrm>
            <a:prstGeom prst="ellipse">
              <a:avLst/>
            </a:prstGeom>
            <a:solidFill>
              <a:srgbClr val="FFFF99">
                <a:alpha val="50195"/>
              </a:srgbClr>
            </a:solidFill>
            <a:ln w="190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82" grpId="0" animBg="1"/>
      <p:bldP spid="288783" grpId="0" animBg="1"/>
      <p:bldP spid="288784" grpId="0" animBg="1"/>
      <p:bldP spid="288786" grpId="0" animBg="1"/>
      <p:bldP spid="288790" grpId="0" animBg="1"/>
      <p:bldP spid="288790" grpId="1" animBg="1"/>
      <p:bldP spid="288791" grpId="0" animBg="1"/>
      <p:bldP spid="288791" grpId="1" animBg="1"/>
      <p:bldP spid="288795" grpId="0" animBg="1"/>
      <p:bldP spid="288796" grpId="0" animBg="1"/>
      <p:bldP spid="288797" grpId="0" animBg="1"/>
      <p:bldP spid="288798" grpId="0" animBg="1"/>
      <p:bldP spid="288800" grpId="0" animBg="1"/>
      <p:bldP spid="28880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rgonne_Blue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ll_talk">
  <a:themeElements>
    <a:clrScheme name="coll_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ll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ll_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l_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oll_talk">
  <a:themeElements>
    <a:clrScheme name="coll_tal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ll_tal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ll_tal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l_tal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l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 New Roman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1372</Words>
  <Application>Microsoft Office PowerPoint</Application>
  <PresentationFormat>Letter Paper (8.5x11 in)</PresentationFormat>
  <Paragraphs>383</Paragraphs>
  <Slides>47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Calibri</vt:lpstr>
      <vt:lpstr>Comic Sans MS</vt:lpstr>
      <vt:lpstr>Times New Roman</vt:lpstr>
      <vt:lpstr>Wingdings</vt:lpstr>
      <vt:lpstr>Symbol</vt:lpstr>
      <vt:lpstr>MS PGothic</vt:lpstr>
      <vt:lpstr>Trebuchet MS</vt:lpstr>
      <vt:lpstr>Office Theme</vt:lpstr>
      <vt:lpstr>1_Argonne_Blue</vt:lpstr>
      <vt:lpstr>coll_talk</vt:lpstr>
      <vt:lpstr>1_coll_talk</vt:lpstr>
      <vt:lpstr>Nouvelle présentation</vt:lpstr>
      <vt:lpstr>Equation</vt:lpstr>
      <vt:lpstr>EC Forward Angle</vt:lpstr>
      <vt:lpstr>EC forward angle</vt:lpstr>
      <vt:lpstr>Requirement</vt:lpstr>
      <vt:lpstr>The Menu</vt:lpstr>
      <vt:lpstr>Radiation hard Shashlik calorimeter for COMPASS experiment</vt:lpstr>
      <vt:lpstr>The COMPASS experiment Common Muon Proton Apparatus for Structure and Spectroscopy</vt:lpstr>
      <vt:lpstr>Spiral Shashlik module</vt:lpstr>
      <vt:lpstr>Spiral Shashlik module</vt:lpstr>
      <vt:lpstr>Spiral Shashlik</vt:lpstr>
      <vt:lpstr>Energy resolution (T9 and H4 beam tests)</vt:lpstr>
      <vt:lpstr>Uniformity, 4GeV electrons</vt:lpstr>
      <vt:lpstr>Mass production </vt:lpstr>
      <vt:lpstr>Slide 13</vt:lpstr>
      <vt:lpstr>Slide 14</vt:lpstr>
      <vt:lpstr>Slide 15</vt:lpstr>
      <vt:lpstr>Slide 16</vt:lpstr>
      <vt:lpstr>Our module?</vt:lpstr>
      <vt:lpstr>Coverage</vt:lpstr>
      <vt:lpstr>Shashlyk Type Cost (IHEP)</vt:lpstr>
      <vt:lpstr>Calorimeter in Solenoid Flux Return</vt:lpstr>
      <vt:lpstr>Test module simulation</vt:lpstr>
      <vt:lpstr>Test module simulation</vt:lpstr>
      <vt:lpstr>Test module simulation</vt:lpstr>
      <vt:lpstr>Test module simulation 30cm shower with Iron, 4cm preshower with Tungsten</vt:lpstr>
      <vt:lpstr>SciFi Module Cost</vt:lpstr>
      <vt:lpstr>Which One to Choose?</vt:lpstr>
      <vt:lpstr>Energy flux estimatation</vt:lpstr>
      <vt:lpstr>Backup </vt:lpstr>
      <vt:lpstr>Total cost</vt:lpstr>
      <vt:lpstr>Shashlyk prototype module parameters</vt:lpstr>
      <vt:lpstr>Shashlyk modules production</vt:lpstr>
      <vt:lpstr>Shashlyk prototype pictures</vt:lpstr>
      <vt:lpstr>Minimum ionizing particle peak</vt:lpstr>
      <vt:lpstr>Energy Resolution dependence on  energy</vt:lpstr>
      <vt:lpstr>Energy Resolution parameterization</vt:lpstr>
      <vt:lpstr>Position resolution (center) dependence on energy </vt:lpstr>
      <vt:lpstr>Position resolution parameterization</vt:lpstr>
      <vt:lpstr>Calorimeter in Solenoid Flux Return</vt:lpstr>
      <vt:lpstr>Mixture of radiation material and scintillation fiber(glue)</vt:lpstr>
      <vt:lpstr>g-2 prototype test run</vt:lpstr>
      <vt:lpstr>Test module simulation</vt:lpstr>
      <vt:lpstr>Test module simulation hit distribution (No Field)</vt:lpstr>
      <vt:lpstr>Test module simulation shower position and size</vt:lpstr>
      <vt:lpstr>Test module simulation</vt:lpstr>
      <vt:lpstr>Test module simulation pion response</vt:lpstr>
      <vt:lpstr>Test module simulation add 4cm W preshower</vt:lpstr>
      <vt:lpstr>HallD Pb/SciFi BCAL optimazed for photon detection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 Forward Angle</dc:title>
  <dc:creator>owner</dc:creator>
  <cp:lastModifiedBy>zhao</cp:lastModifiedBy>
  <cp:revision>289</cp:revision>
  <dcterms:created xsi:type="dcterms:W3CDTF">2006-08-16T00:00:00Z</dcterms:created>
  <dcterms:modified xsi:type="dcterms:W3CDTF">2011-06-03T17:56:34Z</dcterms:modified>
</cp:coreProperties>
</file>