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sldIdLst>
    <p:sldId id="256" r:id="rId2"/>
    <p:sldId id="272" r:id="rId3"/>
    <p:sldId id="273" r:id="rId4"/>
    <p:sldId id="275" r:id="rId5"/>
    <p:sldId id="271" r:id="rId6"/>
    <p:sldId id="288" r:id="rId7"/>
    <p:sldId id="289" r:id="rId8"/>
    <p:sldId id="290" r:id="rId9"/>
    <p:sldId id="291" r:id="rId10"/>
    <p:sldId id="292" r:id="rId11"/>
    <p:sldId id="298" r:id="rId12"/>
    <p:sldId id="294" r:id="rId13"/>
    <p:sldId id="297" r:id="rId14"/>
    <p:sldId id="299" r:id="rId15"/>
    <p:sldId id="300" r:id="rId16"/>
    <p:sldId id="301" r:id="rId17"/>
    <p:sldId id="302" r:id="rId18"/>
    <p:sldId id="284" r:id="rId19"/>
    <p:sldId id="303" r:id="rId20"/>
    <p:sldId id="309" r:id="rId21"/>
    <p:sldId id="310" r:id="rId22"/>
    <p:sldId id="306" r:id="rId23"/>
    <p:sldId id="308" r:id="rId24"/>
    <p:sldId id="304" r:id="rId25"/>
    <p:sldId id="305" r:id="rId26"/>
    <p:sldId id="280" r:id="rId27"/>
    <p:sldId id="285" r:id="rId28"/>
  </p:sldIdLst>
  <p:sldSz cx="9144000" cy="6858000" type="screen4x3"/>
  <p:notesSz cx="6858000" cy="9144000"/>
  <p:embeddedFontLs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6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C9D35-34FC-4395-A43A-1EE59F591F4D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FCE4C-735D-42A2-A4EB-1A819801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400" dirty="0"/>
              <a:t>Factory method is a plug-in type approach.</a:t>
            </a:r>
          </a:p>
          <a:p>
            <a:endParaRPr lang="en-US" sz="1400" dirty="0"/>
          </a:p>
          <a:p>
            <a:r>
              <a:rPr lang="en-US" sz="1400" dirty="0"/>
              <a:t>A template is made for all hit routines.  It’s </a:t>
            </a:r>
            <a:r>
              <a:rPr lang="en-US" sz="1400" dirty="0" err="1"/>
              <a:t>c</a:t>
            </a:r>
            <a:r>
              <a:rPr lang="en-US" sz="1400" dirty="0"/>
              <a:t>++ so called virtual class with pure virtual methods.</a:t>
            </a:r>
          </a:p>
          <a:p>
            <a:r>
              <a:rPr lang="en-US" sz="1400" dirty="0"/>
              <a:t>This is the empty box you see here.</a:t>
            </a:r>
          </a:p>
          <a:p>
            <a:endParaRPr lang="en-US" sz="1400" dirty="0"/>
          </a:p>
          <a:p>
            <a:r>
              <a:rPr lang="en-US" sz="1400" dirty="0"/>
              <a:t>The advantage of this is that the I/O to the code is already taken care of, so the routines are stand alone code (i.e. plug-in) with fixed input and  dynamic output.</a:t>
            </a:r>
          </a:p>
          <a:p>
            <a:endParaRPr lang="en-US" sz="1400" dirty="0"/>
          </a:p>
          <a:p>
            <a:r>
              <a:rPr lang="en-US" sz="1400" dirty="0"/>
              <a:t>Programmers don’t have to look in the code for anything, just worry on how to process  and digitized the hit based on position, energy, timing, etc of each step.</a:t>
            </a:r>
          </a:p>
          <a:p>
            <a:endParaRPr lang="en-US" sz="1400" dirty="0"/>
          </a:p>
          <a:p>
            <a:r>
              <a:rPr lang="en-US" sz="1400" dirty="0"/>
              <a:t>They just have to “fill the box”</a:t>
            </a:r>
          </a:p>
        </p:txBody>
      </p:sp>
      <p:sp>
        <p:nvSpPr>
          <p:cNvPr id="6963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" charset="0"/>
              </a:rPr>
              <a:t>M. Ungaro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9F22-5145-41F9-BFC6-4E18681BA9A6}" type="datetime1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EA81-5E05-4BE0-B2B0-FCFE357055BC}" type="datetime1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5536-006A-446F-AC5F-B54225D8791F}" type="datetime1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5122-5C96-4AEB-8E33-AF9B7381919C}" type="datetime1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0BE9-BE05-4444-8959-17B283DC1662}" type="datetime1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8406-2CD8-4C9B-BBE5-12E89B9B5B5C}" type="datetime1">
              <a:rPr lang="en-US" smtClean="0"/>
              <a:pPr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94A7-4089-4984-B105-BDFEBFCA09B1}" type="datetime1">
              <a:rPr lang="en-US" smtClean="0"/>
              <a:pPr/>
              <a:t>6/1/2011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930B-B7A9-468E-9EE5-EAEEA65B8643}" type="datetime1">
              <a:rPr lang="en-US" smtClean="0"/>
              <a:pPr/>
              <a:t>6/1/2011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E84E-74BC-4F48-81EE-9F84027C30F7}" type="datetime1">
              <a:rPr lang="en-US" smtClean="0"/>
              <a:pPr/>
              <a:t>6/1/2011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59C7-F16A-4D0A-801B-EF9528EA53B2}" type="datetime1">
              <a:rPr lang="en-US" smtClean="0"/>
              <a:pPr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7A9D-2F9F-4A0F-9AC8-916F75A65725}" type="datetime1">
              <a:rPr lang="en-US" smtClean="0"/>
              <a:pPr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D15C-A5A6-4D34-92E7-8E0595D3F78D}" type="datetime1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hallaweb.jlab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SoLID</a:t>
            </a:r>
            <a:r>
              <a:rPr lang="en-US" dirty="0" smtClean="0">
                <a:solidFill>
                  <a:srgbClr val="FF0000"/>
                </a:solidFill>
              </a:rPr>
              <a:t> simulation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667000"/>
          </a:xfrm>
        </p:spPr>
        <p:txBody>
          <a:bodyPr>
            <a:normAutofit/>
          </a:bodyPr>
          <a:lstStyle/>
          <a:p>
            <a:r>
              <a:rPr lang="en-US" i="1" dirty="0" err="1" smtClean="0">
                <a:solidFill>
                  <a:schemeClr val="tx1"/>
                </a:solidFill>
              </a:rPr>
              <a:t>Zhiwen</a:t>
            </a:r>
            <a:r>
              <a:rPr lang="en-US" i="1" dirty="0" smtClean="0">
                <a:solidFill>
                  <a:schemeClr val="tx1"/>
                </a:solidFill>
              </a:rPr>
              <a:t> Zhao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Uva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SoLID</a:t>
            </a:r>
            <a:r>
              <a:rPr lang="en-US" dirty="0" smtClean="0">
                <a:solidFill>
                  <a:schemeClr val="tx1"/>
                </a:solidFill>
              </a:rPr>
              <a:t> Collaboration Meeting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2011/6/2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gemc.jlab.org</a:t>
            </a:r>
          </a:p>
          <a:p>
            <a:r>
              <a:rPr lang="en-US" sz="3500" b="1" dirty="0" smtClean="0">
                <a:hlinkClick r:id="rId2"/>
              </a:rPr>
              <a:t>https://</a:t>
            </a:r>
            <a:r>
              <a:rPr lang="en-US" sz="3500" b="1" dirty="0" smtClean="0">
                <a:hlinkClick r:id="rId2"/>
              </a:rPr>
              <a:t>hallaweb.jlab.org/</a:t>
            </a:r>
            <a:r>
              <a:rPr lang="en-US" sz="3500" b="1" dirty="0" smtClean="0"/>
              <a:t>wiki/index.php/Solid_sim_geant4</a:t>
            </a:r>
            <a:endParaRPr lang="en-US" sz="35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 descr="Z:\work_doc\my_presentation\solid_201106\solid_simulation\wik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371600"/>
            <a:ext cx="3408849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outside location of geometry/sensitivity/field/digitization</a:t>
            </a:r>
          </a:p>
          <a:p>
            <a:r>
              <a:rPr lang="en-US" dirty="0" smtClean="0"/>
              <a:t>Customized hit processing for various detectors</a:t>
            </a:r>
          </a:p>
          <a:p>
            <a:r>
              <a:rPr lang="en-US" b="1" i="1" dirty="0" smtClean="0"/>
              <a:t>Unified individual </a:t>
            </a:r>
            <a:r>
              <a:rPr lang="en-US" b="1" i="1" dirty="0" smtClean="0"/>
              <a:t>detector simulation and  the whole </a:t>
            </a:r>
            <a:r>
              <a:rPr lang="en-US" b="1" i="1" dirty="0" err="1" smtClean="0"/>
              <a:t>SoLID</a:t>
            </a:r>
            <a:r>
              <a:rPr lang="en-US" b="1" i="1" dirty="0" smtClean="0"/>
              <a:t> simulation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b="1" i="1" dirty="0" smtClean="0"/>
              <a:t>Progress</a:t>
            </a:r>
          </a:p>
          <a:p>
            <a:r>
              <a:rPr lang="en-US" sz="2500" dirty="0" smtClean="0"/>
              <a:t>Mirrors, done </a:t>
            </a:r>
            <a:r>
              <a:rPr lang="en-US" sz="2500" dirty="0" smtClean="0"/>
              <a:t>in the “identifiers” entry of the </a:t>
            </a:r>
            <a:r>
              <a:rPr lang="en-US" sz="2500" dirty="0" smtClean="0"/>
              <a:t>geometry, control optical property on fly.</a:t>
            </a:r>
          </a:p>
          <a:p>
            <a:r>
              <a:rPr lang="en-US" sz="2500" dirty="0" smtClean="0"/>
              <a:t>Right click to output geometry in GDML format.</a:t>
            </a:r>
          </a:p>
          <a:p>
            <a:r>
              <a:rPr lang="en-US" sz="2500" dirty="0" smtClean="0"/>
              <a:t>Mother particle tracking becoming optional to optimize speed.</a:t>
            </a:r>
          </a:p>
          <a:p>
            <a:endParaRPr lang="en-US" sz="2500" dirty="0" smtClean="0"/>
          </a:p>
          <a:p>
            <a:pPr>
              <a:buNone/>
            </a:pPr>
            <a:r>
              <a:rPr lang="en-US" sz="3000" b="1" i="1" dirty="0" err="1" smtClean="0"/>
              <a:t>Todo</a:t>
            </a:r>
            <a:r>
              <a:rPr lang="en-US" sz="3000" b="1" i="1" dirty="0" smtClean="0"/>
              <a:t> list</a:t>
            </a:r>
          </a:p>
          <a:p>
            <a:r>
              <a:rPr lang="en-US" sz="2500" dirty="0" smtClean="0"/>
              <a:t>Move material definition into database also.</a:t>
            </a:r>
          </a:p>
          <a:p>
            <a:r>
              <a:rPr lang="en-US" sz="2500" dirty="0" smtClean="0"/>
              <a:t>Move </a:t>
            </a:r>
            <a:r>
              <a:rPr lang="en-US" sz="2500" dirty="0" err="1" smtClean="0"/>
              <a:t>svn</a:t>
            </a:r>
            <a:r>
              <a:rPr lang="en-US" sz="2500" dirty="0" smtClean="0"/>
              <a:t> repository out of clas12svn and restructure.</a:t>
            </a:r>
          </a:p>
          <a:p>
            <a:r>
              <a:rPr lang="en-US" sz="2500" dirty="0" smtClean="0"/>
              <a:t>Improve database I/O.</a:t>
            </a:r>
          </a:p>
          <a:p>
            <a:r>
              <a:rPr lang="en-US" sz="2500" dirty="0" smtClean="0"/>
              <a:t>Adapt to Geant4.9.4.</a:t>
            </a:r>
          </a:p>
          <a:p>
            <a:pPr>
              <a:buNone/>
            </a:pPr>
            <a:endParaRPr lang="en-US" sz="2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GEMC update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000" b="1" i="1" dirty="0" smtClean="0"/>
              <a:t>Progress</a:t>
            </a:r>
          </a:p>
          <a:p>
            <a:r>
              <a:rPr lang="en-US" sz="3300" dirty="0" smtClean="0"/>
              <a:t>Add “solid” HIT_PROCESS_LIST</a:t>
            </a:r>
          </a:p>
          <a:p>
            <a:r>
              <a:rPr lang="en-US" sz="3300" dirty="0" smtClean="0"/>
              <a:t>More database added in soliddb.jlab.org to allow for the full </a:t>
            </a:r>
            <a:r>
              <a:rPr lang="en-US" sz="3300" dirty="0" err="1" smtClean="0"/>
              <a:t>SoLID</a:t>
            </a:r>
            <a:r>
              <a:rPr lang="en-US" sz="3300" dirty="0" smtClean="0"/>
              <a:t>, its subsystems simulation. Also database for individual developers.</a:t>
            </a:r>
          </a:p>
          <a:p>
            <a:r>
              <a:rPr lang="en-US" sz="3300" dirty="0" smtClean="0"/>
              <a:t>PVDIS and SIDIS yoke designs and field maps are unified </a:t>
            </a:r>
          </a:p>
          <a:p>
            <a:r>
              <a:rPr lang="en-US" sz="3300" dirty="0" smtClean="0"/>
              <a:t>More materials added for our setup.</a:t>
            </a:r>
          </a:p>
          <a:p>
            <a:r>
              <a:rPr lang="en-US" sz="3300" dirty="0" smtClean="0"/>
              <a:t>More instructions on wiki</a:t>
            </a:r>
          </a:p>
          <a:p>
            <a:r>
              <a:rPr lang="en-US" sz="3300" dirty="0" smtClean="0"/>
              <a:t>Rewrote many geometry to avoid overlap and added more</a:t>
            </a:r>
          </a:p>
          <a:p>
            <a:r>
              <a:rPr lang="en-US" sz="3300" dirty="0" smtClean="0"/>
              <a:t>EC simulation in GEMC is under work.</a:t>
            </a:r>
          </a:p>
          <a:p>
            <a:r>
              <a:rPr lang="en-US" sz="3300" dirty="0" smtClean="0">
                <a:solidFill>
                  <a:srgbClr val="FF0000"/>
                </a:solidFill>
              </a:rPr>
              <a:t>Baffle redesign for various magnets</a:t>
            </a:r>
          </a:p>
          <a:p>
            <a:r>
              <a:rPr lang="en-US" sz="3300" dirty="0" smtClean="0">
                <a:solidFill>
                  <a:srgbClr val="FF0000"/>
                </a:solidFill>
              </a:rPr>
              <a:t>Event generators updated for PVDIS and SIDIS</a:t>
            </a:r>
          </a:p>
          <a:p>
            <a:r>
              <a:rPr lang="en-US" sz="3300" dirty="0" smtClean="0">
                <a:solidFill>
                  <a:srgbClr val="FF0000"/>
                </a:solidFill>
              </a:rPr>
              <a:t>Study configuration with </a:t>
            </a:r>
            <a:r>
              <a:rPr lang="en-US" sz="3300" dirty="0" smtClean="0">
                <a:solidFill>
                  <a:srgbClr val="FF0000"/>
                </a:solidFill>
              </a:rPr>
              <a:t>ZEUS </a:t>
            </a:r>
            <a:r>
              <a:rPr lang="en-US" sz="3300" dirty="0" smtClean="0">
                <a:solidFill>
                  <a:srgbClr val="FF0000"/>
                </a:solidFill>
              </a:rPr>
              <a:t>magnet.</a:t>
            </a:r>
          </a:p>
          <a:p>
            <a:endParaRPr lang="en-US" sz="2500" dirty="0" smtClean="0"/>
          </a:p>
          <a:p>
            <a:pPr>
              <a:buNone/>
            </a:pPr>
            <a:r>
              <a:rPr lang="en-US" sz="4000" b="1" i="1" dirty="0" err="1" smtClean="0"/>
              <a:t>Todo</a:t>
            </a:r>
            <a:r>
              <a:rPr lang="en-US" sz="4000" b="1" i="1" dirty="0" smtClean="0"/>
              <a:t> list</a:t>
            </a:r>
          </a:p>
          <a:p>
            <a:r>
              <a:rPr lang="en-US" sz="3400" dirty="0" smtClean="0"/>
              <a:t>Move subsystem simulation to GEMC</a:t>
            </a:r>
          </a:p>
          <a:p>
            <a:r>
              <a:rPr lang="en-US" sz="3400" dirty="0" smtClean="0"/>
              <a:t>Customize hit </a:t>
            </a:r>
            <a:r>
              <a:rPr lang="en-US" sz="3400" dirty="0" smtClean="0"/>
              <a:t> </a:t>
            </a:r>
            <a:r>
              <a:rPr lang="en-US" sz="3400" dirty="0" smtClean="0"/>
              <a:t>routine</a:t>
            </a:r>
          </a:p>
          <a:p>
            <a:r>
              <a:rPr lang="en-US" sz="3400" dirty="0" smtClean="0"/>
              <a:t>Direct root output</a:t>
            </a:r>
          </a:p>
          <a:p>
            <a:endParaRPr lang="en-US" sz="3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GEMC update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geant4 to geant3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P</a:t>
            </a:r>
            <a:r>
              <a:rPr lang="en-US" b="1" i="1" dirty="0" smtClean="0"/>
              <a:t>rogress</a:t>
            </a:r>
          </a:p>
          <a:p>
            <a:r>
              <a:rPr lang="en-US" dirty="0" smtClean="0"/>
              <a:t>SIDIS kinematics and angle distribution</a:t>
            </a:r>
          </a:p>
          <a:p>
            <a:r>
              <a:rPr lang="en-US" dirty="0" smtClean="0"/>
              <a:t>SIDIS and PVDIS low </a:t>
            </a:r>
            <a:r>
              <a:rPr lang="en-US" dirty="0" smtClean="0"/>
              <a:t>energy </a:t>
            </a:r>
            <a:r>
              <a:rPr lang="en-US" dirty="0" smtClean="0"/>
              <a:t>background rate.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err="1" smtClean="0"/>
              <a:t>Todo</a:t>
            </a:r>
            <a:r>
              <a:rPr lang="en-US" b="1" i="1" dirty="0" smtClean="0"/>
              <a:t> list</a:t>
            </a:r>
          </a:p>
          <a:p>
            <a:r>
              <a:rPr lang="en-US" dirty="0" smtClean="0"/>
              <a:t>Acceptance</a:t>
            </a:r>
          </a:p>
          <a:p>
            <a:r>
              <a:rPr lang="en-US" dirty="0" smtClean="0"/>
              <a:t>Detector resolution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CLAS12 SVT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710626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</a:t>
            </a:r>
            <a:r>
              <a:rPr lang="en-US" dirty="0" smtClean="0"/>
              <a:t>with </a:t>
            </a:r>
            <a:r>
              <a:rPr lang="en-US" dirty="0" err="1" smtClean="0"/>
              <a:t>BaBar</a:t>
            </a:r>
            <a:r>
              <a:rPr lang="en-US" dirty="0" smtClean="0"/>
              <a:t>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Z:\work_doc\solid\SIDIS_BABAR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929" y="1752600"/>
            <a:ext cx="4418871" cy="4572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8" name="Picture 2" descr="Z:\work_doc\my_presentation\solid_201106\solid_simulation\solid_BaBar_SIDIS_nobe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752600"/>
            <a:ext cx="4478497" cy="4572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676400" y="1122402"/>
            <a:ext cx="20313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geant4</a:t>
            </a:r>
            <a:r>
              <a:rPr lang="en-US" sz="2500" dirty="0" smtClean="0">
                <a:solidFill>
                  <a:srgbClr val="FF0000"/>
                </a:solidFill>
              </a:rPr>
              <a:t>	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7485" y="1102548"/>
            <a:ext cx="12598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geant3</a:t>
            </a:r>
            <a:endParaRPr lang="en-US" sz="3000" dirty="0">
              <a:solidFill>
                <a:srgbClr val="2006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</a:t>
            </a:r>
            <a:r>
              <a:rPr lang="en-US" dirty="0" smtClean="0"/>
              <a:t>with </a:t>
            </a:r>
            <a:r>
              <a:rPr lang="en-US" dirty="0" err="1" smtClean="0"/>
              <a:t>BaBar</a:t>
            </a:r>
            <a:r>
              <a:rPr lang="en-US" dirty="0" smtClean="0"/>
              <a:t>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Z:\work_doc\solid\SIDIS_BABAR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929" y="1752600"/>
            <a:ext cx="4418871" cy="4572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098" name="Picture 2" descr="Z:\work_doc\my_presentation\solid_201106\solid_simulation\solid_BaBar_SIDIS_nobe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752600"/>
            <a:ext cx="4478497" cy="4572000"/>
          </a:xfrm>
          <a:prstGeom prst="rect">
            <a:avLst/>
          </a:prstGeom>
          <a:noFill/>
        </p:spPr>
      </p:pic>
      <p:pic>
        <p:nvPicPr>
          <p:cNvPr id="5122" name="Picture 2" descr="Z:\work_doc\my_presentation\solid_201106\solid_simulation\solid_BaBar_SIDIS_yesbe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03" y="1752600"/>
            <a:ext cx="4478497" cy="4572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676400" y="1122402"/>
            <a:ext cx="20313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geant4</a:t>
            </a:r>
            <a:r>
              <a:rPr lang="en-US" sz="2500" dirty="0" smtClean="0">
                <a:solidFill>
                  <a:srgbClr val="FF0000"/>
                </a:solidFill>
              </a:rPr>
              <a:t>	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57485" y="1102548"/>
            <a:ext cx="12598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geant3</a:t>
            </a:r>
            <a:endParaRPr lang="en-US" sz="3000" dirty="0">
              <a:solidFill>
                <a:srgbClr val="2006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Kinematics </a:t>
            </a:r>
            <a:r>
              <a:rPr lang="en-US" dirty="0" smtClean="0"/>
              <a:t>for </a:t>
            </a:r>
            <a:r>
              <a:rPr lang="en-US" dirty="0" smtClean="0"/>
              <a:t>SIDIS with </a:t>
            </a:r>
            <a:r>
              <a:rPr lang="en-US" dirty="0" err="1" smtClean="0"/>
              <a:t>BaBar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424310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914400"/>
            <a:ext cx="20313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geant4</a:t>
            </a:r>
            <a:r>
              <a:rPr lang="en-US" sz="2500" dirty="0" smtClean="0">
                <a:solidFill>
                  <a:srgbClr val="FF0000"/>
                </a:solidFill>
              </a:rPr>
              <a:t>	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7485" y="894546"/>
            <a:ext cx="12598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geant3</a:t>
            </a:r>
            <a:endParaRPr lang="en-US" sz="3000" dirty="0">
              <a:solidFill>
                <a:srgbClr val="2006BA"/>
              </a:solidFill>
            </a:endParaRPr>
          </a:p>
        </p:txBody>
      </p:sp>
      <p:pic>
        <p:nvPicPr>
          <p:cNvPr id="6146" name="Picture 2" descr="Z:\work_doc\my_presentation\solid_201106\solid_simulation\solid_BaBar_SIDIS_kinematics_pac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425832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423981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Phase Space, Collins and </a:t>
            </a:r>
            <a:r>
              <a:rPr lang="en-US" sz="3000" dirty="0" err="1" smtClean="0"/>
              <a:t>Sivers</a:t>
            </a:r>
            <a:r>
              <a:rPr lang="en-US" sz="3000" dirty="0" smtClean="0"/>
              <a:t> </a:t>
            </a:r>
            <a:r>
              <a:rPr lang="en-US" sz="3000" dirty="0" smtClean="0"/>
              <a:t>A</a:t>
            </a:r>
            <a:r>
              <a:rPr lang="en-US" sz="3000" dirty="0" smtClean="0"/>
              <a:t>ngle Coverage</a:t>
            </a:r>
            <a:br>
              <a:rPr lang="en-US" sz="3000" dirty="0" smtClean="0"/>
            </a:br>
            <a:r>
              <a:rPr lang="en-US" sz="3000" dirty="0" smtClean="0"/>
              <a:t>for </a:t>
            </a:r>
            <a:r>
              <a:rPr lang="en-US" sz="3000" dirty="0" smtClean="0"/>
              <a:t>SIDIS with </a:t>
            </a:r>
            <a:r>
              <a:rPr lang="en-US" sz="3000" dirty="0" err="1" smtClean="0"/>
              <a:t>BaBar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914400"/>
            <a:ext cx="20313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geant4</a:t>
            </a:r>
            <a:r>
              <a:rPr lang="en-US" sz="2500" dirty="0" smtClean="0">
                <a:solidFill>
                  <a:srgbClr val="FF0000"/>
                </a:solidFill>
              </a:rPr>
              <a:t>	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7485" y="894546"/>
            <a:ext cx="12598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geant3</a:t>
            </a:r>
            <a:endParaRPr lang="en-US" sz="3000" dirty="0">
              <a:solidFill>
                <a:srgbClr val="2006BA"/>
              </a:solidFill>
            </a:endParaRPr>
          </a:p>
        </p:txBody>
      </p:sp>
      <p:pic>
        <p:nvPicPr>
          <p:cNvPr id="7171" name="Picture 3" descr="Z:\work_doc\my_presentation\solid_201106\solid_simulation\solid_BaBar_SIDIS_angle_pac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183" y="1752600"/>
            <a:ext cx="4322617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GEMC</a:t>
            </a:r>
            <a:br>
              <a:rPr lang="en-US" dirty="0" smtClean="0"/>
            </a:br>
            <a:r>
              <a:rPr lang="en-US" sz="3300" dirty="0" smtClean="0"/>
              <a:t>written </a:t>
            </a:r>
            <a:r>
              <a:rPr lang="en-US" sz="3300" dirty="0" smtClean="0"/>
              <a:t>by Maurizio </a:t>
            </a:r>
            <a:r>
              <a:rPr lang="en-US" sz="3300" dirty="0" err="1" smtClean="0"/>
              <a:t>Ungaro</a:t>
            </a:r>
            <a:r>
              <a:rPr lang="en-US" sz="3300" dirty="0" smtClean="0"/>
              <a:t>, used for CLAS12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705" y="1295400"/>
            <a:ext cx="710949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Background rate on GEM</a:t>
            </a:r>
            <a:br>
              <a:rPr lang="en-US" sz="3000" dirty="0" smtClean="0"/>
            </a:br>
            <a:r>
              <a:rPr lang="en-US" sz="3000" dirty="0" smtClean="0"/>
              <a:t>for SI</a:t>
            </a:r>
            <a:r>
              <a:rPr lang="en-US" sz="3000" dirty="0" smtClean="0"/>
              <a:t>DIS </a:t>
            </a:r>
            <a:r>
              <a:rPr lang="en-US" sz="3000" dirty="0" smtClean="0"/>
              <a:t>with </a:t>
            </a:r>
            <a:r>
              <a:rPr lang="en-US" sz="3000" dirty="0" err="1" smtClean="0"/>
              <a:t>BaBar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629454"/>
            <a:ext cx="20313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geant4</a:t>
            </a:r>
            <a:r>
              <a:rPr lang="en-US" sz="2500" dirty="0" smtClean="0">
                <a:solidFill>
                  <a:srgbClr val="FF0000"/>
                </a:solidFill>
              </a:rPr>
              <a:t>	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691426"/>
            <a:ext cx="807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Condition: </a:t>
            </a:r>
            <a:r>
              <a:rPr lang="en-US" sz="2000" dirty="0" smtClean="0"/>
              <a:t>15uA 11GeV e- beam, 40cm 3He 10amg gas target</a:t>
            </a:r>
          </a:p>
          <a:p>
            <a:r>
              <a:rPr lang="en-US" sz="2500" dirty="0" smtClean="0"/>
              <a:t>Result: geant4 is about 1/2 of geant3 with a different magnet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2951" y="1295400"/>
            <a:ext cx="379284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309885" y="762000"/>
            <a:ext cx="12598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geant3</a:t>
            </a:r>
            <a:endParaRPr lang="en-US" sz="3000" dirty="0">
              <a:solidFill>
                <a:srgbClr val="2006B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269443">
            <a:off x="7848236" y="1600200"/>
            <a:ext cx="803425" cy="553998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CDF</a:t>
            </a:r>
            <a:endParaRPr lang="en-US" sz="3000" dirty="0">
              <a:solidFill>
                <a:srgbClr val="2006BA"/>
              </a:solidFill>
            </a:endParaRPr>
          </a:p>
        </p:txBody>
      </p:sp>
      <p:pic>
        <p:nvPicPr>
          <p:cNvPr id="13316" name="Picture 4" descr="Z:\work_doc\my_presentation\solid_201106\solid_simulation\solid_BaBar_SIDIS_rateall_g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732" y="1295400"/>
            <a:ext cx="3758268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Energy flux rate on EC</a:t>
            </a:r>
            <a:br>
              <a:rPr lang="en-US" sz="3000" dirty="0" smtClean="0"/>
            </a:br>
            <a:r>
              <a:rPr lang="en-US" sz="3000" dirty="0" smtClean="0"/>
              <a:t>for SI</a:t>
            </a:r>
            <a:r>
              <a:rPr lang="en-US" sz="3000" dirty="0" smtClean="0"/>
              <a:t>DIS </a:t>
            </a:r>
            <a:r>
              <a:rPr lang="en-US" sz="3000" dirty="0" smtClean="0"/>
              <a:t>with </a:t>
            </a:r>
            <a:r>
              <a:rPr lang="en-US" sz="3000" dirty="0" err="1" smtClean="0"/>
              <a:t>BaBar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0" y="4419600"/>
            <a:ext cx="12598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geant4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920026"/>
            <a:ext cx="807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Condition: </a:t>
            </a:r>
            <a:r>
              <a:rPr lang="en-US" sz="2000" dirty="0" smtClean="0"/>
              <a:t>15uA 11GeV e- beam, 40cm 3He 10amg gas target</a:t>
            </a:r>
          </a:p>
          <a:p>
            <a:r>
              <a:rPr lang="en-US" sz="2500" dirty="0" smtClean="0"/>
              <a:t>Result: geant4 is close to geant3 with the same magnet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0" y="1752600"/>
            <a:ext cx="12598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geant3</a:t>
            </a:r>
            <a:endParaRPr lang="en-US" sz="3000" dirty="0">
              <a:solidFill>
                <a:srgbClr val="2006BA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72924"/>
            <a:ext cx="5943600" cy="270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Z:\work_doc\my_presentation\solid_201106\solid_simulation\solid_BaBar_SIDIS_Eflux_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581400"/>
            <a:ext cx="60198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PVDIS with </a:t>
            </a:r>
            <a:r>
              <a:rPr lang="en-US" dirty="0" err="1" smtClean="0"/>
              <a:t>BaBar</a:t>
            </a:r>
            <a:r>
              <a:rPr lang="en-US" dirty="0" smtClean="0"/>
              <a:t>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1122402"/>
            <a:ext cx="20313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geant4</a:t>
            </a:r>
            <a:r>
              <a:rPr lang="en-US" sz="2500" dirty="0" smtClean="0">
                <a:solidFill>
                  <a:srgbClr val="FF0000"/>
                </a:solidFill>
              </a:rPr>
              <a:t>	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7485" y="1102548"/>
            <a:ext cx="12598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geant3</a:t>
            </a:r>
            <a:endParaRPr lang="en-US" sz="3000" dirty="0">
              <a:solidFill>
                <a:srgbClr val="2006BA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1" y="2201808"/>
            <a:ext cx="4419599" cy="336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Z:\work_doc\my_presentation\solid_201106\solid_simulation\solid_BaBar_PVDIS_nobe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4478497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PVDIS with </a:t>
            </a:r>
            <a:r>
              <a:rPr lang="en-US" dirty="0" err="1" smtClean="0"/>
              <a:t>BaBar</a:t>
            </a:r>
            <a:r>
              <a:rPr lang="en-US" dirty="0" smtClean="0"/>
              <a:t>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1122402"/>
            <a:ext cx="20313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geant4</a:t>
            </a:r>
            <a:r>
              <a:rPr lang="en-US" sz="2500" dirty="0" smtClean="0">
                <a:solidFill>
                  <a:srgbClr val="FF0000"/>
                </a:solidFill>
              </a:rPr>
              <a:t>	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7485" y="1102548"/>
            <a:ext cx="12598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geant3</a:t>
            </a:r>
            <a:endParaRPr lang="en-US" sz="3000" dirty="0">
              <a:solidFill>
                <a:srgbClr val="2006BA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1" y="2201808"/>
            <a:ext cx="4419599" cy="336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Z:\work_doc\my_presentation\solid_201106\solid_simulation\solid_BaBar_PVDIS_nobe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4478497" cy="4572000"/>
          </a:xfrm>
          <a:prstGeom prst="rect">
            <a:avLst/>
          </a:prstGeom>
          <a:noFill/>
        </p:spPr>
      </p:pic>
      <p:pic>
        <p:nvPicPr>
          <p:cNvPr id="12290" name="Picture 2" descr="Z:\work_doc\my_presentation\solid_201106\solid_simulation\solid_BaBar_PVDIS_yesbe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752600"/>
            <a:ext cx="4478497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Background rate on GEM</a:t>
            </a:r>
            <a:br>
              <a:rPr lang="en-US" sz="3000" dirty="0" smtClean="0"/>
            </a:br>
            <a:r>
              <a:rPr lang="en-US" sz="3000" dirty="0" smtClean="0"/>
              <a:t>for PV</a:t>
            </a:r>
            <a:r>
              <a:rPr lang="en-US" sz="3000" dirty="0" smtClean="0"/>
              <a:t>DIS </a:t>
            </a:r>
            <a:r>
              <a:rPr lang="en-US" sz="3000" dirty="0" smtClean="0"/>
              <a:t>with </a:t>
            </a:r>
            <a:r>
              <a:rPr lang="en-US" sz="3000" dirty="0" err="1" smtClean="0"/>
              <a:t>BaBar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629454"/>
            <a:ext cx="20313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geant4</a:t>
            </a:r>
            <a:r>
              <a:rPr lang="en-US" sz="2500" dirty="0" smtClean="0">
                <a:solidFill>
                  <a:srgbClr val="FF0000"/>
                </a:solidFill>
              </a:rPr>
              <a:t>	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7485" y="609600"/>
            <a:ext cx="12598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geant3</a:t>
            </a:r>
            <a:endParaRPr lang="en-US" sz="3000" dirty="0">
              <a:solidFill>
                <a:srgbClr val="2006BA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295400"/>
            <a:ext cx="48672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Z:\work_doc\my_presentation\solid_201106\solid_simulation\solid_BaBar_PVDIS_rateall_gem_NObaff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2818701" cy="2743200"/>
          </a:xfrm>
          <a:prstGeom prst="rect">
            <a:avLst/>
          </a:prstGeom>
          <a:noFill/>
        </p:spPr>
      </p:pic>
      <p:pic>
        <p:nvPicPr>
          <p:cNvPr id="8197" name="Picture 5" descr="Z:\work_doc\my_presentation\solid_201106\solid_simulation\solid_BaBar_PVDIS_rateall_gem_YESbaff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962400"/>
            <a:ext cx="2818701" cy="27432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133600" y="4399002"/>
            <a:ext cx="10779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baffle</a:t>
            </a:r>
            <a:endParaRPr lang="en-US" sz="25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59675" y="1447800"/>
            <a:ext cx="9829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open</a:t>
            </a:r>
            <a:endParaRPr lang="en-US" sz="25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5181600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Condition: </a:t>
            </a:r>
            <a:r>
              <a:rPr lang="en-US" sz="2000" dirty="0" smtClean="0"/>
              <a:t>50uA 11GeV e- beam, 40cm LD2 target</a:t>
            </a:r>
          </a:p>
          <a:p>
            <a:r>
              <a:rPr lang="en-US" sz="2500" dirty="0" smtClean="0"/>
              <a:t>Result: </a:t>
            </a:r>
            <a:r>
              <a:rPr lang="en-US" sz="2000" dirty="0" smtClean="0"/>
              <a:t>geant4 is about 2 times of geant3 with LH2 target.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Energy flux rate on forward EC</a:t>
            </a:r>
            <a:br>
              <a:rPr lang="en-US" sz="3000" dirty="0" smtClean="0"/>
            </a:br>
            <a:r>
              <a:rPr lang="en-US" sz="3000" dirty="0" smtClean="0"/>
              <a:t>for PV</a:t>
            </a:r>
            <a:r>
              <a:rPr lang="en-US" sz="3000" dirty="0" smtClean="0"/>
              <a:t>DIS </a:t>
            </a:r>
            <a:r>
              <a:rPr lang="en-US" sz="3000" dirty="0" smtClean="0"/>
              <a:t>with </a:t>
            </a:r>
            <a:r>
              <a:rPr lang="en-US" sz="3000" dirty="0" err="1" smtClean="0"/>
              <a:t>BaBar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629454"/>
            <a:ext cx="20313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geant4</a:t>
            </a:r>
            <a:r>
              <a:rPr lang="en-US" sz="2500" dirty="0" smtClean="0">
                <a:solidFill>
                  <a:srgbClr val="FF0000"/>
                </a:solidFill>
              </a:rPr>
              <a:t>	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7485" y="609600"/>
            <a:ext cx="12598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geant3</a:t>
            </a:r>
            <a:endParaRPr lang="en-US" sz="3000" dirty="0">
              <a:solidFill>
                <a:srgbClr val="2006B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5181600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Condition: </a:t>
            </a:r>
            <a:r>
              <a:rPr lang="en-US" sz="2000" dirty="0" smtClean="0"/>
              <a:t>50uA 11GeV e- beam, 40cm LD2 target</a:t>
            </a:r>
          </a:p>
          <a:p>
            <a:r>
              <a:rPr lang="en-US" sz="2500" dirty="0" smtClean="0"/>
              <a:t>Result: </a:t>
            </a:r>
            <a:r>
              <a:rPr lang="en-US" sz="2000" dirty="0" smtClean="0"/>
              <a:t>geant4 is about 2 times of geant3 with LH2 target.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162050"/>
            <a:ext cx="48482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Z:\work_doc\my_presentation\solid_201106\solid_simulation\solid_BaBar_PVDIS_Eflux_ec_NObaff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2818701" cy="2743200"/>
          </a:xfrm>
          <a:prstGeom prst="rect">
            <a:avLst/>
          </a:prstGeom>
          <a:noFill/>
        </p:spPr>
      </p:pic>
      <p:pic>
        <p:nvPicPr>
          <p:cNvPr id="9220" name="Picture 4" descr="Z:\work_doc\my_presentation\solid_201106\solid_simulation\solid_BaBar_PVDIS_Eflux_ec_YESbaff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962400"/>
            <a:ext cx="2818701" cy="27432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159675" y="1447800"/>
            <a:ext cx="9829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open</a:t>
            </a:r>
            <a:endParaRPr lang="en-US" sz="25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4399002"/>
            <a:ext cx="10779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baffle</a:t>
            </a:r>
            <a:endParaRPr lang="en-US" sz="25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Solid Simulation is making progress.</a:t>
            </a:r>
          </a:p>
          <a:p>
            <a:r>
              <a:rPr lang="en-US" dirty="0" smtClean="0"/>
              <a:t>Geant4 physics is under control.</a:t>
            </a:r>
            <a:endParaRPr lang="en-US" dirty="0" smtClean="0"/>
          </a:p>
          <a:p>
            <a:r>
              <a:rPr lang="en-US" dirty="0" smtClean="0"/>
              <a:t>The program is r</a:t>
            </a:r>
            <a:r>
              <a:rPr lang="en-US" dirty="0" smtClean="0"/>
              <a:t>eady to be used for various studies to </a:t>
            </a:r>
            <a:r>
              <a:rPr lang="en-US" dirty="0" smtClean="0"/>
              <a:t>help design.</a:t>
            </a:r>
          </a:p>
          <a:p>
            <a:r>
              <a:rPr lang="en-US" dirty="0" smtClean="0"/>
              <a:t>Subsystem simulation should take advantage of the framework.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Maurizio </a:t>
            </a:r>
            <a:r>
              <a:rPr lang="en-US" dirty="0" err="1" smtClean="0"/>
              <a:t>Ungaro</a:t>
            </a:r>
            <a:endParaRPr lang="en-US" dirty="0" smtClean="0"/>
          </a:p>
          <a:p>
            <a:pPr algn="ctr"/>
            <a:r>
              <a:rPr lang="en-US" dirty="0" smtClean="0"/>
              <a:t>Paul Reimer</a:t>
            </a:r>
          </a:p>
          <a:p>
            <a:pPr algn="ctr"/>
            <a:r>
              <a:rPr lang="en-US" dirty="0" smtClean="0"/>
              <a:t>Seamus Riordan</a:t>
            </a:r>
          </a:p>
          <a:p>
            <a:pPr algn="ctr"/>
            <a:r>
              <a:rPr lang="en-US" dirty="0" smtClean="0"/>
              <a:t>Lorenzo </a:t>
            </a:r>
            <a:r>
              <a:rPr lang="en-US" dirty="0" err="1" smtClean="0"/>
              <a:t>Zana</a:t>
            </a:r>
            <a:endParaRPr lang="en-US" dirty="0" smtClean="0"/>
          </a:p>
          <a:p>
            <a:pPr algn="ctr"/>
            <a:r>
              <a:rPr lang="en-US" dirty="0" err="1" smtClean="0"/>
              <a:t>Simona</a:t>
            </a:r>
            <a:r>
              <a:rPr lang="en-US" dirty="0" smtClean="0"/>
              <a:t> </a:t>
            </a:r>
            <a:r>
              <a:rPr lang="en-US" dirty="0" err="1" smtClean="0"/>
              <a:t>Malace</a:t>
            </a:r>
            <a:endParaRPr lang="en-US" dirty="0" smtClean="0"/>
          </a:p>
          <a:p>
            <a:pPr algn="ctr"/>
            <a:r>
              <a:rPr lang="en-US" dirty="0" smtClean="0"/>
              <a:t>Yang Zhang</a:t>
            </a:r>
            <a:endParaRPr lang="en-US" dirty="0" smtClean="0"/>
          </a:p>
          <a:p>
            <a:pPr algn="ctr"/>
            <a:r>
              <a:rPr lang="en-US" dirty="0" smtClean="0"/>
              <a:t>Eugene </a:t>
            </a:r>
            <a:r>
              <a:rPr lang="en-US" dirty="0" err="1" smtClean="0"/>
              <a:t>Chudakov</a:t>
            </a:r>
            <a:endParaRPr lang="en-US" dirty="0" smtClean="0"/>
          </a:p>
          <a:p>
            <a:pPr algn="ctr"/>
            <a:r>
              <a:rPr lang="en-US" dirty="0" err="1" smtClean="0"/>
              <a:t>Xin</a:t>
            </a:r>
            <a:r>
              <a:rPr lang="en-US" dirty="0" smtClean="0"/>
              <a:t> </a:t>
            </a:r>
            <a:r>
              <a:rPr lang="en-US" dirty="0" err="1" smtClean="0"/>
              <a:t>Qian</a:t>
            </a:r>
            <a:endParaRPr lang="en-US" dirty="0" smtClean="0"/>
          </a:p>
          <a:p>
            <a:pPr algn="ctr"/>
            <a:r>
              <a:rPr lang="en-US" dirty="0" err="1" smtClean="0"/>
              <a:t>Zhiwen</a:t>
            </a:r>
            <a:r>
              <a:rPr lang="en-US" dirty="0" smtClean="0"/>
              <a:t> Zhao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 (Run control)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500" dirty="0" smtClean="0"/>
          </a:p>
          <a:p>
            <a:endParaRPr lang="en-US" sz="2500" dirty="0" smtClean="0"/>
          </a:p>
          <a:p>
            <a:r>
              <a:rPr lang="en-US" sz="2500" dirty="0" smtClean="0"/>
              <a:t>Command </a:t>
            </a:r>
            <a:r>
              <a:rPr lang="en-US" sz="2500" dirty="0" smtClean="0"/>
              <a:t>Line Options</a:t>
            </a:r>
            <a:endParaRPr lang="en-US" sz="2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974" y="3429000"/>
            <a:ext cx="620982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Z:\work_doc\solid\gemc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76400"/>
            <a:ext cx="442061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(Detector)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Z:\work_doc\solid\gemc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4376" y="1371600"/>
            <a:ext cx="5655248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338138"/>
            <a:ext cx="801052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How To:  new detector, hits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13780" y="1752600"/>
            <a:ext cx="8509872" cy="3785652"/>
            <a:chOff x="413780" y="2138545"/>
            <a:chExt cx="8509872" cy="3785652"/>
          </a:xfrm>
        </p:grpSpPr>
        <p:sp>
          <p:nvSpPr>
            <p:cNvPr id="5" name="Rectangle 4"/>
            <p:cNvSpPr/>
            <p:nvPr/>
          </p:nvSpPr>
          <p:spPr>
            <a:xfrm>
              <a:off x="457200" y="2138545"/>
              <a:ext cx="822960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detector{"pos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        = ”10*cm 20*cm 305*mm";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detector{"rotation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   = "90*deg 25*deg 0*deg";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detector{"color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      = "66bbff";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detector{"type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       = "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Trd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detector{"dimensions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 = ”1*cm 2*cm 3*cm 4*cm 5*cm";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detector{"material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   = "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Scintillator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detector{"mfield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     = "no";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detector{"ncopy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      = 12;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detector{"pMany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      = 1;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detector{"exist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      = 1;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detector{"visible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    = 1;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detector{"style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      = 1;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detector{"sensitivity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= "CTOF";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detector{"hit_type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   = "CTOF";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detector{"identifiers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= "paddle manual 2";</a:t>
              </a:r>
              <a:endParaRPr lang="en-US" sz="1600" b="1" dirty="0">
                <a:solidFill>
                  <a:srgbClr val="000090"/>
                </a:solidFill>
                <a:latin typeface="Courier"/>
                <a:cs typeface="Courier"/>
              </a:endParaRPr>
            </a:p>
          </p:txBody>
        </p:sp>
        <p:grpSp>
          <p:nvGrpSpPr>
            <p:cNvPr id="3" name="Group 19"/>
            <p:cNvGrpSpPr/>
            <p:nvPr/>
          </p:nvGrpSpPr>
          <p:grpSpPr>
            <a:xfrm>
              <a:off x="413780" y="4027170"/>
              <a:ext cx="6836139" cy="1330972"/>
              <a:chOff x="413780" y="4027170"/>
              <a:chExt cx="6836139" cy="133097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13780" y="5102110"/>
                <a:ext cx="4481835" cy="256032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Arrow Connector 8"/>
              <p:cNvCxnSpPr>
                <a:endCxn id="6" idx="3"/>
              </p:cNvCxnSpPr>
              <p:nvPr/>
            </p:nvCxnSpPr>
            <p:spPr>
              <a:xfrm rot="10800000" flipV="1">
                <a:off x="4895615" y="4396502"/>
                <a:ext cx="1118068" cy="83362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6013683" y="4027170"/>
                <a:ext cx="12362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16</a:t>
                </a:r>
                <a:r>
                  <a:rPr lang="en-US" sz="2000" baseline="30000" dirty="0" smtClean="0"/>
                  <a:t>th</a:t>
                </a:r>
                <a:r>
                  <a:rPr lang="en-US" sz="2000" dirty="0" smtClean="0"/>
                  <a:t>: Bank</a:t>
                </a:r>
                <a:endParaRPr lang="en-US" sz="2000" dirty="0"/>
              </a:p>
            </p:txBody>
          </p:sp>
        </p:grpSp>
        <p:grpSp>
          <p:nvGrpSpPr>
            <p:cNvPr id="4" name="Group 20"/>
            <p:cNvGrpSpPr/>
            <p:nvPr/>
          </p:nvGrpSpPr>
          <p:grpSpPr>
            <a:xfrm>
              <a:off x="413780" y="5113589"/>
              <a:ext cx="8509872" cy="505089"/>
              <a:chOff x="413780" y="5113589"/>
              <a:chExt cx="8509872" cy="50508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13780" y="5362646"/>
                <a:ext cx="4481835" cy="256032"/>
              </a:xfrm>
              <a:prstGeom prst="rect">
                <a:avLst/>
              </a:prstGeom>
              <a:solidFill>
                <a:srgbClr val="008000">
                  <a:alpha val="20000"/>
                </a:srgb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rot="10800000" flipV="1">
                <a:off x="4895615" y="5362646"/>
                <a:ext cx="1270468" cy="15832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6166083" y="5113589"/>
                <a:ext cx="27575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17</a:t>
                </a:r>
                <a:r>
                  <a:rPr lang="en-US" sz="2000" baseline="30000" dirty="0" smtClean="0"/>
                  <a:t>th</a:t>
                </a:r>
                <a:r>
                  <a:rPr lang="en-US" sz="2000" dirty="0" smtClean="0"/>
                  <a:t>: Digitization Routine</a:t>
                </a:r>
                <a:endParaRPr lang="en-US" sz="2000" dirty="0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1238762" y="5943600"/>
            <a:ext cx="62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general, 1 bank </a:t>
            </a:r>
            <a:r>
              <a:rPr lang="en-US" dirty="0" err="1" smtClean="0">
                <a:sym typeface="Wingdings"/>
              </a:rPr>
              <a:t></a:t>
            </a:r>
            <a:r>
              <a:rPr lang="en-US" dirty="0" smtClean="0">
                <a:sym typeface="Wingdings"/>
              </a:rPr>
              <a:t> 1 digitization routine… but not necessary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0CB0-CD99-1B4E-86A6-CAF639A82D2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ent Arrow 32"/>
          <p:cNvSpPr/>
          <p:nvPr/>
        </p:nvSpPr>
        <p:spPr bwMode="auto">
          <a:xfrm rot="5400000">
            <a:off x="4419600" y="2209800"/>
            <a:ext cx="533400" cy="533400"/>
          </a:xfrm>
          <a:prstGeom prst="bentArrow">
            <a:avLst>
              <a:gd name="adj1" fmla="val 25000"/>
              <a:gd name="adj2" fmla="val 26099"/>
              <a:gd name="adj3" fmla="val 25000"/>
              <a:gd name="adj4" fmla="val 43750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Factory Method for Hit Processes</a:t>
            </a:r>
          </a:p>
        </p:txBody>
      </p:sp>
      <p:pic>
        <p:nvPicPr>
          <p:cNvPr id="24580" name="Picture 4" descr="C:\Users\ungaro\AppData\Local\Microsoft\Windows\Temporary Internet Files\Content.IE5\98N13QO0\MCj043783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914400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/>
          <p:nvPr/>
        </p:nvGrpSpPr>
        <p:grpSpPr>
          <a:xfrm>
            <a:off x="1066800" y="990600"/>
            <a:ext cx="2286000" cy="1676400"/>
            <a:chOff x="381000" y="914400"/>
            <a:chExt cx="2286000" cy="19812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6" name="Rounded Rectangle 15"/>
            <p:cNvSpPr/>
            <p:nvPr/>
          </p:nvSpPr>
          <p:spPr bwMode="auto">
            <a:xfrm>
              <a:off x="381000" y="914400"/>
              <a:ext cx="2286000" cy="1981200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"/>
              </a:endParaRPr>
            </a:p>
          </p:txBody>
        </p:sp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533400" y="1219200"/>
              <a:ext cx="1981200" cy="13234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latin typeface="Times"/>
                </a:rPr>
                <a:t>Hit Process, </a:t>
              </a:r>
              <a:r>
                <a:rPr lang="en-US" sz="2000" dirty="0" err="1">
                  <a:latin typeface="Times"/>
                </a:rPr>
                <a:t>Digitizations</a:t>
              </a:r>
              <a:r>
                <a:rPr lang="en-US" sz="2000" dirty="0">
                  <a:latin typeface="Times"/>
                </a:rPr>
                <a:t>  External</a:t>
              </a:r>
            </a:p>
            <a:p>
              <a:pPr algn="ctr">
                <a:defRPr/>
              </a:pPr>
              <a:r>
                <a:rPr lang="en-US" sz="2000" dirty="0">
                  <a:latin typeface="Times"/>
                </a:rPr>
                <a:t>Routines</a:t>
              </a:r>
            </a:p>
          </p:txBody>
        </p:sp>
      </p:grpSp>
      <p:pic>
        <p:nvPicPr>
          <p:cNvPr id="24582" name="Picture 4" descr="C:\Users\ungaro\AppData\Local\Microsoft\Windows\Temporary Internet Files\Content.IE5\98N13QO0\MCj043783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371600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 descr="C:\Users\ungaro\AppData\Local\Microsoft\Windows\Temporary Internet Files\Content.IE5\98N13QO0\MCj043783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81200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4" descr="C:\Users\ungaro\AppData\Local\Microsoft\Windows\Temporary Internet Files\Content.IE5\98N13QO0\MCj043783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90800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 bwMode="auto">
          <a:xfrm>
            <a:off x="3352800" y="2057400"/>
            <a:ext cx="10668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Times"/>
              </a:rPr>
              <a:t>CTOF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2514600" y="2895600"/>
            <a:ext cx="1692275" cy="2322513"/>
            <a:chOff x="2667000" y="3657600"/>
            <a:chExt cx="1692344" cy="2322576"/>
          </a:xfrm>
        </p:grpSpPr>
        <p:pic>
          <p:nvPicPr>
            <p:cNvPr id="25623" name="Picture 23" descr="C:\Users\ungaro\AppData\Local\Microsoft\Windows\Temporary Internet Files\Content.IE5\VB91O948\MCj03971600000[1].wm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4CC1B7"/>
                </a:clrFrom>
                <a:clrTo>
                  <a:srgbClr val="4CC1B7">
                    <a:alpha val="0"/>
                  </a:srgbClr>
                </a:clrTo>
              </a:clrChange>
              <a:duotone>
                <a:prstClr val="black"/>
                <a:srgbClr val="9FFFA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667000" y="3657600"/>
              <a:ext cx="1692344" cy="1752600"/>
            </a:xfrm>
            <a:prstGeom prst="rect">
              <a:avLst/>
            </a:prstGeom>
            <a:noFill/>
          </p:spPr>
        </p:pic>
        <p:sp>
          <p:nvSpPr>
            <p:cNvPr id="36" name="Rectangle 35"/>
            <p:cNvSpPr/>
            <p:nvPr/>
          </p:nvSpPr>
          <p:spPr bwMode="auto">
            <a:xfrm>
              <a:off x="2944824" y="5065751"/>
              <a:ext cx="1143047" cy="9144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dirty="0" err="1">
                  <a:latin typeface="Times"/>
                </a:rPr>
                <a:t>gemc</a:t>
              </a:r>
              <a:r>
                <a:rPr lang="en-US" dirty="0">
                  <a:latin typeface="Times"/>
                </a:rPr>
                <a:t> DC</a:t>
              </a: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3352800" y="1600200"/>
            <a:ext cx="10668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Times"/>
              </a:rPr>
              <a:t>SVT</a:t>
            </a: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990600" y="3810000"/>
            <a:ext cx="1692275" cy="2322513"/>
            <a:chOff x="2667000" y="3657600"/>
            <a:chExt cx="1692344" cy="2322576"/>
          </a:xfrm>
        </p:grpSpPr>
        <p:pic>
          <p:nvPicPr>
            <p:cNvPr id="42" name="Picture 23" descr="C:\Users\ungaro\AppData\Local\Microsoft\Windows\Temporary Internet Files\Content.IE5\VB91O948\MCj03971600000[1].wm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4CC1B7"/>
                </a:clrFrom>
                <a:clrTo>
                  <a:srgbClr val="4CC1B7">
                    <a:alpha val="0"/>
                  </a:srgbClr>
                </a:clrTo>
              </a:clrChange>
              <a:duotone>
                <a:prstClr val="black"/>
                <a:srgbClr val="9FFFA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667000" y="3657600"/>
              <a:ext cx="1692344" cy="1752600"/>
            </a:xfrm>
            <a:prstGeom prst="rect">
              <a:avLst/>
            </a:prstGeom>
            <a:noFill/>
          </p:spPr>
        </p:pic>
        <p:sp>
          <p:nvSpPr>
            <p:cNvPr id="43" name="Rectangle 42"/>
            <p:cNvSpPr/>
            <p:nvPr/>
          </p:nvSpPr>
          <p:spPr bwMode="auto">
            <a:xfrm>
              <a:off x="2944824" y="5065751"/>
              <a:ext cx="1143047" cy="9144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dirty="0" err="1">
                  <a:latin typeface="Times"/>
                </a:rPr>
                <a:t>gemc</a:t>
              </a:r>
              <a:r>
                <a:rPr lang="en-US" dirty="0">
                  <a:latin typeface="Times"/>
                </a:rPr>
                <a:t> FTOF</a:t>
              </a:r>
            </a:p>
          </p:txBody>
        </p:sp>
      </p:grpSp>
      <p:sp>
        <p:nvSpPr>
          <p:cNvPr id="24589" name="TextBox 43"/>
          <p:cNvSpPr txBox="1">
            <a:spLocks noChangeArrowheads="1"/>
          </p:cNvSpPr>
          <p:nvPr/>
        </p:nvSpPr>
        <p:spPr bwMode="auto">
          <a:xfrm>
            <a:off x="6096000" y="3276600"/>
            <a:ext cx="2895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Automatic Process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Routines Still External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solidFill>
                  <a:srgbClr val="002060"/>
                </a:solidFill>
                <a:latin typeface="Calibri" charset="0"/>
              </a:rPr>
              <a:t>Easy to: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2060"/>
                </a:solidFill>
                <a:latin typeface="Calibri" charset="0"/>
              </a:rPr>
              <a:t> add new routine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2060"/>
                </a:solidFill>
                <a:latin typeface="Calibri" charset="0"/>
              </a:rPr>
              <a:t> debug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2060"/>
                </a:solidFill>
                <a:latin typeface="Calibri" charset="0"/>
              </a:rPr>
              <a:t> modify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0CB0-CD99-1B4E-86A6-CAF639A82D2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Digitization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762000" y="2209800"/>
            <a:ext cx="7620000" cy="3139321"/>
            <a:chOff x="762000" y="2209800"/>
            <a:chExt cx="7620000" cy="3138453"/>
          </a:xfrm>
        </p:grpSpPr>
        <p:sp>
          <p:nvSpPr>
            <p:cNvPr id="27652" name="Rectangle 9"/>
            <p:cNvSpPr>
              <a:spLocks noChangeArrowheads="1"/>
            </p:cNvSpPr>
            <p:nvPr/>
          </p:nvSpPr>
          <p:spPr bwMode="auto">
            <a:xfrm>
              <a:off x="762000" y="2209800"/>
              <a:ext cx="4419600" cy="3138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sz="1800" dirty="0">
                  <a:latin typeface="Calibri" charset="0"/>
                </a:rPr>
                <a:t> Hit </a:t>
              </a:r>
              <a:r>
                <a:rPr lang="en-US" sz="1800" dirty="0" smtClean="0">
                  <a:latin typeface="Calibri" charset="0"/>
                </a:rPr>
                <a:t>Position</a:t>
              </a:r>
            </a:p>
            <a:p>
              <a:pPr>
                <a:buFont typeface="Arial" charset="0"/>
                <a:buChar char="•"/>
              </a:pPr>
              <a:r>
                <a:rPr lang="en-US" sz="1800" dirty="0">
                  <a:latin typeface="Calibri" charset="0"/>
                </a:rPr>
                <a:t> Volume Local Hit </a:t>
              </a:r>
              <a:r>
                <a:rPr lang="en-US" sz="1800" dirty="0" smtClean="0">
                  <a:latin typeface="Calibri" charset="0"/>
                </a:rPr>
                <a:t>Position</a:t>
              </a:r>
            </a:p>
            <a:p>
              <a:pPr>
                <a:buFont typeface="Arial" charset="0"/>
                <a:buChar char="•"/>
              </a:pPr>
              <a:r>
                <a:rPr lang="en-US" sz="1800" dirty="0">
                  <a:latin typeface="Calibri" charset="0"/>
                </a:rPr>
                <a:t> Deposited </a:t>
              </a:r>
              <a:r>
                <a:rPr lang="en-US" sz="1800" dirty="0" smtClean="0">
                  <a:latin typeface="Calibri" charset="0"/>
                </a:rPr>
                <a:t>energy</a:t>
              </a:r>
            </a:p>
            <a:p>
              <a:pPr>
                <a:buFont typeface="Arial" charset="0"/>
                <a:buChar char="•"/>
              </a:pPr>
              <a:r>
                <a:rPr lang="en-US" sz="1800" dirty="0">
                  <a:latin typeface="Calibri" charset="0"/>
                </a:rPr>
                <a:t> Time of the </a:t>
              </a:r>
              <a:r>
                <a:rPr lang="en-US" sz="1800" dirty="0" smtClean="0">
                  <a:latin typeface="Calibri" charset="0"/>
                </a:rPr>
                <a:t>hit</a:t>
              </a:r>
            </a:p>
            <a:p>
              <a:pPr>
                <a:buFont typeface="Arial" charset="0"/>
                <a:buChar char="•"/>
              </a:pPr>
              <a:r>
                <a:rPr lang="en-US" sz="1800" dirty="0">
                  <a:latin typeface="Calibri" charset="0"/>
                </a:rPr>
                <a:t> Momentum of the Track</a:t>
              </a:r>
            </a:p>
            <a:p>
              <a:pPr>
                <a:buFont typeface="Arial" charset="0"/>
                <a:buChar char="•"/>
              </a:pPr>
              <a:r>
                <a:rPr lang="en-US" sz="1800" dirty="0">
                  <a:latin typeface="Calibri" charset="0"/>
                </a:rPr>
                <a:t> Energy of the track</a:t>
              </a:r>
            </a:p>
            <a:p>
              <a:pPr>
                <a:buFont typeface="Arial" charset="0"/>
                <a:buChar char="•"/>
              </a:pPr>
              <a:r>
                <a:rPr lang="en-US" sz="1800" dirty="0">
                  <a:latin typeface="Calibri" charset="0"/>
                </a:rPr>
                <a:t> Primary Vertex of track</a:t>
              </a:r>
            </a:p>
            <a:p>
              <a:pPr>
                <a:buFont typeface="Arial" charset="0"/>
                <a:buChar char="•"/>
              </a:pPr>
              <a:r>
                <a:rPr lang="en-US" sz="1800" dirty="0">
                  <a:latin typeface="Calibri" charset="0"/>
                </a:rPr>
                <a:t> Particle ID</a:t>
              </a:r>
            </a:p>
            <a:p>
              <a:pPr>
                <a:buFont typeface="Arial" charset="0"/>
                <a:buChar char="•"/>
              </a:pPr>
              <a:r>
                <a:rPr lang="en-US" sz="1800" dirty="0">
                  <a:latin typeface="Calibri" charset="0"/>
                </a:rPr>
                <a:t> </a:t>
              </a:r>
              <a:r>
                <a:rPr lang="en-US" sz="1800" dirty="0" smtClean="0">
                  <a:latin typeface="Calibri" charset="0"/>
                </a:rPr>
                <a:t>Identifier</a:t>
              </a:r>
            </a:p>
            <a:p>
              <a:pPr>
                <a:buFont typeface="Arial" charset="0"/>
                <a:buChar char="•"/>
              </a:pPr>
              <a:r>
                <a:rPr lang="en-US" dirty="0" smtClean="0">
                  <a:latin typeface="Calibri" charset="0"/>
                </a:rPr>
                <a:t> Mother Particle ID</a:t>
              </a:r>
            </a:p>
            <a:p>
              <a:pPr>
                <a:buFont typeface="Arial" charset="0"/>
                <a:buChar char="•"/>
              </a:pPr>
              <a:r>
                <a:rPr lang="en-US" dirty="0" smtClean="0">
                  <a:latin typeface="Calibri" charset="0"/>
                </a:rPr>
                <a:t> Mother Vertex</a:t>
              </a:r>
            </a:p>
          </p:txBody>
        </p:sp>
        <p:sp>
          <p:nvSpPr>
            <p:cNvPr id="27653" name="Rectangle 10"/>
            <p:cNvSpPr>
              <a:spLocks noChangeArrowheads="1"/>
            </p:cNvSpPr>
            <p:nvPr/>
          </p:nvSpPr>
          <p:spPr bwMode="auto">
            <a:xfrm>
              <a:off x="5867400" y="2209800"/>
              <a:ext cx="2514600" cy="2585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Calibri" charset="0"/>
                </a:rPr>
                <a:t>Average (x,y,z)</a:t>
              </a:r>
            </a:p>
            <a:p>
              <a:r>
                <a:rPr lang="en-US" sz="1800">
                  <a:latin typeface="Calibri" charset="0"/>
                </a:rPr>
                <a:t>Average (lx, ly, lz)</a:t>
              </a:r>
            </a:p>
            <a:p>
              <a:r>
                <a:rPr lang="en-US" sz="1800">
                  <a:latin typeface="Calibri" charset="0"/>
                </a:rPr>
                <a:t>Total E</a:t>
              </a:r>
            </a:p>
            <a:p>
              <a:r>
                <a:rPr lang="en-US" sz="1800">
                  <a:latin typeface="Calibri" charset="0"/>
                </a:rPr>
                <a:t>Average t</a:t>
              </a:r>
            </a:p>
            <a:p>
              <a:r>
                <a:rPr lang="en-US" sz="1800">
                  <a:latin typeface="Calibri" charset="0"/>
                </a:rPr>
                <a:t>Average p (final p)</a:t>
              </a:r>
            </a:p>
            <a:p>
              <a:r>
                <a:rPr lang="en-US" sz="1800">
                  <a:latin typeface="Calibri" charset="0"/>
                </a:rPr>
                <a:t>Energy</a:t>
              </a:r>
            </a:p>
            <a:p>
              <a:r>
                <a:rPr lang="en-US" sz="1800">
                  <a:latin typeface="Calibri" charset="0"/>
                </a:rPr>
                <a:t>Primary Vertex of track</a:t>
              </a:r>
            </a:p>
            <a:p>
              <a:r>
                <a:rPr lang="en-US" sz="1800">
                  <a:latin typeface="Calibri" charset="0"/>
                </a:rPr>
                <a:t>Particle ID</a:t>
              </a:r>
            </a:p>
            <a:p>
              <a:r>
                <a:rPr lang="en-US" sz="1800">
                  <a:latin typeface="Calibri" charset="0"/>
                </a:rPr>
                <a:t>Strip, Layer, Sector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3733800" y="2405009"/>
              <a:ext cx="190500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724400" y="2666874"/>
              <a:ext cx="914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038600" y="2971589"/>
              <a:ext cx="1600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733800" y="3236629"/>
              <a:ext cx="190500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429000" y="3504842"/>
              <a:ext cx="2209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048000" y="3776230"/>
              <a:ext cx="259080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200400" y="4038094"/>
              <a:ext cx="2438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133600" y="4306308"/>
              <a:ext cx="350520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981200" y="4571347"/>
              <a:ext cx="3657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990600" y="1524000"/>
            <a:ext cx="7307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Available For every G4 step              Hit Process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/>
            <a:r>
              <a:rPr lang="en-US" dirty="0" smtClean="0">
                <a:solidFill>
                  <a:srgbClr val="000090"/>
                </a:solidFill>
              </a:rPr>
              <a:t>Event Generation</a:t>
            </a:r>
            <a:endParaRPr lang="en-US" dirty="0" smtClean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1" y="1524000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000" dirty="0" smtClean="0"/>
              <a:t>Particle gun built in, two luminosity beams can be added</a:t>
            </a:r>
            <a:endParaRPr lang="en-US" sz="3000" dirty="0" smtClean="0"/>
          </a:p>
          <a:p>
            <a:pPr marL="342900" indent="-342900">
              <a:buAutoNum type="arabicParenR"/>
            </a:pPr>
            <a:r>
              <a:rPr lang="en-US" sz="3000" dirty="0" smtClean="0"/>
              <a:t>LUND </a:t>
            </a:r>
            <a:r>
              <a:rPr lang="en-US" sz="3000" dirty="0" smtClean="0"/>
              <a:t>Format </a:t>
            </a:r>
            <a:r>
              <a:rPr lang="en-US" sz="3000" dirty="0" smtClean="0"/>
              <a:t>(txt) for </a:t>
            </a:r>
            <a:r>
              <a:rPr lang="en-US" sz="3000" dirty="0" smtClean="0"/>
              <a:t>physics </a:t>
            </a:r>
            <a:r>
              <a:rPr lang="en-US" sz="3000" dirty="0" smtClean="0"/>
              <a:t>events</a:t>
            </a:r>
            <a:endParaRPr lang="en-US" sz="3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0CB0-CD99-1B4E-86A6-CAF639A82D2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200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Output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43434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000" dirty="0" err="1" smtClean="0"/>
              <a:t>e</a:t>
            </a:r>
            <a:r>
              <a:rPr lang="en-US" sz="3000" dirty="0" err="1" smtClean="0"/>
              <a:t>vio</a:t>
            </a:r>
            <a:r>
              <a:rPr lang="en-US" sz="3000" dirty="0" smtClean="0"/>
              <a:t>, bank alike binary format by </a:t>
            </a:r>
            <a:r>
              <a:rPr lang="en-US" sz="3000" dirty="0" err="1" smtClean="0"/>
              <a:t>Jlab</a:t>
            </a:r>
            <a:r>
              <a:rPr lang="en-US" sz="3000" dirty="0" smtClean="0"/>
              <a:t> DAQ group</a:t>
            </a:r>
          </a:p>
          <a:p>
            <a:pPr marL="342900" indent="-342900">
              <a:buAutoNum type="arabicParenR"/>
            </a:pPr>
            <a:r>
              <a:rPr lang="en-US" sz="3000" dirty="0" smtClean="0"/>
              <a:t>R</a:t>
            </a:r>
            <a:r>
              <a:rPr lang="en-US" sz="3000" dirty="0" smtClean="0"/>
              <a:t>oot tree, convert from </a:t>
            </a:r>
            <a:r>
              <a:rPr lang="en-US" sz="3000" dirty="0" err="1" smtClean="0"/>
              <a:t>evio</a:t>
            </a:r>
            <a:endParaRPr lang="en-US" sz="3000" dirty="0" smtClean="0"/>
          </a:p>
          <a:p>
            <a:pPr marL="342900" indent="-342900">
              <a:buAutoNum type="arabicParenR"/>
            </a:pPr>
            <a:r>
              <a:rPr lang="en-US" sz="3000" dirty="0" smtClean="0"/>
              <a:t>t</a:t>
            </a:r>
            <a:r>
              <a:rPr lang="en-US" sz="3000" dirty="0" smtClean="0"/>
              <a:t>ext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3376</TotalTime>
  <Words>933</Words>
  <Application>Microsoft Office PowerPoint</Application>
  <PresentationFormat>On-screen Show (4:3)</PresentationFormat>
  <Paragraphs>213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Courier</vt:lpstr>
      <vt:lpstr>Wingdings</vt:lpstr>
      <vt:lpstr>Times</vt:lpstr>
      <vt:lpstr>Office Theme</vt:lpstr>
      <vt:lpstr>SoLID simulation</vt:lpstr>
      <vt:lpstr>GEMC written by Maurizio Ungaro, used for CLAS12</vt:lpstr>
      <vt:lpstr>GUI (Run control) </vt:lpstr>
      <vt:lpstr>GUI (Detector) </vt:lpstr>
      <vt:lpstr>Slide 5</vt:lpstr>
      <vt:lpstr>How To:  new detector, hits</vt:lpstr>
      <vt:lpstr>Factory Method for Hit Processes</vt:lpstr>
      <vt:lpstr>Digitization</vt:lpstr>
      <vt:lpstr>Event Generation</vt:lpstr>
      <vt:lpstr>Documentation</vt:lpstr>
      <vt:lpstr>Advantage</vt:lpstr>
      <vt:lpstr>GEMC update</vt:lpstr>
      <vt:lpstr>SoLID GEMC update</vt:lpstr>
      <vt:lpstr>Compare geant4 to geant3 results</vt:lpstr>
      <vt:lpstr>CLAS12 SVT</vt:lpstr>
      <vt:lpstr>SIDIS with BaBar Magnet</vt:lpstr>
      <vt:lpstr>SIDIS with BaBar Magnet</vt:lpstr>
      <vt:lpstr>Kinematics for SIDIS with BaBar</vt:lpstr>
      <vt:lpstr>Phase Space, Collins and Sivers Angle Coverage for SIDIS with BaBar</vt:lpstr>
      <vt:lpstr>Background rate on GEM for SIDIS with BaBar</vt:lpstr>
      <vt:lpstr>Energy flux rate on EC for SIDIS with BaBar</vt:lpstr>
      <vt:lpstr>PVDIS with BaBar Magnet</vt:lpstr>
      <vt:lpstr>PVDIS with BaBar Magnet</vt:lpstr>
      <vt:lpstr>Background rate on GEM for PVDIS with BaBar</vt:lpstr>
      <vt:lpstr>Energy flux rate on forward EC for PVDIS with BaBar</vt:lpstr>
      <vt:lpstr>Summary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simulation</dc:title>
  <dc:creator>Windows User</dc:creator>
  <cp:lastModifiedBy>Windows User</cp:lastModifiedBy>
  <cp:revision>336</cp:revision>
  <dcterms:created xsi:type="dcterms:W3CDTF">2011-03-23T02:33:56Z</dcterms:created>
  <dcterms:modified xsi:type="dcterms:W3CDTF">2011-06-02T06:33:06Z</dcterms:modified>
</cp:coreProperties>
</file>