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67" r:id="rId5"/>
    <p:sldId id="271" r:id="rId6"/>
    <p:sldId id="268" r:id="rId7"/>
    <p:sldId id="265" r:id="rId8"/>
    <p:sldId id="266" r:id="rId9"/>
    <p:sldId id="301" r:id="rId10"/>
    <p:sldId id="300" r:id="rId11"/>
    <p:sldId id="273" r:id="rId12"/>
    <p:sldId id="272" r:id="rId13"/>
    <p:sldId id="269" r:id="rId14"/>
    <p:sldId id="270" r:id="rId15"/>
    <p:sldId id="276" r:id="rId16"/>
    <p:sldId id="274" r:id="rId17"/>
    <p:sldId id="275" r:id="rId18"/>
    <p:sldId id="299" r:id="rId19"/>
    <p:sldId id="298" r:id="rId20"/>
    <p:sldId id="278" r:id="rId21"/>
    <p:sldId id="279" r:id="rId22"/>
    <p:sldId id="280" r:id="rId23"/>
    <p:sldId id="281" r:id="rId24"/>
    <p:sldId id="282" r:id="rId25"/>
    <p:sldId id="283" r:id="rId26"/>
    <p:sldId id="292" r:id="rId27"/>
    <p:sldId id="293" r:id="rId28"/>
    <p:sldId id="294" r:id="rId29"/>
    <p:sldId id="295" r:id="rId30"/>
    <p:sldId id="296" r:id="rId31"/>
    <p:sldId id="29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6" autoAdjust="0"/>
    <p:restoredTop sz="94660"/>
  </p:normalViewPr>
  <p:slideViewPr>
    <p:cSldViewPr>
      <p:cViewPr varScale="1">
        <p:scale>
          <a:sx n="69" d="100"/>
          <a:sy n="69" d="100"/>
        </p:scale>
        <p:origin x="-10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9B404-5682-4A00-8610-4B0FEC639542}" type="datetimeFigureOut">
              <a:rPr lang="en-US" smtClean="0"/>
              <a:pPr/>
              <a:t>6/2/2011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8CDF4-7A14-43CD-95A7-95AB1EEE2E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03FB1B-5F96-9E41-92FB-4BED730B16E9}" type="slidenum">
              <a:rPr lang="de-DE"/>
              <a:pPr/>
              <a:t>28</a:t>
            </a:fld>
            <a:endParaRPr lang="de-DE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09F02-F0C5-2046-BF3C-951F114018BC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BCC7-2030-4527-8953-F74EC674F2F8}" type="datetimeFigureOut">
              <a:rPr lang="en-US" smtClean="0"/>
              <a:pPr/>
              <a:t>6/2/2011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BC5D-E817-4B25-A446-7F264FDFCE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BCC7-2030-4527-8953-F74EC674F2F8}" type="datetimeFigureOut">
              <a:rPr lang="en-US" smtClean="0"/>
              <a:pPr/>
              <a:t>6/2/2011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BC5D-E817-4B25-A446-7F264FDFCE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BCC7-2030-4527-8953-F74EC674F2F8}" type="datetimeFigureOut">
              <a:rPr lang="en-US" smtClean="0"/>
              <a:pPr/>
              <a:t>6/2/2011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BC5D-E817-4B25-A446-7F264FDFCE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BCC7-2030-4527-8953-F74EC674F2F8}" type="datetimeFigureOut">
              <a:rPr lang="en-US" smtClean="0"/>
              <a:pPr/>
              <a:t>6/2/2011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BC5D-E817-4B25-A446-7F264FDFCE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BCC7-2030-4527-8953-F74EC674F2F8}" type="datetimeFigureOut">
              <a:rPr lang="en-US" smtClean="0"/>
              <a:pPr/>
              <a:t>6/2/2011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BC5D-E817-4B25-A446-7F264FDFCE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BCC7-2030-4527-8953-F74EC674F2F8}" type="datetimeFigureOut">
              <a:rPr lang="en-US" smtClean="0"/>
              <a:pPr/>
              <a:t>6/2/2011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BC5D-E817-4B25-A446-7F264FDFCE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BCC7-2030-4527-8953-F74EC674F2F8}" type="datetimeFigureOut">
              <a:rPr lang="en-US" smtClean="0"/>
              <a:pPr/>
              <a:t>6/2/2011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BC5D-E817-4B25-A446-7F264FDFCE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BCC7-2030-4527-8953-F74EC674F2F8}" type="datetimeFigureOut">
              <a:rPr lang="en-US" smtClean="0"/>
              <a:pPr/>
              <a:t>6/2/2011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BC5D-E817-4B25-A446-7F264FDFCE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BCC7-2030-4527-8953-F74EC674F2F8}" type="datetimeFigureOut">
              <a:rPr lang="en-US" smtClean="0"/>
              <a:pPr/>
              <a:t>6/2/2011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BC5D-E817-4B25-A446-7F264FDFCE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BCC7-2030-4527-8953-F74EC674F2F8}" type="datetimeFigureOut">
              <a:rPr lang="en-US" smtClean="0"/>
              <a:pPr/>
              <a:t>6/2/2011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BC5D-E817-4B25-A446-7F264FDFCE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BCC7-2030-4527-8953-F74EC674F2F8}" type="datetimeFigureOut">
              <a:rPr lang="en-US" smtClean="0"/>
              <a:pPr/>
              <a:t>6/2/2011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BC5D-E817-4B25-A446-7F264FDFCE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6BCC7-2030-4527-8953-F74EC674F2F8}" type="datetimeFigureOut">
              <a:rPr lang="en-US" smtClean="0"/>
              <a:pPr/>
              <a:t>6/2/2011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5BC5D-E817-4B25-A446-7F264FDFCE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Solid SIDIS</a:t>
            </a:r>
            <a:br>
              <a:rPr lang="en-US" dirty="0" smtClean="0"/>
            </a:br>
            <a:r>
              <a:rPr lang="en-US" dirty="0" smtClean="0"/>
              <a:t>DAQ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Solid collaboration meeting</a:t>
            </a:r>
          </a:p>
          <a:p>
            <a:r>
              <a:rPr lang="en-US" dirty="0" smtClean="0"/>
              <a:t>June 2</a:t>
            </a:r>
            <a:r>
              <a:rPr lang="en-US" baseline="30000" dirty="0" smtClean="0"/>
              <a:t>nd</a:t>
            </a:r>
            <a:r>
              <a:rPr lang="en-US" dirty="0" smtClean="0"/>
              <a:t> /3</a:t>
            </a:r>
            <a:r>
              <a:rPr lang="en-US" baseline="30000" dirty="0" smtClean="0"/>
              <a:t>rd</a:t>
            </a:r>
            <a:r>
              <a:rPr lang="en-US" dirty="0" smtClean="0"/>
              <a:t> 2011</a:t>
            </a:r>
          </a:p>
          <a:p>
            <a:r>
              <a:rPr lang="en-US" dirty="0" err="1" smtClean="0"/>
              <a:t>Alexandre</a:t>
            </a:r>
            <a:r>
              <a:rPr lang="en-US" dirty="0" smtClean="0"/>
              <a:t> </a:t>
            </a:r>
            <a:r>
              <a:rPr lang="en-US" dirty="0" err="1" smtClean="0"/>
              <a:t>Camsonne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2"/>
          <p:cNvGrpSpPr/>
          <p:nvPr/>
        </p:nvGrpSpPr>
        <p:grpSpPr>
          <a:xfrm>
            <a:off x="86116" y="1635867"/>
            <a:ext cx="1320543" cy="4679297"/>
            <a:chOff x="86116" y="1635867"/>
            <a:chExt cx="1320543" cy="4679297"/>
          </a:xfrm>
        </p:grpSpPr>
        <p:sp>
          <p:nvSpPr>
            <p:cNvPr id="4" name="Cube 3"/>
            <p:cNvSpPr/>
            <p:nvPr/>
          </p:nvSpPr>
          <p:spPr>
            <a:xfrm>
              <a:off x="455448" y="2011752"/>
              <a:ext cx="762000" cy="304800"/>
            </a:xfrm>
            <a:prstGeom prst="cube">
              <a:avLst/>
            </a:prstGeom>
            <a:gradFill>
              <a:gsLst>
                <a:gs pos="0">
                  <a:srgbClr val="FF6600"/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Chalkboard"/>
                  <a:cs typeface="Chalkboard"/>
                </a:rPr>
                <a:t>ROC</a:t>
              </a:r>
              <a:endParaRPr lang="en-US" sz="1400" b="1" dirty="0">
                <a:latin typeface="Chalkboard"/>
                <a:cs typeface="Chalkboard"/>
              </a:endParaRPr>
            </a:p>
          </p:txBody>
        </p:sp>
        <p:sp>
          <p:nvSpPr>
            <p:cNvPr id="5" name="Cube 4"/>
            <p:cNvSpPr/>
            <p:nvPr/>
          </p:nvSpPr>
          <p:spPr>
            <a:xfrm>
              <a:off x="455448" y="2387637"/>
              <a:ext cx="762000" cy="304800"/>
            </a:xfrm>
            <a:prstGeom prst="cube">
              <a:avLst/>
            </a:prstGeom>
            <a:gradFill>
              <a:gsLst>
                <a:gs pos="0">
                  <a:srgbClr val="FF6600"/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Chalkboard"/>
                  <a:cs typeface="Chalkboard"/>
                </a:rPr>
                <a:t>ROC</a:t>
              </a:r>
              <a:endParaRPr lang="en-US" sz="1400" b="1" dirty="0">
                <a:latin typeface="Chalkboard"/>
                <a:cs typeface="Chalkboard"/>
              </a:endParaRPr>
            </a:p>
          </p:txBody>
        </p:sp>
        <p:sp>
          <p:nvSpPr>
            <p:cNvPr id="6" name="Cube 5"/>
            <p:cNvSpPr/>
            <p:nvPr/>
          </p:nvSpPr>
          <p:spPr>
            <a:xfrm>
              <a:off x="455448" y="2763522"/>
              <a:ext cx="762000" cy="304800"/>
            </a:xfrm>
            <a:prstGeom prst="cube">
              <a:avLst/>
            </a:prstGeom>
            <a:gradFill>
              <a:gsLst>
                <a:gs pos="0">
                  <a:srgbClr val="FF6600"/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Chalkboard"/>
                  <a:cs typeface="Chalkboard"/>
                </a:rPr>
                <a:t>ROC</a:t>
              </a:r>
              <a:endParaRPr lang="en-US" sz="1400" b="1" dirty="0">
                <a:latin typeface="Chalkboard"/>
                <a:cs typeface="Chalkboard"/>
              </a:endParaRPr>
            </a:p>
          </p:txBody>
        </p:sp>
        <p:sp>
          <p:nvSpPr>
            <p:cNvPr id="7" name="Cube 6"/>
            <p:cNvSpPr/>
            <p:nvPr/>
          </p:nvSpPr>
          <p:spPr>
            <a:xfrm>
              <a:off x="455448" y="3139407"/>
              <a:ext cx="762000" cy="304800"/>
            </a:xfrm>
            <a:prstGeom prst="cube">
              <a:avLst/>
            </a:prstGeom>
            <a:gradFill>
              <a:gsLst>
                <a:gs pos="0">
                  <a:srgbClr val="FF6600"/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Chalkboard"/>
                  <a:cs typeface="Chalkboard"/>
                </a:rPr>
                <a:t>ROC</a:t>
              </a:r>
              <a:endParaRPr lang="en-US" sz="1400" b="1" dirty="0">
                <a:latin typeface="Chalkboard"/>
                <a:cs typeface="Chalkboard"/>
              </a:endParaRPr>
            </a:p>
          </p:txBody>
        </p:sp>
        <p:sp>
          <p:nvSpPr>
            <p:cNvPr id="8" name="Cube 7"/>
            <p:cNvSpPr/>
            <p:nvPr/>
          </p:nvSpPr>
          <p:spPr>
            <a:xfrm>
              <a:off x="455448" y="1635867"/>
              <a:ext cx="762000" cy="304800"/>
            </a:xfrm>
            <a:prstGeom prst="cube">
              <a:avLst/>
            </a:prstGeom>
            <a:gradFill>
              <a:gsLst>
                <a:gs pos="0">
                  <a:srgbClr val="FF6600"/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Chalkboard"/>
                  <a:cs typeface="Chalkboard"/>
                </a:rPr>
                <a:t>ROC</a:t>
              </a:r>
              <a:endParaRPr lang="en-US" sz="1400" b="1" dirty="0">
                <a:latin typeface="Chalkboard"/>
                <a:cs typeface="Chalkboard"/>
              </a:endParaRPr>
            </a:p>
          </p:txBody>
        </p:sp>
        <p:sp>
          <p:nvSpPr>
            <p:cNvPr id="9" name="Cube 8"/>
            <p:cNvSpPr/>
            <p:nvPr/>
          </p:nvSpPr>
          <p:spPr>
            <a:xfrm>
              <a:off x="455448" y="3515292"/>
              <a:ext cx="762000" cy="304800"/>
            </a:xfrm>
            <a:prstGeom prst="cube">
              <a:avLst/>
            </a:prstGeom>
            <a:gradFill>
              <a:gsLst>
                <a:gs pos="0">
                  <a:srgbClr val="FF6600"/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Chalkboard"/>
                  <a:cs typeface="Chalkboard"/>
                </a:rPr>
                <a:t>ROC</a:t>
              </a:r>
              <a:endParaRPr lang="en-US" sz="1400" b="1" dirty="0">
                <a:latin typeface="Chalkboard"/>
                <a:cs typeface="Chalkboard"/>
              </a:endParaRPr>
            </a:p>
          </p:txBody>
        </p:sp>
        <p:sp>
          <p:nvSpPr>
            <p:cNvPr id="10" name="Cube 9"/>
            <p:cNvSpPr/>
            <p:nvPr/>
          </p:nvSpPr>
          <p:spPr>
            <a:xfrm>
              <a:off x="455448" y="3891177"/>
              <a:ext cx="762000" cy="304800"/>
            </a:xfrm>
            <a:prstGeom prst="cube">
              <a:avLst/>
            </a:prstGeom>
            <a:gradFill>
              <a:gsLst>
                <a:gs pos="0">
                  <a:srgbClr val="FF6600"/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Chalkboard"/>
                  <a:cs typeface="Chalkboard"/>
                </a:rPr>
                <a:t>ROC</a:t>
              </a:r>
              <a:endParaRPr lang="en-US" sz="1400" b="1" dirty="0">
                <a:latin typeface="Chalkboard"/>
                <a:cs typeface="Chalkboard"/>
              </a:endParaRPr>
            </a:p>
          </p:txBody>
        </p:sp>
        <p:sp>
          <p:nvSpPr>
            <p:cNvPr id="11" name="Cube 10"/>
            <p:cNvSpPr/>
            <p:nvPr/>
          </p:nvSpPr>
          <p:spPr>
            <a:xfrm>
              <a:off x="455448" y="4267062"/>
              <a:ext cx="762000" cy="304800"/>
            </a:xfrm>
            <a:prstGeom prst="cube">
              <a:avLst/>
            </a:prstGeom>
            <a:gradFill>
              <a:gsLst>
                <a:gs pos="0">
                  <a:srgbClr val="FF6600"/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Chalkboard"/>
                  <a:cs typeface="Chalkboard"/>
                </a:rPr>
                <a:t>ROC</a:t>
              </a:r>
              <a:endParaRPr lang="en-US" sz="1400" b="1" dirty="0">
                <a:latin typeface="Chalkboard"/>
                <a:cs typeface="Chalkboard"/>
              </a:endParaRPr>
            </a:p>
          </p:txBody>
        </p:sp>
        <p:sp>
          <p:nvSpPr>
            <p:cNvPr id="12" name="Cube 11"/>
            <p:cNvSpPr/>
            <p:nvPr/>
          </p:nvSpPr>
          <p:spPr>
            <a:xfrm>
              <a:off x="455448" y="4642947"/>
              <a:ext cx="762000" cy="304800"/>
            </a:xfrm>
            <a:prstGeom prst="cube">
              <a:avLst/>
            </a:prstGeom>
            <a:gradFill>
              <a:gsLst>
                <a:gs pos="0">
                  <a:srgbClr val="FF6600"/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Chalkboard"/>
                  <a:cs typeface="Chalkboard"/>
                </a:rPr>
                <a:t>ROC</a:t>
              </a:r>
              <a:endParaRPr lang="en-US" sz="1400" b="1" dirty="0">
                <a:latin typeface="Chalkboard"/>
                <a:cs typeface="Chalkboard"/>
              </a:endParaRPr>
            </a:p>
          </p:txBody>
        </p:sp>
        <p:sp>
          <p:nvSpPr>
            <p:cNvPr id="78" name="Left Brace 77"/>
            <p:cNvSpPr/>
            <p:nvPr/>
          </p:nvSpPr>
          <p:spPr>
            <a:xfrm rot="16200000">
              <a:off x="721270" y="4761622"/>
              <a:ext cx="230352" cy="762000"/>
            </a:xfrm>
            <a:prstGeom prst="leftBrac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73115" y="5257798"/>
              <a:ext cx="9126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Century Gothic"/>
                  <a:cs typeface="Century Gothic"/>
                </a:rPr>
                <a:t>Front-End Crates</a:t>
              </a:r>
              <a:endParaRPr lang="en-US" sz="1200" b="1" dirty="0">
                <a:latin typeface="Century Gothic"/>
                <a:cs typeface="Century Gothic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 rot="16200000">
              <a:off x="-977179" y="3075048"/>
              <a:ext cx="24959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Century Gothic"/>
                  <a:cs typeface="Century Gothic"/>
                </a:rPr>
                <a:t>R</a:t>
              </a:r>
              <a:r>
                <a:rPr lang="en-US" dirty="0" smtClean="0">
                  <a:latin typeface="Century Gothic"/>
                  <a:cs typeface="Century Gothic"/>
                </a:rPr>
                <a:t>ead </a:t>
              </a:r>
              <a:r>
                <a:rPr lang="en-US" b="1" dirty="0" smtClean="0">
                  <a:latin typeface="Century Gothic"/>
                  <a:cs typeface="Century Gothic"/>
                </a:rPr>
                <a:t>O</a:t>
              </a:r>
              <a:r>
                <a:rPr lang="en-US" dirty="0" smtClean="0">
                  <a:latin typeface="Century Gothic"/>
                  <a:cs typeface="Century Gothic"/>
                </a:rPr>
                <a:t>ut </a:t>
              </a:r>
              <a:r>
                <a:rPr lang="en-US" b="1" dirty="0" smtClean="0">
                  <a:latin typeface="Century Gothic"/>
                  <a:cs typeface="Century Gothic"/>
                </a:rPr>
                <a:t>C</a:t>
              </a:r>
              <a:r>
                <a:rPr lang="en-US" dirty="0" smtClean="0">
                  <a:latin typeface="Century Gothic"/>
                  <a:cs typeface="Century Gothic"/>
                </a:rPr>
                <a:t>ontrollers</a:t>
              </a:r>
              <a:endParaRPr lang="en-US" dirty="0">
                <a:latin typeface="Century Gothic"/>
                <a:cs typeface="Century Gothic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194415" y="5715000"/>
              <a:ext cx="12122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latin typeface="Century Gothic"/>
                  <a:cs typeface="Century Gothic"/>
                </a:rPr>
                <a:t>~60 crates</a:t>
              </a:r>
            </a:p>
            <a:p>
              <a:pPr algn="ctr"/>
              <a:r>
                <a:rPr lang="en-US" sz="1100" dirty="0" smtClean="0">
                  <a:latin typeface="Century Gothic"/>
                  <a:cs typeface="Century Gothic"/>
                </a:rPr>
                <a:t>~50MB/s out per crate</a:t>
              </a:r>
              <a:endParaRPr lang="en-US" sz="1100" dirty="0">
                <a:latin typeface="Century Gothic"/>
                <a:cs typeface="Century Gothic"/>
              </a:endParaRPr>
            </a:p>
          </p:txBody>
        </p:sp>
      </p:grpSp>
      <p:grpSp>
        <p:nvGrpSpPr>
          <p:cNvPr id="3" name="Group 163"/>
          <p:cNvGrpSpPr/>
          <p:nvPr/>
        </p:nvGrpSpPr>
        <p:grpSpPr>
          <a:xfrm>
            <a:off x="914400" y="831620"/>
            <a:ext cx="4114800" cy="5492980"/>
            <a:chOff x="914400" y="831620"/>
            <a:chExt cx="4114800" cy="5492980"/>
          </a:xfrm>
        </p:grpSpPr>
        <p:cxnSp>
          <p:nvCxnSpPr>
            <p:cNvPr id="36" name="Straight Connector 35"/>
            <p:cNvCxnSpPr>
              <a:stCxn id="16" idx="3"/>
            </p:cNvCxnSpPr>
            <p:nvPr/>
          </p:nvCxnSpPr>
          <p:spPr>
            <a:xfrm>
              <a:off x="3124200" y="2080278"/>
              <a:ext cx="609601" cy="19048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16" idx="3"/>
              <a:endCxn id="34" idx="1"/>
            </p:cNvCxnSpPr>
            <p:nvPr/>
          </p:nvCxnSpPr>
          <p:spPr>
            <a:xfrm>
              <a:off x="3124200" y="2080278"/>
              <a:ext cx="609600" cy="61215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15" idx="3"/>
            </p:cNvCxnSpPr>
            <p:nvPr/>
          </p:nvCxnSpPr>
          <p:spPr>
            <a:xfrm>
              <a:off x="3124200" y="3291807"/>
              <a:ext cx="609600" cy="6933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endCxn id="34" idx="1"/>
            </p:cNvCxnSpPr>
            <p:nvPr/>
          </p:nvCxnSpPr>
          <p:spPr>
            <a:xfrm flipV="1">
              <a:off x="3124200" y="2692437"/>
              <a:ext cx="609600" cy="58671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17" idx="3"/>
              <a:endCxn id="34" idx="1"/>
            </p:cNvCxnSpPr>
            <p:nvPr/>
          </p:nvCxnSpPr>
          <p:spPr>
            <a:xfrm flipV="1">
              <a:off x="3124200" y="2692437"/>
              <a:ext cx="609600" cy="18108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7" idx="3"/>
            </p:cNvCxnSpPr>
            <p:nvPr/>
          </p:nvCxnSpPr>
          <p:spPr>
            <a:xfrm flipV="1">
              <a:off x="3124200" y="3985148"/>
              <a:ext cx="609600" cy="5181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217448" y="4058925"/>
              <a:ext cx="611352" cy="33011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1217448" y="4389036"/>
              <a:ext cx="611352" cy="4577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1217448" y="4389036"/>
              <a:ext cx="611352" cy="42165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217448" y="2903266"/>
              <a:ext cx="611352" cy="33011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1217448" y="3233377"/>
              <a:ext cx="611352" cy="4577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1217448" y="3233377"/>
              <a:ext cx="611352" cy="42165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8" idx="5"/>
              <a:endCxn id="16" idx="1"/>
            </p:cNvCxnSpPr>
            <p:nvPr/>
          </p:nvCxnSpPr>
          <p:spPr>
            <a:xfrm>
              <a:off x="1217448" y="1750167"/>
              <a:ext cx="611352" cy="33011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4" idx="5"/>
              <a:endCxn id="16" idx="1"/>
            </p:cNvCxnSpPr>
            <p:nvPr/>
          </p:nvCxnSpPr>
          <p:spPr>
            <a:xfrm flipV="1">
              <a:off x="1217448" y="2080278"/>
              <a:ext cx="611352" cy="4577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5" idx="5"/>
              <a:endCxn id="16" idx="1"/>
            </p:cNvCxnSpPr>
            <p:nvPr/>
          </p:nvCxnSpPr>
          <p:spPr>
            <a:xfrm flipV="1">
              <a:off x="1217448" y="2080278"/>
              <a:ext cx="611352" cy="42165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ounded Rectangle 14"/>
            <p:cNvSpPr/>
            <p:nvPr/>
          </p:nvSpPr>
          <p:spPr>
            <a:xfrm>
              <a:off x="1828800" y="2847396"/>
              <a:ext cx="1295400" cy="888822"/>
            </a:xfrm>
            <a:prstGeom prst="roundRect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 contourW="762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halkboard"/>
                  <a:cs typeface="Chalkboard"/>
                </a:rPr>
                <a:t>EB1</a:t>
              </a:r>
            </a:p>
            <a:p>
              <a:pPr algn="ctr"/>
              <a:r>
                <a:rPr lang="en-US" sz="900" dirty="0" smtClean="0">
                  <a:latin typeface="Chalkboard"/>
                  <a:cs typeface="Chalkboard"/>
                </a:rPr>
                <a:t>Event Builder</a:t>
              </a:r>
            </a:p>
            <a:p>
              <a:pPr algn="ctr"/>
              <a:r>
                <a:rPr lang="en-US" sz="900" dirty="0" smtClean="0">
                  <a:latin typeface="Chalkboard"/>
                  <a:cs typeface="Chalkboard"/>
                </a:rPr>
                <a:t>stage 1</a:t>
              </a:r>
              <a:endParaRPr lang="en-US" sz="900" dirty="0">
                <a:latin typeface="Chalkboard"/>
                <a:cs typeface="Chalkboard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828800" y="1635867"/>
              <a:ext cx="1295400" cy="888822"/>
            </a:xfrm>
            <a:prstGeom prst="roundRect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 contourW="762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halkboard"/>
                  <a:cs typeface="Chalkboard"/>
                </a:rPr>
                <a:t>EB1</a:t>
              </a:r>
            </a:p>
            <a:p>
              <a:pPr algn="ctr"/>
              <a:r>
                <a:rPr lang="en-US" sz="900" dirty="0" smtClean="0">
                  <a:latin typeface="Chalkboard"/>
                  <a:cs typeface="Chalkboard"/>
                </a:rPr>
                <a:t>Event Builder</a:t>
              </a:r>
            </a:p>
            <a:p>
              <a:pPr algn="ctr"/>
              <a:r>
                <a:rPr lang="en-US" sz="900" dirty="0" smtClean="0">
                  <a:latin typeface="Chalkboard"/>
                  <a:cs typeface="Chalkboard"/>
                </a:rPr>
                <a:t>stage 1</a:t>
              </a:r>
              <a:endParaRPr lang="en-US" sz="900" dirty="0">
                <a:latin typeface="Chalkboard"/>
                <a:cs typeface="Chalkboard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828800" y="4058925"/>
              <a:ext cx="1295400" cy="888822"/>
            </a:xfrm>
            <a:prstGeom prst="roundRect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 contourW="762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halkboard"/>
                  <a:cs typeface="Chalkboard"/>
                </a:rPr>
                <a:t>EB1</a:t>
              </a:r>
            </a:p>
            <a:p>
              <a:pPr algn="ctr"/>
              <a:r>
                <a:rPr lang="en-US" sz="900" dirty="0" smtClean="0">
                  <a:latin typeface="Chalkboard"/>
                  <a:cs typeface="Chalkboard"/>
                </a:rPr>
                <a:t>Event Builder</a:t>
              </a:r>
            </a:p>
            <a:p>
              <a:pPr algn="ctr"/>
              <a:r>
                <a:rPr lang="en-US" sz="900" dirty="0" smtClean="0">
                  <a:latin typeface="Chalkboard"/>
                  <a:cs typeface="Chalkboard"/>
                </a:rPr>
                <a:t>stage 1</a:t>
              </a:r>
              <a:endParaRPr lang="en-US" sz="900" dirty="0">
                <a:latin typeface="Chalkboard"/>
                <a:cs typeface="Chalkboard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3733800" y="2248026"/>
              <a:ext cx="1295400" cy="888822"/>
            </a:xfrm>
            <a:prstGeom prst="roundRect">
              <a:avLst/>
            </a:prstGeom>
            <a:gradFill>
              <a:gsLst>
                <a:gs pos="0">
                  <a:schemeClr val="accent5">
                    <a:lumMod val="5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</a:gradFill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 contourW="762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halkboard"/>
                  <a:cs typeface="Chalkboard"/>
                </a:rPr>
                <a:t>EB2</a:t>
              </a:r>
            </a:p>
            <a:p>
              <a:pPr algn="ctr"/>
              <a:r>
                <a:rPr lang="en-US" sz="900" dirty="0" smtClean="0">
                  <a:latin typeface="Chalkboard"/>
                  <a:cs typeface="Chalkboard"/>
                </a:rPr>
                <a:t>Event Builder</a:t>
              </a:r>
            </a:p>
            <a:p>
              <a:pPr algn="ctr"/>
              <a:r>
                <a:rPr lang="en-US" sz="900" dirty="0" smtClean="0">
                  <a:latin typeface="Chalkboard"/>
                  <a:cs typeface="Chalkboard"/>
                </a:rPr>
                <a:t>stage 2</a:t>
              </a:r>
              <a:endParaRPr lang="en-US" sz="900" dirty="0">
                <a:latin typeface="Chalkboard"/>
                <a:cs typeface="Chalkboard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3733800" y="3545988"/>
              <a:ext cx="1295400" cy="888822"/>
            </a:xfrm>
            <a:prstGeom prst="roundRect">
              <a:avLst/>
            </a:prstGeom>
            <a:gradFill>
              <a:gsLst>
                <a:gs pos="0">
                  <a:schemeClr val="accent5">
                    <a:lumMod val="5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</a:gradFill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 contourW="762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halkboard"/>
                  <a:cs typeface="Chalkboard"/>
                </a:rPr>
                <a:t>EB2</a:t>
              </a:r>
            </a:p>
            <a:p>
              <a:pPr algn="ctr"/>
              <a:r>
                <a:rPr lang="en-US" sz="900" dirty="0" smtClean="0">
                  <a:latin typeface="Chalkboard"/>
                  <a:cs typeface="Chalkboard"/>
                </a:rPr>
                <a:t>Event Builder</a:t>
              </a:r>
            </a:p>
            <a:p>
              <a:pPr algn="ctr"/>
              <a:r>
                <a:rPr lang="en-US" sz="900" dirty="0" smtClean="0">
                  <a:latin typeface="Chalkboard"/>
                  <a:cs typeface="Chalkboard"/>
                </a:rPr>
                <a:t>stage 2</a:t>
              </a:r>
              <a:endParaRPr lang="en-US" sz="900" dirty="0">
                <a:latin typeface="Chalkboard"/>
                <a:cs typeface="Chalkboard"/>
              </a:endParaRPr>
            </a:p>
          </p:txBody>
        </p:sp>
        <p:sp>
          <p:nvSpPr>
            <p:cNvPr id="79" name="Left Brace 78"/>
            <p:cNvSpPr/>
            <p:nvPr/>
          </p:nvSpPr>
          <p:spPr>
            <a:xfrm rot="16200000">
              <a:off x="3298496" y="3525341"/>
              <a:ext cx="230352" cy="3231057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666998" y="5261301"/>
              <a:ext cx="16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Century Gothic"/>
                  <a:cs typeface="Century Gothic"/>
                </a:rPr>
                <a:t>Staged Event Building</a:t>
              </a:r>
              <a:endParaRPr lang="en-US" sz="1200" b="1" dirty="0">
                <a:latin typeface="Century Gothic"/>
                <a:cs typeface="Century Gothic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14400" y="831620"/>
              <a:ext cx="1371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Century Gothic"/>
                  <a:cs typeface="Century Gothic"/>
                </a:rPr>
                <a:t>blocked event fragments</a:t>
              </a:r>
              <a:endParaRPr lang="en-US" sz="1200" dirty="0">
                <a:latin typeface="Century Gothic"/>
                <a:cs typeface="Century Gothic"/>
              </a:endParaRPr>
            </a:p>
          </p:txBody>
        </p:sp>
        <p:sp>
          <p:nvSpPr>
            <p:cNvPr id="92" name="Left Brace 91"/>
            <p:cNvSpPr/>
            <p:nvPr/>
          </p:nvSpPr>
          <p:spPr>
            <a:xfrm rot="5400000">
              <a:off x="1407947" y="1102785"/>
              <a:ext cx="230352" cy="611352"/>
            </a:xfrm>
            <a:prstGeom prst="leftBrace">
              <a:avLst>
                <a:gd name="adj1" fmla="val 8333"/>
                <a:gd name="adj2" fmla="val 50000"/>
              </a:avLst>
            </a:prstGeom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Left Brace 92"/>
            <p:cNvSpPr/>
            <p:nvPr/>
          </p:nvSpPr>
          <p:spPr>
            <a:xfrm rot="5400000">
              <a:off x="3314700" y="1102785"/>
              <a:ext cx="230352" cy="611352"/>
            </a:xfrm>
            <a:prstGeom prst="leftBrace">
              <a:avLst>
                <a:gd name="adj1" fmla="val 8333"/>
                <a:gd name="adj2" fmla="val 50000"/>
              </a:avLst>
            </a:prstGeom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2546131" y="832069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Century Gothic"/>
                  <a:cs typeface="Century Gothic"/>
                </a:rPr>
                <a:t>partially recombined event fragments</a:t>
              </a:r>
              <a:endParaRPr lang="en-US" sz="1200" dirty="0">
                <a:latin typeface="Century Gothic"/>
                <a:cs typeface="Century Gothic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2133600" y="5724436"/>
              <a:ext cx="274320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latin typeface="Century Gothic"/>
                  <a:cs typeface="Century Gothic"/>
                </a:rPr>
                <a:t>N </a:t>
              </a:r>
              <a:r>
                <a:rPr lang="en-US" sz="1100" dirty="0" err="1" smtClean="0">
                  <a:latin typeface="Century Gothic"/>
                  <a:cs typeface="Century Gothic"/>
                </a:rPr>
                <a:t>x</a:t>
              </a:r>
              <a:r>
                <a:rPr lang="en-US" sz="1100" dirty="0" smtClean="0">
                  <a:latin typeface="Century Gothic"/>
                  <a:cs typeface="Century Gothic"/>
                </a:rPr>
                <a:t> M array of nodes (exact number to be determined by available hardware at time of purchase)</a:t>
              </a:r>
              <a:endParaRPr lang="en-US" sz="1100" dirty="0">
                <a:latin typeface="Century Gothic"/>
                <a:cs typeface="Century Gothic"/>
              </a:endParaRPr>
            </a:p>
          </p:txBody>
        </p:sp>
      </p:grpSp>
      <p:grpSp>
        <p:nvGrpSpPr>
          <p:cNvPr id="13" name="Group 164"/>
          <p:cNvGrpSpPr/>
          <p:nvPr/>
        </p:nvGrpSpPr>
        <p:grpSpPr>
          <a:xfrm>
            <a:off x="4769069" y="990600"/>
            <a:ext cx="2087173" cy="5096442"/>
            <a:chOff x="4769069" y="990600"/>
            <a:chExt cx="2087173" cy="5096442"/>
          </a:xfrm>
        </p:grpSpPr>
        <p:sp>
          <p:nvSpPr>
            <p:cNvPr id="80" name="Left Brace 79"/>
            <p:cNvSpPr/>
            <p:nvPr/>
          </p:nvSpPr>
          <p:spPr>
            <a:xfrm rot="16200000">
              <a:off x="6018922" y="4494922"/>
              <a:ext cx="230352" cy="1295399"/>
            </a:xfrm>
            <a:prstGeom prst="leftBrac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5638798" y="5256045"/>
              <a:ext cx="990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Century Gothic"/>
                  <a:cs typeface="Century Gothic"/>
                </a:rPr>
                <a:t>Level-3 Trigger and monitoring</a:t>
              </a:r>
              <a:endParaRPr lang="en-US" sz="1200" b="1" dirty="0">
                <a:latin typeface="Century Gothic"/>
                <a:cs typeface="Century Gothic"/>
              </a:endParaRPr>
            </a:p>
          </p:txBody>
        </p:sp>
        <p:sp>
          <p:nvSpPr>
            <p:cNvPr id="95" name="Left Brace 94"/>
            <p:cNvSpPr/>
            <p:nvPr/>
          </p:nvSpPr>
          <p:spPr>
            <a:xfrm rot="5400000">
              <a:off x="5143504" y="1178984"/>
              <a:ext cx="230352" cy="458955"/>
            </a:xfrm>
            <a:prstGeom prst="leftBrace">
              <a:avLst>
                <a:gd name="adj1" fmla="val 8333"/>
                <a:gd name="adj2" fmla="val 50000"/>
              </a:avLst>
            </a:prstGeom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4769069" y="990600"/>
              <a:ext cx="10221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Century Gothic"/>
                  <a:cs typeface="Century Gothic"/>
                </a:rPr>
                <a:t>full events</a:t>
              </a:r>
              <a:endParaRPr lang="en-US" sz="1200" dirty="0">
                <a:latin typeface="Century Gothic"/>
                <a:cs typeface="Century Gothic"/>
              </a:endParaRPr>
            </a:p>
          </p:txBody>
        </p:sp>
        <p:sp>
          <p:nvSpPr>
            <p:cNvPr id="97" name="Cloud 96"/>
            <p:cNvSpPr/>
            <p:nvPr/>
          </p:nvSpPr>
          <p:spPr>
            <a:xfrm>
              <a:off x="5334000" y="1931565"/>
              <a:ext cx="1522242" cy="2879129"/>
            </a:xfrm>
            <a:prstGeom prst="cloud">
              <a:avLst/>
            </a:prstGeom>
            <a:gradFill>
              <a:gsLst>
                <a:gs pos="0">
                  <a:srgbClr val="660066"/>
                </a:gs>
                <a:gs pos="100000">
                  <a:schemeClr val="accent4">
                    <a:lumMod val="75000"/>
                  </a:schemeClr>
                </a:gs>
              </a:gsLst>
            </a:gra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L3 Farm</a:t>
              </a:r>
              <a:endParaRPr lang="en-US" dirty="0"/>
            </a:p>
          </p:txBody>
        </p:sp>
        <p:sp>
          <p:nvSpPr>
            <p:cNvPr id="112" name="Bevel 111"/>
            <p:cNvSpPr/>
            <p:nvPr/>
          </p:nvSpPr>
          <p:spPr>
            <a:xfrm>
              <a:off x="5767989" y="2387637"/>
              <a:ext cx="582011" cy="196156"/>
            </a:xfrm>
            <a:prstGeom prst="bevel">
              <a:avLst/>
            </a:prstGeom>
            <a:gradFill>
              <a:gsLst>
                <a:gs pos="0">
                  <a:srgbClr val="FFFF00"/>
                </a:gs>
                <a:gs pos="100000">
                  <a:srgbClr val="C2C415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rgbClr val="0000FF"/>
                  </a:solidFill>
                </a:rPr>
                <a:t>node</a:t>
              </a:r>
              <a:endParaRPr lang="en-US" sz="1200" b="1" dirty="0">
                <a:solidFill>
                  <a:srgbClr val="0000FF"/>
                </a:solidFill>
              </a:endParaRPr>
            </a:p>
          </p:txBody>
        </p:sp>
        <p:sp>
          <p:nvSpPr>
            <p:cNvPr id="115" name="Bevel 114"/>
            <p:cNvSpPr/>
            <p:nvPr/>
          </p:nvSpPr>
          <p:spPr>
            <a:xfrm>
              <a:off x="5629383" y="2763522"/>
              <a:ext cx="582011" cy="196156"/>
            </a:xfrm>
            <a:prstGeom prst="bevel">
              <a:avLst/>
            </a:prstGeom>
            <a:gradFill>
              <a:gsLst>
                <a:gs pos="0">
                  <a:srgbClr val="FFFF00"/>
                </a:gs>
                <a:gs pos="100000">
                  <a:srgbClr val="C2C415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rgbClr val="0000FF"/>
                  </a:solidFill>
                </a:rPr>
                <a:t>node</a:t>
              </a:r>
              <a:endParaRPr lang="en-US" sz="12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131" name="Straight Connector 130"/>
            <p:cNvCxnSpPr>
              <a:stCxn id="35" idx="3"/>
              <a:endCxn id="116" idx="5"/>
            </p:cNvCxnSpPr>
            <p:nvPr/>
          </p:nvCxnSpPr>
          <p:spPr>
            <a:xfrm flipV="1">
              <a:off x="5029200" y="3655036"/>
              <a:ext cx="915709" cy="335363"/>
            </a:xfrm>
            <a:prstGeom prst="line">
              <a:avLst/>
            </a:prstGeom>
            <a:ln w="12700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Bevel 115"/>
            <p:cNvSpPr/>
            <p:nvPr/>
          </p:nvSpPr>
          <p:spPr>
            <a:xfrm>
              <a:off x="5920389" y="3556958"/>
              <a:ext cx="582011" cy="196156"/>
            </a:xfrm>
            <a:prstGeom prst="bevel">
              <a:avLst/>
            </a:prstGeom>
            <a:gradFill>
              <a:gsLst>
                <a:gs pos="0">
                  <a:srgbClr val="FFFF00"/>
                </a:gs>
                <a:gs pos="100000">
                  <a:srgbClr val="C2C415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rgbClr val="0000FF"/>
                  </a:solidFill>
                </a:rPr>
                <a:t>node</a:t>
              </a:r>
              <a:endParaRPr lang="en-US" sz="1200" b="1" dirty="0">
                <a:solidFill>
                  <a:srgbClr val="0000FF"/>
                </a:solidFill>
              </a:endParaRPr>
            </a:p>
          </p:txBody>
        </p:sp>
        <p:sp>
          <p:nvSpPr>
            <p:cNvPr id="117" name="Bevel 116"/>
            <p:cNvSpPr/>
            <p:nvPr/>
          </p:nvSpPr>
          <p:spPr>
            <a:xfrm>
              <a:off x="5488158" y="3655036"/>
              <a:ext cx="582011" cy="196156"/>
            </a:xfrm>
            <a:prstGeom prst="bevel">
              <a:avLst/>
            </a:prstGeom>
            <a:gradFill>
              <a:gsLst>
                <a:gs pos="0">
                  <a:srgbClr val="FFFF00"/>
                </a:gs>
                <a:gs pos="100000">
                  <a:srgbClr val="C2C415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rgbClr val="0000FF"/>
                  </a:solidFill>
                </a:rPr>
                <a:t>node</a:t>
              </a:r>
              <a:endParaRPr lang="en-US" sz="1200" b="1" dirty="0">
                <a:solidFill>
                  <a:srgbClr val="0000FF"/>
                </a:solidFill>
              </a:endParaRPr>
            </a:p>
          </p:txBody>
        </p:sp>
        <p:sp>
          <p:nvSpPr>
            <p:cNvPr id="118" name="Bevel 117"/>
            <p:cNvSpPr/>
            <p:nvPr/>
          </p:nvSpPr>
          <p:spPr>
            <a:xfrm>
              <a:off x="5767989" y="3794243"/>
              <a:ext cx="582011" cy="196156"/>
            </a:xfrm>
            <a:prstGeom prst="bevel">
              <a:avLst/>
            </a:prstGeom>
            <a:gradFill>
              <a:gsLst>
                <a:gs pos="0">
                  <a:srgbClr val="FFFF00"/>
                </a:gs>
                <a:gs pos="100000">
                  <a:srgbClr val="C2C415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rgbClr val="0000FF"/>
                  </a:solidFill>
                </a:rPr>
                <a:t>node</a:t>
              </a:r>
              <a:endParaRPr lang="en-US" sz="1200" b="1" dirty="0">
                <a:solidFill>
                  <a:srgbClr val="0000FF"/>
                </a:solidFill>
              </a:endParaRPr>
            </a:p>
          </p:txBody>
        </p:sp>
        <p:sp>
          <p:nvSpPr>
            <p:cNvPr id="119" name="Bevel 118"/>
            <p:cNvSpPr/>
            <p:nvPr/>
          </p:nvSpPr>
          <p:spPr>
            <a:xfrm>
              <a:off x="5920388" y="3952041"/>
              <a:ext cx="582011" cy="196156"/>
            </a:xfrm>
            <a:prstGeom prst="bevel">
              <a:avLst/>
            </a:prstGeom>
            <a:gradFill>
              <a:gsLst>
                <a:gs pos="0">
                  <a:srgbClr val="FFFF00"/>
                </a:gs>
                <a:gs pos="100000">
                  <a:srgbClr val="C2C415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rgbClr val="0000FF"/>
                  </a:solidFill>
                </a:rPr>
                <a:t>node</a:t>
              </a:r>
              <a:endParaRPr lang="en-US" sz="12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69" name="Straight Connector 68"/>
            <p:cNvCxnSpPr>
              <a:endCxn id="112" idx="4"/>
            </p:cNvCxnSpPr>
            <p:nvPr/>
          </p:nvCxnSpPr>
          <p:spPr>
            <a:xfrm flipV="1">
              <a:off x="5029201" y="2485715"/>
              <a:ext cx="738788" cy="276526"/>
            </a:xfrm>
            <a:prstGeom prst="line">
              <a:avLst/>
            </a:prstGeom>
            <a:ln w="12700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>
              <a:endCxn id="114" idx="5"/>
            </p:cNvCxnSpPr>
            <p:nvPr/>
          </p:nvCxnSpPr>
          <p:spPr>
            <a:xfrm flipV="1">
              <a:off x="5029202" y="2692437"/>
              <a:ext cx="1054312" cy="71086"/>
            </a:xfrm>
            <a:prstGeom prst="line">
              <a:avLst/>
            </a:prstGeom>
            <a:ln w="12700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>
              <a:endCxn id="115" idx="4"/>
            </p:cNvCxnSpPr>
            <p:nvPr/>
          </p:nvCxnSpPr>
          <p:spPr>
            <a:xfrm>
              <a:off x="5029202" y="2762241"/>
              <a:ext cx="600181" cy="99359"/>
            </a:xfrm>
            <a:prstGeom prst="line">
              <a:avLst/>
            </a:prstGeom>
            <a:ln w="12700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>
              <a:stCxn id="35" idx="3"/>
              <a:endCxn id="117" idx="5"/>
            </p:cNvCxnSpPr>
            <p:nvPr/>
          </p:nvCxnSpPr>
          <p:spPr>
            <a:xfrm flipV="1">
              <a:off x="5029200" y="3753114"/>
              <a:ext cx="483478" cy="237285"/>
            </a:xfrm>
            <a:prstGeom prst="line">
              <a:avLst/>
            </a:prstGeom>
            <a:ln w="12700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>
              <a:stCxn id="35" idx="3"/>
              <a:endCxn id="118" idx="5"/>
            </p:cNvCxnSpPr>
            <p:nvPr/>
          </p:nvCxnSpPr>
          <p:spPr>
            <a:xfrm flipV="1">
              <a:off x="5029200" y="3892321"/>
              <a:ext cx="763309" cy="98078"/>
            </a:xfrm>
            <a:prstGeom prst="line">
              <a:avLst/>
            </a:prstGeom>
            <a:ln w="12700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>
              <a:stCxn id="35" idx="3"/>
              <a:endCxn id="119" idx="4"/>
            </p:cNvCxnSpPr>
            <p:nvPr/>
          </p:nvCxnSpPr>
          <p:spPr>
            <a:xfrm>
              <a:off x="5029200" y="3990399"/>
              <a:ext cx="891188" cy="59720"/>
            </a:xfrm>
            <a:prstGeom prst="line">
              <a:avLst/>
            </a:prstGeom>
            <a:ln w="12700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Bevel 113"/>
            <p:cNvSpPr/>
            <p:nvPr/>
          </p:nvSpPr>
          <p:spPr>
            <a:xfrm>
              <a:off x="6058994" y="2594359"/>
              <a:ext cx="582011" cy="196156"/>
            </a:xfrm>
            <a:prstGeom prst="bevel">
              <a:avLst/>
            </a:prstGeom>
            <a:gradFill>
              <a:gsLst>
                <a:gs pos="0">
                  <a:srgbClr val="FFFF00"/>
                </a:gs>
                <a:gs pos="100000">
                  <a:srgbClr val="C2C415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rgbClr val="0000FF"/>
                  </a:solidFill>
                </a:rPr>
                <a:t>node</a:t>
              </a:r>
              <a:endParaRPr lang="en-US" sz="12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4" name="Group 166"/>
          <p:cNvGrpSpPr/>
          <p:nvPr/>
        </p:nvGrpSpPr>
        <p:grpSpPr>
          <a:xfrm>
            <a:off x="6186875" y="1194881"/>
            <a:ext cx="2869257" cy="5027206"/>
            <a:chOff x="6186875" y="1194881"/>
            <a:chExt cx="2869257" cy="5027206"/>
          </a:xfrm>
        </p:grpSpPr>
        <p:sp>
          <p:nvSpPr>
            <p:cNvPr id="87" name="TextBox 86"/>
            <p:cNvSpPr txBox="1"/>
            <p:nvPr/>
          </p:nvSpPr>
          <p:spPr>
            <a:xfrm rot="16200000">
              <a:off x="8265554" y="3259541"/>
              <a:ext cx="12118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Century Gothic"/>
                  <a:cs typeface="Century Gothic"/>
                </a:rPr>
                <a:t>Raid Disk</a:t>
              </a:r>
              <a:endParaRPr lang="en-US" i="1" dirty="0">
                <a:latin typeface="Century Gothic"/>
                <a:cs typeface="Century Gothic"/>
              </a:endParaRPr>
            </a:p>
          </p:txBody>
        </p:sp>
        <p:cxnSp>
          <p:nvCxnSpPr>
            <p:cNvPr id="89" name="Straight Arrow Connector 88"/>
            <p:cNvCxnSpPr>
              <a:endCxn id="87" idx="0"/>
            </p:cNvCxnSpPr>
            <p:nvPr/>
          </p:nvCxnSpPr>
          <p:spPr>
            <a:xfrm>
              <a:off x="8305801" y="3444207"/>
              <a:ext cx="380999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ounded Rectangle 73"/>
            <p:cNvSpPr/>
            <p:nvPr/>
          </p:nvSpPr>
          <p:spPr>
            <a:xfrm>
              <a:off x="7010400" y="3002355"/>
              <a:ext cx="1295400" cy="888822"/>
            </a:xfrm>
            <a:prstGeom prst="roundRect">
              <a:avLst/>
            </a:prstGeom>
            <a:gradFill>
              <a:gsLst>
                <a:gs pos="0">
                  <a:srgbClr val="0000FF"/>
                </a:gs>
                <a:gs pos="100000">
                  <a:schemeClr val="accent5">
                    <a:lumMod val="75000"/>
                  </a:schemeClr>
                </a:gs>
              </a:gsLst>
            </a:gradFill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 contourW="762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halkboard"/>
                  <a:cs typeface="Chalkboard"/>
                </a:rPr>
                <a:t>ER</a:t>
              </a:r>
            </a:p>
            <a:p>
              <a:pPr algn="ctr"/>
              <a:r>
                <a:rPr lang="en-US" sz="900" dirty="0" smtClean="0">
                  <a:latin typeface="Chalkboard"/>
                  <a:cs typeface="Chalkboard"/>
                </a:rPr>
                <a:t>Event Recorder</a:t>
              </a:r>
              <a:endParaRPr lang="en-US" sz="900" dirty="0">
                <a:latin typeface="Chalkboard"/>
                <a:cs typeface="Chalkboard"/>
              </a:endParaRPr>
            </a:p>
          </p:txBody>
        </p:sp>
        <p:sp>
          <p:nvSpPr>
            <p:cNvPr id="81" name="Left Brace 80"/>
            <p:cNvSpPr/>
            <p:nvPr/>
          </p:nvSpPr>
          <p:spPr>
            <a:xfrm rot="16200000">
              <a:off x="7542922" y="4498425"/>
              <a:ext cx="230352" cy="1295400"/>
            </a:xfrm>
            <a:prstGeom prst="leftBrac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7010398" y="5264806"/>
              <a:ext cx="12191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Century Gothic"/>
                  <a:cs typeface="Century Gothic"/>
                </a:rPr>
                <a:t>Event Recording</a:t>
              </a:r>
              <a:endParaRPr lang="en-US" sz="1200" b="1" dirty="0">
                <a:latin typeface="Century Gothic"/>
                <a:cs typeface="Century Gothic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7093555" y="5791200"/>
              <a:ext cx="12122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Century Gothic"/>
                  <a:cs typeface="Century Gothic"/>
                </a:rPr>
                <a:t>3</a:t>
              </a:r>
              <a:r>
                <a:rPr lang="en-US" sz="1100" dirty="0" smtClean="0">
                  <a:latin typeface="Century Gothic"/>
                  <a:cs typeface="Century Gothic"/>
                </a:rPr>
                <a:t>00MB/s in</a:t>
              </a:r>
            </a:p>
            <a:p>
              <a:pPr algn="ctr"/>
              <a:r>
                <a:rPr lang="en-US" sz="1100" dirty="0" smtClean="0">
                  <a:latin typeface="Century Gothic"/>
                  <a:cs typeface="Century Gothic"/>
                </a:rPr>
                <a:t>300MB/s out</a:t>
              </a:r>
              <a:endParaRPr lang="en-US" sz="1100" dirty="0">
                <a:latin typeface="Century Gothic"/>
                <a:cs typeface="Century Gothic"/>
              </a:endParaRPr>
            </a:p>
          </p:txBody>
        </p:sp>
        <p:cxnSp>
          <p:nvCxnSpPr>
            <p:cNvPr id="141" name="Straight Connector 140"/>
            <p:cNvCxnSpPr>
              <a:stCxn id="112" idx="0"/>
              <a:endCxn id="74" idx="1"/>
            </p:cNvCxnSpPr>
            <p:nvPr/>
          </p:nvCxnSpPr>
          <p:spPr>
            <a:xfrm>
              <a:off x="6350000" y="2485715"/>
              <a:ext cx="660400" cy="961051"/>
            </a:xfrm>
            <a:prstGeom prst="line">
              <a:avLst/>
            </a:prstGeom>
            <a:ln w="3175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>
              <a:stCxn id="114" idx="1"/>
              <a:endCxn id="74" idx="1"/>
            </p:cNvCxnSpPr>
            <p:nvPr/>
          </p:nvCxnSpPr>
          <p:spPr>
            <a:xfrm>
              <a:off x="6616486" y="2692437"/>
              <a:ext cx="393914" cy="754329"/>
            </a:xfrm>
            <a:prstGeom prst="line">
              <a:avLst/>
            </a:prstGeom>
            <a:ln w="3175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>
              <a:stCxn id="115" idx="1"/>
              <a:endCxn id="74" idx="1"/>
            </p:cNvCxnSpPr>
            <p:nvPr/>
          </p:nvCxnSpPr>
          <p:spPr>
            <a:xfrm>
              <a:off x="6186875" y="2861600"/>
              <a:ext cx="823525" cy="585166"/>
            </a:xfrm>
            <a:prstGeom prst="line">
              <a:avLst/>
            </a:prstGeom>
            <a:ln w="3175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>
              <a:stCxn id="116" idx="1"/>
              <a:endCxn id="74" idx="1"/>
            </p:cNvCxnSpPr>
            <p:nvPr/>
          </p:nvCxnSpPr>
          <p:spPr>
            <a:xfrm flipV="1">
              <a:off x="6477881" y="3446766"/>
              <a:ext cx="532519" cy="208270"/>
            </a:xfrm>
            <a:prstGeom prst="line">
              <a:avLst/>
            </a:prstGeom>
            <a:ln w="3175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>
              <a:stCxn id="118" idx="1"/>
              <a:endCxn id="74" idx="1"/>
            </p:cNvCxnSpPr>
            <p:nvPr/>
          </p:nvCxnSpPr>
          <p:spPr>
            <a:xfrm flipV="1">
              <a:off x="6325481" y="3446766"/>
              <a:ext cx="684919" cy="445555"/>
            </a:xfrm>
            <a:prstGeom prst="line">
              <a:avLst/>
            </a:prstGeom>
            <a:ln w="3175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>
              <a:stCxn id="119" idx="0"/>
              <a:endCxn id="74" idx="1"/>
            </p:cNvCxnSpPr>
            <p:nvPr/>
          </p:nvCxnSpPr>
          <p:spPr>
            <a:xfrm flipV="1">
              <a:off x="6502399" y="3446766"/>
              <a:ext cx="508001" cy="603353"/>
            </a:xfrm>
            <a:prstGeom prst="line">
              <a:avLst/>
            </a:prstGeom>
            <a:ln w="3175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TextBox 158"/>
            <p:cNvSpPr txBox="1"/>
            <p:nvPr/>
          </p:nvSpPr>
          <p:spPr>
            <a:xfrm>
              <a:off x="6856242" y="1194881"/>
              <a:ext cx="1905002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/>
                <a:buChar char="•"/>
              </a:pPr>
              <a:r>
                <a:rPr lang="en-US" sz="1100" i="1" dirty="0" smtClean="0">
                  <a:latin typeface="Century Gothic"/>
                  <a:cs typeface="Century Gothic"/>
                </a:rPr>
                <a:t> All nodes connected with 1GB/s links</a:t>
              </a:r>
              <a:br>
                <a:rPr lang="en-US" sz="1100" i="1" dirty="0" smtClean="0">
                  <a:latin typeface="Century Gothic"/>
                  <a:cs typeface="Century Gothic"/>
                </a:rPr>
              </a:br>
              <a:endParaRPr lang="en-US" sz="1100" i="1" dirty="0" smtClean="0">
                <a:latin typeface="Century Gothic"/>
                <a:cs typeface="Century Gothic"/>
              </a:endParaRPr>
            </a:p>
            <a:p>
              <a:pPr>
                <a:buFont typeface="Arial"/>
                <a:buChar char="•"/>
              </a:pPr>
              <a:r>
                <a:rPr lang="en-US" sz="1100" i="1" dirty="0" smtClean="0">
                  <a:latin typeface="Century Gothic"/>
                  <a:cs typeface="Century Gothic"/>
                </a:rPr>
                <a:t> Switches connected with 10GB/s fiber optics</a:t>
              </a:r>
              <a:endParaRPr lang="en-US" sz="1100" i="1" dirty="0">
                <a:latin typeface="Century Gothic"/>
                <a:cs typeface="Century Gothic"/>
              </a:endParaRPr>
            </a:p>
          </p:txBody>
        </p:sp>
      </p:grpSp>
      <p:sp>
        <p:nvSpPr>
          <p:cNvPr id="86" name="Title 8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L3 Farm</a:t>
            </a:r>
            <a:endParaRPr lang="en-US" dirty="0"/>
          </a:p>
        </p:txBody>
      </p:sp>
      <p:sp>
        <p:nvSpPr>
          <p:cNvPr id="88" name="Date Placeholder 87"/>
          <p:cNvSpPr>
            <a:spLocks noGrp="1"/>
          </p:cNvSpPr>
          <p:nvPr>
            <p:ph type="dt" sz="half" idx="4294967295"/>
          </p:nvPr>
        </p:nvSpPr>
        <p:spPr>
          <a:xfrm>
            <a:off x="6858000" y="6477000"/>
            <a:ext cx="1295400" cy="2895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3/25/2011</a:t>
            </a:r>
            <a:endParaRPr lang="en-US"/>
          </a:p>
        </p:txBody>
      </p:sp>
      <p:sp>
        <p:nvSpPr>
          <p:cNvPr id="98" name="Footer Placeholder 97"/>
          <p:cNvSpPr>
            <a:spLocks noGrp="1"/>
          </p:cNvSpPr>
          <p:nvPr>
            <p:ph type="ftr" sz="quarter" idx="4294967295"/>
          </p:nvPr>
        </p:nvSpPr>
        <p:spPr>
          <a:xfrm>
            <a:off x="2358479" y="6553200"/>
            <a:ext cx="4499521" cy="304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SoLID SIDIS Collaboration Meeting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L2 Trigger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Level 2 trigger</a:t>
            </a:r>
          </a:p>
          <a:p>
            <a:pPr lvl="1"/>
            <a:r>
              <a:rPr lang="en-US" dirty="0" err="1" smtClean="0"/>
              <a:t>Coplanarity</a:t>
            </a:r>
            <a:r>
              <a:rPr lang="en-US" dirty="0" smtClean="0"/>
              <a:t> through lookup table -&gt; Reduce region of interest by a factor of 2 ( used in Hall A DVCS with smaller </a:t>
            </a:r>
            <a:r>
              <a:rPr lang="en-US" dirty="0" err="1" smtClean="0"/>
              <a:t>scaler</a:t>
            </a:r>
            <a:r>
              <a:rPr lang="en-US" dirty="0" smtClean="0"/>
              <a:t> detector )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Additionnal</a:t>
            </a:r>
            <a:r>
              <a:rPr lang="en-US" dirty="0" smtClean="0"/>
              <a:t> PID information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L3 Trigger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Add computer nodes to do quick reconstructions</a:t>
            </a:r>
          </a:p>
          <a:p>
            <a:pPr lvl="1"/>
            <a:r>
              <a:rPr lang="en-US" dirty="0" smtClean="0"/>
              <a:t>Access to crude physics variable for event selection</a:t>
            </a:r>
          </a:p>
          <a:p>
            <a:pPr lvl="1"/>
            <a:r>
              <a:rPr lang="en-US" dirty="0" smtClean="0"/>
              <a:t>More advanced PID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Limitation</a:t>
            </a:r>
          </a:p>
          <a:p>
            <a:pPr lvl="1"/>
            <a:r>
              <a:rPr lang="en-US" dirty="0" smtClean="0"/>
              <a:t>Decision needs to be done in less than 8 us ( pipeline length )</a:t>
            </a:r>
          </a:p>
          <a:p>
            <a:pPr lvl="1"/>
            <a:r>
              <a:rPr lang="en-US" dirty="0" smtClean="0"/>
              <a:t>Efficiency and systematic uncertainty of trigger needs to be carefully studied  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Pipelined electronics 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Now up to November 2011</a:t>
            </a:r>
          </a:p>
          <a:p>
            <a:pPr lvl="1"/>
            <a:r>
              <a:rPr lang="en-US" dirty="0" smtClean="0"/>
              <a:t>JLAB FADC for positron Transmission Compton </a:t>
            </a:r>
            <a:r>
              <a:rPr lang="en-US" dirty="0" err="1" smtClean="0"/>
              <a:t>polarimeter</a:t>
            </a:r>
            <a:r>
              <a:rPr lang="en-US" dirty="0" smtClean="0"/>
              <a:t>, implementation of integrated method similar to Hall A Compton. </a:t>
            </a:r>
          </a:p>
          <a:p>
            <a:r>
              <a:rPr lang="en-US" dirty="0" smtClean="0"/>
              <a:t>APV 25 ordered, should be delivered this summer</a:t>
            </a:r>
          </a:p>
          <a:p>
            <a:pPr lvl="1"/>
            <a:r>
              <a:rPr lang="en-US" dirty="0" smtClean="0"/>
              <a:t>Test GEM with APV25 during g2p : November 2011</a:t>
            </a:r>
          </a:p>
          <a:p>
            <a:r>
              <a:rPr lang="en-US" dirty="0" smtClean="0"/>
              <a:t>MRPC prototype possibly available for beam test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HRS 12 </a:t>
            </a:r>
            <a:r>
              <a:rPr lang="en-US" dirty="0" err="1" smtClean="0"/>
              <a:t>GeV</a:t>
            </a:r>
            <a:r>
              <a:rPr lang="en-US" dirty="0" smtClean="0"/>
              <a:t> Hall A DAQ upgrade milestones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Milestone						Planned</a:t>
            </a:r>
          </a:p>
          <a:p>
            <a:r>
              <a:rPr lang="en-US" dirty="0" smtClean="0"/>
              <a:t>Implement 1190 and 1290 TDCs on HRS				Oct-11</a:t>
            </a:r>
          </a:p>
          <a:p>
            <a:r>
              <a:rPr lang="en-US" dirty="0" smtClean="0"/>
              <a:t>Implement </a:t>
            </a:r>
            <a:r>
              <a:rPr lang="en-US" dirty="0" err="1" smtClean="0"/>
              <a:t>Fastbus</a:t>
            </a:r>
            <a:r>
              <a:rPr lang="en-US" dirty="0" smtClean="0"/>
              <a:t> upgrade with Intel Quad </a:t>
            </a:r>
            <a:r>
              <a:rPr lang="en-US" dirty="0" err="1" smtClean="0"/>
              <a:t>cpus</a:t>
            </a:r>
            <a:r>
              <a:rPr lang="en-US" dirty="0" smtClean="0"/>
              <a:t>			Nov-11</a:t>
            </a:r>
          </a:p>
          <a:p>
            <a:r>
              <a:rPr lang="en-US" dirty="0" smtClean="0"/>
              <a:t>Complete the Design of Test Stand for Pipelined Electronics		Dec-11</a:t>
            </a:r>
          </a:p>
          <a:p>
            <a:r>
              <a:rPr lang="en-US" dirty="0" smtClean="0"/>
              <a:t>Obtain prototype TIR boards, new ROC and EB components for CODA 3	Jan-12</a:t>
            </a:r>
          </a:p>
          <a:p>
            <a:r>
              <a:rPr lang="en-US" dirty="0" smtClean="0"/>
              <a:t>Complete the Design of the Delay Modules (Ben </a:t>
            </a:r>
            <a:r>
              <a:rPr lang="en-US" dirty="0" err="1" smtClean="0"/>
              <a:t>Raydo</a:t>
            </a:r>
            <a:r>
              <a:rPr lang="en-US" dirty="0" smtClean="0"/>
              <a:t>)		Feb-12</a:t>
            </a:r>
          </a:p>
          <a:p>
            <a:r>
              <a:rPr lang="en-US" dirty="0" smtClean="0"/>
              <a:t>Parts for Test Stand Delivered (FADC, TDCs, TIR, etc)			Mar-12</a:t>
            </a:r>
          </a:p>
          <a:p>
            <a:r>
              <a:rPr lang="en-US" dirty="0" smtClean="0"/>
              <a:t>Test of Delay Module Prototype Completed			Apr-12</a:t>
            </a:r>
          </a:p>
          <a:p>
            <a:r>
              <a:rPr lang="en-US" dirty="0" smtClean="0"/>
              <a:t>Initial Testing of Pipelined Electronics, informing final design		May-12</a:t>
            </a:r>
          </a:p>
          <a:p>
            <a:r>
              <a:rPr lang="en-US" dirty="0" smtClean="0"/>
              <a:t>Preliminary Design of DAQ and Trigger				Jun-12</a:t>
            </a:r>
          </a:p>
          <a:p>
            <a:r>
              <a:rPr lang="en-US" dirty="0" smtClean="0"/>
              <a:t>Order Delay Modules and other Trigger Modules			Jul-12</a:t>
            </a:r>
          </a:p>
          <a:p>
            <a:r>
              <a:rPr lang="en-US" dirty="0" smtClean="0"/>
              <a:t>Completed Tests of Pipeline Electronics				Aug-12</a:t>
            </a:r>
          </a:p>
          <a:p>
            <a:r>
              <a:rPr lang="en-US" dirty="0" smtClean="0"/>
              <a:t>Final Design of DAQ and Trigger				Sep-12</a:t>
            </a:r>
          </a:p>
          <a:p>
            <a:r>
              <a:rPr lang="en-US" dirty="0" smtClean="0"/>
              <a:t>Order ADCs and TDCs (at this point, looks like </a:t>
            </a:r>
            <a:r>
              <a:rPr lang="en-US" dirty="0" err="1" smtClean="0"/>
              <a:t>Jlab</a:t>
            </a:r>
            <a:r>
              <a:rPr lang="en-US" dirty="0" smtClean="0"/>
              <a:t> FADC and CAEN 1190)	Oct-12</a:t>
            </a:r>
          </a:p>
          <a:p>
            <a:r>
              <a:rPr lang="en-US" dirty="0" smtClean="0"/>
              <a:t>Order Crate Trigger Supervisor, Subsystem Decision Modules, etc.		Nov-12</a:t>
            </a:r>
          </a:p>
          <a:p>
            <a:r>
              <a:rPr lang="en-US" dirty="0" smtClean="0"/>
              <a:t>Order Fibers and Gigabit Ethernet				Dec-12</a:t>
            </a:r>
          </a:p>
          <a:p>
            <a:r>
              <a:rPr lang="en-US" dirty="0" smtClean="0"/>
              <a:t>All DAQ and Trigger modules delivered				Jan-13</a:t>
            </a:r>
          </a:p>
          <a:p>
            <a:r>
              <a:rPr lang="en-US" dirty="0" smtClean="0"/>
              <a:t>Analysis Software Upgrades Completed (based on Test Stand)		Feb-13</a:t>
            </a:r>
          </a:p>
          <a:p>
            <a:r>
              <a:rPr lang="en-US" dirty="0" smtClean="0"/>
              <a:t>Assembly of Full DAQ System Complete				Mar-13</a:t>
            </a:r>
          </a:p>
          <a:p>
            <a:r>
              <a:rPr lang="en-US" dirty="0" smtClean="0"/>
              <a:t>Preliminary Tests of Full DAQ System				Apr-13</a:t>
            </a:r>
          </a:p>
          <a:p>
            <a:r>
              <a:rPr lang="en-US" dirty="0" smtClean="0"/>
              <a:t>Final Tests of Full DAQ System					May-13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96200" y="5410200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 start to work on </a:t>
            </a:r>
            <a:r>
              <a:rPr lang="en-US" dirty="0" err="1" smtClean="0"/>
              <a:t>SoLID</a:t>
            </a:r>
            <a:r>
              <a:rPr lang="en-US" dirty="0" smtClean="0"/>
              <a:t> trigger</a:t>
            </a:r>
            <a:endParaRPr lang="en-US" dirty="0"/>
          </a:p>
        </p:txBody>
      </p:sp>
      <p:sp>
        <p:nvSpPr>
          <p:cNvPr id="6" name="Bent Arrow 5"/>
          <p:cNvSpPr/>
          <p:nvPr/>
        </p:nvSpPr>
        <p:spPr>
          <a:xfrm rot="5400000">
            <a:off x="7810500" y="4914900"/>
            <a:ext cx="457200" cy="3810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SoLID</a:t>
            </a:r>
            <a:r>
              <a:rPr lang="en-US" dirty="0" smtClean="0"/>
              <a:t> DAQ testing /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2013 : Procure </a:t>
            </a:r>
            <a:r>
              <a:rPr lang="en-US" dirty="0" err="1" smtClean="0"/>
              <a:t>additionnal</a:t>
            </a:r>
            <a:r>
              <a:rPr lang="en-US" dirty="0" smtClean="0"/>
              <a:t> components</a:t>
            </a:r>
          </a:p>
          <a:p>
            <a:pPr lvl="1"/>
            <a:r>
              <a:rPr lang="en-US" dirty="0" smtClean="0"/>
              <a:t>Global Trigger Processor and Sub System Processor</a:t>
            </a:r>
          </a:p>
          <a:p>
            <a:r>
              <a:rPr lang="en-US" dirty="0" smtClean="0"/>
              <a:t>Explore VXS readout with APV25 for L2 trigger</a:t>
            </a:r>
          </a:p>
          <a:p>
            <a:endParaRPr lang="en-US" dirty="0" smtClean="0"/>
          </a:p>
          <a:p>
            <a:r>
              <a:rPr lang="en-US" dirty="0" smtClean="0"/>
              <a:t>Prototype L3 node</a:t>
            </a:r>
          </a:p>
          <a:p>
            <a:endParaRPr lang="en-US" dirty="0" smtClean="0"/>
          </a:p>
          <a:p>
            <a:r>
              <a:rPr lang="en-US" dirty="0" smtClean="0"/>
              <a:t>Small scale setup by 2014 for parasitic test with beam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questions /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Simulation of background to determine event size</a:t>
            </a:r>
          </a:p>
          <a:p>
            <a:pPr lvl="1"/>
            <a:r>
              <a:rPr lang="en-US" dirty="0" smtClean="0"/>
              <a:t>Multiple samples </a:t>
            </a:r>
          </a:p>
          <a:p>
            <a:pPr lvl="1"/>
            <a:r>
              <a:rPr lang="en-US" dirty="0" smtClean="0"/>
              <a:t>Efficiency</a:t>
            </a:r>
          </a:p>
          <a:p>
            <a:r>
              <a:rPr lang="en-US" dirty="0" smtClean="0"/>
              <a:t>Integration of MRPC read-out</a:t>
            </a:r>
          </a:p>
          <a:p>
            <a:r>
              <a:rPr lang="en-US" dirty="0" smtClean="0"/>
              <a:t>Trigger development / optimization</a:t>
            </a:r>
          </a:p>
          <a:p>
            <a:pPr lvl="1"/>
            <a:r>
              <a:rPr lang="en-US" dirty="0" smtClean="0"/>
              <a:t>Reduce data on tape : 200 KHz of trigger hard to manage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Alexandre</a:t>
            </a:r>
            <a:r>
              <a:rPr lang="en-US" dirty="0" smtClean="0"/>
              <a:t> </a:t>
            </a:r>
            <a:r>
              <a:rPr lang="en-US" dirty="0" err="1" smtClean="0"/>
              <a:t>Camsonne</a:t>
            </a:r>
            <a:endParaRPr lang="en-US" dirty="0" smtClean="0"/>
          </a:p>
          <a:p>
            <a:r>
              <a:rPr lang="en-US" dirty="0" smtClean="0"/>
              <a:t>Yi </a:t>
            </a:r>
            <a:r>
              <a:rPr lang="en-US" dirty="0" err="1" smtClean="0"/>
              <a:t>Qiang</a:t>
            </a:r>
            <a:endParaRPr lang="en-US" dirty="0" smtClean="0"/>
          </a:p>
          <a:p>
            <a:r>
              <a:rPr lang="en-US" dirty="0" smtClean="0"/>
              <a:t>Rory </a:t>
            </a:r>
            <a:r>
              <a:rPr lang="en-US" dirty="0" err="1" smtClean="0"/>
              <a:t>Miskimen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DAQ /Electronics : requested 0.3 FTE a year until 2018 for trigger / frontend developments</a:t>
            </a:r>
          </a:p>
          <a:p>
            <a:endParaRPr lang="en-US" dirty="0" smtClean="0"/>
          </a:p>
          <a:p>
            <a:r>
              <a:rPr lang="en-US" dirty="0" err="1" smtClean="0"/>
              <a:t>Additionnal</a:t>
            </a:r>
            <a:r>
              <a:rPr lang="en-US" dirty="0" smtClean="0"/>
              <a:t> manpower welcome to get experience with hardware/software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Challenging experiment</a:t>
            </a:r>
          </a:p>
          <a:p>
            <a:pPr lvl="1"/>
            <a:r>
              <a:rPr lang="en-US" dirty="0" smtClean="0"/>
              <a:t>Large rate and background</a:t>
            </a:r>
          </a:p>
          <a:p>
            <a:r>
              <a:rPr lang="en-US" dirty="0" smtClean="0"/>
              <a:t>Simulation and small scale prototype needed</a:t>
            </a:r>
          </a:p>
          <a:p>
            <a:pPr lvl="1"/>
            <a:r>
              <a:rPr lang="en-US" dirty="0" smtClean="0"/>
              <a:t>Most part available by 2012/2013</a:t>
            </a:r>
          </a:p>
          <a:p>
            <a:r>
              <a:rPr lang="en-US" dirty="0" smtClean="0"/>
              <a:t>L3 needed to have manageable data rates</a:t>
            </a:r>
          </a:p>
          <a:p>
            <a:r>
              <a:rPr lang="en-US" dirty="0" smtClean="0"/>
              <a:t>Work to define and refine triggers to reduce data</a:t>
            </a:r>
          </a:p>
          <a:p>
            <a:r>
              <a:rPr lang="en-US" dirty="0" smtClean="0"/>
              <a:t>Development fits well in Hall A DAQ upgrade plane for HRS and SBS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Detector layout</a:t>
            </a:r>
          </a:p>
          <a:p>
            <a:r>
              <a:rPr lang="en-US" dirty="0" smtClean="0"/>
              <a:t>Expected detector rates</a:t>
            </a:r>
          </a:p>
          <a:p>
            <a:r>
              <a:rPr lang="en-US" dirty="0" smtClean="0"/>
              <a:t>Readout electronics</a:t>
            </a:r>
          </a:p>
          <a:p>
            <a:r>
              <a:rPr lang="en-US" dirty="0" smtClean="0"/>
              <a:t>Trigger</a:t>
            </a:r>
          </a:p>
          <a:p>
            <a:r>
              <a:rPr lang="en-US" dirty="0" smtClean="0"/>
              <a:t>L2 / L3 trigger</a:t>
            </a:r>
          </a:p>
          <a:p>
            <a:r>
              <a:rPr lang="en-US" dirty="0" smtClean="0"/>
              <a:t>Time Line</a:t>
            </a:r>
          </a:p>
          <a:p>
            <a:pPr lvl="1"/>
            <a:r>
              <a:rPr lang="en-US" dirty="0" smtClean="0"/>
              <a:t>Hall A HRS upgrade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Open questions / Issues</a:t>
            </a:r>
          </a:p>
          <a:p>
            <a:r>
              <a:rPr lang="en-US" dirty="0" smtClean="0"/>
              <a:t>Conclusions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Hall D L1 Trigger-DAQ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6172200" cy="2057400"/>
          </a:xfrm>
        </p:spPr>
        <p:txBody>
          <a:bodyPr/>
          <a:lstStyle/>
          <a:p>
            <a:r>
              <a:rPr lang="en-US" sz="1800" dirty="0" smtClean="0">
                <a:cs typeface="Times New Roman" pitchFamily="18" charset="0"/>
              </a:rPr>
              <a:t>Low luminosity (10</a:t>
            </a:r>
            <a:r>
              <a:rPr lang="en-US" sz="1800" baseline="30000" dirty="0" smtClean="0">
                <a:cs typeface="Times New Roman" pitchFamily="18" charset="0"/>
              </a:rPr>
              <a:t>7</a:t>
            </a:r>
            <a:r>
              <a:rPr lang="en-US" sz="1800" dirty="0" smtClean="0">
                <a:cs typeface="Times New Roman" pitchFamily="18" charset="0"/>
              </a:rPr>
              <a:t> </a:t>
            </a:r>
            <a:r>
              <a:rPr lang="en-US" sz="1800" dirty="0" smtClean="0">
                <a:latin typeface="Symbol" pitchFamily="18" charset="2"/>
                <a:cs typeface="Times New Roman" pitchFamily="18" charset="0"/>
              </a:rPr>
              <a:t>g</a:t>
            </a:r>
            <a:r>
              <a:rPr lang="en-US" sz="1800" dirty="0" smtClean="0">
                <a:cs typeface="Times New Roman" pitchFamily="18" charset="0"/>
              </a:rPr>
              <a:t>/s  in 8.4 &lt; E</a:t>
            </a:r>
            <a:r>
              <a:rPr lang="en-US" sz="1800" baseline="-25000" dirty="0" smtClean="0">
                <a:cs typeface="Times New Roman" pitchFamily="18" charset="0"/>
                <a:sym typeface="Symbol" pitchFamily="18" charset="2"/>
              </a:rPr>
              <a:t></a:t>
            </a:r>
            <a:r>
              <a:rPr lang="en-US" sz="1800" dirty="0" smtClean="0">
                <a:cs typeface="Times New Roman" pitchFamily="18" charset="0"/>
              </a:rPr>
              <a:t> &lt; 9.0 </a:t>
            </a:r>
            <a:r>
              <a:rPr lang="en-US" sz="1800" dirty="0" err="1" smtClean="0">
                <a:cs typeface="Times New Roman" pitchFamily="18" charset="0"/>
              </a:rPr>
              <a:t>GeV</a:t>
            </a:r>
            <a:r>
              <a:rPr lang="en-US" sz="1800" dirty="0" smtClean="0">
                <a:cs typeface="Times New Roman" pitchFamily="18" charset="0"/>
              </a:rPr>
              <a:t>)</a:t>
            </a:r>
          </a:p>
          <a:p>
            <a:pPr lvl="1"/>
            <a:r>
              <a:rPr lang="en-US" sz="1800" dirty="0" smtClean="0"/>
              <a:t>20 kHz L1</a:t>
            </a:r>
          </a:p>
          <a:p>
            <a:r>
              <a:rPr lang="en-US" sz="1800" dirty="0" smtClean="0">
                <a:cs typeface="Times New Roman" pitchFamily="18" charset="0"/>
              </a:rPr>
              <a:t>High luminosity (10</a:t>
            </a:r>
            <a:r>
              <a:rPr lang="en-US" sz="1800" baseline="30000" dirty="0" smtClean="0">
                <a:cs typeface="Times New Roman" pitchFamily="18" charset="0"/>
              </a:rPr>
              <a:t>8</a:t>
            </a:r>
            <a:r>
              <a:rPr lang="en-US" sz="1800" dirty="0" smtClean="0">
                <a:cs typeface="Times New Roman" pitchFamily="18" charset="0"/>
              </a:rPr>
              <a:t> </a:t>
            </a:r>
            <a:r>
              <a:rPr lang="en-US" sz="1800" dirty="0" smtClean="0">
                <a:latin typeface="Symbol" pitchFamily="18" charset="2"/>
                <a:cs typeface="Times New Roman" pitchFamily="18" charset="0"/>
              </a:rPr>
              <a:t>g</a:t>
            </a:r>
            <a:r>
              <a:rPr lang="en-US" sz="1800" dirty="0" smtClean="0">
                <a:cs typeface="Times New Roman" pitchFamily="18" charset="0"/>
              </a:rPr>
              <a:t>/s  in 8.4 &lt; E</a:t>
            </a:r>
            <a:r>
              <a:rPr lang="en-US" sz="1800" baseline="-25000" dirty="0" smtClean="0">
                <a:cs typeface="Times New Roman" pitchFamily="18" charset="0"/>
                <a:sym typeface="Symbol" pitchFamily="18" charset="2"/>
              </a:rPr>
              <a:t></a:t>
            </a:r>
            <a:r>
              <a:rPr lang="en-US" sz="1800" dirty="0" smtClean="0">
                <a:cs typeface="Times New Roman" pitchFamily="18" charset="0"/>
              </a:rPr>
              <a:t> &lt; 9.0 </a:t>
            </a:r>
            <a:r>
              <a:rPr lang="en-US" sz="1800" dirty="0" err="1" smtClean="0">
                <a:cs typeface="Times New Roman" pitchFamily="18" charset="0"/>
              </a:rPr>
              <a:t>GeV</a:t>
            </a:r>
            <a:r>
              <a:rPr lang="en-US" sz="1800" dirty="0" smtClean="0">
                <a:cs typeface="Times New Roman" pitchFamily="18" charset="0"/>
              </a:rPr>
              <a:t>)</a:t>
            </a:r>
          </a:p>
          <a:p>
            <a:pPr lvl="1"/>
            <a:r>
              <a:rPr lang="en-US" sz="1800" dirty="0" smtClean="0">
                <a:cs typeface="Times New Roman" pitchFamily="18" charset="0"/>
              </a:rPr>
              <a:t>200 kHz L1</a:t>
            </a:r>
          </a:p>
          <a:p>
            <a:pPr lvl="1"/>
            <a:r>
              <a:rPr lang="en-US" sz="1800" dirty="0" smtClean="0">
                <a:cs typeface="Times New Roman" pitchFamily="18" charset="0"/>
              </a:rPr>
              <a:t>Reduced to 20 kHz L3 by online farm</a:t>
            </a:r>
          </a:p>
          <a:p>
            <a:r>
              <a:rPr lang="en-US" sz="1800" dirty="0" smtClean="0"/>
              <a:t>Event size: 15 </a:t>
            </a:r>
            <a:r>
              <a:rPr lang="en-US" sz="1800" dirty="0" err="1" smtClean="0"/>
              <a:t>kB</a:t>
            </a:r>
            <a:r>
              <a:rPr lang="en-US" sz="1800" dirty="0" smtClean="0"/>
              <a:t>; Rate to disk: 3 GB/s</a:t>
            </a:r>
          </a:p>
          <a:p>
            <a:endParaRPr lang="en-US" sz="1800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81000" y="3028890"/>
            <a:ext cx="59250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u="sng" dirty="0">
                <a:cs typeface="Times New Roman" pitchFamily="18" charset="0"/>
              </a:rPr>
              <a:t>Detectors which can be used in the Level-1 trigger:</a:t>
            </a:r>
            <a:endParaRPr lang="de-DE" sz="2000" u="sng" dirty="0">
              <a:cs typeface="Times New Roman" pitchFamily="18" charset="0"/>
            </a:endParaRPr>
          </a:p>
        </p:txBody>
      </p:sp>
      <p:pic>
        <p:nvPicPr>
          <p:cNvPr id="8" name="Picture 28" descr="detec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219200"/>
            <a:ext cx="3124200" cy="1938338"/>
          </a:xfrm>
          <a:prstGeom prst="rect">
            <a:avLst/>
          </a:prstGeom>
          <a:noFill/>
        </p:spPr>
      </p:pic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6553200" y="2133600"/>
            <a:ext cx="3778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3399"/>
                </a:solidFill>
              </a:rPr>
              <a:t>SC</a:t>
            </a:r>
            <a:endParaRPr lang="de-DE" sz="1200">
              <a:solidFill>
                <a:srgbClr val="FF3399"/>
              </a:solidFill>
            </a:endParaRPr>
          </a:p>
        </p:txBody>
      </p:sp>
      <p:sp>
        <p:nvSpPr>
          <p:cNvPr id="10" name="Line 30"/>
          <p:cNvSpPr>
            <a:spLocks noChangeShapeType="1"/>
          </p:cNvSpPr>
          <p:nvPr/>
        </p:nvSpPr>
        <p:spPr bwMode="auto">
          <a:xfrm>
            <a:off x="6858000" y="2286000"/>
            <a:ext cx="304800" cy="7620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09600" y="3429000"/>
          <a:ext cx="3276600" cy="15240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514600"/>
                <a:gridCol w="7620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rgbClr val="C00000"/>
                          </a:solidFill>
                        </a:rPr>
                        <a:t>Forward Calorimeter (FCAL)</a:t>
                      </a:r>
                      <a:endParaRPr lang="en-US" sz="1400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rgbClr val="C00000"/>
                          </a:solidFill>
                        </a:rPr>
                        <a:t>Energy</a:t>
                      </a:r>
                      <a:endParaRPr lang="en-US" sz="1400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Barrel Calorimeter (BCAL)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Energy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Start Counter (SC)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Hits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Time of Flight (TOF)</a:t>
                      </a:r>
                      <a:endParaRPr 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Hits</a:t>
                      </a:r>
                      <a:endParaRPr 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Photon Tagger</a:t>
                      </a:r>
                      <a:endParaRPr 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Hits</a:t>
                      </a:r>
                      <a:endParaRPr 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" name="Group 21"/>
          <p:cNvGrpSpPr/>
          <p:nvPr/>
        </p:nvGrpSpPr>
        <p:grpSpPr>
          <a:xfrm>
            <a:off x="4141788" y="3810000"/>
            <a:ext cx="5002212" cy="2119313"/>
            <a:chOff x="3962400" y="4191000"/>
            <a:chExt cx="5002212" cy="2119313"/>
          </a:xfrm>
        </p:grpSpPr>
        <p:pic>
          <p:nvPicPr>
            <p:cNvPr id="12" name="Picture 5" descr="fcal_bcal_sc1_new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38600" y="4267200"/>
              <a:ext cx="4849812" cy="2011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 Box 15"/>
            <p:cNvSpPr txBox="1">
              <a:spLocks noChangeArrowheads="1"/>
            </p:cNvSpPr>
            <p:nvPr/>
          </p:nvSpPr>
          <p:spPr bwMode="auto">
            <a:xfrm>
              <a:off x="7848600" y="6096000"/>
              <a:ext cx="1116012" cy="2143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800"/>
                <a:t>Energy FCAL  (GeV)</a:t>
              </a:r>
            </a:p>
          </p:txBody>
        </p:sp>
        <p:sp>
          <p:nvSpPr>
            <p:cNvPr id="14" name="Text Box 16"/>
            <p:cNvSpPr txBox="1">
              <a:spLocks noChangeArrowheads="1"/>
            </p:cNvSpPr>
            <p:nvPr/>
          </p:nvSpPr>
          <p:spPr bwMode="auto">
            <a:xfrm>
              <a:off x="6096000" y="6096000"/>
              <a:ext cx="1116012" cy="2143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800"/>
                <a:t>Energy FCAL  (GeV)</a:t>
              </a:r>
            </a:p>
          </p:txBody>
        </p:sp>
        <p:sp>
          <p:nvSpPr>
            <p:cNvPr id="15" name="Text Box 17"/>
            <p:cNvSpPr txBox="1">
              <a:spLocks noChangeArrowheads="1"/>
            </p:cNvSpPr>
            <p:nvPr/>
          </p:nvSpPr>
          <p:spPr bwMode="auto">
            <a:xfrm>
              <a:off x="4419600" y="6096000"/>
              <a:ext cx="1116012" cy="2143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800"/>
                <a:t>Energy FCAL  (GeV)</a:t>
              </a:r>
            </a:p>
          </p:txBody>
        </p:sp>
        <p:sp>
          <p:nvSpPr>
            <p:cNvPr id="16" name="Text Box 18"/>
            <p:cNvSpPr txBox="1">
              <a:spLocks noChangeArrowheads="1"/>
            </p:cNvSpPr>
            <p:nvPr/>
          </p:nvSpPr>
          <p:spPr bwMode="auto">
            <a:xfrm rot="16200000">
              <a:off x="3522662" y="4873625"/>
              <a:ext cx="1122363" cy="2143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800"/>
                <a:t>Energy BCAL  (GeV)</a:t>
              </a:r>
            </a:p>
          </p:txBody>
        </p:sp>
        <p:sp>
          <p:nvSpPr>
            <p:cNvPr id="17" name="Text Box 19"/>
            <p:cNvSpPr txBox="1">
              <a:spLocks noChangeArrowheads="1"/>
            </p:cNvSpPr>
            <p:nvPr/>
          </p:nvSpPr>
          <p:spPr bwMode="auto">
            <a:xfrm rot="16200000">
              <a:off x="5186363" y="4894262"/>
              <a:ext cx="1122362" cy="2143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800"/>
                <a:t>Energy BCAL  (GeV</a:t>
              </a:r>
              <a:r>
                <a:rPr lang="en-US" sz="800" b="0"/>
                <a:t>)</a:t>
              </a:r>
            </a:p>
          </p:txBody>
        </p:sp>
        <p:sp>
          <p:nvSpPr>
            <p:cNvPr id="18" name="Text Box 20"/>
            <p:cNvSpPr txBox="1">
              <a:spLocks noChangeArrowheads="1"/>
            </p:cNvSpPr>
            <p:nvPr/>
          </p:nvSpPr>
          <p:spPr bwMode="auto">
            <a:xfrm rot="16200000">
              <a:off x="6799263" y="4894262"/>
              <a:ext cx="1122362" cy="2143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800"/>
                <a:t>Energy BCAL  (GeV</a:t>
              </a:r>
              <a:r>
                <a:rPr lang="en-US" sz="800" b="0"/>
                <a:t>)</a:t>
              </a:r>
            </a:p>
          </p:txBody>
        </p:sp>
        <p:sp>
          <p:nvSpPr>
            <p:cNvPr id="19" name="Text Box 21"/>
            <p:cNvSpPr txBox="1">
              <a:spLocks noChangeArrowheads="1"/>
            </p:cNvSpPr>
            <p:nvPr/>
          </p:nvSpPr>
          <p:spPr bwMode="auto">
            <a:xfrm>
              <a:off x="3962400" y="4191000"/>
              <a:ext cx="1667444" cy="246221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Electromagnetic background</a:t>
              </a:r>
            </a:p>
          </p:txBody>
        </p:sp>
        <p:sp>
          <p:nvSpPr>
            <p:cNvPr id="20" name="Text Box 22"/>
            <p:cNvSpPr txBox="1">
              <a:spLocks noChangeArrowheads="1"/>
            </p:cNvSpPr>
            <p:nvPr/>
          </p:nvSpPr>
          <p:spPr bwMode="auto">
            <a:xfrm>
              <a:off x="5811892" y="4191000"/>
              <a:ext cx="1274708" cy="246221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Hadronic</a:t>
              </a:r>
              <a:r>
                <a:rPr lang="en-US" sz="1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E</a:t>
              </a:r>
              <a:r>
                <a:rPr lang="en-US" sz="1000" baseline="-25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 </a:t>
              </a:r>
              <a:r>
                <a:rPr lang="en-US" sz="1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&lt; 8 </a:t>
              </a:r>
              <a:r>
                <a:rPr lang="en-US" sz="1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GeV</a:t>
              </a:r>
              <a:endParaRPr lang="en-US" sz="1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21" name="Text Box 23"/>
            <p:cNvSpPr txBox="1">
              <a:spLocks noChangeArrowheads="1"/>
            </p:cNvSpPr>
            <p:nvPr/>
          </p:nvSpPr>
          <p:spPr bwMode="auto">
            <a:xfrm>
              <a:off x="7412092" y="4191000"/>
              <a:ext cx="1274708" cy="246221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Hadronic</a:t>
              </a:r>
              <a:r>
                <a:rPr lang="en-US" sz="1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E</a:t>
              </a:r>
              <a:r>
                <a:rPr lang="en-US" sz="1000" baseline="-25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 </a:t>
              </a:r>
              <a:r>
                <a:rPr lang="en-US" sz="1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&gt; 8 </a:t>
              </a:r>
              <a:r>
                <a:rPr lang="en-US" sz="1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GeV</a:t>
              </a:r>
              <a:endParaRPr lang="en-US" sz="1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81000" y="5029200"/>
            <a:ext cx="3076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Basic Trigger Requirement:</a:t>
            </a:r>
            <a:endParaRPr lang="en-US" u="sng" dirty="0"/>
          </a:p>
        </p:txBody>
      </p:sp>
      <p:sp>
        <p:nvSpPr>
          <p:cNvPr id="25" name="Rectangle 24"/>
          <p:cNvSpPr/>
          <p:nvPr/>
        </p:nvSpPr>
        <p:spPr>
          <a:xfrm>
            <a:off x="838200" y="5486400"/>
            <a:ext cx="2844048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dirty="0" smtClean="0">
                <a:cs typeface="Times New Roman" pitchFamily="18" charset="0"/>
              </a:rPr>
              <a:t>E</a:t>
            </a:r>
            <a:r>
              <a:rPr lang="en-US" baseline="-25000" dirty="0" smtClean="0">
                <a:cs typeface="Times New Roman" pitchFamily="18" charset="0"/>
              </a:rPr>
              <a:t>BCAL</a:t>
            </a:r>
            <a:r>
              <a:rPr lang="en-US" dirty="0" smtClean="0">
                <a:cs typeface="Times New Roman" pitchFamily="18" charset="0"/>
              </a:rPr>
              <a:t> + 4 ∙ E</a:t>
            </a:r>
            <a:r>
              <a:rPr lang="en-US" baseline="-25000" dirty="0" smtClean="0">
                <a:cs typeface="Times New Roman" pitchFamily="18" charset="0"/>
              </a:rPr>
              <a:t>FCAL</a:t>
            </a:r>
            <a:r>
              <a:rPr lang="en-US" dirty="0" smtClean="0">
                <a:cs typeface="Times New Roman" pitchFamily="18" charset="0"/>
              </a:rPr>
              <a:t> &gt; 2 </a:t>
            </a:r>
            <a:r>
              <a:rPr lang="en-US" dirty="0" err="1" smtClean="0">
                <a:cs typeface="Times New Roman" pitchFamily="18" charset="0"/>
              </a:rPr>
              <a:t>GeV</a:t>
            </a:r>
            <a:endParaRPr lang="en-US" dirty="0" smtClean="0">
              <a:cs typeface="Times New Roman" pitchFamily="18" charset="0"/>
            </a:endParaRPr>
          </a:p>
          <a:p>
            <a:pPr algn="ctr"/>
            <a:r>
              <a:rPr lang="en-US" dirty="0" smtClean="0">
                <a:cs typeface="Times New Roman" pitchFamily="18" charset="0"/>
              </a:rPr>
              <a:t>and a hit in Start Counter</a:t>
            </a:r>
            <a:endParaRPr lang="de-DE" dirty="0">
              <a:cs typeface="Times New Roman" pitchFamily="18" charset="0"/>
            </a:endParaRP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4294967295"/>
          </p:nvPr>
        </p:nvSpPr>
        <p:spPr>
          <a:xfrm>
            <a:off x="6858000" y="6477000"/>
            <a:ext cx="1295400" cy="2895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3/25/2011</a:t>
            </a:r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4294967295"/>
          </p:nvPr>
        </p:nvSpPr>
        <p:spPr>
          <a:xfrm>
            <a:off x="2358479" y="6553200"/>
            <a:ext cx="4499521" cy="304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SoLID SIDIS Collaboration Meeting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Electronics for </a:t>
            </a:r>
            <a:r>
              <a:rPr lang="en-US" dirty="0" err="1" smtClean="0"/>
              <a:t>JLab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7772400" cy="5181600"/>
          </a:xfrm>
        </p:spPr>
        <p:txBody>
          <a:bodyPr/>
          <a:lstStyle/>
          <a:p>
            <a:r>
              <a:rPr lang="en-US" sz="1800" dirty="0" smtClean="0">
                <a:latin typeface="Century Gothic"/>
                <a:cs typeface="Century Gothic"/>
              </a:rPr>
              <a:t>VME Switched Serial (VXS) </a:t>
            </a:r>
            <a:r>
              <a:rPr lang="en-US" sz="1800" dirty="0" err="1" smtClean="0">
                <a:latin typeface="Century Gothic"/>
                <a:cs typeface="Century Gothic"/>
              </a:rPr>
              <a:t>backplate</a:t>
            </a:r>
            <a:endParaRPr lang="en-US" sz="1800" dirty="0" smtClean="0">
              <a:latin typeface="Century Gothic"/>
              <a:cs typeface="Century Gothic"/>
            </a:endParaRPr>
          </a:p>
          <a:p>
            <a:pPr lvl="1"/>
            <a:r>
              <a:rPr lang="en-US" sz="1800" dirty="0" smtClean="0">
                <a:latin typeface="Century Gothic"/>
                <a:cs typeface="Century Gothic"/>
              </a:rPr>
              <a:t>10 </a:t>
            </a:r>
            <a:r>
              <a:rPr lang="en-US" sz="1800" dirty="0" err="1" smtClean="0">
                <a:latin typeface="Century Gothic"/>
                <a:cs typeface="Century Gothic"/>
              </a:rPr>
              <a:t>Gbps</a:t>
            </a:r>
            <a:r>
              <a:rPr lang="en-US" sz="1800" dirty="0" smtClean="0">
                <a:latin typeface="Century Gothic"/>
                <a:cs typeface="Century Gothic"/>
              </a:rPr>
              <a:t> to switch module (J</a:t>
            </a:r>
            <a:r>
              <a:rPr lang="en-US" sz="1800" baseline="-25000" dirty="0" smtClean="0">
                <a:latin typeface="Century Gothic"/>
                <a:cs typeface="Century Gothic"/>
              </a:rPr>
              <a:t>0</a:t>
            </a:r>
            <a:r>
              <a:rPr lang="en-US" sz="1800" dirty="0" smtClean="0">
                <a:latin typeface="Century Gothic"/>
                <a:cs typeface="Century Gothic"/>
              </a:rPr>
              <a:t>)</a:t>
            </a:r>
          </a:p>
          <a:p>
            <a:pPr lvl="1"/>
            <a:r>
              <a:rPr lang="en-US" sz="1800" dirty="0" smtClean="0">
                <a:latin typeface="Century Gothic"/>
                <a:cs typeface="Century Gothic"/>
              </a:rPr>
              <a:t>320 MB/s VME-2eSST (J</a:t>
            </a:r>
            <a:r>
              <a:rPr lang="en-US" sz="1800" baseline="-25000" dirty="0" smtClean="0">
                <a:latin typeface="Century Gothic"/>
                <a:cs typeface="Century Gothic"/>
              </a:rPr>
              <a:t>1</a:t>
            </a:r>
            <a:r>
              <a:rPr lang="en-US" sz="1800" dirty="0" smtClean="0">
                <a:latin typeface="Century Gothic"/>
                <a:cs typeface="Century Gothic"/>
              </a:rPr>
              <a:t>/J</a:t>
            </a:r>
            <a:r>
              <a:rPr lang="en-US" sz="1800" baseline="-25000" dirty="0" smtClean="0">
                <a:latin typeface="Century Gothic"/>
                <a:cs typeface="Century Gothic"/>
              </a:rPr>
              <a:t>2</a:t>
            </a:r>
            <a:r>
              <a:rPr lang="en-US" sz="1800" dirty="0" smtClean="0">
                <a:latin typeface="Century Gothic"/>
                <a:cs typeface="Century Gothic"/>
              </a:rPr>
              <a:t>)</a:t>
            </a:r>
          </a:p>
          <a:p>
            <a:r>
              <a:rPr lang="en-US" sz="1800" dirty="0" smtClean="0">
                <a:latin typeface="Century Gothic"/>
                <a:cs typeface="Century Gothic"/>
              </a:rPr>
              <a:t>All payload modules are fully pipelined</a:t>
            </a:r>
          </a:p>
          <a:p>
            <a:pPr lvl="1"/>
            <a:r>
              <a:rPr lang="en-US" sz="1800" b="1" dirty="0" smtClean="0">
                <a:solidFill>
                  <a:srgbClr val="0070C0"/>
                </a:solidFill>
                <a:latin typeface="Century Gothic"/>
              </a:rPr>
              <a:t>FADC125</a:t>
            </a:r>
            <a:r>
              <a:rPr lang="en-US" sz="1800" dirty="0" smtClean="0">
                <a:latin typeface="Century Gothic"/>
              </a:rPr>
              <a:t> (12 bit, 72 </a:t>
            </a:r>
            <a:r>
              <a:rPr lang="en-US" sz="1800" dirty="0" err="1" smtClean="0">
                <a:latin typeface="Century Gothic"/>
              </a:rPr>
              <a:t>ch</a:t>
            </a:r>
            <a:r>
              <a:rPr lang="en-US" sz="1800" dirty="0" smtClean="0">
                <a:latin typeface="Century Gothic"/>
              </a:rPr>
              <a:t>)</a:t>
            </a:r>
          </a:p>
          <a:p>
            <a:pPr lvl="1"/>
            <a:r>
              <a:rPr lang="en-US" sz="1800" b="1" dirty="0" smtClean="0">
                <a:solidFill>
                  <a:srgbClr val="0070C0"/>
                </a:solidFill>
                <a:latin typeface="Century Gothic"/>
              </a:rPr>
              <a:t>FADC250</a:t>
            </a:r>
            <a:r>
              <a:rPr lang="en-US" sz="1800" dirty="0" smtClean="0">
                <a:latin typeface="Century Gothic"/>
              </a:rPr>
              <a:t> (12 bit, 16 </a:t>
            </a:r>
            <a:r>
              <a:rPr lang="en-US" sz="1800" dirty="0" err="1" smtClean="0">
                <a:latin typeface="Century Gothic"/>
              </a:rPr>
              <a:t>ch</a:t>
            </a:r>
            <a:r>
              <a:rPr lang="en-US" sz="1800" dirty="0" smtClean="0">
                <a:latin typeface="Century Gothic"/>
              </a:rPr>
              <a:t>)</a:t>
            </a:r>
          </a:p>
          <a:p>
            <a:pPr lvl="1"/>
            <a:r>
              <a:rPr lang="en-US" sz="1800" b="1" dirty="0" smtClean="0">
                <a:solidFill>
                  <a:srgbClr val="0070C0"/>
                </a:solidFill>
                <a:latin typeface="Century Gothic"/>
              </a:rPr>
              <a:t>F1-TDC</a:t>
            </a:r>
            <a:r>
              <a:rPr lang="en-US" sz="1800" dirty="0" smtClean="0">
                <a:latin typeface="Century Gothic"/>
              </a:rPr>
              <a:t> (60 </a:t>
            </a:r>
            <a:r>
              <a:rPr lang="en-US" sz="1800" dirty="0" err="1" smtClean="0">
                <a:latin typeface="Century Gothic"/>
              </a:rPr>
              <a:t>ps</a:t>
            </a:r>
            <a:r>
              <a:rPr lang="en-US" sz="1800" dirty="0" smtClean="0">
                <a:latin typeface="Century Gothic"/>
              </a:rPr>
              <a:t>, 32 </a:t>
            </a:r>
            <a:r>
              <a:rPr lang="en-US" sz="1800" dirty="0" err="1" smtClean="0">
                <a:latin typeface="Century Gothic"/>
              </a:rPr>
              <a:t>ch</a:t>
            </a:r>
            <a:r>
              <a:rPr lang="en-US" sz="1800" dirty="0" smtClean="0">
                <a:latin typeface="Century Gothic"/>
              </a:rPr>
              <a:t> or 115 </a:t>
            </a:r>
            <a:r>
              <a:rPr lang="en-US" sz="1800" dirty="0" err="1" smtClean="0">
                <a:latin typeface="Century Gothic"/>
              </a:rPr>
              <a:t>ps</a:t>
            </a:r>
            <a:r>
              <a:rPr lang="en-US" sz="1800" dirty="0" smtClean="0">
                <a:latin typeface="Century Gothic"/>
              </a:rPr>
              <a:t>, 48 </a:t>
            </a:r>
            <a:r>
              <a:rPr lang="en-US" sz="1800" dirty="0" err="1" smtClean="0">
                <a:latin typeface="Century Gothic"/>
              </a:rPr>
              <a:t>ch</a:t>
            </a:r>
            <a:r>
              <a:rPr lang="en-US" sz="1800" dirty="0" smtClean="0">
                <a:latin typeface="Century Gothic"/>
              </a:rPr>
              <a:t>)</a:t>
            </a:r>
          </a:p>
          <a:p>
            <a:r>
              <a:rPr lang="en-US" sz="1800" dirty="0" smtClean="0">
                <a:latin typeface="Century Gothic"/>
              </a:rPr>
              <a:t>Trigger Related Modules</a:t>
            </a:r>
          </a:p>
          <a:p>
            <a:pPr lvl="1"/>
            <a:r>
              <a:rPr lang="en-US" sz="1800" b="1" dirty="0" smtClean="0">
                <a:latin typeface="Century Gothic"/>
              </a:rPr>
              <a:t>C</a:t>
            </a:r>
            <a:r>
              <a:rPr lang="en-US" sz="1800" dirty="0" smtClean="0">
                <a:latin typeface="Century Gothic"/>
              </a:rPr>
              <a:t>rate </a:t>
            </a:r>
            <a:r>
              <a:rPr lang="en-US" sz="1800" b="1" dirty="0" smtClean="0">
                <a:latin typeface="Century Gothic"/>
              </a:rPr>
              <a:t>T</a:t>
            </a:r>
            <a:r>
              <a:rPr lang="en-US" sz="1800" dirty="0" smtClean="0">
                <a:latin typeface="Century Gothic"/>
              </a:rPr>
              <a:t>rigger </a:t>
            </a:r>
            <a:r>
              <a:rPr lang="en-US" sz="1800" b="1" dirty="0" smtClean="0">
                <a:latin typeface="Century Gothic"/>
              </a:rPr>
              <a:t>P</a:t>
            </a:r>
            <a:r>
              <a:rPr lang="en-US" sz="1800" dirty="0" smtClean="0">
                <a:latin typeface="Century Gothic"/>
              </a:rPr>
              <a:t>rocessor (</a:t>
            </a:r>
            <a:r>
              <a:rPr lang="en-US" sz="1800" b="1" dirty="0" smtClean="0">
                <a:solidFill>
                  <a:srgbClr val="FF0000"/>
                </a:solidFill>
                <a:latin typeface="Century Gothic"/>
              </a:rPr>
              <a:t>CTP</a:t>
            </a:r>
            <a:r>
              <a:rPr lang="en-US" sz="1800" dirty="0" smtClean="0">
                <a:latin typeface="Century Gothic"/>
              </a:rPr>
              <a:t>)</a:t>
            </a:r>
          </a:p>
          <a:p>
            <a:pPr lvl="1"/>
            <a:r>
              <a:rPr lang="en-US" sz="1800" b="1" dirty="0" smtClean="0">
                <a:latin typeface="Century Gothic"/>
              </a:rPr>
              <a:t>S</a:t>
            </a:r>
            <a:r>
              <a:rPr lang="en-US" sz="1800" dirty="0" smtClean="0">
                <a:latin typeface="Century Gothic"/>
              </a:rPr>
              <a:t>ub-</a:t>
            </a:r>
            <a:r>
              <a:rPr lang="en-US" sz="1800" b="1" dirty="0" smtClean="0">
                <a:latin typeface="Century Gothic"/>
              </a:rPr>
              <a:t>S</a:t>
            </a:r>
            <a:r>
              <a:rPr lang="en-US" sz="1800" dirty="0" smtClean="0">
                <a:latin typeface="Century Gothic"/>
              </a:rPr>
              <a:t>ystem </a:t>
            </a:r>
            <a:r>
              <a:rPr lang="en-US" sz="1800" b="1" dirty="0" smtClean="0">
                <a:latin typeface="Century Gothic"/>
              </a:rPr>
              <a:t>P</a:t>
            </a:r>
            <a:r>
              <a:rPr lang="en-US" sz="1800" dirty="0" smtClean="0">
                <a:latin typeface="Century Gothic"/>
              </a:rPr>
              <a:t>rocessor (</a:t>
            </a:r>
            <a:r>
              <a:rPr lang="en-US" sz="1800" b="1" dirty="0" smtClean="0">
                <a:solidFill>
                  <a:srgbClr val="FF0000"/>
                </a:solidFill>
                <a:latin typeface="Century Gothic"/>
              </a:rPr>
              <a:t>SSP</a:t>
            </a:r>
            <a:r>
              <a:rPr lang="en-US" sz="1800" dirty="0" smtClean="0">
                <a:latin typeface="Century Gothic"/>
              </a:rPr>
              <a:t>)</a:t>
            </a:r>
          </a:p>
          <a:p>
            <a:pPr lvl="1"/>
            <a:r>
              <a:rPr lang="en-US" sz="1800" b="1" dirty="0" smtClean="0">
                <a:latin typeface="Century Gothic"/>
              </a:rPr>
              <a:t>G</a:t>
            </a:r>
            <a:r>
              <a:rPr lang="en-US" sz="1800" dirty="0" smtClean="0">
                <a:latin typeface="Century Gothic"/>
              </a:rPr>
              <a:t>lobal </a:t>
            </a:r>
            <a:r>
              <a:rPr lang="en-US" sz="1800" b="1" dirty="0" smtClean="0">
                <a:latin typeface="Century Gothic"/>
              </a:rPr>
              <a:t>T</a:t>
            </a:r>
            <a:r>
              <a:rPr lang="en-US" sz="1800" dirty="0" smtClean="0">
                <a:latin typeface="Century Gothic"/>
              </a:rPr>
              <a:t>rigger </a:t>
            </a:r>
            <a:r>
              <a:rPr lang="en-US" sz="1800" b="1" dirty="0" smtClean="0">
                <a:latin typeface="Century Gothic"/>
              </a:rPr>
              <a:t>P</a:t>
            </a:r>
            <a:r>
              <a:rPr lang="en-US" sz="1800" dirty="0" smtClean="0">
                <a:latin typeface="Century Gothic"/>
              </a:rPr>
              <a:t>rocessor (</a:t>
            </a:r>
            <a:r>
              <a:rPr lang="en-US" sz="1800" b="1" dirty="0" smtClean="0">
                <a:solidFill>
                  <a:srgbClr val="FF0000"/>
                </a:solidFill>
                <a:latin typeface="Century Gothic"/>
              </a:rPr>
              <a:t>GTP</a:t>
            </a:r>
            <a:r>
              <a:rPr lang="en-US" sz="1800" dirty="0" smtClean="0">
                <a:latin typeface="Century Gothic"/>
              </a:rPr>
              <a:t>)</a:t>
            </a:r>
          </a:p>
          <a:p>
            <a:pPr lvl="1"/>
            <a:r>
              <a:rPr lang="en-US" sz="1800" b="1" dirty="0" smtClean="0">
                <a:latin typeface="Century Gothic"/>
              </a:rPr>
              <a:t>T</a:t>
            </a:r>
            <a:r>
              <a:rPr lang="en-US" sz="1800" dirty="0" smtClean="0">
                <a:latin typeface="Century Gothic"/>
              </a:rPr>
              <a:t>rigger </a:t>
            </a:r>
            <a:r>
              <a:rPr lang="en-US" sz="1800" b="1" dirty="0" smtClean="0">
                <a:latin typeface="Century Gothic"/>
              </a:rPr>
              <a:t>S</a:t>
            </a:r>
            <a:r>
              <a:rPr lang="en-US" sz="1800" dirty="0" smtClean="0">
                <a:latin typeface="Century Gothic"/>
              </a:rPr>
              <a:t>upervisor (</a:t>
            </a:r>
            <a:r>
              <a:rPr lang="en-US" sz="1800" b="1" dirty="0" smtClean="0">
                <a:solidFill>
                  <a:srgbClr val="FF0000"/>
                </a:solidFill>
                <a:latin typeface="Century Gothic"/>
              </a:rPr>
              <a:t>TS</a:t>
            </a:r>
            <a:r>
              <a:rPr lang="en-US" sz="1800" dirty="0" smtClean="0">
                <a:latin typeface="Century Gothic"/>
              </a:rPr>
              <a:t>)</a:t>
            </a:r>
          </a:p>
          <a:p>
            <a:pPr lvl="1"/>
            <a:r>
              <a:rPr lang="en-US" sz="1800" b="1" dirty="0" smtClean="0">
                <a:latin typeface="Century Gothic"/>
              </a:rPr>
              <a:t>T</a:t>
            </a:r>
            <a:r>
              <a:rPr lang="en-US" sz="1800" dirty="0" smtClean="0">
                <a:latin typeface="Century Gothic"/>
              </a:rPr>
              <a:t>rigger </a:t>
            </a:r>
            <a:r>
              <a:rPr lang="en-US" sz="1800" b="1" dirty="0" smtClean="0">
                <a:latin typeface="Century Gothic"/>
              </a:rPr>
              <a:t>I</a:t>
            </a:r>
            <a:r>
              <a:rPr lang="en-US" sz="1800" dirty="0" smtClean="0">
                <a:latin typeface="Century Gothic"/>
              </a:rPr>
              <a:t>nterface/Distribution(</a:t>
            </a:r>
            <a:r>
              <a:rPr lang="en-US" sz="1800" b="1" dirty="0" smtClean="0">
                <a:solidFill>
                  <a:srgbClr val="FF0000"/>
                </a:solidFill>
                <a:latin typeface="Century Gothic"/>
              </a:rPr>
              <a:t>TI/D</a:t>
            </a:r>
            <a:r>
              <a:rPr lang="en-US" sz="1800" dirty="0" smtClean="0">
                <a:latin typeface="Century Gothic"/>
              </a:rPr>
              <a:t>)</a:t>
            </a:r>
          </a:p>
          <a:p>
            <a:pPr lvl="1"/>
            <a:r>
              <a:rPr lang="en-US" sz="1800" b="1" dirty="0" smtClean="0">
                <a:latin typeface="Century Gothic"/>
              </a:rPr>
              <a:t>S</a:t>
            </a:r>
            <a:r>
              <a:rPr lang="en-US" sz="1800" dirty="0" smtClean="0">
                <a:latin typeface="Century Gothic"/>
              </a:rPr>
              <a:t>ignal </a:t>
            </a:r>
            <a:r>
              <a:rPr lang="en-US" sz="1800" b="1" dirty="0" smtClean="0">
                <a:latin typeface="Century Gothic"/>
              </a:rPr>
              <a:t>D</a:t>
            </a:r>
            <a:r>
              <a:rPr lang="en-US" sz="1800" dirty="0" smtClean="0">
                <a:latin typeface="Century Gothic"/>
              </a:rPr>
              <a:t>istribution (</a:t>
            </a:r>
            <a:r>
              <a:rPr lang="en-US" sz="1800" b="1" dirty="0" smtClean="0">
                <a:solidFill>
                  <a:srgbClr val="FF0000"/>
                </a:solidFill>
                <a:latin typeface="Century Gothic"/>
              </a:rPr>
              <a:t>SD</a:t>
            </a:r>
            <a:r>
              <a:rPr lang="en-US" sz="1800" dirty="0" smtClean="0">
                <a:latin typeface="Century Gothic"/>
              </a:rPr>
              <a:t>)</a:t>
            </a:r>
          </a:p>
        </p:txBody>
      </p:sp>
      <p:pic>
        <p:nvPicPr>
          <p:cNvPr id="4" name="Picture 3" descr="PICT0546.JPG"/>
          <p:cNvPicPr>
            <a:picLocks noChangeAspect="1"/>
          </p:cNvPicPr>
          <p:nvPr/>
        </p:nvPicPr>
        <p:blipFill>
          <a:blip r:embed="rId2" cstate="print">
            <a:lum bright="-15000"/>
          </a:blip>
          <a:stretch>
            <a:fillRect/>
          </a:stretch>
        </p:blipFill>
        <p:spPr>
          <a:xfrm>
            <a:off x="5410200" y="990600"/>
            <a:ext cx="3075940" cy="2234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F1TD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6216650" y="3327400"/>
            <a:ext cx="1463040" cy="3037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300470" y="3429000"/>
            <a:ext cx="129540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FADC125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00470" y="5791200"/>
            <a:ext cx="129540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F1-TDC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4294967295"/>
          </p:nvPr>
        </p:nvSpPr>
        <p:spPr>
          <a:xfrm>
            <a:off x="6858000" y="6477000"/>
            <a:ext cx="1295400" cy="2895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3/25/2011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294967295"/>
          </p:nvPr>
        </p:nvSpPr>
        <p:spPr>
          <a:xfrm>
            <a:off x="2358479" y="6553200"/>
            <a:ext cx="4499521" cy="304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SoLID SIDIS Collaboration Meeting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76"/>
          <p:cNvGrpSpPr/>
          <p:nvPr/>
        </p:nvGrpSpPr>
        <p:grpSpPr>
          <a:xfrm>
            <a:off x="1143000" y="1447800"/>
            <a:ext cx="2743200" cy="2057400"/>
            <a:chOff x="1143000" y="1447800"/>
            <a:chExt cx="2743200" cy="2057400"/>
          </a:xfrm>
        </p:grpSpPr>
        <p:grpSp>
          <p:nvGrpSpPr>
            <p:cNvPr id="4" name="Group 251"/>
            <p:cNvGrpSpPr/>
            <p:nvPr/>
          </p:nvGrpSpPr>
          <p:grpSpPr>
            <a:xfrm>
              <a:off x="1219200" y="1524000"/>
              <a:ext cx="2590800" cy="1905000"/>
              <a:chOff x="1219200" y="1524000"/>
              <a:chExt cx="2590800" cy="1905000"/>
            </a:xfrm>
          </p:grpSpPr>
          <p:sp>
            <p:nvSpPr>
              <p:cNvPr id="119" name="Rectangle 118"/>
              <p:cNvSpPr/>
              <p:nvPr/>
            </p:nvSpPr>
            <p:spPr bwMode="auto">
              <a:xfrm>
                <a:off x="1219200" y="1524000"/>
                <a:ext cx="2590800" cy="1905000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 bwMode="auto">
              <a:xfrm>
                <a:off x="1295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 bwMode="auto">
              <a:xfrm>
                <a:off x="1295400" y="1676400"/>
                <a:ext cx="152400" cy="1371600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CPU</a:t>
                </a:r>
              </a:p>
            </p:txBody>
          </p:sp>
          <p:sp>
            <p:nvSpPr>
              <p:cNvPr id="72" name="Rectangle 71"/>
              <p:cNvSpPr/>
              <p:nvPr/>
            </p:nvSpPr>
            <p:spPr bwMode="auto">
              <a:xfrm>
                <a:off x="1295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14478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 bwMode="auto">
              <a:xfrm>
                <a:off x="14478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75" name="Rectangle 74"/>
              <p:cNvSpPr/>
              <p:nvPr/>
            </p:nvSpPr>
            <p:spPr bwMode="auto">
              <a:xfrm>
                <a:off x="14478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 bwMode="auto">
              <a:xfrm>
                <a:off x="16002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 bwMode="auto">
              <a:xfrm>
                <a:off x="16002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78" name="Rectangle 77"/>
              <p:cNvSpPr/>
              <p:nvPr/>
            </p:nvSpPr>
            <p:spPr bwMode="auto">
              <a:xfrm>
                <a:off x="16002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 bwMode="auto">
              <a:xfrm>
                <a:off x="17526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 bwMode="auto">
              <a:xfrm>
                <a:off x="17526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81" name="Rectangle 80"/>
              <p:cNvSpPr/>
              <p:nvPr/>
            </p:nvSpPr>
            <p:spPr bwMode="auto">
              <a:xfrm>
                <a:off x="17526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 bwMode="auto">
              <a:xfrm>
                <a:off x="19050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 bwMode="auto">
              <a:xfrm>
                <a:off x="1905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19050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 bwMode="auto">
              <a:xfrm>
                <a:off x="2057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 bwMode="auto">
              <a:xfrm>
                <a:off x="20574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87" name="Rectangle 86"/>
              <p:cNvSpPr/>
              <p:nvPr/>
            </p:nvSpPr>
            <p:spPr bwMode="auto">
              <a:xfrm>
                <a:off x="2057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 bwMode="auto">
              <a:xfrm>
                <a:off x="22098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 bwMode="auto">
              <a:xfrm>
                <a:off x="22098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 bwMode="auto">
              <a:xfrm>
                <a:off x="22098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 bwMode="auto">
              <a:xfrm>
                <a:off x="23622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 bwMode="auto">
              <a:xfrm>
                <a:off x="23622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GTP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23622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 bwMode="auto">
              <a:xfrm>
                <a:off x="25146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 bwMode="auto">
              <a:xfrm>
                <a:off x="2514600" y="16764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 bwMode="auto">
              <a:xfrm>
                <a:off x="25146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 bwMode="auto">
              <a:xfrm>
                <a:off x="26670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 bwMode="auto">
              <a:xfrm>
                <a:off x="2667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99" name="Rectangle 98"/>
              <p:cNvSpPr/>
              <p:nvPr/>
            </p:nvSpPr>
            <p:spPr bwMode="auto">
              <a:xfrm>
                <a:off x="26670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 bwMode="auto">
              <a:xfrm>
                <a:off x="2819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 bwMode="auto">
              <a:xfrm>
                <a:off x="28194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02" name="Rectangle 101"/>
              <p:cNvSpPr/>
              <p:nvPr/>
            </p:nvSpPr>
            <p:spPr bwMode="auto">
              <a:xfrm>
                <a:off x="2819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 bwMode="auto">
              <a:xfrm>
                <a:off x="29718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 bwMode="auto">
              <a:xfrm>
                <a:off x="29718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05" name="Rectangle 104"/>
              <p:cNvSpPr/>
              <p:nvPr/>
            </p:nvSpPr>
            <p:spPr bwMode="auto">
              <a:xfrm>
                <a:off x="29718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 bwMode="auto">
              <a:xfrm>
                <a:off x="31242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 bwMode="auto">
              <a:xfrm>
                <a:off x="31242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08" name="Rectangle 107"/>
              <p:cNvSpPr/>
              <p:nvPr/>
            </p:nvSpPr>
            <p:spPr bwMode="auto">
              <a:xfrm>
                <a:off x="31242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 bwMode="auto">
              <a:xfrm>
                <a:off x="32766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 bwMode="auto">
              <a:xfrm>
                <a:off x="32766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11" name="Rectangle 110"/>
              <p:cNvSpPr/>
              <p:nvPr/>
            </p:nvSpPr>
            <p:spPr bwMode="auto">
              <a:xfrm>
                <a:off x="32766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 bwMode="auto">
              <a:xfrm>
                <a:off x="34290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 bwMode="auto">
              <a:xfrm>
                <a:off x="3429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14" name="Rectangle 113"/>
              <p:cNvSpPr/>
              <p:nvPr/>
            </p:nvSpPr>
            <p:spPr bwMode="auto">
              <a:xfrm>
                <a:off x="34290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 bwMode="auto">
              <a:xfrm>
                <a:off x="3581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6" name="Rectangle 115"/>
              <p:cNvSpPr/>
              <p:nvPr/>
            </p:nvSpPr>
            <p:spPr bwMode="auto">
              <a:xfrm>
                <a:off x="3581400" y="16764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TI</a:t>
                </a:r>
              </a:p>
            </p:txBody>
          </p:sp>
          <p:sp>
            <p:nvSpPr>
              <p:cNvPr id="117" name="Rectangle 116"/>
              <p:cNvSpPr/>
              <p:nvPr/>
            </p:nvSpPr>
            <p:spPr bwMode="auto">
              <a:xfrm>
                <a:off x="3581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 bwMode="auto">
              <a:xfrm>
                <a:off x="1295400" y="3124200"/>
                <a:ext cx="2438400" cy="2286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VXS Crate</a:t>
                </a:r>
              </a:p>
            </p:txBody>
          </p:sp>
          <p:sp>
            <p:nvSpPr>
              <p:cNvPr id="251" name="Rectangle 250"/>
              <p:cNvSpPr/>
              <p:nvPr/>
            </p:nvSpPr>
            <p:spPr bwMode="auto">
              <a:xfrm>
                <a:off x="3429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</p:grpSp>
        <p:sp>
          <p:nvSpPr>
            <p:cNvPr id="367" name="Rectangle 366"/>
            <p:cNvSpPr/>
            <p:nvPr/>
          </p:nvSpPr>
          <p:spPr bwMode="auto">
            <a:xfrm>
              <a:off x="1143000" y="1447800"/>
              <a:ext cx="2743200" cy="205740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5" name="Group 371"/>
          <p:cNvGrpSpPr/>
          <p:nvPr/>
        </p:nvGrpSpPr>
        <p:grpSpPr>
          <a:xfrm>
            <a:off x="3276600" y="3962400"/>
            <a:ext cx="2743200" cy="2057400"/>
            <a:chOff x="3276600" y="3962400"/>
            <a:chExt cx="2743200" cy="2057400"/>
          </a:xfrm>
        </p:grpSpPr>
        <p:grpSp>
          <p:nvGrpSpPr>
            <p:cNvPr id="6" name="Group 171"/>
            <p:cNvGrpSpPr/>
            <p:nvPr/>
          </p:nvGrpSpPr>
          <p:grpSpPr>
            <a:xfrm>
              <a:off x="3352800" y="4038600"/>
              <a:ext cx="2590800" cy="1905000"/>
              <a:chOff x="3962400" y="1676400"/>
              <a:chExt cx="2590800" cy="1905000"/>
            </a:xfrm>
          </p:grpSpPr>
          <p:sp>
            <p:nvSpPr>
              <p:cNvPr id="173" name="Rectangle 172"/>
              <p:cNvSpPr/>
              <p:nvPr/>
            </p:nvSpPr>
            <p:spPr bwMode="auto">
              <a:xfrm>
                <a:off x="3962400" y="1676400"/>
                <a:ext cx="2590800" cy="1905000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4" name="Rectangle 173"/>
              <p:cNvSpPr/>
              <p:nvPr/>
            </p:nvSpPr>
            <p:spPr bwMode="auto">
              <a:xfrm>
                <a:off x="4038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5" name="Rectangle 174"/>
              <p:cNvSpPr/>
              <p:nvPr/>
            </p:nvSpPr>
            <p:spPr bwMode="auto">
              <a:xfrm>
                <a:off x="4038600" y="1828800"/>
                <a:ext cx="152400" cy="1371600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CPU</a:t>
                </a:r>
              </a:p>
            </p:txBody>
          </p:sp>
          <p:sp>
            <p:nvSpPr>
              <p:cNvPr id="176" name="Rectangle 175"/>
              <p:cNvSpPr/>
              <p:nvPr/>
            </p:nvSpPr>
            <p:spPr bwMode="auto">
              <a:xfrm>
                <a:off x="4038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7" name="Rectangle 176"/>
              <p:cNvSpPr/>
              <p:nvPr/>
            </p:nvSpPr>
            <p:spPr bwMode="auto">
              <a:xfrm>
                <a:off x="41910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8" name="Rectangle 177"/>
              <p:cNvSpPr/>
              <p:nvPr/>
            </p:nvSpPr>
            <p:spPr bwMode="auto">
              <a:xfrm>
                <a:off x="41910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79" name="Rectangle 178"/>
              <p:cNvSpPr/>
              <p:nvPr/>
            </p:nvSpPr>
            <p:spPr bwMode="auto">
              <a:xfrm>
                <a:off x="41910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0" name="Rectangle 179"/>
              <p:cNvSpPr/>
              <p:nvPr/>
            </p:nvSpPr>
            <p:spPr bwMode="auto">
              <a:xfrm>
                <a:off x="43434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1" name="Rectangle 180"/>
              <p:cNvSpPr/>
              <p:nvPr/>
            </p:nvSpPr>
            <p:spPr bwMode="auto">
              <a:xfrm>
                <a:off x="43434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82" name="Rectangle 181"/>
              <p:cNvSpPr/>
              <p:nvPr/>
            </p:nvSpPr>
            <p:spPr bwMode="auto">
              <a:xfrm>
                <a:off x="43434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3" name="Rectangle 182"/>
              <p:cNvSpPr/>
              <p:nvPr/>
            </p:nvSpPr>
            <p:spPr bwMode="auto">
              <a:xfrm>
                <a:off x="44958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4" name="Rectangle 183"/>
              <p:cNvSpPr/>
              <p:nvPr/>
            </p:nvSpPr>
            <p:spPr bwMode="auto">
              <a:xfrm>
                <a:off x="44958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85" name="Rectangle 184"/>
              <p:cNvSpPr/>
              <p:nvPr/>
            </p:nvSpPr>
            <p:spPr bwMode="auto">
              <a:xfrm>
                <a:off x="44958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6" name="Rectangle 185"/>
              <p:cNvSpPr/>
              <p:nvPr/>
            </p:nvSpPr>
            <p:spPr bwMode="auto">
              <a:xfrm>
                <a:off x="46482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7" name="Rectangle 186"/>
              <p:cNvSpPr/>
              <p:nvPr/>
            </p:nvSpPr>
            <p:spPr bwMode="auto">
              <a:xfrm>
                <a:off x="46482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88" name="Rectangle 187"/>
              <p:cNvSpPr/>
              <p:nvPr/>
            </p:nvSpPr>
            <p:spPr bwMode="auto">
              <a:xfrm>
                <a:off x="46482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9" name="Rectangle 188"/>
              <p:cNvSpPr/>
              <p:nvPr/>
            </p:nvSpPr>
            <p:spPr bwMode="auto">
              <a:xfrm>
                <a:off x="4800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0" name="Rectangle 189"/>
              <p:cNvSpPr/>
              <p:nvPr/>
            </p:nvSpPr>
            <p:spPr bwMode="auto">
              <a:xfrm>
                <a:off x="48006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91" name="Rectangle 190"/>
              <p:cNvSpPr/>
              <p:nvPr/>
            </p:nvSpPr>
            <p:spPr bwMode="auto">
              <a:xfrm>
                <a:off x="4800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2" name="Rectangle 191"/>
              <p:cNvSpPr/>
              <p:nvPr/>
            </p:nvSpPr>
            <p:spPr bwMode="auto">
              <a:xfrm>
                <a:off x="49530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3" name="Rectangle 192"/>
              <p:cNvSpPr/>
              <p:nvPr/>
            </p:nvSpPr>
            <p:spPr bwMode="auto">
              <a:xfrm>
                <a:off x="49530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94" name="Rectangle 193"/>
              <p:cNvSpPr/>
              <p:nvPr/>
            </p:nvSpPr>
            <p:spPr bwMode="auto">
              <a:xfrm>
                <a:off x="49530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5" name="Rectangle 194"/>
              <p:cNvSpPr/>
              <p:nvPr/>
            </p:nvSpPr>
            <p:spPr bwMode="auto">
              <a:xfrm>
                <a:off x="51054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6" name="Rectangle 195"/>
              <p:cNvSpPr/>
              <p:nvPr/>
            </p:nvSpPr>
            <p:spPr bwMode="auto">
              <a:xfrm>
                <a:off x="5105400" y="1828800"/>
                <a:ext cx="152400" cy="1371600"/>
              </a:xfrm>
              <a:prstGeom prst="rect">
                <a:avLst/>
              </a:prstGeom>
              <a:solidFill>
                <a:srgbClr val="92D05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CTP</a:t>
                </a:r>
              </a:p>
            </p:txBody>
          </p:sp>
          <p:sp>
            <p:nvSpPr>
              <p:cNvPr id="197" name="Rectangle 196"/>
              <p:cNvSpPr/>
              <p:nvPr/>
            </p:nvSpPr>
            <p:spPr bwMode="auto">
              <a:xfrm>
                <a:off x="51054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8" name="Rectangle 197"/>
              <p:cNvSpPr/>
              <p:nvPr/>
            </p:nvSpPr>
            <p:spPr bwMode="auto">
              <a:xfrm>
                <a:off x="52578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9" name="Rectangle 198"/>
              <p:cNvSpPr/>
              <p:nvPr/>
            </p:nvSpPr>
            <p:spPr bwMode="auto">
              <a:xfrm>
                <a:off x="5257800" y="18288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  <p:sp>
            <p:nvSpPr>
              <p:cNvPr id="200" name="Rectangle 199"/>
              <p:cNvSpPr/>
              <p:nvPr/>
            </p:nvSpPr>
            <p:spPr bwMode="auto">
              <a:xfrm>
                <a:off x="52578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1" name="Rectangle 200"/>
              <p:cNvSpPr/>
              <p:nvPr/>
            </p:nvSpPr>
            <p:spPr bwMode="auto">
              <a:xfrm>
                <a:off x="54102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2" name="Rectangle 201"/>
              <p:cNvSpPr/>
              <p:nvPr/>
            </p:nvSpPr>
            <p:spPr bwMode="auto">
              <a:xfrm>
                <a:off x="54102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03" name="Rectangle 202"/>
              <p:cNvSpPr/>
              <p:nvPr/>
            </p:nvSpPr>
            <p:spPr bwMode="auto">
              <a:xfrm>
                <a:off x="54102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4" name="Rectangle 203"/>
              <p:cNvSpPr/>
              <p:nvPr/>
            </p:nvSpPr>
            <p:spPr bwMode="auto">
              <a:xfrm>
                <a:off x="5562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5" name="Rectangle 204"/>
              <p:cNvSpPr/>
              <p:nvPr/>
            </p:nvSpPr>
            <p:spPr bwMode="auto">
              <a:xfrm>
                <a:off x="55626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06" name="Rectangle 205"/>
              <p:cNvSpPr/>
              <p:nvPr/>
            </p:nvSpPr>
            <p:spPr bwMode="auto">
              <a:xfrm>
                <a:off x="5562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7" name="Rectangle 206"/>
              <p:cNvSpPr/>
              <p:nvPr/>
            </p:nvSpPr>
            <p:spPr bwMode="auto">
              <a:xfrm>
                <a:off x="57150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8" name="Rectangle 207"/>
              <p:cNvSpPr/>
              <p:nvPr/>
            </p:nvSpPr>
            <p:spPr bwMode="auto">
              <a:xfrm>
                <a:off x="57150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09" name="Rectangle 208"/>
              <p:cNvSpPr/>
              <p:nvPr/>
            </p:nvSpPr>
            <p:spPr bwMode="auto">
              <a:xfrm>
                <a:off x="57150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0" name="Rectangle 209"/>
              <p:cNvSpPr/>
              <p:nvPr/>
            </p:nvSpPr>
            <p:spPr bwMode="auto">
              <a:xfrm>
                <a:off x="58674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1" name="Rectangle 210"/>
              <p:cNvSpPr/>
              <p:nvPr/>
            </p:nvSpPr>
            <p:spPr bwMode="auto">
              <a:xfrm>
                <a:off x="58674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12" name="Rectangle 211"/>
              <p:cNvSpPr/>
              <p:nvPr/>
            </p:nvSpPr>
            <p:spPr bwMode="auto">
              <a:xfrm>
                <a:off x="58674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3" name="Rectangle 212"/>
              <p:cNvSpPr/>
              <p:nvPr/>
            </p:nvSpPr>
            <p:spPr bwMode="auto">
              <a:xfrm>
                <a:off x="60198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4" name="Rectangle 213"/>
              <p:cNvSpPr/>
              <p:nvPr/>
            </p:nvSpPr>
            <p:spPr bwMode="auto">
              <a:xfrm>
                <a:off x="60198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15" name="Rectangle 214"/>
              <p:cNvSpPr/>
              <p:nvPr/>
            </p:nvSpPr>
            <p:spPr bwMode="auto">
              <a:xfrm>
                <a:off x="60198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6" name="Rectangle 215"/>
              <p:cNvSpPr/>
              <p:nvPr/>
            </p:nvSpPr>
            <p:spPr bwMode="auto">
              <a:xfrm>
                <a:off x="61722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7" name="Rectangle 216"/>
              <p:cNvSpPr/>
              <p:nvPr/>
            </p:nvSpPr>
            <p:spPr bwMode="auto">
              <a:xfrm>
                <a:off x="61722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18" name="Rectangle 217"/>
              <p:cNvSpPr/>
              <p:nvPr/>
            </p:nvSpPr>
            <p:spPr bwMode="auto">
              <a:xfrm>
                <a:off x="61722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9" name="Rectangle 218"/>
              <p:cNvSpPr/>
              <p:nvPr/>
            </p:nvSpPr>
            <p:spPr bwMode="auto">
              <a:xfrm>
                <a:off x="6324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20" name="Rectangle 219"/>
              <p:cNvSpPr/>
              <p:nvPr/>
            </p:nvSpPr>
            <p:spPr bwMode="auto">
              <a:xfrm>
                <a:off x="6324600" y="18288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TI</a:t>
                </a:r>
              </a:p>
            </p:txBody>
          </p:sp>
          <p:sp>
            <p:nvSpPr>
              <p:cNvPr id="221" name="Rectangle 220"/>
              <p:cNvSpPr/>
              <p:nvPr/>
            </p:nvSpPr>
            <p:spPr bwMode="auto">
              <a:xfrm>
                <a:off x="6324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22" name="Rectangle 221"/>
              <p:cNvSpPr/>
              <p:nvPr/>
            </p:nvSpPr>
            <p:spPr bwMode="auto">
              <a:xfrm>
                <a:off x="4038600" y="3276600"/>
                <a:ext cx="2438400" cy="2286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VXS Crate</a:t>
                </a:r>
              </a:p>
            </p:txBody>
          </p:sp>
        </p:grpSp>
        <p:sp>
          <p:nvSpPr>
            <p:cNvPr id="371" name="Rectangle 370"/>
            <p:cNvSpPr/>
            <p:nvPr/>
          </p:nvSpPr>
          <p:spPr bwMode="auto">
            <a:xfrm>
              <a:off x="3276600" y="3962400"/>
              <a:ext cx="2743200" cy="20574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7" name="Group 369"/>
          <p:cNvGrpSpPr/>
          <p:nvPr/>
        </p:nvGrpSpPr>
        <p:grpSpPr>
          <a:xfrm>
            <a:off x="5410200" y="1447800"/>
            <a:ext cx="2743200" cy="2057400"/>
            <a:chOff x="5410200" y="1447800"/>
            <a:chExt cx="2743200" cy="2057400"/>
          </a:xfrm>
        </p:grpSpPr>
        <p:grpSp>
          <p:nvGrpSpPr>
            <p:cNvPr id="8" name="Group 233"/>
            <p:cNvGrpSpPr/>
            <p:nvPr/>
          </p:nvGrpSpPr>
          <p:grpSpPr>
            <a:xfrm>
              <a:off x="5486400" y="1524000"/>
              <a:ext cx="2590800" cy="1905000"/>
              <a:chOff x="5105400" y="1752600"/>
              <a:chExt cx="2590800" cy="1905000"/>
            </a:xfrm>
          </p:grpSpPr>
          <p:sp>
            <p:nvSpPr>
              <p:cNvPr id="122" name="Rectangle 121"/>
              <p:cNvSpPr/>
              <p:nvPr/>
            </p:nvSpPr>
            <p:spPr bwMode="auto">
              <a:xfrm>
                <a:off x="5105400" y="1752600"/>
                <a:ext cx="2590800" cy="1905000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3" name="Rectangle 122"/>
              <p:cNvSpPr/>
              <p:nvPr/>
            </p:nvSpPr>
            <p:spPr bwMode="auto">
              <a:xfrm>
                <a:off x="5181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4" name="Rectangle 123"/>
              <p:cNvSpPr/>
              <p:nvPr/>
            </p:nvSpPr>
            <p:spPr bwMode="auto">
              <a:xfrm>
                <a:off x="5181600" y="1905000"/>
                <a:ext cx="152400" cy="1371600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CPU</a:t>
                </a:r>
              </a:p>
            </p:txBody>
          </p:sp>
          <p:sp>
            <p:nvSpPr>
              <p:cNvPr id="125" name="Rectangle 124"/>
              <p:cNvSpPr/>
              <p:nvPr/>
            </p:nvSpPr>
            <p:spPr bwMode="auto">
              <a:xfrm>
                <a:off x="5181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6" name="Rectangle 125"/>
              <p:cNvSpPr/>
              <p:nvPr/>
            </p:nvSpPr>
            <p:spPr bwMode="auto">
              <a:xfrm>
                <a:off x="53340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 bwMode="auto">
              <a:xfrm>
                <a:off x="53340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128" name="Rectangle 127"/>
              <p:cNvSpPr/>
              <p:nvPr/>
            </p:nvSpPr>
            <p:spPr bwMode="auto">
              <a:xfrm>
                <a:off x="53340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 bwMode="auto">
              <a:xfrm>
                <a:off x="54864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 bwMode="auto">
              <a:xfrm>
                <a:off x="54864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131" name="Rectangle 130"/>
              <p:cNvSpPr/>
              <p:nvPr/>
            </p:nvSpPr>
            <p:spPr bwMode="auto">
              <a:xfrm>
                <a:off x="54864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 bwMode="auto">
              <a:xfrm>
                <a:off x="56388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 bwMode="auto">
              <a:xfrm>
                <a:off x="56388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 bwMode="auto">
              <a:xfrm>
                <a:off x="57912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 bwMode="auto">
              <a:xfrm>
                <a:off x="57912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 bwMode="auto">
              <a:xfrm>
                <a:off x="5943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 bwMode="auto">
              <a:xfrm>
                <a:off x="5943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 bwMode="auto">
              <a:xfrm>
                <a:off x="60960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 bwMode="auto">
              <a:xfrm>
                <a:off x="60960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 bwMode="auto">
              <a:xfrm>
                <a:off x="62484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 bwMode="auto">
              <a:xfrm>
                <a:off x="62484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 bwMode="auto">
              <a:xfrm>
                <a:off x="64008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 bwMode="auto">
              <a:xfrm>
                <a:off x="6400800" y="19050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  <p:sp>
            <p:nvSpPr>
              <p:cNvPr id="149" name="Rectangle 148"/>
              <p:cNvSpPr/>
              <p:nvPr/>
            </p:nvSpPr>
            <p:spPr bwMode="auto">
              <a:xfrm>
                <a:off x="64008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 bwMode="auto">
              <a:xfrm>
                <a:off x="65532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 bwMode="auto">
              <a:xfrm>
                <a:off x="65532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 bwMode="auto">
              <a:xfrm>
                <a:off x="6705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 bwMode="auto">
              <a:xfrm>
                <a:off x="6705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6" name="Rectangle 155"/>
              <p:cNvSpPr/>
              <p:nvPr/>
            </p:nvSpPr>
            <p:spPr bwMode="auto">
              <a:xfrm>
                <a:off x="68580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8" name="Rectangle 157"/>
              <p:cNvSpPr/>
              <p:nvPr/>
            </p:nvSpPr>
            <p:spPr bwMode="auto">
              <a:xfrm>
                <a:off x="68580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 bwMode="auto">
              <a:xfrm>
                <a:off x="70104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 bwMode="auto">
              <a:xfrm>
                <a:off x="70104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 bwMode="auto">
              <a:xfrm>
                <a:off x="71628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 bwMode="auto">
              <a:xfrm>
                <a:off x="71628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 bwMode="auto">
              <a:xfrm>
                <a:off x="73152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7" name="Rectangle 166"/>
              <p:cNvSpPr/>
              <p:nvPr/>
            </p:nvSpPr>
            <p:spPr bwMode="auto">
              <a:xfrm>
                <a:off x="73152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8" name="Rectangle 167"/>
              <p:cNvSpPr/>
              <p:nvPr/>
            </p:nvSpPr>
            <p:spPr bwMode="auto">
              <a:xfrm>
                <a:off x="7467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9" name="Rectangle 168"/>
              <p:cNvSpPr/>
              <p:nvPr/>
            </p:nvSpPr>
            <p:spPr bwMode="auto">
              <a:xfrm>
                <a:off x="7467600" y="1905000"/>
                <a:ext cx="152400" cy="13716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TS</a:t>
                </a:r>
              </a:p>
            </p:txBody>
          </p:sp>
          <p:sp>
            <p:nvSpPr>
              <p:cNvPr id="170" name="Rectangle 169"/>
              <p:cNvSpPr/>
              <p:nvPr/>
            </p:nvSpPr>
            <p:spPr bwMode="auto">
              <a:xfrm>
                <a:off x="7467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1" name="Rectangle 170"/>
              <p:cNvSpPr/>
              <p:nvPr/>
            </p:nvSpPr>
            <p:spPr bwMode="auto">
              <a:xfrm>
                <a:off x="5181600" y="3352800"/>
                <a:ext cx="2438400" cy="2286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VXS Crate</a:t>
                </a:r>
              </a:p>
            </p:txBody>
          </p:sp>
          <p:sp>
            <p:nvSpPr>
              <p:cNvPr id="223" name="Rectangle 222"/>
              <p:cNvSpPr/>
              <p:nvPr/>
            </p:nvSpPr>
            <p:spPr bwMode="auto">
              <a:xfrm>
                <a:off x="56388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4" name="Rectangle 223"/>
              <p:cNvSpPr/>
              <p:nvPr/>
            </p:nvSpPr>
            <p:spPr bwMode="auto">
              <a:xfrm>
                <a:off x="57912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5" name="Rectangle 224"/>
              <p:cNvSpPr/>
              <p:nvPr/>
            </p:nvSpPr>
            <p:spPr bwMode="auto">
              <a:xfrm>
                <a:off x="59436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6" name="Rectangle 225"/>
              <p:cNvSpPr/>
              <p:nvPr/>
            </p:nvSpPr>
            <p:spPr bwMode="auto">
              <a:xfrm>
                <a:off x="60960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7" name="Rectangle 226"/>
              <p:cNvSpPr/>
              <p:nvPr/>
            </p:nvSpPr>
            <p:spPr bwMode="auto">
              <a:xfrm>
                <a:off x="65532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8" name="Rectangle 227"/>
              <p:cNvSpPr/>
              <p:nvPr/>
            </p:nvSpPr>
            <p:spPr bwMode="auto">
              <a:xfrm>
                <a:off x="67056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9" name="Rectangle 228"/>
              <p:cNvSpPr/>
              <p:nvPr/>
            </p:nvSpPr>
            <p:spPr bwMode="auto">
              <a:xfrm>
                <a:off x="68580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0" name="Rectangle 229"/>
              <p:cNvSpPr/>
              <p:nvPr/>
            </p:nvSpPr>
            <p:spPr bwMode="auto">
              <a:xfrm>
                <a:off x="70104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1" name="Rectangle 230"/>
              <p:cNvSpPr/>
              <p:nvPr/>
            </p:nvSpPr>
            <p:spPr bwMode="auto">
              <a:xfrm>
                <a:off x="71628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2" name="Rectangle 231"/>
              <p:cNvSpPr/>
              <p:nvPr/>
            </p:nvSpPr>
            <p:spPr bwMode="auto">
              <a:xfrm>
                <a:off x="73152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3" name="Rectangle 232"/>
              <p:cNvSpPr/>
              <p:nvPr/>
            </p:nvSpPr>
            <p:spPr bwMode="auto">
              <a:xfrm>
                <a:off x="6248400" y="19050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</p:grpSp>
        <p:sp>
          <p:nvSpPr>
            <p:cNvPr id="369" name="Rectangle 368"/>
            <p:cNvSpPr/>
            <p:nvPr/>
          </p:nvSpPr>
          <p:spPr bwMode="auto">
            <a:xfrm>
              <a:off x="5410200" y="1447800"/>
              <a:ext cx="2743200" cy="205740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cxnSp>
        <p:nvCxnSpPr>
          <p:cNvPr id="261" name="Elbow Connector 260"/>
          <p:cNvCxnSpPr>
            <a:stCxn id="232" idx="2"/>
            <a:endCxn id="220" idx="0"/>
          </p:cNvCxnSpPr>
          <p:nvPr/>
        </p:nvCxnSpPr>
        <p:spPr bwMode="auto">
          <a:xfrm rot="5400000">
            <a:off x="6210300" y="2628900"/>
            <a:ext cx="1143000" cy="19812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0070C0">
                <a:alpha val="25000"/>
              </a:srgbClr>
            </a:solidFill>
            <a:prstDash val="solid"/>
            <a:round/>
            <a:headEnd type="oval" w="med" len="med"/>
            <a:tailEnd type="arrow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L1 Trigger Diagram</a:t>
            </a:r>
            <a:endParaRPr lang="en-US" dirty="0"/>
          </a:p>
        </p:txBody>
      </p:sp>
      <p:sp>
        <p:nvSpPr>
          <p:cNvPr id="237" name="Striped Right Arrow 236"/>
          <p:cNvSpPr/>
          <p:nvPr/>
        </p:nvSpPr>
        <p:spPr bwMode="auto">
          <a:xfrm>
            <a:off x="3657600" y="5181600"/>
            <a:ext cx="914400" cy="304800"/>
          </a:xfrm>
          <a:prstGeom prst="stripedRightArrow">
            <a:avLst>
              <a:gd name="adj1" fmla="val 50000"/>
              <a:gd name="adj2" fmla="val 89759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40" name="Rectangular Callout 239"/>
          <p:cNvSpPr/>
          <p:nvPr/>
        </p:nvSpPr>
        <p:spPr bwMode="auto">
          <a:xfrm>
            <a:off x="304800" y="5638800"/>
            <a:ext cx="2819400" cy="609600"/>
          </a:xfrm>
          <a:prstGeom prst="wedgeRectCallout">
            <a:avLst>
              <a:gd name="adj1" fmla="val 81764"/>
              <a:gd name="adj2" fmla="val -100615"/>
            </a:avLst>
          </a:prstGeom>
          <a:solidFill>
            <a:schemeClr val="accent6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VXS Serial Link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16 bit @ 250 MHz: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4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Gbps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47" name="Rectangular Callout 246"/>
          <p:cNvSpPr/>
          <p:nvPr/>
        </p:nvSpPr>
        <p:spPr bwMode="auto">
          <a:xfrm>
            <a:off x="304800" y="3810000"/>
            <a:ext cx="2819400" cy="1600200"/>
          </a:xfrm>
          <a:prstGeom prst="wedgeRectCallout">
            <a:avLst>
              <a:gd name="adj1" fmla="val 69558"/>
              <a:gd name="adj2" fmla="val -6003"/>
            </a:avLst>
          </a:prstGeom>
          <a:solidFill>
            <a:schemeClr val="accent5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</a:rPr>
              <a:t>FADC250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600" dirty="0" smtClean="0"/>
              <a:t> 12 bit @ 250 MHz, 16 </a:t>
            </a:r>
            <a:r>
              <a:rPr lang="en-US" sz="1600" dirty="0" err="1" smtClean="0"/>
              <a:t>ch</a:t>
            </a:r>
            <a:endParaRPr lang="en-US" sz="160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600" dirty="0" smtClean="0"/>
              <a:t> Sums amplitude from all channels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Transfer total energy or hit pattern to CTP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48" name="Rectangular Callout 247"/>
          <p:cNvSpPr/>
          <p:nvPr/>
        </p:nvSpPr>
        <p:spPr bwMode="auto">
          <a:xfrm>
            <a:off x="6096000" y="5105400"/>
            <a:ext cx="2819400" cy="1143000"/>
          </a:xfrm>
          <a:prstGeom prst="wedgeRectCallout">
            <a:avLst>
              <a:gd name="adj1" fmla="val -104412"/>
              <a:gd name="adj2" fmla="val -41918"/>
            </a:avLst>
          </a:prstGeom>
          <a:solidFill>
            <a:schemeClr val="accent3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</a:rPr>
              <a:t>Crate Trigger Processor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600" dirty="0" smtClean="0"/>
              <a:t> Sums energies from FADCs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Transfer total energy or hit pattern to SSP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50" name="Rectangular Callout 249"/>
          <p:cNvSpPr/>
          <p:nvPr/>
        </p:nvSpPr>
        <p:spPr bwMode="auto">
          <a:xfrm>
            <a:off x="6096000" y="3810000"/>
            <a:ext cx="2819400" cy="609600"/>
          </a:xfrm>
          <a:prstGeom prst="wedgeRectCallout">
            <a:avLst>
              <a:gd name="adj1" fmla="val -100873"/>
              <a:gd name="adj2" fmla="val -55772"/>
            </a:avLst>
          </a:prstGeom>
          <a:solidFill>
            <a:schemeClr val="tx2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Fiber Optics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600" dirty="0" smtClean="0"/>
              <a:t> 64 bit @ 125 MHz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258" name="Elbow Connector 257"/>
          <p:cNvCxnSpPr>
            <a:stCxn id="92" idx="0"/>
            <a:endCxn id="169" idx="0"/>
          </p:cNvCxnSpPr>
          <p:nvPr/>
        </p:nvCxnSpPr>
        <p:spPr bwMode="auto">
          <a:xfrm rot="5400000" flipH="1" flipV="1">
            <a:off x="5181600" y="-1066800"/>
            <a:ext cx="1588" cy="5486400"/>
          </a:xfrm>
          <a:prstGeom prst="bentConnector3">
            <a:avLst>
              <a:gd name="adj1" fmla="val 26883132"/>
            </a:avLst>
          </a:prstGeom>
          <a:solidFill>
            <a:schemeClr val="accent1"/>
          </a:solidFill>
          <a:ln w="38100" cap="flat" cmpd="sng" algn="ctr">
            <a:solidFill>
              <a:schemeClr val="accent6">
                <a:lumMod val="75000"/>
                <a:alpha val="25000"/>
              </a:schemeClr>
            </a:solidFill>
            <a:prstDash val="solid"/>
            <a:round/>
            <a:headEnd type="oval" w="med" len="med"/>
            <a:tailEnd type="arrow"/>
          </a:ln>
          <a:effectLst/>
        </p:spPr>
      </p:cxnSp>
      <p:grpSp>
        <p:nvGrpSpPr>
          <p:cNvPr id="9" name="Group 375"/>
          <p:cNvGrpSpPr/>
          <p:nvPr/>
        </p:nvGrpSpPr>
        <p:grpSpPr>
          <a:xfrm>
            <a:off x="1447800" y="1600200"/>
            <a:ext cx="152400" cy="1524000"/>
            <a:chOff x="4648200" y="1828800"/>
            <a:chExt cx="152400" cy="1524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73" name="Rectangle 372"/>
            <p:cNvSpPr/>
            <p:nvPr/>
          </p:nvSpPr>
          <p:spPr bwMode="auto">
            <a:xfrm>
              <a:off x="4648200" y="1828800"/>
              <a:ext cx="152400" cy="762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374" name="Rectangle 373"/>
            <p:cNvSpPr/>
            <p:nvPr/>
          </p:nvSpPr>
          <p:spPr bwMode="auto">
            <a:xfrm>
              <a:off x="4648200" y="1905000"/>
              <a:ext cx="152400" cy="13716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effectLst/>
                  <a:latin typeface="+mj-lt"/>
                </a:rPr>
                <a:t>SSP</a:t>
              </a:r>
            </a:p>
          </p:txBody>
        </p:sp>
        <p:sp>
          <p:nvSpPr>
            <p:cNvPr id="375" name="Rectangle 374"/>
            <p:cNvSpPr/>
            <p:nvPr/>
          </p:nvSpPr>
          <p:spPr bwMode="auto">
            <a:xfrm>
              <a:off x="4648200" y="3276600"/>
              <a:ext cx="152400" cy="762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cxnSp>
        <p:nvCxnSpPr>
          <p:cNvPr id="245" name="Elbow Connector 244"/>
          <p:cNvCxnSpPr>
            <a:stCxn id="196" idx="0"/>
            <a:endCxn id="74" idx="2"/>
          </p:cNvCxnSpPr>
          <p:nvPr/>
        </p:nvCxnSpPr>
        <p:spPr bwMode="auto">
          <a:xfrm rot="16200000" flipV="1">
            <a:off x="2476500" y="2095500"/>
            <a:ext cx="1143000" cy="3048000"/>
          </a:xfrm>
          <a:prstGeom prst="bentConnector3">
            <a:avLst>
              <a:gd name="adj1" fmla="val 49036"/>
            </a:avLst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oval" w="med" len="med"/>
            <a:tailEnd type="arrow"/>
          </a:ln>
          <a:effectLst/>
        </p:spPr>
      </p:cxnSp>
      <p:pic>
        <p:nvPicPr>
          <p:cNvPr id="379" name="Picture 5" descr="C:\Jlab\HallD\Status\Collaboration_May09\Images\ctp_prot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678394" y="893606"/>
            <a:ext cx="1882923" cy="2381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80" name="TextBox 379"/>
          <p:cNvSpPr txBox="1"/>
          <p:nvPr/>
        </p:nvSpPr>
        <p:spPr>
          <a:xfrm>
            <a:off x="4191000" y="3124200"/>
            <a:ext cx="91440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CTP</a:t>
            </a:r>
            <a:endParaRPr lang="en-US" dirty="0"/>
          </a:p>
        </p:txBody>
      </p:sp>
      <p:sp>
        <p:nvSpPr>
          <p:cNvPr id="235" name="Date Placeholder 234"/>
          <p:cNvSpPr>
            <a:spLocks noGrp="1"/>
          </p:cNvSpPr>
          <p:nvPr>
            <p:ph type="dt" sz="half" idx="4294967295"/>
          </p:nvPr>
        </p:nvSpPr>
        <p:spPr>
          <a:xfrm>
            <a:off x="6858000" y="6477000"/>
            <a:ext cx="1295400" cy="2895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3/25/2011</a:t>
            </a:r>
            <a:endParaRPr lang="en-US"/>
          </a:p>
        </p:txBody>
      </p:sp>
      <p:sp>
        <p:nvSpPr>
          <p:cNvPr id="236" name="Footer Placeholder 235"/>
          <p:cNvSpPr>
            <a:spLocks noGrp="1"/>
          </p:cNvSpPr>
          <p:nvPr>
            <p:ph type="ftr" sz="quarter" idx="4294967295"/>
          </p:nvPr>
        </p:nvSpPr>
        <p:spPr>
          <a:xfrm>
            <a:off x="2358479" y="6553200"/>
            <a:ext cx="4499521" cy="304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SoLID SIDIS Collaboration Meeting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76"/>
          <p:cNvGrpSpPr/>
          <p:nvPr/>
        </p:nvGrpSpPr>
        <p:grpSpPr>
          <a:xfrm>
            <a:off x="1143000" y="1447800"/>
            <a:ext cx="2743200" cy="2057400"/>
            <a:chOff x="1143000" y="1447800"/>
            <a:chExt cx="2743200" cy="2057400"/>
          </a:xfrm>
        </p:grpSpPr>
        <p:grpSp>
          <p:nvGrpSpPr>
            <p:cNvPr id="4" name="Group 251"/>
            <p:cNvGrpSpPr/>
            <p:nvPr/>
          </p:nvGrpSpPr>
          <p:grpSpPr>
            <a:xfrm>
              <a:off x="1219200" y="1524000"/>
              <a:ext cx="2590800" cy="1905000"/>
              <a:chOff x="1219200" y="1524000"/>
              <a:chExt cx="2590800" cy="1905000"/>
            </a:xfrm>
          </p:grpSpPr>
          <p:sp>
            <p:nvSpPr>
              <p:cNvPr id="119" name="Rectangle 118"/>
              <p:cNvSpPr/>
              <p:nvPr/>
            </p:nvSpPr>
            <p:spPr bwMode="auto">
              <a:xfrm>
                <a:off x="1219200" y="1524000"/>
                <a:ext cx="2590800" cy="1905000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 bwMode="auto">
              <a:xfrm>
                <a:off x="1295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 bwMode="auto">
              <a:xfrm>
                <a:off x="1295400" y="1676400"/>
                <a:ext cx="152400" cy="1371600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CPU</a:t>
                </a:r>
              </a:p>
            </p:txBody>
          </p:sp>
          <p:sp>
            <p:nvSpPr>
              <p:cNvPr id="72" name="Rectangle 71"/>
              <p:cNvSpPr/>
              <p:nvPr/>
            </p:nvSpPr>
            <p:spPr bwMode="auto">
              <a:xfrm>
                <a:off x="1295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14478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 bwMode="auto">
              <a:xfrm>
                <a:off x="14478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75" name="Rectangle 74"/>
              <p:cNvSpPr/>
              <p:nvPr/>
            </p:nvSpPr>
            <p:spPr bwMode="auto">
              <a:xfrm>
                <a:off x="14478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 bwMode="auto">
              <a:xfrm>
                <a:off x="16002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 bwMode="auto">
              <a:xfrm>
                <a:off x="16002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78" name="Rectangle 77"/>
              <p:cNvSpPr/>
              <p:nvPr/>
            </p:nvSpPr>
            <p:spPr bwMode="auto">
              <a:xfrm>
                <a:off x="16002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 bwMode="auto">
              <a:xfrm>
                <a:off x="17526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 bwMode="auto">
              <a:xfrm>
                <a:off x="17526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81" name="Rectangle 80"/>
              <p:cNvSpPr/>
              <p:nvPr/>
            </p:nvSpPr>
            <p:spPr bwMode="auto">
              <a:xfrm>
                <a:off x="17526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 bwMode="auto">
              <a:xfrm>
                <a:off x="19050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 bwMode="auto">
              <a:xfrm>
                <a:off x="1905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19050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 bwMode="auto">
              <a:xfrm>
                <a:off x="2057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 bwMode="auto">
              <a:xfrm>
                <a:off x="20574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87" name="Rectangle 86"/>
              <p:cNvSpPr/>
              <p:nvPr/>
            </p:nvSpPr>
            <p:spPr bwMode="auto">
              <a:xfrm>
                <a:off x="2057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 bwMode="auto">
              <a:xfrm>
                <a:off x="22098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 bwMode="auto">
              <a:xfrm>
                <a:off x="22098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 bwMode="auto">
              <a:xfrm>
                <a:off x="22098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 bwMode="auto">
              <a:xfrm>
                <a:off x="23622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 bwMode="auto">
              <a:xfrm>
                <a:off x="23622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GTP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23622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 bwMode="auto">
              <a:xfrm>
                <a:off x="25146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 bwMode="auto">
              <a:xfrm>
                <a:off x="2514600" y="16764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 bwMode="auto">
              <a:xfrm>
                <a:off x="25146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 bwMode="auto">
              <a:xfrm>
                <a:off x="26670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 bwMode="auto">
              <a:xfrm>
                <a:off x="2667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99" name="Rectangle 98"/>
              <p:cNvSpPr/>
              <p:nvPr/>
            </p:nvSpPr>
            <p:spPr bwMode="auto">
              <a:xfrm>
                <a:off x="26670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 bwMode="auto">
              <a:xfrm>
                <a:off x="2819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 bwMode="auto">
              <a:xfrm>
                <a:off x="28194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02" name="Rectangle 101"/>
              <p:cNvSpPr/>
              <p:nvPr/>
            </p:nvSpPr>
            <p:spPr bwMode="auto">
              <a:xfrm>
                <a:off x="2819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 bwMode="auto">
              <a:xfrm>
                <a:off x="29718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 bwMode="auto">
              <a:xfrm>
                <a:off x="29718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05" name="Rectangle 104"/>
              <p:cNvSpPr/>
              <p:nvPr/>
            </p:nvSpPr>
            <p:spPr bwMode="auto">
              <a:xfrm>
                <a:off x="29718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 bwMode="auto">
              <a:xfrm>
                <a:off x="31242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 bwMode="auto">
              <a:xfrm>
                <a:off x="31242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08" name="Rectangle 107"/>
              <p:cNvSpPr/>
              <p:nvPr/>
            </p:nvSpPr>
            <p:spPr bwMode="auto">
              <a:xfrm>
                <a:off x="31242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 bwMode="auto">
              <a:xfrm>
                <a:off x="32766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 bwMode="auto">
              <a:xfrm>
                <a:off x="32766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11" name="Rectangle 110"/>
              <p:cNvSpPr/>
              <p:nvPr/>
            </p:nvSpPr>
            <p:spPr bwMode="auto">
              <a:xfrm>
                <a:off x="32766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 bwMode="auto">
              <a:xfrm>
                <a:off x="34290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 bwMode="auto">
              <a:xfrm>
                <a:off x="3429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14" name="Rectangle 113"/>
              <p:cNvSpPr/>
              <p:nvPr/>
            </p:nvSpPr>
            <p:spPr bwMode="auto">
              <a:xfrm>
                <a:off x="34290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 bwMode="auto">
              <a:xfrm>
                <a:off x="3581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6" name="Rectangle 115"/>
              <p:cNvSpPr/>
              <p:nvPr/>
            </p:nvSpPr>
            <p:spPr bwMode="auto">
              <a:xfrm>
                <a:off x="3581400" y="16764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TI</a:t>
                </a:r>
              </a:p>
            </p:txBody>
          </p:sp>
          <p:sp>
            <p:nvSpPr>
              <p:cNvPr id="117" name="Rectangle 116"/>
              <p:cNvSpPr/>
              <p:nvPr/>
            </p:nvSpPr>
            <p:spPr bwMode="auto">
              <a:xfrm>
                <a:off x="3581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 bwMode="auto">
              <a:xfrm>
                <a:off x="1295400" y="3124200"/>
                <a:ext cx="2438400" cy="2286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VXS Crate</a:t>
                </a:r>
              </a:p>
            </p:txBody>
          </p:sp>
          <p:sp>
            <p:nvSpPr>
              <p:cNvPr id="251" name="Rectangle 250"/>
              <p:cNvSpPr/>
              <p:nvPr/>
            </p:nvSpPr>
            <p:spPr bwMode="auto">
              <a:xfrm>
                <a:off x="3429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</p:grpSp>
        <p:sp>
          <p:nvSpPr>
            <p:cNvPr id="367" name="Rectangle 366"/>
            <p:cNvSpPr/>
            <p:nvPr/>
          </p:nvSpPr>
          <p:spPr bwMode="auto">
            <a:xfrm>
              <a:off x="1143000" y="1447800"/>
              <a:ext cx="2743200" cy="20574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5" name="Group 371"/>
          <p:cNvGrpSpPr/>
          <p:nvPr/>
        </p:nvGrpSpPr>
        <p:grpSpPr>
          <a:xfrm>
            <a:off x="3276600" y="3962400"/>
            <a:ext cx="2743200" cy="2057400"/>
            <a:chOff x="3276600" y="3962400"/>
            <a:chExt cx="2743200" cy="2057400"/>
          </a:xfrm>
        </p:grpSpPr>
        <p:grpSp>
          <p:nvGrpSpPr>
            <p:cNvPr id="6" name="Group 171"/>
            <p:cNvGrpSpPr/>
            <p:nvPr/>
          </p:nvGrpSpPr>
          <p:grpSpPr>
            <a:xfrm>
              <a:off x="3352800" y="4038600"/>
              <a:ext cx="2590800" cy="1905000"/>
              <a:chOff x="3962400" y="1676400"/>
              <a:chExt cx="2590800" cy="1905000"/>
            </a:xfrm>
          </p:grpSpPr>
          <p:sp>
            <p:nvSpPr>
              <p:cNvPr id="173" name="Rectangle 172"/>
              <p:cNvSpPr/>
              <p:nvPr/>
            </p:nvSpPr>
            <p:spPr bwMode="auto">
              <a:xfrm>
                <a:off x="3962400" y="1676400"/>
                <a:ext cx="2590800" cy="1905000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4" name="Rectangle 173"/>
              <p:cNvSpPr/>
              <p:nvPr/>
            </p:nvSpPr>
            <p:spPr bwMode="auto">
              <a:xfrm>
                <a:off x="4038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5" name="Rectangle 174"/>
              <p:cNvSpPr/>
              <p:nvPr/>
            </p:nvSpPr>
            <p:spPr bwMode="auto">
              <a:xfrm>
                <a:off x="4038600" y="1828800"/>
                <a:ext cx="152400" cy="1371600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CPU</a:t>
                </a:r>
              </a:p>
            </p:txBody>
          </p:sp>
          <p:sp>
            <p:nvSpPr>
              <p:cNvPr id="176" name="Rectangle 175"/>
              <p:cNvSpPr/>
              <p:nvPr/>
            </p:nvSpPr>
            <p:spPr bwMode="auto">
              <a:xfrm>
                <a:off x="4038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7" name="Rectangle 176"/>
              <p:cNvSpPr/>
              <p:nvPr/>
            </p:nvSpPr>
            <p:spPr bwMode="auto">
              <a:xfrm>
                <a:off x="41910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8" name="Rectangle 177"/>
              <p:cNvSpPr/>
              <p:nvPr/>
            </p:nvSpPr>
            <p:spPr bwMode="auto">
              <a:xfrm>
                <a:off x="41910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79" name="Rectangle 178"/>
              <p:cNvSpPr/>
              <p:nvPr/>
            </p:nvSpPr>
            <p:spPr bwMode="auto">
              <a:xfrm>
                <a:off x="41910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0" name="Rectangle 179"/>
              <p:cNvSpPr/>
              <p:nvPr/>
            </p:nvSpPr>
            <p:spPr bwMode="auto">
              <a:xfrm>
                <a:off x="43434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1" name="Rectangle 180"/>
              <p:cNvSpPr/>
              <p:nvPr/>
            </p:nvSpPr>
            <p:spPr bwMode="auto">
              <a:xfrm>
                <a:off x="43434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82" name="Rectangle 181"/>
              <p:cNvSpPr/>
              <p:nvPr/>
            </p:nvSpPr>
            <p:spPr bwMode="auto">
              <a:xfrm>
                <a:off x="43434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3" name="Rectangle 182"/>
              <p:cNvSpPr/>
              <p:nvPr/>
            </p:nvSpPr>
            <p:spPr bwMode="auto">
              <a:xfrm>
                <a:off x="44958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4" name="Rectangle 183"/>
              <p:cNvSpPr/>
              <p:nvPr/>
            </p:nvSpPr>
            <p:spPr bwMode="auto">
              <a:xfrm>
                <a:off x="44958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85" name="Rectangle 184"/>
              <p:cNvSpPr/>
              <p:nvPr/>
            </p:nvSpPr>
            <p:spPr bwMode="auto">
              <a:xfrm>
                <a:off x="44958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6" name="Rectangle 185"/>
              <p:cNvSpPr/>
              <p:nvPr/>
            </p:nvSpPr>
            <p:spPr bwMode="auto">
              <a:xfrm>
                <a:off x="46482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7" name="Rectangle 186"/>
              <p:cNvSpPr/>
              <p:nvPr/>
            </p:nvSpPr>
            <p:spPr bwMode="auto">
              <a:xfrm>
                <a:off x="46482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88" name="Rectangle 187"/>
              <p:cNvSpPr/>
              <p:nvPr/>
            </p:nvSpPr>
            <p:spPr bwMode="auto">
              <a:xfrm>
                <a:off x="46482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9" name="Rectangle 188"/>
              <p:cNvSpPr/>
              <p:nvPr/>
            </p:nvSpPr>
            <p:spPr bwMode="auto">
              <a:xfrm>
                <a:off x="4800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0" name="Rectangle 189"/>
              <p:cNvSpPr/>
              <p:nvPr/>
            </p:nvSpPr>
            <p:spPr bwMode="auto">
              <a:xfrm>
                <a:off x="48006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91" name="Rectangle 190"/>
              <p:cNvSpPr/>
              <p:nvPr/>
            </p:nvSpPr>
            <p:spPr bwMode="auto">
              <a:xfrm>
                <a:off x="4800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2" name="Rectangle 191"/>
              <p:cNvSpPr/>
              <p:nvPr/>
            </p:nvSpPr>
            <p:spPr bwMode="auto">
              <a:xfrm>
                <a:off x="49530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3" name="Rectangle 192"/>
              <p:cNvSpPr/>
              <p:nvPr/>
            </p:nvSpPr>
            <p:spPr bwMode="auto">
              <a:xfrm>
                <a:off x="49530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94" name="Rectangle 193"/>
              <p:cNvSpPr/>
              <p:nvPr/>
            </p:nvSpPr>
            <p:spPr bwMode="auto">
              <a:xfrm>
                <a:off x="49530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5" name="Rectangle 194"/>
              <p:cNvSpPr/>
              <p:nvPr/>
            </p:nvSpPr>
            <p:spPr bwMode="auto">
              <a:xfrm>
                <a:off x="51054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6" name="Rectangle 195"/>
              <p:cNvSpPr/>
              <p:nvPr/>
            </p:nvSpPr>
            <p:spPr bwMode="auto">
              <a:xfrm>
                <a:off x="5105400" y="1828800"/>
                <a:ext cx="152400" cy="1371600"/>
              </a:xfrm>
              <a:prstGeom prst="rect">
                <a:avLst/>
              </a:prstGeom>
              <a:solidFill>
                <a:srgbClr val="92D05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CTP</a:t>
                </a:r>
              </a:p>
            </p:txBody>
          </p:sp>
          <p:sp>
            <p:nvSpPr>
              <p:cNvPr id="197" name="Rectangle 196"/>
              <p:cNvSpPr/>
              <p:nvPr/>
            </p:nvSpPr>
            <p:spPr bwMode="auto">
              <a:xfrm>
                <a:off x="51054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8" name="Rectangle 197"/>
              <p:cNvSpPr/>
              <p:nvPr/>
            </p:nvSpPr>
            <p:spPr bwMode="auto">
              <a:xfrm>
                <a:off x="52578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9" name="Rectangle 198"/>
              <p:cNvSpPr/>
              <p:nvPr/>
            </p:nvSpPr>
            <p:spPr bwMode="auto">
              <a:xfrm>
                <a:off x="5257800" y="18288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  <p:sp>
            <p:nvSpPr>
              <p:cNvPr id="200" name="Rectangle 199"/>
              <p:cNvSpPr/>
              <p:nvPr/>
            </p:nvSpPr>
            <p:spPr bwMode="auto">
              <a:xfrm>
                <a:off x="52578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1" name="Rectangle 200"/>
              <p:cNvSpPr/>
              <p:nvPr/>
            </p:nvSpPr>
            <p:spPr bwMode="auto">
              <a:xfrm>
                <a:off x="54102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2" name="Rectangle 201"/>
              <p:cNvSpPr/>
              <p:nvPr/>
            </p:nvSpPr>
            <p:spPr bwMode="auto">
              <a:xfrm>
                <a:off x="54102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03" name="Rectangle 202"/>
              <p:cNvSpPr/>
              <p:nvPr/>
            </p:nvSpPr>
            <p:spPr bwMode="auto">
              <a:xfrm>
                <a:off x="54102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4" name="Rectangle 203"/>
              <p:cNvSpPr/>
              <p:nvPr/>
            </p:nvSpPr>
            <p:spPr bwMode="auto">
              <a:xfrm>
                <a:off x="5562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5" name="Rectangle 204"/>
              <p:cNvSpPr/>
              <p:nvPr/>
            </p:nvSpPr>
            <p:spPr bwMode="auto">
              <a:xfrm>
                <a:off x="55626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06" name="Rectangle 205"/>
              <p:cNvSpPr/>
              <p:nvPr/>
            </p:nvSpPr>
            <p:spPr bwMode="auto">
              <a:xfrm>
                <a:off x="5562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7" name="Rectangle 206"/>
              <p:cNvSpPr/>
              <p:nvPr/>
            </p:nvSpPr>
            <p:spPr bwMode="auto">
              <a:xfrm>
                <a:off x="57150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8" name="Rectangle 207"/>
              <p:cNvSpPr/>
              <p:nvPr/>
            </p:nvSpPr>
            <p:spPr bwMode="auto">
              <a:xfrm>
                <a:off x="57150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09" name="Rectangle 208"/>
              <p:cNvSpPr/>
              <p:nvPr/>
            </p:nvSpPr>
            <p:spPr bwMode="auto">
              <a:xfrm>
                <a:off x="57150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0" name="Rectangle 209"/>
              <p:cNvSpPr/>
              <p:nvPr/>
            </p:nvSpPr>
            <p:spPr bwMode="auto">
              <a:xfrm>
                <a:off x="58674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1" name="Rectangle 210"/>
              <p:cNvSpPr/>
              <p:nvPr/>
            </p:nvSpPr>
            <p:spPr bwMode="auto">
              <a:xfrm>
                <a:off x="58674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12" name="Rectangle 211"/>
              <p:cNvSpPr/>
              <p:nvPr/>
            </p:nvSpPr>
            <p:spPr bwMode="auto">
              <a:xfrm>
                <a:off x="58674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3" name="Rectangle 212"/>
              <p:cNvSpPr/>
              <p:nvPr/>
            </p:nvSpPr>
            <p:spPr bwMode="auto">
              <a:xfrm>
                <a:off x="60198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4" name="Rectangle 213"/>
              <p:cNvSpPr/>
              <p:nvPr/>
            </p:nvSpPr>
            <p:spPr bwMode="auto">
              <a:xfrm>
                <a:off x="60198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15" name="Rectangle 214"/>
              <p:cNvSpPr/>
              <p:nvPr/>
            </p:nvSpPr>
            <p:spPr bwMode="auto">
              <a:xfrm>
                <a:off x="60198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6" name="Rectangle 215"/>
              <p:cNvSpPr/>
              <p:nvPr/>
            </p:nvSpPr>
            <p:spPr bwMode="auto">
              <a:xfrm>
                <a:off x="61722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7" name="Rectangle 216"/>
              <p:cNvSpPr/>
              <p:nvPr/>
            </p:nvSpPr>
            <p:spPr bwMode="auto">
              <a:xfrm>
                <a:off x="61722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18" name="Rectangle 217"/>
              <p:cNvSpPr/>
              <p:nvPr/>
            </p:nvSpPr>
            <p:spPr bwMode="auto">
              <a:xfrm>
                <a:off x="61722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9" name="Rectangle 218"/>
              <p:cNvSpPr/>
              <p:nvPr/>
            </p:nvSpPr>
            <p:spPr bwMode="auto">
              <a:xfrm>
                <a:off x="6324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20" name="Rectangle 219"/>
              <p:cNvSpPr/>
              <p:nvPr/>
            </p:nvSpPr>
            <p:spPr bwMode="auto">
              <a:xfrm>
                <a:off x="6324600" y="18288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TI</a:t>
                </a:r>
              </a:p>
            </p:txBody>
          </p:sp>
          <p:sp>
            <p:nvSpPr>
              <p:cNvPr id="221" name="Rectangle 220"/>
              <p:cNvSpPr/>
              <p:nvPr/>
            </p:nvSpPr>
            <p:spPr bwMode="auto">
              <a:xfrm>
                <a:off x="6324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22" name="Rectangle 221"/>
              <p:cNvSpPr/>
              <p:nvPr/>
            </p:nvSpPr>
            <p:spPr bwMode="auto">
              <a:xfrm>
                <a:off x="4038600" y="3276600"/>
                <a:ext cx="2438400" cy="2286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VXS Crate</a:t>
                </a:r>
              </a:p>
            </p:txBody>
          </p:sp>
        </p:grpSp>
        <p:sp>
          <p:nvSpPr>
            <p:cNvPr id="371" name="Rectangle 370"/>
            <p:cNvSpPr/>
            <p:nvPr/>
          </p:nvSpPr>
          <p:spPr bwMode="auto">
            <a:xfrm>
              <a:off x="3276600" y="3962400"/>
              <a:ext cx="2743200" cy="205740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7" name="Group 369"/>
          <p:cNvGrpSpPr/>
          <p:nvPr/>
        </p:nvGrpSpPr>
        <p:grpSpPr>
          <a:xfrm>
            <a:off x="5410200" y="1447800"/>
            <a:ext cx="2743200" cy="2057400"/>
            <a:chOff x="5410200" y="1447800"/>
            <a:chExt cx="2743200" cy="2057400"/>
          </a:xfrm>
        </p:grpSpPr>
        <p:grpSp>
          <p:nvGrpSpPr>
            <p:cNvPr id="8" name="Group 233"/>
            <p:cNvGrpSpPr/>
            <p:nvPr/>
          </p:nvGrpSpPr>
          <p:grpSpPr>
            <a:xfrm>
              <a:off x="5486400" y="1524000"/>
              <a:ext cx="2590800" cy="1905000"/>
              <a:chOff x="5105400" y="1752600"/>
              <a:chExt cx="2590800" cy="1905000"/>
            </a:xfrm>
          </p:grpSpPr>
          <p:sp>
            <p:nvSpPr>
              <p:cNvPr id="122" name="Rectangle 121"/>
              <p:cNvSpPr/>
              <p:nvPr/>
            </p:nvSpPr>
            <p:spPr bwMode="auto">
              <a:xfrm>
                <a:off x="5105400" y="1752600"/>
                <a:ext cx="2590800" cy="1905000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3" name="Rectangle 122"/>
              <p:cNvSpPr/>
              <p:nvPr/>
            </p:nvSpPr>
            <p:spPr bwMode="auto">
              <a:xfrm>
                <a:off x="5181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4" name="Rectangle 123"/>
              <p:cNvSpPr/>
              <p:nvPr/>
            </p:nvSpPr>
            <p:spPr bwMode="auto">
              <a:xfrm>
                <a:off x="5181600" y="1905000"/>
                <a:ext cx="152400" cy="1371600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CPU</a:t>
                </a:r>
              </a:p>
            </p:txBody>
          </p:sp>
          <p:sp>
            <p:nvSpPr>
              <p:cNvPr id="125" name="Rectangle 124"/>
              <p:cNvSpPr/>
              <p:nvPr/>
            </p:nvSpPr>
            <p:spPr bwMode="auto">
              <a:xfrm>
                <a:off x="5181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6" name="Rectangle 125"/>
              <p:cNvSpPr/>
              <p:nvPr/>
            </p:nvSpPr>
            <p:spPr bwMode="auto">
              <a:xfrm>
                <a:off x="53340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 bwMode="auto">
              <a:xfrm>
                <a:off x="53340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128" name="Rectangle 127"/>
              <p:cNvSpPr/>
              <p:nvPr/>
            </p:nvSpPr>
            <p:spPr bwMode="auto">
              <a:xfrm>
                <a:off x="53340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 bwMode="auto">
              <a:xfrm>
                <a:off x="54864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 bwMode="auto">
              <a:xfrm>
                <a:off x="54864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131" name="Rectangle 130"/>
              <p:cNvSpPr/>
              <p:nvPr/>
            </p:nvSpPr>
            <p:spPr bwMode="auto">
              <a:xfrm>
                <a:off x="54864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 bwMode="auto">
              <a:xfrm>
                <a:off x="56388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 bwMode="auto">
              <a:xfrm>
                <a:off x="56388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 bwMode="auto">
              <a:xfrm>
                <a:off x="57912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 bwMode="auto">
              <a:xfrm>
                <a:off x="57912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 bwMode="auto">
              <a:xfrm>
                <a:off x="5943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 bwMode="auto">
              <a:xfrm>
                <a:off x="5943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 bwMode="auto">
              <a:xfrm>
                <a:off x="60960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 bwMode="auto">
              <a:xfrm>
                <a:off x="60960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 bwMode="auto">
              <a:xfrm>
                <a:off x="62484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 bwMode="auto">
              <a:xfrm>
                <a:off x="62484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 bwMode="auto">
              <a:xfrm>
                <a:off x="64008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 bwMode="auto">
              <a:xfrm>
                <a:off x="6400800" y="19050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  <p:sp>
            <p:nvSpPr>
              <p:cNvPr id="149" name="Rectangle 148"/>
              <p:cNvSpPr/>
              <p:nvPr/>
            </p:nvSpPr>
            <p:spPr bwMode="auto">
              <a:xfrm>
                <a:off x="64008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 bwMode="auto">
              <a:xfrm>
                <a:off x="65532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 bwMode="auto">
              <a:xfrm>
                <a:off x="65532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 bwMode="auto">
              <a:xfrm>
                <a:off x="6705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 bwMode="auto">
              <a:xfrm>
                <a:off x="6705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6" name="Rectangle 155"/>
              <p:cNvSpPr/>
              <p:nvPr/>
            </p:nvSpPr>
            <p:spPr bwMode="auto">
              <a:xfrm>
                <a:off x="68580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8" name="Rectangle 157"/>
              <p:cNvSpPr/>
              <p:nvPr/>
            </p:nvSpPr>
            <p:spPr bwMode="auto">
              <a:xfrm>
                <a:off x="68580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 bwMode="auto">
              <a:xfrm>
                <a:off x="70104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 bwMode="auto">
              <a:xfrm>
                <a:off x="70104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 bwMode="auto">
              <a:xfrm>
                <a:off x="71628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 bwMode="auto">
              <a:xfrm>
                <a:off x="71628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 bwMode="auto">
              <a:xfrm>
                <a:off x="73152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7" name="Rectangle 166"/>
              <p:cNvSpPr/>
              <p:nvPr/>
            </p:nvSpPr>
            <p:spPr bwMode="auto">
              <a:xfrm>
                <a:off x="73152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8" name="Rectangle 167"/>
              <p:cNvSpPr/>
              <p:nvPr/>
            </p:nvSpPr>
            <p:spPr bwMode="auto">
              <a:xfrm>
                <a:off x="7467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9" name="Rectangle 168"/>
              <p:cNvSpPr/>
              <p:nvPr/>
            </p:nvSpPr>
            <p:spPr bwMode="auto">
              <a:xfrm>
                <a:off x="7467600" y="1905000"/>
                <a:ext cx="152400" cy="13716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TS</a:t>
                </a:r>
              </a:p>
            </p:txBody>
          </p:sp>
          <p:sp>
            <p:nvSpPr>
              <p:cNvPr id="170" name="Rectangle 169"/>
              <p:cNvSpPr/>
              <p:nvPr/>
            </p:nvSpPr>
            <p:spPr bwMode="auto">
              <a:xfrm>
                <a:off x="7467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1" name="Rectangle 170"/>
              <p:cNvSpPr/>
              <p:nvPr/>
            </p:nvSpPr>
            <p:spPr bwMode="auto">
              <a:xfrm>
                <a:off x="5181600" y="3352800"/>
                <a:ext cx="2438400" cy="2286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VXS Crate</a:t>
                </a:r>
              </a:p>
            </p:txBody>
          </p:sp>
          <p:sp>
            <p:nvSpPr>
              <p:cNvPr id="223" name="Rectangle 222"/>
              <p:cNvSpPr/>
              <p:nvPr/>
            </p:nvSpPr>
            <p:spPr bwMode="auto">
              <a:xfrm>
                <a:off x="56388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4" name="Rectangle 223"/>
              <p:cNvSpPr/>
              <p:nvPr/>
            </p:nvSpPr>
            <p:spPr bwMode="auto">
              <a:xfrm>
                <a:off x="57912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5" name="Rectangle 224"/>
              <p:cNvSpPr/>
              <p:nvPr/>
            </p:nvSpPr>
            <p:spPr bwMode="auto">
              <a:xfrm>
                <a:off x="59436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6" name="Rectangle 225"/>
              <p:cNvSpPr/>
              <p:nvPr/>
            </p:nvSpPr>
            <p:spPr bwMode="auto">
              <a:xfrm>
                <a:off x="60960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7" name="Rectangle 226"/>
              <p:cNvSpPr/>
              <p:nvPr/>
            </p:nvSpPr>
            <p:spPr bwMode="auto">
              <a:xfrm>
                <a:off x="65532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8" name="Rectangle 227"/>
              <p:cNvSpPr/>
              <p:nvPr/>
            </p:nvSpPr>
            <p:spPr bwMode="auto">
              <a:xfrm>
                <a:off x="67056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9" name="Rectangle 228"/>
              <p:cNvSpPr/>
              <p:nvPr/>
            </p:nvSpPr>
            <p:spPr bwMode="auto">
              <a:xfrm>
                <a:off x="68580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0" name="Rectangle 229"/>
              <p:cNvSpPr/>
              <p:nvPr/>
            </p:nvSpPr>
            <p:spPr bwMode="auto">
              <a:xfrm>
                <a:off x="70104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1" name="Rectangle 230"/>
              <p:cNvSpPr/>
              <p:nvPr/>
            </p:nvSpPr>
            <p:spPr bwMode="auto">
              <a:xfrm>
                <a:off x="71628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2" name="Rectangle 231"/>
              <p:cNvSpPr/>
              <p:nvPr/>
            </p:nvSpPr>
            <p:spPr bwMode="auto">
              <a:xfrm>
                <a:off x="73152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3" name="Rectangle 232"/>
              <p:cNvSpPr/>
              <p:nvPr/>
            </p:nvSpPr>
            <p:spPr bwMode="auto">
              <a:xfrm>
                <a:off x="6248400" y="19050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</p:grpSp>
        <p:sp>
          <p:nvSpPr>
            <p:cNvPr id="369" name="Rectangle 368"/>
            <p:cNvSpPr/>
            <p:nvPr/>
          </p:nvSpPr>
          <p:spPr bwMode="auto">
            <a:xfrm>
              <a:off x="5410200" y="1447800"/>
              <a:ext cx="2743200" cy="205740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cxnSp>
        <p:nvCxnSpPr>
          <p:cNvPr id="261" name="Elbow Connector 260"/>
          <p:cNvCxnSpPr>
            <a:stCxn id="232" idx="2"/>
            <a:endCxn id="220" idx="0"/>
          </p:cNvCxnSpPr>
          <p:nvPr/>
        </p:nvCxnSpPr>
        <p:spPr bwMode="auto">
          <a:xfrm rot="5400000">
            <a:off x="6210300" y="2628900"/>
            <a:ext cx="1143000" cy="19812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0070C0">
                <a:alpha val="25000"/>
              </a:srgbClr>
            </a:solidFill>
            <a:prstDash val="solid"/>
            <a:round/>
            <a:headEnd type="oval" w="med" len="med"/>
            <a:tailEnd type="arrow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L1 Trigger Diagram</a:t>
            </a:r>
            <a:endParaRPr lang="en-US" dirty="0"/>
          </a:p>
        </p:txBody>
      </p:sp>
      <p:grpSp>
        <p:nvGrpSpPr>
          <p:cNvPr id="9" name="Group 375"/>
          <p:cNvGrpSpPr/>
          <p:nvPr/>
        </p:nvGrpSpPr>
        <p:grpSpPr>
          <a:xfrm>
            <a:off x="4495800" y="4114800"/>
            <a:ext cx="152400" cy="1524000"/>
            <a:chOff x="4648200" y="1828800"/>
            <a:chExt cx="152400" cy="1524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73" name="Rectangle 372"/>
            <p:cNvSpPr/>
            <p:nvPr/>
          </p:nvSpPr>
          <p:spPr bwMode="auto">
            <a:xfrm>
              <a:off x="4648200" y="1828800"/>
              <a:ext cx="152400" cy="762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374" name="Rectangle 373"/>
            <p:cNvSpPr/>
            <p:nvPr/>
          </p:nvSpPr>
          <p:spPr bwMode="auto">
            <a:xfrm>
              <a:off x="4648200" y="1905000"/>
              <a:ext cx="152400" cy="1371600"/>
            </a:xfrm>
            <a:prstGeom prst="rect">
              <a:avLst/>
            </a:prstGeom>
            <a:solidFill>
              <a:srgbClr val="92D05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effectLst/>
                  <a:latin typeface="+mj-lt"/>
                </a:rPr>
                <a:t>CTP</a:t>
              </a:r>
            </a:p>
          </p:txBody>
        </p:sp>
        <p:sp>
          <p:nvSpPr>
            <p:cNvPr id="375" name="Rectangle 374"/>
            <p:cNvSpPr/>
            <p:nvPr/>
          </p:nvSpPr>
          <p:spPr bwMode="auto">
            <a:xfrm>
              <a:off x="4648200" y="3276600"/>
              <a:ext cx="152400" cy="762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10" name="Group 375"/>
          <p:cNvGrpSpPr/>
          <p:nvPr/>
        </p:nvGrpSpPr>
        <p:grpSpPr>
          <a:xfrm>
            <a:off x="7848600" y="1600200"/>
            <a:ext cx="152400" cy="1524000"/>
            <a:chOff x="4648200" y="1828800"/>
            <a:chExt cx="152400" cy="1524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5" name="Rectangle 234"/>
            <p:cNvSpPr/>
            <p:nvPr/>
          </p:nvSpPr>
          <p:spPr bwMode="auto">
            <a:xfrm>
              <a:off x="4648200" y="1828800"/>
              <a:ext cx="152400" cy="762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236" name="Rectangle 235"/>
            <p:cNvSpPr/>
            <p:nvPr/>
          </p:nvSpPr>
          <p:spPr bwMode="auto">
            <a:xfrm>
              <a:off x="4648200" y="1905000"/>
              <a:ext cx="152400" cy="13716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</a:rPr>
                <a:t>TS</a:t>
              </a:r>
            </a:p>
          </p:txBody>
        </p:sp>
        <p:sp>
          <p:nvSpPr>
            <p:cNvPr id="238" name="Rectangle 237"/>
            <p:cNvSpPr/>
            <p:nvPr/>
          </p:nvSpPr>
          <p:spPr bwMode="auto">
            <a:xfrm>
              <a:off x="4648200" y="3276600"/>
              <a:ext cx="152400" cy="762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cxnSp>
        <p:nvCxnSpPr>
          <p:cNvPr id="258" name="Elbow Connector 257"/>
          <p:cNvCxnSpPr>
            <a:stCxn id="92" idx="0"/>
            <a:endCxn id="169" idx="0"/>
          </p:cNvCxnSpPr>
          <p:nvPr/>
        </p:nvCxnSpPr>
        <p:spPr bwMode="auto">
          <a:xfrm rot="5400000" flipH="1" flipV="1">
            <a:off x="5181600" y="-1066800"/>
            <a:ext cx="1588" cy="5486400"/>
          </a:xfrm>
          <a:prstGeom prst="bentConnector3">
            <a:avLst>
              <a:gd name="adj1" fmla="val 26883132"/>
            </a:avLst>
          </a:prstGeom>
          <a:solidFill>
            <a:schemeClr val="accent1"/>
          </a:solidFill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oval" w="med" len="med"/>
            <a:tailEnd type="arrow"/>
          </a:ln>
          <a:effectLst/>
        </p:spPr>
      </p:cxnSp>
      <p:sp>
        <p:nvSpPr>
          <p:cNvPr id="241" name="Rectangular Callout 240"/>
          <p:cNvSpPr/>
          <p:nvPr/>
        </p:nvSpPr>
        <p:spPr bwMode="auto">
          <a:xfrm>
            <a:off x="6096000" y="4876800"/>
            <a:ext cx="2819400" cy="1371600"/>
          </a:xfrm>
          <a:prstGeom prst="wedgeRectCallout">
            <a:avLst>
              <a:gd name="adj1" fmla="val -180378"/>
              <a:gd name="adj2" fmla="val -203091"/>
            </a:avLst>
          </a:prstGeom>
          <a:solidFill>
            <a:schemeClr val="accent5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</a:rPr>
              <a:t>Global Trigger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</a:rPr>
              <a:t> Processor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600" dirty="0" smtClean="0"/>
              <a:t> Collect L1 data from SSPs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600" dirty="0" smtClean="0"/>
              <a:t> Calculate trigger equations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Transfer 32 bit trigger pattern to TS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42" name="Striped Right Arrow 241"/>
          <p:cNvSpPr/>
          <p:nvPr/>
        </p:nvSpPr>
        <p:spPr bwMode="auto">
          <a:xfrm>
            <a:off x="1524000" y="1828800"/>
            <a:ext cx="914400" cy="304800"/>
          </a:xfrm>
          <a:prstGeom prst="stripedRightArrow">
            <a:avLst>
              <a:gd name="adj1" fmla="val 50000"/>
              <a:gd name="adj2" fmla="val 89759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43" name="Rectangular Callout 242"/>
          <p:cNvSpPr/>
          <p:nvPr/>
        </p:nvSpPr>
        <p:spPr bwMode="auto">
          <a:xfrm>
            <a:off x="304800" y="5638800"/>
            <a:ext cx="2819400" cy="609600"/>
          </a:xfrm>
          <a:prstGeom prst="wedgeRectCallout">
            <a:avLst>
              <a:gd name="adj1" fmla="val 5176"/>
              <a:gd name="adj2" fmla="val -656439"/>
            </a:avLst>
          </a:prstGeom>
          <a:solidFill>
            <a:schemeClr val="accent6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VXS Serial Link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32 bit @ 250 MHz: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8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Gbps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9" name="Rectangular Callout 238"/>
          <p:cNvSpPr/>
          <p:nvPr/>
        </p:nvSpPr>
        <p:spPr bwMode="auto">
          <a:xfrm>
            <a:off x="304800" y="3810000"/>
            <a:ext cx="2819400" cy="1371600"/>
          </a:xfrm>
          <a:prstGeom prst="wedgeRectCallout">
            <a:avLst>
              <a:gd name="adj1" fmla="val -1413"/>
              <a:gd name="adj2" fmla="val -119558"/>
            </a:avLst>
          </a:prstGeom>
          <a:solidFill>
            <a:schemeClr val="accent3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</a:rPr>
              <a:t>Sub-System Processor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dirty="0" smtClean="0"/>
              <a:t> Consolidates multiple crate subsystems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en-US" sz="1600" dirty="0" smtClean="0"/>
              <a:t>Report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total energy or hit pattern to GTP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245" name="Elbow Connector 244"/>
          <p:cNvCxnSpPr>
            <a:stCxn id="196" idx="0"/>
            <a:endCxn id="74" idx="2"/>
          </p:cNvCxnSpPr>
          <p:nvPr/>
        </p:nvCxnSpPr>
        <p:spPr bwMode="auto">
          <a:xfrm rot="16200000" flipV="1">
            <a:off x="2476500" y="2095500"/>
            <a:ext cx="1143000" cy="3048000"/>
          </a:xfrm>
          <a:prstGeom prst="bentConnector3">
            <a:avLst>
              <a:gd name="adj1" fmla="val 49036"/>
            </a:avLst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oval" w="med" len="med"/>
            <a:tailEnd type="arrow"/>
          </a:ln>
          <a:effectLst/>
        </p:spPr>
      </p:cxnSp>
      <p:sp>
        <p:nvSpPr>
          <p:cNvPr id="244" name="Rectangular Callout 243"/>
          <p:cNvSpPr/>
          <p:nvPr/>
        </p:nvSpPr>
        <p:spPr bwMode="auto">
          <a:xfrm>
            <a:off x="6096000" y="3810000"/>
            <a:ext cx="2819400" cy="609600"/>
          </a:xfrm>
          <a:prstGeom prst="wedgeRectCallout">
            <a:avLst>
              <a:gd name="adj1" fmla="val -3421"/>
              <a:gd name="adj2" fmla="val -464873"/>
            </a:avLst>
          </a:prstGeom>
          <a:solidFill>
            <a:schemeClr val="accent6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Copper Ribbon Cable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32 bit @ 250 MHz: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8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Gbps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46" name="Picture 2" descr="C:\Temp\New Folder\IMG_5815.jpg"/>
          <p:cNvPicPr>
            <a:picLocks noChangeAspect="1" noChangeArrowheads="1"/>
          </p:cNvPicPr>
          <p:nvPr/>
        </p:nvPicPr>
        <p:blipFill>
          <a:blip r:embed="rId2" cstate="print"/>
          <a:srcRect l="1703" t="18163" r="6350" b="19422"/>
          <a:stretch>
            <a:fillRect/>
          </a:stretch>
        </p:blipFill>
        <p:spPr bwMode="auto">
          <a:xfrm>
            <a:off x="3886200" y="1371600"/>
            <a:ext cx="2828978" cy="1440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9" name="TextBox 248"/>
          <p:cNvSpPr txBox="1"/>
          <p:nvPr/>
        </p:nvSpPr>
        <p:spPr>
          <a:xfrm>
            <a:off x="4876800" y="2895600"/>
            <a:ext cx="91440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SSP</a:t>
            </a:r>
            <a:endParaRPr lang="en-US" dirty="0"/>
          </a:p>
        </p:txBody>
      </p:sp>
      <p:sp>
        <p:nvSpPr>
          <p:cNvPr id="237" name="Date Placeholder 236"/>
          <p:cNvSpPr>
            <a:spLocks noGrp="1"/>
          </p:cNvSpPr>
          <p:nvPr>
            <p:ph type="dt" sz="half" idx="4294967295"/>
          </p:nvPr>
        </p:nvSpPr>
        <p:spPr>
          <a:xfrm>
            <a:off x="6858000" y="6477000"/>
            <a:ext cx="1295400" cy="2895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3/25/2011</a:t>
            </a:r>
            <a:endParaRPr lang="en-US"/>
          </a:p>
        </p:txBody>
      </p:sp>
      <p:sp>
        <p:nvSpPr>
          <p:cNvPr id="240" name="Footer Placeholder 239"/>
          <p:cNvSpPr>
            <a:spLocks noGrp="1"/>
          </p:cNvSpPr>
          <p:nvPr>
            <p:ph type="ftr" sz="quarter" idx="4294967295"/>
          </p:nvPr>
        </p:nvSpPr>
        <p:spPr>
          <a:xfrm>
            <a:off x="2358479" y="6553200"/>
            <a:ext cx="4499521" cy="304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SoLID SIDIS Collaboration Meeting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71"/>
          <p:cNvGrpSpPr/>
          <p:nvPr/>
        </p:nvGrpSpPr>
        <p:grpSpPr>
          <a:xfrm>
            <a:off x="3276600" y="3962400"/>
            <a:ext cx="2743200" cy="2057400"/>
            <a:chOff x="3276600" y="3962400"/>
            <a:chExt cx="2743200" cy="2057400"/>
          </a:xfrm>
        </p:grpSpPr>
        <p:grpSp>
          <p:nvGrpSpPr>
            <p:cNvPr id="4" name="Group 171"/>
            <p:cNvGrpSpPr/>
            <p:nvPr/>
          </p:nvGrpSpPr>
          <p:grpSpPr>
            <a:xfrm>
              <a:off x="3352800" y="4038600"/>
              <a:ext cx="2590800" cy="1905000"/>
              <a:chOff x="3962400" y="1676400"/>
              <a:chExt cx="2590800" cy="1905000"/>
            </a:xfrm>
          </p:grpSpPr>
          <p:sp>
            <p:nvSpPr>
              <p:cNvPr id="173" name="Rectangle 172"/>
              <p:cNvSpPr/>
              <p:nvPr/>
            </p:nvSpPr>
            <p:spPr bwMode="auto">
              <a:xfrm>
                <a:off x="3962400" y="1676400"/>
                <a:ext cx="2590800" cy="1905000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4" name="Rectangle 173"/>
              <p:cNvSpPr/>
              <p:nvPr/>
            </p:nvSpPr>
            <p:spPr bwMode="auto">
              <a:xfrm>
                <a:off x="4038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5" name="Rectangle 174"/>
              <p:cNvSpPr/>
              <p:nvPr/>
            </p:nvSpPr>
            <p:spPr bwMode="auto">
              <a:xfrm>
                <a:off x="4038600" y="1828800"/>
                <a:ext cx="152400" cy="1371600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CPU</a:t>
                </a:r>
              </a:p>
            </p:txBody>
          </p:sp>
          <p:sp>
            <p:nvSpPr>
              <p:cNvPr id="176" name="Rectangle 175"/>
              <p:cNvSpPr/>
              <p:nvPr/>
            </p:nvSpPr>
            <p:spPr bwMode="auto">
              <a:xfrm>
                <a:off x="4038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7" name="Rectangle 176"/>
              <p:cNvSpPr/>
              <p:nvPr/>
            </p:nvSpPr>
            <p:spPr bwMode="auto">
              <a:xfrm>
                <a:off x="41910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8" name="Rectangle 177"/>
              <p:cNvSpPr/>
              <p:nvPr/>
            </p:nvSpPr>
            <p:spPr bwMode="auto">
              <a:xfrm>
                <a:off x="41910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79" name="Rectangle 178"/>
              <p:cNvSpPr/>
              <p:nvPr/>
            </p:nvSpPr>
            <p:spPr bwMode="auto">
              <a:xfrm>
                <a:off x="41910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0" name="Rectangle 179"/>
              <p:cNvSpPr/>
              <p:nvPr/>
            </p:nvSpPr>
            <p:spPr bwMode="auto">
              <a:xfrm>
                <a:off x="43434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1" name="Rectangle 180"/>
              <p:cNvSpPr/>
              <p:nvPr/>
            </p:nvSpPr>
            <p:spPr bwMode="auto">
              <a:xfrm>
                <a:off x="43434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82" name="Rectangle 181"/>
              <p:cNvSpPr/>
              <p:nvPr/>
            </p:nvSpPr>
            <p:spPr bwMode="auto">
              <a:xfrm>
                <a:off x="43434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3" name="Rectangle 182"/>
              <p:cNvSpPr/>
              <p:nvPr/>
            </p:nvSpPr>
            <p:spPr bwMode="auto">
              <a:xfrm>
                <a:off x="44958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4" name="Rectangle 183"/>
              <p:cNvSpPr/>
              <p:nvPr/>
            </p:nvSpPr>
            <p:spPr bwMode="auto">
              <a:xfrm>
                <a:off x="44958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85" name="Rectangle 184"/>
              <p:cNvSpPr/>
              <p:nvPr/>
            </p:nvSpPr>
            <p:spPr bwMode="auto">
              <a:xfrm>
                <a:off x="44958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6" name="Rectangle 185"/>
              <p:cNvSpPr/>
              <p:nvPr/>
            </p:nvSpPr>
            <p:spPr bwMode="auto">
              <a:xfrm>
                <a:off x="46482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7" name="Rectangle 186"/>
              <p:cNvSpPr/>
              <p:nvPr/>
            </p:nvSpPr>
            <p:spPr bwMode="auto">
              <a:xfrm>
                <a:off x="46482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88" name="Rectangle 187"/>
              <p:cNvSpPr/>
              <p:nvPr/>
            </p:nvSpPr>
            <p:spPr bwMode="auto">
              <a:xfrm>
                <a:off x="46482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9" name="Rectangle 188"/>
              <p:cNvSpPr/>
              <p:nvPr/>
            </p:nvSpPr>
            <p:spPr bwMode="auto">
              <a:xfrm>
                <a:off x="4800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0" name="Rectangle 189"/>
              <p:cNvSpPr/>
              <p:nvPr/>
            </p:nvSpPr>
            <p:spPr bwMode="auto">
              <a:xfrm>
                <a:off x="48006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91" name="Rectangle 190"/>
              <p:cNvSpPr/>
              <p:nvPr/>
            </p:nvSpPr>
            <p:spPr bwMode="auto">
              <a:xfrm>
                <a:off x="4800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2" name="Rectangle 191"/>
              <p:cNvSpPr/>
              <p:nvPr/>
            </p:nvSpPr>
            <p:spPr bwMode="auto">
              <a:xfrm>
                <a:off x="49530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3" name="Rectangle 192"/>
              <p:cNvSpPr/>
              <p:nvPr/>
            </p:nvSpPr>
            <p:spPr bwMode="auto">
              <a:xfrm>
                <a:off x="49530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94" name="Rectangle 193"/>
              <p:cNvSpPr/>
              <p:nvPr/>
            </p:nvSpPr>
            <p:spPr bwMode="auto">
              <a:xfrm>
                <a:off x="49530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5" name="Rectangle 194"/>
              <p:cNvSpPr/>
              <p:nvPr/>
            </p:nvSpPr>
            <p:spPr bwMode="auto">
              <a:xfrm>
                <a:off x="51054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6" name="Rectangle 195"/>
              <p:cNvSpPr/>
              <p:nvPr/>
            </p:nvSpPr>
            <p:spPr bwMode="auto">
              <a:xfrm>
                <a:off x="5105400" y="1828800"/>
                <a:ext cx="152400" cy="1371600"/>
              </a:xfrm>
              <a:prstGeom prst="rect">
                <a:avLst/>
              </a:prstGeom>
              <a:solidFill>
                <a:srgbClr val="92D05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CTP</a:t>
                </a:r>
              </a:p>
            </p:txBody>
          </p:sp>
          <p:sp>
            <p:nvSpPr>
              <p:cNvPr id="197" name="Rectangle 196"/>
              <p:cNvSpPr/>
              <p:nvPr/>
            </p:nvSpPr>
            <p:spPr bwMode="auto">
              <a:xfrm>
                <a:off x="51054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8" name="Rectangle 197"/>
              <p:cNvSpPr/>
              <p:nvPr/>
            </p:nvSpPr>
            <p:spPr bwMode="auto">
              <a:xfrm>
                <a:off x="52578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9" name="Rectangle 198"/>
              <p:cNvSpPr/>
              <p:nvPr/>
            </p:nvSpPr>
            <p:spPr bwMode="auto">
              <a:xfrm>
                <a:off x="5257800" y="18288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  <p:sp>
            <p:nvSpPr>
              <p:cNvPr id="200" name="Rectangle 199"/>
              <p:cNvSpPr/>
              <p:nvPr/>
            </p:nvSpPr>
            <p:spPr bwMode="auto">
              <a:xfrm>
                <a:off x="52578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1" name="Rectangle 200"/>
              <p:cNvSpPr/>
              <p:nvPr/>
            </p:nvSpPr>
            <p:spPr bwMode="auto">
              <a:xfrm>
                <a:off x="54102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2" name="Rectangle 201"/>
              <p:cNvSpPr/>
              <p:nvPr/>
            </p:nvSpPr>
            <p:spPr bwMode="auto">
              <a:xfrm>
                <a:off x="54102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03" name="Rectangle 202"/>
              <p:cNvSpPr/>
              <p:nvPr/>
            </p:nvSpPr>
            <p:spPr bwMode="auto">
              <a:xfrm>
                <a:off x="54102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4" name="Rectangle 203"/>
              <p:cNvSpPr/>
              <p:nvPr/>
            </p:nvSpPr>
            <p:spPr bwMode="auto">
              <a:xfrm>
                <a:off x="5562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5" name="Rectangle 204"/>
              <p:cNvSpPr/>
              <p:nvPr/>
            </p:nvSpPr>
            <p:spPr bwMode="auto">
              <a:xfrm>
                <a:off x="55626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06" name="Rectangle 205"/>
              <p:cNvSpPr/>
              <p:nvPr/>
            </p:nvSpPr>
            <p:spPr bwMode="auto">
              <a:xfrm>
                <a:off x="5562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7" name="Rectangle 206"/>
              <p:cNvSpPr/>
              <p:nvPr/>
            </p:nvSpPr>
            <p:spPr bwMode="auto">
              <a:xfrm>
                <a:off x="57150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8" name="Rectangle 207"/>
              <p:cNvSpPr/>
              <p:nvPr/>
            </p:nvSpPr>
            <p:spPr bwMode="auto">
              <a:xfrm>
                <a:off x="57150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09" name="Rectangle 208"/>
              <p:cNvSpPr/>
              <p:nvPr/>
            </p:nvSpPr>
            <p:spPr bwMode="auto">
              <a:xfrm>
                <a:off x="57150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0" name="Rectangle 209"/>
              <p:cNvSpPr/>
              <p:nvPr/>
            </p:nvSpPr>
            <p:spPr bwMode="auto">
              <a:xfrm>
                <a:off x="58674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1" name="Rectangle 210"/>
              <p:cNvSpPr/>
              <p:nvPr/>
            </p:nvSpPr>
            <p:spPr bwMode="auto">
              <a:xfrm>
                <a:off x="58674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12" name="Rectangle 211"/>
              <p:cNvSpPr/>
              <p:nvPr/>
            </p:nvSpPr>
            <p:spPr bwMode="auto">
              <a:xfrm>
                <a:off x="58674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3" name="Rectangle 212"/>
              <p:cNvSpPr/>
              <p:nvPr/>
            </p:nvSpPr>
            <p:spPr bwMode="auto">
              <a:xfrm>
                <a:off x="60198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4" name="Rectangle 213"/>
              <p:cNvSpPr/>
              <p:nvPr/>
            </p:nvSpPr>
            <p:spPr bwMode="auto">
              <a:xfrm>
                <a:off x="60198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15" name="Rectangle 214"/>
              <p:cNvSpPr/>
              <p:nvPr/>
            </p:nvSpPr>
            <p:spPr bwMode="auto">
              <a:xfrm>
                <a:off x="60198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6" name="Rectangle 215"/>
              <p:cNvSpPr/>
              <p:nvPr/>
            </p:nvSpPr>
            <p:spPr bwMode="auto">
              <a:xfrm>
                <a:off x="61722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7" name="Rectangle 216"/>
              <p:cNvSpPr/>
              <p:nvPr/>
            </p:nvSpPr>
            <p:spPr bwMode="auto">
              <a:xfrm>
                <a:off x="61722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18" name="Rectangle 217"/>
              <p:cNvSpPr/>
              <p:nvPr/>
            </p:nvSpPr>
            <p:spPr bwMode="auto">
              <a:xfrm>
                <a:off x="61722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9" name="Rectangle 218"/>
              <p:cNvSpPr/>
              <p:nvPr/>
            </p:nvSpPr>
            <p:spPr bwMode="auto">
              <a:xfrm>
                <a:off x="6324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20" name="Rectangle 219"/>
              <p:cNvSpPr/>
              <p:nvPr/>
            </p:nvSpPr>
            <p:spPr bwMode="auto">
              <a:xfrm>
                <a:off x="6324600" y="18288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TI</a:t>
                </a:r>
              </a:p>
            </p:txBody>
          </p:sp>
          <p:sp>
            <p:nvSpPr>
              <p:cNvPr id="221" name="Rectangle 220"/>
              <p:cNvSpPr/>
              <p:nvPr/>
            </p:nvSpPr>
            <p:spPr bwMode="auto">
              <a:xfrm>
                <a:off x="6324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22" name="Rectangle 221"/>
              <p:cNvSpPr/>
              <p:nvPr/>
            </p:nvSpPr>
            <p:spPr bwMode="auto">
              <a:xfrm>
                <a:off x="4038600" y="3276600"/>
                <a:ext cx="2438400" cy="2286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VXS Crate</a:t>
                </a:r>
              </a:p>
            </p:txBody>
          </p:sp>
        </p:grpSp>
        <p:sp>
          <p:nvSpPr>
            <p:cNvPr id="371" name="Rectangle 370"/>
            <p:cNvSpPr/>
            <p:nvPr/>
          </p:nvSpPr>
          <p:spPr bwMode="auto">
            <a:xfrm>
              <a:off x="3276600" y="3962400"/>
              <a:ext cx="2743200" cy="205740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5" name="Group 247"/>
          <p:cNvGrpSpPr/>
          <p:nvPr/>
        </p:nvGrpSpPr>
        <p:grpSpPr>
          <a:xfrm>
            <a:off x="5715000" y="4114800"/>
            <a:ext cx="152400" cy="1524000"/>
            <a:chOff x="4648200" y="1828800"/>
            <a:chExt cx="152400" cy="1524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9" name="Rectangle 248"/>
            <p:cNvSpPr/>
            <p:nvPr/>
          </p:nvSpPr>
          <p:spPr bwMode="auto">
            <a:xfrm>
              <a:off x="4648200" y="1828800"/>
              <a:ext cx="152400" cy="762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250" name="Rectangle 249"/>
            <p:cNvSpPr/>
            <p:nvPr/>
          </p:nvSpPr>
          <p:spPr bwMode="auto">
            <a:xfrm>
              <a:off x="4648200" y="1905000"/>
              <a:ext cx="152400" cy="1371600"/>
            </a:xfrm>
            <a:prstGeom prst="rect">
              <a:avLst/>
            </a:prstGeom>
            <a:solidFill>
              <a:srgbClr val="7030A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</a:rPr>
                <a:t>TI</a:t>
              </a:r>
            </a:p>
          </p:txBody>
        </p:sp>
        <p:sp>
          <p:nvSpPr>
            <p:cNvPr id="252" name="Rectangle 251"/>
            <p:cNvSpPr/>
            <p:nvPr/>
          </p:nvSpPr>
          <p:spPr bwMode="auto">
            <a:xfrm>
              <a:off x="4648200" y="3276600"/>
              <a:ext cx="152400" cy="762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6" name="Group 376"/>
          <p:cNvGrpSpPr/>
          <p:nvPr/>
        </p:nvGrpSpPr>
        <p:grpSpPr>
          <a:xfrm>
            <a:off x="1143000" y="1447800"/>
            <a:ext cx="2743200" cy="2057400"/>
            <a:chOff x="1143000" y="1447800"/>
            <a:chExt cx="2743200" cy="2057400"/>
          </a:xfrm>
        </p:grpSpPr>
        <p:grpSp>
          <p:nvGrpSpPr>
            <p:cNvPr id="7" name="Group 251"/>
            <p:cNvGrpSpPr/>
            <p:nvPr/>
          </p:nvGrpSpPr>
          <p:grpSpPr>
            <a:xfrm>
              <a:off x="1219200" y="1524000"/>
              <a:ext cx="2590800" cy="1905000"/>
              <a:chOff x="1219200" y="1524000"/>
              <a:chExt cx="2590800" cy="1905000"/>
            </a:xfrm>
          </p:grpSpPr>
          <p:sp>
            <p:nvSpPr>
              <p:cNvPr id="119" name="Rectangle 118"/>
              <p:cNvSpPr/>
              <p:nvPr/>
            </p:nvSpPr>
            <p:spPr bwMode="auto">
              <a:xfrm>
                <a:off x="1219200" y="1524000"/>
                <a:ext cx="2590800" cy="1905000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 bwMode="auto">
              <a:xfrm>
                <a:off x="1295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 bwMode="auto">
              <a:xfrm>
                <a:off x="1295400" y="1676400"/>
                <a:ext cx="152400" cy="1371600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CPU</a:t>
                </a:r>
              </a:p>
            </p:txBody>
          </p:sp>
          <p:sp>
            <p:nvSpPr>
              <p:cNvPr id="72" name="Rectangle 71"/>
              <p:cNvSpPr/>
              <p:nvPr/>
            </p:nvSpPr>
            <p:spPr bwMode="auto">
              <a:xfrm>
                <a:off x="1295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14478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 bwMode="auto">
              <a:xfrm>
                <a:off x="14478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75" name="Rectangle 74"/>
              <p:cNvSpPr/>
              <p:nvPr/>
            </p:nvSpPr>
            <p:spPr bwMode="auto">
              <a:xfrm>
                <a:off x="14478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 bwMode="auto">
              <a:xfrm>
                <a:off x="16002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 bwMode="auto">
              <a:xfrm>
                <a:off x="16002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78" name="Rectangle 77"/>
              <p:cNvSpPr/>
              <p:nvPr/>
            </p:nvSpPr>
            <p:spPr bwMode="auto">
              <a:xfrm>
                <a:off x="16002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 bwMode="auto">
              <a:xfrm>
                <a:off x="17526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 bwMode="auto">
              <a:xfrm>
                <a:off x="17526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81" name="Rectangle 80"/>
              <p:cNvSpPr/>
              <p:nvPr/>
            </p:nvSpPr>
            <p:spPr bwMode="auto">
              <a:xfrm>
                <a:off x="17526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 bwMode="auto">
              <a:xfrm>
                <a:off x="19050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 bwMode="auto">
              <a:xfrm>
                <a:off x="1905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19050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 bwMode="auto">
              <a:xfrm>
                <a:off x="2057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 bwMode="auto">
              <a:xfrm>
                <a:off x="20574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87" name="Rectangle 86"/>
              <p:cNvSpPr/>
              <p:nvPr/>
            </p:nvSpPr>
            <p:spPr bwMode="auto">
              <a:xfrm>
                <a:off x="2057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 bwMode="auto">
              <a:xfrm>
                <a:off x="22098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 bwMode="auto">
              <a:xfrm>
                <a:off x="22098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 bwMode="auto">
              <a:xfrm>
                <a:off x="22098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 bwMode="auto">
              <a:xfrm>
                <a:off x="23622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 bwMode="auto">
              <a:xfrm>
                <a:off x="23622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GTP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23622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 bwMode="auto">
              <a:xfrm>
                <a:off x="25146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 bwMode="auto">
              <a:xfrm>
                <a:off x="2514600" y="16764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 bwMode="auto">
              <a:xfrm>
                <a:off x="25146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 bwMode="auto">
              <a:xfrm>
                <a:off x="26670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 bwMode="auto">
              <a:xfrm>
                <a:off x="2667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99" name="Rectangle 98"/>
              <p:cNvSpPr/>
              <p:nvPr/>
            </p:nvSpPr>
            <p:spPr bwMode="auto">
              <a:xfrm>
                <a:off x="26670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 bwMode="auto">
              <a:xfrm>
                <a:off x="2819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 bwMode="auto">
              <a:xfrm>
                <a:off x="28194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02" name="Rectangle 101"/>
              <p:cNvSpPr/>
              <p:nvPr/>
            </p:nvSpPr>
            <p:spPr bwMode="auto">
              <a:xfrm>
                <a:off x="2819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 bwMode="auto">
              <a:xfrm>
                <a:off x="29718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 bwMode="auto">
              <a:xfrm>
                <a:off x="29718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05" name="Rectangle 104"/>
              <p:cNvSpPr/>
              <p:nvPr/>
            </p:nvSpPr>
            <p:spPr bwMode="auto">
              <a:xfrm>
                <a:off x="29718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 bwMode="auto">
              <a:xfrm>
                <a:off x="31242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 bwMode="auto">
              <a:xfrm>
                <a:off x="31242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08" name="Rectangle 107"/>
              <p:cNvSpPr/>
              <p:nvPr/>
            </p:nvSpPr>
            <p:spPr bwMode="auto">
              <a:xfrm>
                <a:off x="31242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 bwMode="auto">
              <a:xfrm>
                <a:off x="32766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 bwMode="auto">
              <a:xfrm>
                <a:off x="32766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11" name="Rectangle 110"/>
              <p:cNvSpPr/>
              <p:nvPr/>
            </p:nvSpPr>
            <p:spPr bwMode="auto">
              <a:xfrm>
                <a:off x="32766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 bwMode="auto">
              <a:xfrm>
                <a:off x="34290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 bwMode="auto">
              <a:xfrm>
                <a:off x="3429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14" name="Rectangle 113"/>
              <p:cNvSpPr/>
              <p:nvPr/>
            </p:nvSpPr>
            <p:spPr bwMode="auto">
              <a:xfrm>
                <a:off x="34290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 bwMode="auto">
              <a:xfrm>
                <a:off x="3581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6" name="Rectangle 115"/>
              <p:cNvSpPr/>
              <p:nvPr/>
            </p:nvSpPr>
            <p:spPr bwMode="auto">
              <a:xfrm>
                <a:off x="3581400" y="16764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TI</a:t>
                </a:r>
              </a:p>
            </p:txBody>
          </p:sp>
          <p:sp>
            <p:nvSpPr>
              <p:cNvPr id="117" name="Rectangle 116"/>
              <p:cNvSpPr/>
              <p:nvPr/>
            </p:nvSpPr>
            <p:spPr bwMode="auto">
              <a:xfrm>
                <a:off x="3581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 bwMode="auto">
              <a:xfrm>
                <a:off x="1295400" y="3124200"/>
                <a:ext cx="2438400" cy="2286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VXS Crate</a:t>
                </a:r>
              </a:p>
            </p:txBody>
          </p:sp>
          <p:sp>
            <p:nvSpPr>
              <p:cNvPr id="251" name="Rectangle 250"/>
              <p:cNvSpPr/>
              <p:nvPr/>
            </p:nvSpPr>
            <p:spPr bwMode="auto">
              <a:xfrm>
                <a:off x="3429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</p:grpSp>
        <p:sp>
          <p:nvSpPr>
            <p:cNvPr id="367" name="Rectangle 366"/>
            <p:cNvSpPr/>
            <p:nvPr/>
          </p:nvSpPr>
          <p:spPr bwMode="auto">
            <a:xfrm>
              <a:off x="1143000" y="1447800"/>
              <a:ext cx="2743200" cy="205740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cxnSp>
        <p:nvCxnSpPr>
          <p:cNvPr id="245" name="Elbow Connector 244"/>
          <p:cNvCxnSpPr>
            <a:stCxn id="196" idx="0"/>
            <a:endCxn id="74" idx="2"/>
          </p:cNvCxnSpPr>
          <p:nvPr/>
        </p:nvCxnSpPr>
        <p:spPr bwMode="auto">
          <a:xfrm rot="16200000" flipV="1">
            <a:off x="2476500" y="2095500"/>
            <a:ext cx="1143000" cy="3048000"/>
          </a:xfrm>
          <a:prstGeom prst="bentConnector3">
            <a:avLst>
              <a:gd name="adj1" fmla="val 49036"/>
            </a:avLst>
          </a:prstGeom>
          <a:solidFill>
            <a:schemeClr val="accent1"/>
          </a:solidFill>
          <a:ln w="28575" cap="flat" cmpd="sng" algn="ctr">
            <a:solidFill>
              <a:srgbClr val="0070C0">
                <a:alpha val="25000"/>
              </a:srgbClr>
            </a:solidFill>
            <a:prstDash val="solid"/>
            <a:round/>
            <a:headEnd type="oval" w="med" len="med"/>
            <a:tailEnd type="arrow"/>
          </a:ln>
          <a:effectLst/>
        </p:spPr>
      </p:cxnSp>
      <p:grpSp>
        <p:nvGrpSpPr>
          <p:cNvPr id="8" name="Group 369"/>
          <p:cNvGrpSpPr/>
          <p:nvPr/>
        </p:nvGrpSpPr>
        <p:grpSpPr>
          <a:xfrm>
            <a:off x="5410200" y="1447800"/>
            <a:ext cx="2743200" cy="2057400"/>
            <a:chOff x="5410200" y="1447800"/>
            <a:chExt cx="2743200" cy="2057400"/>
          </a:xfrm>
        </p:grpSpPr>
        <p:grpSp>
          <p:nvGrpSpPr>
            <p:cNvPr id="9" name="Group 233"/>
            <p:cNvGrpSpPr/>
            <p:nvPr/>
          </p:nvGrpSpPr>
          <p:grpSpPr>
            <a:xfrm>
              <a:off x="5486400" y="1524000"/>
              <a:ext cx="2590800" cy="1905000"/>
              <a:chOff x="5105400" y="1752600"/>
              <a:chExt cx="2590800" cy="1905000"/>
            </a:xfrm>
          </p:grpSpPr>
          <p:sp>
            <p:nvSpPr>
              <p:cNvPr id="122" name="Rectangle 121"/>
              <p:cNvSpPr/>
              <p:nvPr/>
            </p:nvSpPr>
            <p:spPr bwMode="auto">
              <a:xfrm>
                <a:off x="5105400" y="1752600"/>
                <a:ext cx="2590800" cy="1905000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3" name="Rectangle 122"/>
              <p:cNvSpPr/>
              <p:nvPr/>
            </p:nvSpPr>
            <p:spPr bwMode="auto">
              <a:xfrm>
                <a:off x="5181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4" name="Rectangle 123"/>
              <p:cNvSpPr/>
              <p:nvPr/>
            </p:nvSpPr>
            <p:spPr bwMode="auto">
              <a:xfrm>
                <a:off x="5181600" y="1905000"/>
                <a:ext cx="152400" cy="1371600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CPU</a:t>
                </a:r>
              </a:p>
            </p:txBody>
          </p:sp>
          <p:sp>
            <p:nvSpPr>
              <p:cNvPr id="125" name="Rectangle 124"/>
              <p:cNvSpPr/>
              <p:nvPr/>
            </p:nvSpPr>
            <p:spPr bwMode="auto">
              <a:xfrm>
                <a:off x="5181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6" name="Rectangle 125"/>
              <p:cNvSpPr/>
              <p:nvPr/>
            </p:nvSpPr>
            <p:spPr bwMode="auto">
              <a:xfrm>
                <a:off x="53340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 bwMode="auto">
              <a:xfrm>
                <a:off x="53340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128" name="Rectangle 127"/>
              <p:cNvSpPr/>
              <p:nvPr/>
            </p:nvSpPr>
            <p:spPr bwMode="auto">
              <a:xfrm>
                <a:off x="53340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 bwMode="auto">
              <a:xfrm>
                <a:off x="54864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 bwMode="auto">
              <a:xfrm>
                <a:off x="54864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131" name="Rectangle 130"/>
              <p:cNvSpPr/>
              <p:nvPr/>
            </p:nvSpPr>
            <p:spPr bwMode="auto">
              <a:xfrm>
                <a:off x="54864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 bwMode="auto">
              <a:xfrm>
                <a:off x="56388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 bwMode="auto">
              <a:xfrm>
                <a:off x="56388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 bwMode="auto">
              <a:xfrm>
                <a:off x="57912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 bwMode="auto">
              <a:xfrm>
                <a:off x="57912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 bwMode="auto">
              <a:xfrm>
                <a:off x="5943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 bwMode="auto">
              <a:xfrm>
                <a:off x="5943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 bwMode="auto">
              <a:xfrm>
                <a:off x="60960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 bwMode="auto">
              <a:xfrm>
                <a:off x="60960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 bwMode="auto">
              <a:xfrm>
                <a:off x="62484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 bwMode="auto">
              <a:xfrm>
                <a:off x="62484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 bwMode="auto">
              <a:xfrm>
                <a:off x="64008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 bwMode="auto">
              <a:xfrm>
                <a:off x="6400800" y="19050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  <p:sp>
            <p:nvSpPr>
              <p:cNvPr id="149" name="Rectangle 148"/>
              <p:cNvSpPr/>
              <p:nvPr/>
            </p:nvSpPr>
            <p:spPr bwMode="auto">
              <a:xfrm>
                <a:off x="64008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 bwMode="auto">
              <a:xfrm>
                <a:off x="65532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 bwMode="auto">
              <a:xfrm>
                <a:off x="65532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 bwMode="auto">
              <a:xfrm>
                <a:off x="6705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 bwMode="auto">
              <a:xfrm>
                <a:off x="6705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6" name="Rectangle 155"/>
              <p:cNvSpPr/>
              <p:nvPr/>
            </p:nvSpPr>
            <p:spPr bwMode="auto">
              <a:xfrm>
                <a:off x="68580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8" name="Rectangle 157"/>
              <p:cNvSpPr/>
              <p:nvPr/>
            </p:nvSpPr>
            <p:spPr bwMode="auto">
              <a:xfrm>
                <a:off x="68580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 bwMode="auto">
              <a:xfrm>
                <a:off x="70104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 bwMode="auto">
              <a:xfrm>
                <a:off x="70104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 bwMode="auto">
              <a:xfrm>
                <a:off x="71628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 bwMode="auto">
              <a:xfrm>
                <a:off x="71628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 bwMode="auto">
              <a:xfrm>
                <a:off x="73152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7" name="Rectangle 166"/>
              <p:cNvSpPr/>
              <p:nvPr/>
            </p:nvSpPr>
            <p:spPr bwMode="auto">
              <a:xfrm>
                <a:off x="73152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8" name="Rectangle 167"/>
              <p:cNvSpPr/>
              <p:nvPr/>
            </p:nvSpPr>
            <p:spPr bwMode="auto">
              <a:xfrm>
                <a:off x="7467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9" name="Rectangle 168"/>
              <p:cNvSpPr/>
              <p:nvPr/>
            </p:nvSpPr>
            <p:spPr bwMode="auto">
              <a:xfrm>
                <a:off x="7467600" y="1905000"/>
                <a:ext cx="152400" cy="13716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TS</a:t>
                </a:r>
              </a:p>
            </p:txBody>
          </p:sp>
          <p:sp>
            <p:nvSpPr>
              <p:cNvPr id="170" name="Rectangle 169"/>
              <p:cNvSpPr/>
              <p:nvPr/>
            </p:nvSpPr>
            <p:spPr bwMode="auto">
              <a:xfrm>
                <a:off x="7467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1" name="Rectangle 170"/>
              <p:cNvSpPr/>
              <p:nvPr/>
            </p:nvSpPr>
            <p:spPr bwMode="auto">
              <a:xfrm>
                <a:off x="5181600" y="3352800"/>
                <a:ext cx="2438400" cy="2286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VXS Crate</a:t>
                </a:r>
              </a:p>
            </p:txBody>
          </p:sp>
          <p:sp>
            <p:nvSpPr>
              <p:cNvPr id="223" name="Rectangle 222"/>
              <p:cNvSpPr/>
              <p:nvPr/>
            </p:nvSpPr>
            <p:spPr bwMode="auto">
              <a:xfrm>
                <a:off x="56388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4" name="Rectangle 223"/>
              <p:cNvSpPr/>
              <p:nvPr/>
            </p:nvSpPr>
            <p:spPr bwMode="auto">
              <a:xfrm>
                <a:off x="57912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5" name="Rectangle 224"/>
              <p:cNvSpPr/>
              <p:nvPr/>
            </p:nvSpPr>
            <p:spPr bwMode="auto">
              <a:xfrm>
                <a:off x="59436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6" name="Rectangle 225"/>
              <p:cNvSpPr/>
              <p:nvPr/>
            </p:nvSpPr>
            <p:spPr bwMode="auto">
              <a:xfrm>
                <a:off x="60960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7" name="Rectangle 226"/>
              <p:cNvSpPr/>
              <p:nvPr/>
            </p:nvSpPr>
            <p:spPr bwMode="auto">
              <a:xfrm>
                <a:off x="65532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8" name="Rectangle 227"/>
              <p:cNvSpPr/>
              <p:nvPr/>
            </p:nvSpPr>
            <p:spPr bwMode="auto">
              <a:xfrm>
                <a:off x="67056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9" name="Rectangle 228"/>
              <p:cNvSpPr/>
              <p:nvPr/>
            </p:nvSpPr>
            <p:spPr bwMode="auto">
              <a:xfrm>
                <a:off x="68580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0" name="Rectangle 229"/>
              <p:cNvSpPr/>
              <p:nvPr/>
            </p:nvSpPr>
            <p:spPr bwMode="auto">
              <a:xfrm>
                <a:off x="70104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1" name="Rectangle 230"/>
              <p:cNvSpPr/>
              <p:nvPr/>
            </p:nvSpPr>
            <p:spPr bwMode="auto">
              <a:xfrm>
                <a:off x="71628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2" name="Rectangle 231"/>
              <p:cNvSpPr/>
              <p:nvPr/>
            </p:nvSpPr>
            <p:spPr bwMode="auto">
              <a:xfrm>
                <a:off x="73152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3" name="Rectangle 232"/>
              <p:cNvSpPr/>
              <p:nvPr/>
            </p:nvSpPr>
            <p:spPr bwMode="auto">
              <a:xfrm>
                <a:off x="6248400" y="19050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</p:grpSp>
        <p:sp>
          <p:nvSpPr>
            <p:cNvPr id="369" name="Rectangle 368"/>
            <p:cNvSpPr/>
            <p:nvPr/>
          </p:nvSpPr>
          <p:spPr bwMode="auto">
            <a:xfrm>
              <a:off x="5410200" y="1447800"/>
              <a:ext cx="2743200" cy="20574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cxnSp>
        <p:nvCxnSpPr>
          <p:cNvPr id="261" name="Elbow Connector 260"/>
          <p:cNvCxnSpPr>
            <a:stCxn id="232" idx="2"/>
            <a:endCxn id="220" idx="0"/>
          </p:cNvCxnSpPr>
          <p:nvPr/>
        </p:nvCxnSpPr>
        <p:spPr bwMode="auto">
          <a:xfrm rot="5400000">
            <a:off x="6210300" y="2628900"/>
            <a:ext cx="1143000" cy="19812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oval" w="med" len="med"/>
            <a:tailEnd type="arrow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L1 Trigger Diagram</a:t>
            </a:r>
            <a:endParaRPr lang="en-US" dirty="0"/>
          </a:p>
        </p:txBody>
      </p:sp>
      <p:sp>
        <p:nvSpPr>
          <p:cNvPr id="241" name="Rectangular Callout 240"/>
          <p:cNvSpPr/>
          <p:nvPr/>
        </p:nvSpPr>
        <p:spPr bwMode="auto">
          <a:xfrm>
            <a:off x="6096000" y="4648200"/>
            <a:ext cx="2819400" cy="1600200"/>
          </a:xfrm>
          <a:prstGeom prst="wedgeRectCallout">
            <a:avLst>
              <a:gd name="adj1" fmla="val 14608"/>
              <a:gd name="adj2" fmla="val -157651"/>
            </a:avLst>
          </a:prstGeom>
          <a:solidFill>
            <a:schemeClr val="accent6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Trigger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 Supervisor</a:t>
            </a:r>
            <a:endParaRPr lang="en-US" sz="160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en-US" sz="1600" dirty="0" smtClean="0"/>
              <a:t>Calculate 8 bit trigger types from 32 bit trigger pattern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Prescale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triggers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600" dirty="0" smtClean="0"/>
              <a:t> Transfer trigger and sync signal to TD (16 bit total)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42" name="Striped Right Arrow 241"/>
          <p:cNvSpPr/>
          <p:nvPr/>
        </p:nvSpPr>
        <p:spPr bwMode="auto">
          <a:xfrm rot="10800000">
            <a:off x="7010400" y="2514600"/>
            <a:ext cx="914400" cy="304800"/>
          </a:xfrm>
          <a:prstGeom prst="stripedRightArrow">
            <a:avLst>
              <a:gd name="adj1" fmla="val 50000"/>
              <a:gd name="adj2" fmla="val 89759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43" name="Rectangular Callout 242"/>
          <p:cNvSpPr/>
          <p:nvPr/>
        </p:nvSpPr>
        <p:spPr bwMode="auto">
          <a:xfrm>
            <a:off x="6096000" y="3810000"/>
            <a:ext cx="2819400" cy="609600"/>
          </a:xfrm>
          <a:prstGeom prst="wedgeRectCallout">
            <a:avLst>
              <a:gd name="adj1" fmla="val -897"/>
              <a:gd name="adj2" fmla="val -235355"/>
            </a:avLst>
          </a:prstGeom>
          <a:solidFill>
            <a:schemeClr val="accent6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VXS Serial Link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16 bit @ 62.5 MHz: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1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Gbps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9" name="Rectangular Callout 238"/>
          <p:cNvSpPr/>
          <p:nvPr/>
        </p:nvSpPr>
        <p:spPr bwMode="auto">
          <a:xfrm>
            <a:off x="304800" y="3810000"/>
            <a:ext cx="2819400" cy="1066800"/>
          </a:xfrm>
          <a:prstGeom prst="wedgeRectCallout">
            <a:avLst>
              <a:gd name="adj1" fmla="val 150981"/>
              <a:gd name="adj2" fmla="val -138032"/>
            </a:avLst>
          </a:prstGeom>
          <a:solidFill>
            <a:schemeClr val="accent4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</a:rPr>
              <a:t>Trigger Distribution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600" dirty="0" smtClean="0"/>
              <a:t> Distribute trigger, clock and synchronize signals to TI in each Crate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44" name="Rectangular Callout 243"/>
          <p:cNvSpPr/>
          <p:nvPr/>
        </p:nvSpPr>
        <p:spPr bwMode="auto">
          <a:xfrm>
            <a:off x="304800" y="5638800"/>
            <a:ext cx="2819400" cy="609600"/>
          </a:xfrm>
          <a:prstGeom prst="wedgeRectCallout">
            <a:avLst>
              <a:gd name="adj1" fmla="val 142330"/>
              <a:gd name="adj2" fmla="val -356439"/>
            </a:avLst>
          </a:prstGeom>
          <a:solidFill>
            <a:schemeClr val="accent5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</a:rPr>
              <a:t>Fiber Optics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16 bit @ 62.5 MHz: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en-US" sz="1600" dirty="0" smtClean="0"/>
              <a:t>1 </a:t>
            </a:r>
            <a:r>
              <a:rPr lang="en-US" sz="1600" dirty="0" err="1" smtClean="0"/>
              <a:t>G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bps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10" name="Group 233"/>
          <p:cNvGrpSpPr/>
          <p:nvPr/>
        </p:nvGrpSpPr>
        <p:grpSpPr>
          <a:xfrm>
            <a:off x="2362200" y="1600200"/>
            <a:ext cx="152400" cy="1524000"/>
            <a:chOff x="4648200" y="1828800"/>
            <a:chExt cx="152400" cy="1524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7" name="Rectangle 236"/>
            <p:cNvSpPr/>
            <p:nvPr/>
          </p:nvSpPr>
          <p:spPr bwMode="auto">
            <a:xfrm>
              <a:off x="4648200" y="1828800"/>
              <a:ext cx="152400" cy="762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240" name="Rectangle 239"/>
            <p:cNvSpPr/>
            <p:nvPr/>
          </p:nvSpPr>
          <p:spPr bwMode="auto">
            <a:xfrm>
              <a:off x="4648200" y="1905000"/>
              <a:ext cx="152400" cy="13716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</a:rPr>
                <a:t>GTP</a:t>
              </a:r>
            </a:p>
          </p:txBody>
        </p:sp>
        <p:sp>
          <p:nvSpPr>
            <p:cNvPr id="246" name="Rectangle 245"/>
            <p:cNvSpPr/>
            <p:nvPr/>
          </p:nvSpPr>
          <p:spPr bwMode="auto">
            <a:xfrm>
              <a:off x="4648200" y="3276600"/>
              <a:ext cx="152400" cy="762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cxnSp>
        <p:nvCxnSpPr>
          <p:cNvPr id="258" name="Elbow Connector 257"/>
          <p:cNvCxnSpPr>
            <a:stCxn id="92" idx="0"/>
            <a:endCxn id="169" idx="0"/>
          </p:cNvCxnSpPr>
          <p:nvPr/>
        </p:nvCxnSpPr>
        <p:spPr bwMode="auto">
          <a:xfrm rot="5400000" flipH="1" flipV="1">
            <a:off x="5181600" y="-1066800"/>
            <a:ext cx="1588" cy="5486400"/>
          </a:xfrm>
          <a:prstGeom prst="bentConnector3">
            <a:avLst>
              <a:gd name="adj1" fmla="val 26883132"/>
            </a:avLst>
          </a:prstGeom>
          <a:solidFill>
            <a:schemeClr val="accent1"/>
          </a:solidFill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oval" w="med" len="med"/>
            <a:tailEnd type="arrow"/>
          </a:ln>
          <a:effectLst/>
        </p:spPr>
      </p:cxnSp>
      <p:sp>
        <p:nvSpPr>
          <p:cNvPr id="235" name="Date Placeholder 234"/>
          <p:cNvSpPr>
            <a:spLocks noGrp="1"/>
          </p:cNvSpPr>
          <p:nvPr>
            <p:ph type="dt" sz="half" idx="4294967295"/>
          </p:nvPr>
        </p:nvSpPr>
        <p:spPr>
          <a:xfrm>
            <a:off x="6858000" y="6477000"/>
            <a:ext cx="1295400" cy="2895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3/25/2011</a:t>
            </a:r>
            <a:endParaRPr lang="en-US"/>
          </a:p>
        </p:txBody>
      </p:sp>
      <p:sp>
        <p:nvSpPr>
          <p:cNvPr id="236" name="Footer Placeholder 235"/>
          <p:cNvSpPr>
            <a:spLocks noGrp="1"/>
          </p:cNvSpPr>
          <p:nvPr>
            <p:ph type="ftr" sz="quarter" idx="4294967295"/>
          </p:nvPr>
        </p:nvSpPr>
        <p:spPr>
          <a:xfrm>
            <a:off x="2358479" y="6553200"/>
            <a:ext cx="4499521" cy="304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SoLID SIDIS Collaboration Meeting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Rectangle 237"/>
          <p:cNvSpPr/>
          <p:nvPr/>
        </p:nvSpPr>
        <p:spPr bwMode="auto">
          <a:xfrm>
            <a:off x="304800" y="3810000"/>
            <a:ext cx="28194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VME Readout Controller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Gigabit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ethernet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3" name="Group 369"/>
          <p:cNvGrpSpPr/>
          <p:nvPr/>
        </p:nvGrpSpPr>
        <p:grpSpPr>
          <a:xfrm>
            <a:off x="5410200" y="1447800"/>
            <a:ext cx="2743200" cy="2057400"/>
            <a:chOff x="5410200" y="1447800"/>
            <a:chExt cx="2743200" cy="2057400"/>
          </a:xfrm>
        </p:grpSpPr>
        <p:grpSp>
          <p:nvGrpSpPr>
            <p:cNvPr id="4" name="Group 233"/>
            <p:cNvGrpSpPr/>
            <p:nvPr/>
          </p:nvGrpSpPr>
          <p:grpSpPr>
            <a:xfrm>
              <a:off x="5486400" y="1524000"/>
              <a:ext cx="2590800" cy="1905000"/>
              <a:chOff x="5105400" y="1752600"/>
              <a:chExt cx="2590800" cy="1905000"/>
            </a:xfrm>
          </p:grpSpPr>
          <p:sp>
            <p:nvSpPr>
              <p:cNvPr id="122" name="Rectangle 121"/>
              <p:cNvSpPr/>
              <p:nvPr/>
            </p:nvSpPr>
            <p:spPr bwMode="auto">
              <a:xfrm>
                <a:off x="5105400" y="1752600"/>
                <a:ext cx="2590800" cy="1905000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3" name="Rectangle 122"/>
              <p:cNvSpPr/>
              <p:nvPr/>
            </p:nvSpPr>
            <p:spPr bwMode="auto">
              <a:xfrm>
                <a:off x="5181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4" name="Rectangle 123"/>
              <p:cNvSpPr/>
              <p:nvPr/>
            </p:nvSpPr>
            <p:spPr bwMode="auto">
              <a:xfrm>
                <a:off x="5181600" y="1905000"/>
                <a:ext cx="152400" cy="1371600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CPU</a:t>
                </a:r>
              </a:p>
            </p:txBody>
          </p:sp>
          <p:sp>
            <p:nvSpPr>
              <p:cNvPr id="125" name="Rectangle 124"/>
              <p:cNvSpPr/>
              <p:nvPr/>
            </p:nvSpPr>
            <p:spPr bwMode="auto">
              <a:xfrm>
                <a:off x="5181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6" name="Rectangle 125"/>
              <p:cNvSpPr/>
              <p:nvPr/>
            </p:nvSpPr>
            <p:spPr bwMode="auto">
              <a:xfrm>
                <a:off x="53340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 bwMode="auto">
              <a:xfrm>
                <a:off x="53340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128" name="Rectangle 127"/>
              <p:cNvSpPr/>
              <p:nvPr/>
            </p:nvSpPr>
            <p:spPr bwMode="auto">
              <a:xfrm>
                <a:off x="53340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 bwMode="auto">
              <a:xfrm>
                <a:off x="54864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 bwMode="auto">
              <a:xfrm>
                <a:off x="54864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131" name="Rectangle 130"/>
              <p:cNvSpPr/>
              <p:nvPr/>
            </p:nvSpPr>
            <p:spPr bwMode="auto">
              <a:xfrm>
                <a:off x="54864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 bwMode="auto">
              <a:xfrm>
                <a:off x="56388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 bwMode="auto">
              <a:xfrm>
                <a:off x="56388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 bwMode="auto">
              <a:xfrm>
                <a:off x="57912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 bwMode="auto">
              <a:xfrm>
                <a:off x="57912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 bwMode="auto">
              <a:xfrm>
                <a:off x="5943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 bwMode="auto">
              <a:xfrm>
                <a:off x="5943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 bwMode="auto">
              <a:xfrm>
                <a:off x="60960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 bwMode="auto">
              <a:xfrm>
                <a:off x="60960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 bwMode="auto">
              <a:xfrm>
                <a:off x="62484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 bwMode="auto">
              <a:xfrm>
                <a:off x="62484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 bwMode="auto">
              <a:xfrm>
                <a:off x="64008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 bwMode="auto">
              <a:xfrm>
                <a:off x="6400800" y="19050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  <p:sp>
            <p:nvSpPr>
              <p:cNvPr id="149" name="Rectangle 148"/>
              <p:cNvSpPr/>
              <p:nvPr/>
            </p:nvSpPr>
            <p:spPr bwMode="auto">
              <a:xfrm>
                <a:off x="64008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 bwMode="auto">
              <a:xfrm>
                <a:off x="65532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 bwMode="auto">
              <a:xfrm>
                <a:off x="65532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 bwMode="auto">
              <a:xfrm>
                <a:off x="6705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 bwMode="auto">
              <a:xfrm>
                <a:off x="6705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6" name="Rectangle 155"/>
              <p:cNvSpPr/>
              <p:nvPr/>
            </p:nvSpPr>
            <p:spPr bwMode="auto">
              <a:xfrm>
                <a:off x="68580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8" name="Rectangle 157"/>
              <p:cNvSpPr/>
              <p:nvPr/>
            </p:nvSpPr>
            <p:spPr bwMode="auto">
              <a:xfrm>
                <a:off x="68580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 bwMode="auto">
              <a:xfrm>
                <a:off x="70104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 bwMode="auto">
              <a:xfrm>
                <a:off x="70104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 bwMode="auto">
              <a:xfrm>
                <a:off x="71628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 bwMode="auto">
              <a:xfrm>
                <a:off x="71628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 bwMode="auto">
              <a:xfrm>
                <a:off x="73152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7" name="Rectangle 166"/>
              <p:cNvSpPr/>
              <p:nvPr/>
            </p:nvSpPr>
            <p:spPr bwMode="auto">
              <a:xfrm>
                <a:off x="73152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8" name="Rectangle 167"/>
              <p:cNvSpPr/>
              <p:nvPr/>
            </p:nvSpPr>
            <p:spPr bwMode="auto">
              <a:xfrm>
                <a:off x="7467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9" name="Rectangle 168"/>
              <p:cNvSpPr/>
              <p:nvPr/>
            </p:nvSpPr>
            <p:spPr bwMode="auto">
              <a:xfrm>
                <a:off x="7467600" y="1905000"/>
                <a:ext cx="152400" cy="13716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TS</a:t>
                </a:r>
              </a:p>
            </p:txBody>
          </p:sp>
          <p:sp>
            <p:nvSpPr>
              <p:cNvPr id="170" name="Rectangle 169"/>
              <p:cNvSpPr/>
              <p:nvPr/>
            </p:nvSpPr>
            <p:spPr bwMode="auto">
              <a:xfrm>
                <a:off x="7467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1" name="Rectangle 170"/>
              <p:cNvSpPr/>
              <p:nvPr/>
            </p:nvSpPr>
            <p:spPr bwMode="auto">
              <a:xfrm>
                <a:off x="5181600" y="3352800"/>
                <a:ext cx="2438400" cy="2286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VXS Crate</a:t>
                </a:r>
              </a:p>
            </p:txBody>
          </p:sp>
          <p:sp>
            <p:nvSpPr>
              <p:cNvPr id="223" name="Rectangle 222"/>
              <p:cNvSpPr/>
              <p:nvPr/>
            </p:nvSpPr>
            <p:spPr bwMode="auto">
              <a:xfrm>
                <a:off x="56388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4" name="Rectangle 223"/>
              <p:cNvSpPr/>
              <p:nvPr/>
            </p:nvSpPr>
            <p:spPr bwMode="auto">
              <a:xfrm>
                <a:off x="57912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5" name="Rectangle 224"/>
              <p:cNvSpPr/>
              <p:nvPr/>
            </p:nvSpPr>
            <p:spPr bwMode="auto">
              <a:xfrm>
                <a:off x="59436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6" name="Rectangle 225"/>
              <p:cNvSpPr/>
              <p:nvPr/>
            </p:nvSpPr>
            <p:spPr bwMode="auto">
              <a:xfrm>
                <a:off x="60960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7" name="Rectangle 226"/>
              <p:cNvSpPr/>
              <p:nvPr/>
            </p:nvSpPr>
            <p:spPr bwMode="auto">
              <a:xfrm>
                <a:off x="65532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8" name="Rectangle 227"/>
              <p:cNvSpPr/>
              <p:nvPr/>
            </p:nvSpPr>
            <p:spPr bwMode="auto">
              <a:xfrm>
                <a:off x="67056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9" name="Rectangle 228"/>
              <p:cNvSpPr/>
              <p:nvPr/>
            </p:nvSpPr>
            <p:spPr bwMode="auto">
              <a:xfrm>
                <a:off x="68580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0" name="Rectangle 229"/>
              <p:cNvSpPr/>
              <p:nvPr/>
            </p:nvSpPr>
            <p:spPr bwMode="auto">
              <a:xfrm>
                <a:off x="70104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1" name="Rectangle 230"/>
              <p:cNvSpPr/>
              <p:nvPr/>
            </p:nvSpPr>
            <p:spPr bwMode="auto">
              <a:xfrm>
                <a:off x="71628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2" name="Rectangle 231"/>
              <p:cNvSpPr/>
              <p:nvPr/>
            </p:nvSpPr>
            <p:spPr bwMode="auto">
              <a:xfrm>
                <a:off x="73152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3" name="Rectangle 232"/>
              <p:cNvSpPr/>
              <p:nvPr/>
            </p:nvSpPr>
            <p:spPr bwMode="auto">
              <a:xfrm>
                <a:off x="6248400" y="19050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</p:grpSp>
        <p:sp>
          <p:nvSpPr>
            <p:cNvPr id="369" name="Rectangle 368"/>
            <p:cNvSpPr/>
            <p:nvPr/>
          </p:nvSpPr>
          <p:spPr bwMode="auto">
            <a:xfrm>
              <a:off x="5410200" y="1447800"/>
              <a:ext cx="2743200" cy="205740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5" name="Group 375"/>
          <p:cNvGrpSpPr/>
          <p:nvPr/>
        </p:nvGrpSpPr>
        <p:grpSpPr>
          <a:xfrm>
            <a:off x="7696200" y="1600200"/>
            <a:ext cx="152400" cy="1524000"/>
            <a:chOff x="4648200" y="1828800"/>
            <a:chExt cx="152400" cy="1524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73" name="Rectangle 372"/>
            <p:cNvSpPr/>
            <p:nvPr/>
          </p:nvSpPr>
          <p:spPr bwMode="auto">
            <a:xfrm>
              <a:off x="4648200" y="1828800"/>
              <a:ext cx="152400" cy="762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374" name="Rectangle 373"/>
            <p:cNvSpPr/>
            <p:nvPr/>
          </p:nvSpPr>
          <p:spPr bwMode="auto">
            <a:xfrm>
              <a:off x="4648200" y="1905000"/>
              <a:ext cx="152400" cy="1371600"/>
            </a:xfrm>
            <a:prstGeom prst="rect">
              <a:avLst/>
            </a:prstGeom>
            <a:solidFill>
              <a:srgbClr val="7030A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dirty="0" smtClean="0">
                  <a:solidFill>
                    <a:schemeClr val="bg1"/>
                  </a:solidFill>
                  <a:latin typeface="+mj-lt"/>
                </a:rPr>
                <a:t>TD</a:t>
              </a: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endParaRPr>
            </a:p>
          </p:txBody>
        </p:sp>
        <p:sp>
          <p:nvSpPr>
            <p:cNvPr id="375" name="Rectangle 374"/>
            <p:cNvSpPr/>
            <p:nvPr/>
          </p:nvSpPr>
          <p:spPr bwMode="auto">
            <a:xfrm>
              <a:off x="4648200" y="3276600"/>
              <a:ext cx="152400" cy="762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6" name="Group 376"/>
          <p:cNvGrpSpPr/>
          <p:nvPr/>
        </p:nvGrpSpPr>
        <p:grpSpPr>
          <a:xfrm>
            <a:off x="1143000" y="1447800"/>
            <a:ext cx="2743200" cy="2057400"/>
            <a:chOff x="1143000" y="1447800"/>
            <a:chExt cx="2743200" cy="2057400"/>
          </a:xfrm>
        </p:grpSpPr>
        <p:grpSp>
          <p:nvGrpSpPr>
            <p:cNvPr id="7" name="Group 251"/>
            <p:cNvGrpSpPr/>
            <p:nvPr/>
          </p:nvGrpSpPr>
          <p:grpSpPr>
            <a:xfrm>
              <a:off x="1219200" y="1524000"/>
              <a:ext cx="2590800" cy="1905000"/>
              <a:chOff x="1219200" y="1524000"/>
              <a:chExt cx="2590800" cy="1905000"/>
            </a:xfrm>
          </p:grpSpPr>
          <p:sp>
            <p:nvSpPr>
              <p:cNvPr id="119" name="Rectangle 118"/>
              <p:cNvSpPr/>
              <p:nvPr/>
            </p:nvSpPr>
            <p:spPr bwMode="auto">
              <a:xfrm>
                <a:off x="1219200" y="1524000"/>
                <a:ext cx="2590800" cy="1905000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 bwMode="auto">
              <a:xfrm>
                <a:off x="1295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 bwMode="auto">
              <a:xfrm>
                <a:off x="1295400" y="1676400"/>
                <a:ext cx="152400" cy="1371600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CPU</a:t>
                </a:r>
              </a:p>
            </p:txBody>
          </p:sp>
          <p:sp>
            <p:nvSpPr>
              <p:cNvPr id="72" name="Rectangle 71"/>
              <p:cNvSpPr/>
              <p:nvPr/>
            </p:nvSpPr>
            <p:spPr bwMode="auto">
              <a:xfrm>
                <a:off x="1295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14478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 bwMode="auto">
              <a:xfrm>
                <a:off x="14478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75" name="Rectangle 74"/>
              <p:cNvSpPr/>
              <p:nvPr/>
            </p:nvSpPr>
            <p:spPr bwMode="auto">
              <a:xfrm>
                <a:off x="14478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 bwMode="auto">
              <a:xfrm>
                <a:off x="16002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 bwMode="auto">
              <a:xfrm>
                <a:off x="16002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78" name="Rectangle 77"/>
              <p:cNvSpPr/>
              <p:nvPr/>
            </p:nvSpPr>
            <p:spPr bwMode="auto">
              <a:xfrm>
                <a:off x="16002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 bwMode="auto">
              <a:xfrm>
                <a:off x="17526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 bwMode="auto">
              <a:xfrm>
                <a:off x="17526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81" name="Rectangle 80"/>
              <p:cNvSpPr/>
              <p:nvPr/>
            </p:nvSpPr>
            <p:spPr bwMode="auto">
              <a:xfrm>
                <a:off x="17526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 bwMode="auto">
              <a:xfrm>
                <a:off x="19050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 bwMode="auto">
              <a:xfrm>
                <a:off x="1905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19050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 bwMode="auto">
              <a:xfrm>
                <a:off x="2057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 bwMode="auto">
              <a:xfrm>
                <a:off x="20574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87" name="Rectangle 86"/>
              <p:cNvSpPr/>
              <p:nvPr/>
            </p:nvSpPr>
            <p:spPr bwMode="auto">
              <a:xfrm>
                <a:off x="2057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 bwMode="auto">
              <a:xfrm>
                <a:off x="22098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 bwMode="auto">
              <a:xfrm>
                <a:off x="22098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 bwMode="auto">
              <a:xfrm>
                <a:off x="22098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 bwMode="auto">
              <a:xfrm>
                <a:off x="23622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 bwMode="auto">
              <a:xfrm>
                <a:off x="23622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GTP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23622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 bwMode="auto">
              <a:xfrm>
                <a:off x="25146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 bwMode="auto">
              <a:xfrm>
                <a:off x="2514600" y="16764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 bwMode="auto">
              <a:xfrm>
                <a:off x="25146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 bwMode="auto">
              <a:xfrm>
                <a:off x="26670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 bwMode="auto">
              <a:xfrm>
                <a:off x="2667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99" name="Rectangle 98"/>
              <p:cNvSpPr/>
              <p:nvPr/>
            </p:nvSpPr>
            <p:spPr bwMode="auto">
              <a:xfrm>
                <a:off x="26670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 bwMode="auto">
              <a:xfrm>
                <a:off x="2819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 bwMode="auto">
              <a:xfrm>
                <a:off x="28194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02" name="Rectangle 101"/>
              <p:cNvSpPr/>
              <p:nvPr/>
            </p:nvSpPr>
            <p:spPr bwMode="auto">
              <a:xfrm>
                <a:off x="2819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 bwMode="auto">
              <a:xfrm>
                <a:off x="29718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 bwMode="auto">
              <a:xfrm>
                <a:off x="29718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05" name="Rectangle 104"/>
              <p:cNvSpPr/>
              <p:nvPr/>
            </p:nvSpPr>
            <p:spPr bwMode="auto">
              <a:xfrm>
                <a:off x="29718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 bwMode="auto">
              <a:xfrm>
                <a:off x="31242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 bwMode="auto">
              <a:xfrm>
                <a:off x="31242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08" name="Rectangle 107"/>
              <p:cNvSpPr/>
              <p:nvPr/>
            </p:nvSpPr>
            <p:spPr bwMode="auto">
              <a:xfrm>
                <a:off x="31242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 bwMode="auto">
              <a:xfrm>
                <a:off x="32766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 bwMode="auto">
              <a:xfrm>
                <a:off x="32766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11" name="Rectangle 110"/>
              <p:cNvSpPr/>
              <p:nvPr/>
            </p:nvSpPr>
            <p:spPr bwMode="auto">
              <a:xfrm>
                <a:off x="32766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 bwMode="auto">
              <a:xfrm>
                <a:off x="34290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 bwMode="auto">
              <a:xfrm>
                <a:off x="3429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14" name="Rectangle 113"/>
              <p:cNvSpPr/>
              <p:nvPr/>
            </p:nvSpPr>
            <p:spPr bwMode="auto">
              <a:xfrm>
                <a:off x="34290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 bwMode="auto">
              <a:xfrm>
                <a:off x="3581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6" name="Rectangle 115"/>
              <p:cNvSpPr/>
              <p:nvPr/>
            </p:nvSpPr>
            <p:spPr bwMode="auto">
              <a:xfrm>
                <a:off x="3581400" y="16764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TI</a:t>
                </a:r>
              </a:p>
            </p:txBody>
          </p:sp>
          <p:sp>
            <p:nvSpPr>
              <p:cNvPr id="117" name="Rectangle 116"/>
              <p:cNvSpPr/>
              <p:nvPr/>
            </p:nvSpPr>
            <p:spPr bwMode="auto">
              <a:xfrm>
                <a:off x="3581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 bwMode="auto">
              <a:xfrm>
                <a:off x="1295400" y="3124200"/>
                <a:ext cx="2438400" cy="2286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VXS Crate</a:t>
                </a:r>
              </a:p>
            </p:txBody>
          </p:sp>
          <p:sp>
            <p:nvSpPr>
              <p:cNvPr id="251" name="Rectangle 250"/>
              <p:cNvSpPr/>
              <p:nvPr/>
            </p:nvSpPr>
            <p:spPr bwMode="auto">
              <a:xfrm>
                <a:off x="3429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</p:grpSp>
        <p:sp>
          <p:nvSpPr>
            <p:cNvPr id="367" name="Rectangle 366"/>
            <p:cNvSpPr/>
            <p:nvPr/>
          </p:nvSpPr>
          <p:spPr bwMode="auto">
            <a:xfrm>
              <a:off x="1143000" y="1447800"/>
              <a:ext cx="2743200" cy="205740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8" name="Group 371"/>
          <p:cNvGrpSpPr/>
          <p:nvPr/>
        </p:nvGrpSpPr>
        <p:grpSpPr>
          <a:xfrm>
            <a:off x="3276600" y="3962400"/>
            <a:ext cx="2743200" cy="2057400"/>
            <a:chOff x="3276600" y="3962400"/>
            <a:chExt cx="2743200" cy="2057400"/>
          </a:xfrm>
        </p:grpSpPr>
        <p:grpSp>
          <p:nvGrpSpPr>
            <p:cNvPr id="9" name="Group 171"/>
            <p:cNvGrpSpPr/>
            <p:nvPr/>
          </p:nvGrpSpPr>
          <p:grpSpPr>
            <a:xfrm>
              <a:off x="3352800" y="4038600"/>
              <a:ext cx="2590800" cy="1905000"/>
              <a:chOff x="3962400" y="1676400"/>
              <a:chExt cx="2590800" cy="1905000"/>
            </a:xfrm>
          </p:grpSpPr>
          <p:sp>
            <p:nvSpPr>
              <p:cNvPr id="173" name="Rectangle 172"/>
              <p:cNvSpPr/>
              <p:nvPr/>
            </p:nvSpPr>
            <p:spPr bwMode="auto">
              <a:xfrm>
                <a:off x="3962400" y="1676400"/>
                <a:ext cx="2590800" cy="1905000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4" name="Rectangle 173"/>
              <p:cNvSpPr/>
              <p:nvPr/>
            </p:nvSpPr>
            <p:spPr bwMode="auto">
              <a:xfrm>
                <a:off x="4038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5" name="Rectangle 174"/>
              <p:cNvSpPr/>
              <p:nvPr/>
            </p:nvSpPr>
            <p:spPr bwMode="auto">
              <a:xfrm>
                <a:off x="4038600" y="1828800"/>
                <a:ext cx="152400" cy="1371600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CPU</a:t>
                </a:r>
              </a:p>
            </p:txBody>
          </p:sp>
          <p:sp>
            <p:nvSpPr>
              <p:cNvPr id="176" name="Rectangle 175"/>
              <p:cNvSpPr/>
              <p:nvPr/>
            </p:nvSpPr>
            <p:spPr bwMode="auto">
              <a:xfrm>
                <a:off x="4038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7" name="Rectangle 176"/>
              <p:cNvSpPr/>
              <p:nvPr/>
            </p:nvSpPr>
            <p:spPr bwMode="auto">
              <a:xfrm>
                <a:off x="41910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8" name="Rectangle 177"/>
              <p:cNvSpPr/>
              <p:nvPr/>
            </p:nvSpPr>
            <p:spPr bwMode="auto">
              <a:xfrm>
                <a:off x="41910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79" name="Rectangle 178"/>
              <p:cNvSpPr/>
              <p:nvPr/>
            </p:nvSpPr>
            <p:spPr bwMode="auto">
              <a:xfrm>
                <a:off x="41910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0" name="Rectangle 179"/>
              <p:cNvSpPr/>
              <p:nvPr/>
            </p:nvSpPr>
            <p:spPr bwMode="auto">
              <a:xfrm>
                <a:off x="43434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1" name="Rectangle 180"/>
              <p:cNvSpPr/>
              <p:nvPr/>
            </p:nvSpPr>
            <p:spPr bwMode="auto">
              <a:xfrm>
                <a:off x="43434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82" name="Rectangle 181"/>
              <p:cNvSpPr/>
              <p:nvPr/>
            </p:nvSpPr>
            <p:spPr bwMode="auto">
              <a:xfrm>
                <a:off x="43434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3" name="Rectangle 182"/>
              <p:cNvSpPr/>
              <p:nvPr/>
            </p:nvSpPr>
            <p:spPr bwMode="auto">
              <a:xfrm>
                <a:off x="44958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4" name="Rectangle 183"/>
              <p:cNvSpPr/>
              <p:nvPr/>
            </p:nvSpPr>
            <p:spPr bwMode="auto">
              <a:xfrm>
                <a:off x="44958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85" name="Rectangle 184"/>
              <p:cNvSpPr/>
              <p:nvPr/>
            </p:nvSpPr>
            <p:spPr bwMode="auto">
              <a:xfrm>
                <a:off x="44958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6" name="Rectangle 185"/>
              <p:cNvSpPr/>
              <p:nvPr/>
            </p:nvSpPr>
            <p:spPr bwMode="auto">
              <a:xfrm>
                <a:off x="46482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7" name="Rectangle 186"/>
              <p:cNvSpPr/>
              <p:nvPr/>
            </p:nvSpPr>
            <p:spPr bwMode="auto">
              <a:xfrm>
                <a:off x="46482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88" name="Rectangle 187"/>
              <p:cNvSpPr/>
              <p:nvPr/>
            </p:nvSpPr>
            <p:spPr bwMode="auto">
              <a:xfrm>
                <a:off x="46482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9" name="Rectangle 188"/>
              <p:cNvSpPr/>
              <p:nvPr/>
            </p:nvSpPr>
            <p:spPr bwMode="auto">
              <a:xfrm>
                <a:off x="4800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0" name="Rectangle 189"/>
              <p:cNvSpPr/>
              <p:nvPr/>
            </p:nvSpPr>
            <p:spPr bwMode="auto">
              <a:xfrm>
                <a:off x="48006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91" name="Rectangle 190"/>
              <p:cNvSpPr/>
              <p:nvPr/>
            </p:nvSpPr>
            <p:spPr bwMode="auto">
              <a:xfrm>
                <a:off x="4800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2" name="Rectangle 191"/>
              <p:cNvSpPr/>
              <p:nvPr/>
            </p:nvSpPr>
            <p:spPr bwMode="auto">
              <a:xfrm>
                <a:off x="49530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3" name="Rectangle 192"/>
              <p:cNvSpPr/>
              <p:nvPr/>
            </p:nvSpPr>
            <p:spPr bwMode="auto">
              <a:xfrm>
                <a:off x="49530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94" name="Rectangle 193"/>
              <p:cNvSpPr/>
              <p:nvPr/>
            </p:nvSpPr>
            <p:spPr bwMode="auto">
              <a:xfrm>
                <a:off x="49530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5" name="Rectangle 194"/>
              <p:cNvSpPr/>
              <p:nvPr/>
            </p:nvSpPr>
            <p:spPr bwMode="auto">
              <a:xfrm>
                <a:off x="51054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6" name="Rectangle 195"/>
              <p:cNvSpPr/>
              <p:nvPr/>
            </p:nvSpPr>
            <p:spPr bwMode="auto">
              <a:xfrm>
                <a:off x="5105400" y="1828800"/>
                <a:ext cx="152400" cy="1371600"/>
              </a:xfrm>
              <a:prstGeom prst="rect">
                <a:avLst/>
              </a:prstGeom>
              <a:solidFill>
                <a:srgbClr val="92D05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CTP</a:t>
                </a:r>
              </a:p>
            </p:txBody>
          </p:sp>
          <p:sp>
            <p:nvSpPr>
              <p:cNvPr id="197" name="Rectangle 196"/>
              <p:cNvSpPr/>
              <p:nvPr/>
            </p:nvSpPr>
            <p:spPr bwMode="auto">
              <a:xfrm>
                <a:off x="51054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8" name="Rectangle 197"/>
              <p:cNvSpPr/>
              <p:nvPr/>
            </p:nvSpPr>
            <p:spPr bwMode="auto">
              <a:xfrm>
                <a:off x="52578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9" name="Rectangle 198"/>
              <p:cNvSpPr/>
              <p:nvPr/>
            </p:nvSpPr>
            <p:spPr bwMode="auto">
              <a:xfrm>
                <a:off x="5257800" y="18288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  <p:sp>
            <p:nvSpPr>
              <p:cNvPr id="200" name="Rectangle 199"/>
              <p:cNvSpPr/>
              <p:nvPr/>
            </p:nvSpPr>
            <p:spPr bwMode="auto">
              <a:xfrm>
                <a:off x="52578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1" name="Rectangle 200"/>
              <p:cNvSpPr/>
              <p:nvPr/>
            </p:nvSpPr>
            <p:spPr bwMode="auto">
              <a:xfrm>
                <a:off x="54102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2" name="Rectangle 201"/>
              <p:cNvSpPr/>
              <p:nvPr/>
            </p:nvSpPr>
            <p:spPr bwMode="auto">
              <a:xfrm>
                <a:off x="54102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03" name="Rectangle 202"/>
              <p:cNvSpPr/>
              <p:nvPr/>
            </p:nvSpPr>
            <p:spPr bwMode="auto">
              <a:xfrm>
                <a:off x="54102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4" name="Rectangle 203"/>
              <p:cNvSpPr/>
              <p:nvPr/>
            </p:nvSpPr>
            <p:spPr bwMode="auto">
              <a:xfrm>
                <a:off x="5562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5" name="Rectangle 204"/>
              <p:cNvSpPr/>
              <p:nvPr/>
            </p:nvSpPr>
            <p:spPr bwMode="auto">
              <a:xfrm>
                <a:off x="55626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06" name="Rectangle 205"/>
              <p:cNvSpPr/>
              <p:nvPr/>
            </p:nvSpPr>
            <p:spPr bwMode="auto">
              <a:xfrm>
                <a:off x="5562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7" name="Rectangle 206"/>
              <p:cNvSpPr/>
              <p:nvPr/>
            </p:nvSpPr>
            <p:spPr bwMode="auto">
              <a:xfrm>
                <a:off x="57150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8" name="Rectangle 207"/>
              <p:cNvSpPr/>
              <p:nvPr/>
            </p:nvSpPr>
            <p:spPr bwMode="auto">
              <a:xfrm>
                <a:off x="57150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09" name="Rectangle 208"/>
              <p:cNvSpPr/>
              <p:nvPr/>
            </p:nvSpPr>
            <p:spPr bwMode="auto">
              <a:xfrm>
                <a:off x="57150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0" name="Rectangle 209"/>
              <p:cNvSpPr/>
              <p:nvPr/>
            </p:nvSpPr>
            <p:spPr bwMode="auto">
              <a:xfrm>
                <a:off x="58674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1" name="Rectangle 210"/>
              <p:cNvSpPr/>
              <p:nvPr/>
            </p:nvSpPr>
            <p:spPr bwMode="auto">
              <a:xfrm>
                <a:off x="58674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12" name="Rectangle 211"/>
              <p:cNvSpPr/>
              <p:nvPr/>
            </p:nvSpPr>
            <p:spPr bwMode="auto">
              <a:xfrm>
                <a:off x="58674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3" name="Rectangle 212"/>
              <p:cNvSpPr/>
              <p:nvPr/>
            </p:nvSpPr>
            <p:spPr bwMode="auto">
              <a:xfrm>
                <a:off x="60198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4" name="Rectangle 213"/>
              <p:cNvSpPr/>
              <p:nvPr/>
            </p:nvSpPr>
            <p:spPr bwMode="auto">
              <a:xfrm>
                <a:off x="60198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15" name="Rectangle 214"/>
              <p:cNvSpPr/>
              <p:nvPr/>
            </p:nvSpPr>
            <p:spPr bwMode="auto">
              <a:xfrm>
                <a:off x="60198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6" name="Rectangle 215"/>
              <p:cNvSpPr/>
              <p:nvPr/>
            </p:nvSpPr>
            <p:spPr bwMode="auto">
              <a:xfrm>
                <a:off x="61722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7" name="Rectangle 216"/>
              <p:cNvSpPr/>
              <p:nvPr/>
            </p:nvSpPr>
            <p:spPr bwMode="auto">
              <a:xfrm>
                <a:off x="61722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18" name="Rectangle 217"/>
              <p:cNvSpPr/>
              <p:nvPr/>
            </p:nvSpPr>
            <p:spPr bwMode="auto">
              <a:xfrm>
                <a:off x="61722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9" name="Rectangle 218"/>
              <p:cNvSpPr/>
              <p:nvPr/>
            </p:nvSpPr>
            <p:spPr bwMode="auto">
              <a:xfrm>
                <a:off x="6324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20" name="Rectangle 219"/>
              <p:cNvSpPr/>
              <p:nvPr/>
            </p:nvSpPr>
            <p:spPr bwMode="auto">
              <a:xfrm>
                <a:off x="6324600" y="18288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TI</a:t>
                </a:r>
              </a:p>
            </p:txBody>
          </p:sp>
          <p:sp>
            <p:nvSpPr>
              <p:cNvPr id="221" name="Rectangle 220"/>
              <p:cNvSpPr/>
              <p:nvPr/>
            </p:nvSpPr>
            <p:spPr bwMode="auto">
              <a:xfrm>
                <a:off x="6324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22" name="Rectangle 221"/>
              <p:cNvSpPr/>
              <p:nvPr/>
            </p:nvSpPr>
            <p:spPr bwMode="auto">
              <a:xfrm>
                <a:off x="4038600" y="3276600"/>
                <a:ext cx="2438400" cy="2286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VXS Crate</a:t>
                </a:r>
              </a:p>
            </p:txBody>
          </p:sp>
        </p:grpSp>
        <p:sp>
          <p:nvSpPr>
            <p:cNvPr id="371" name="Rectangle 370"/>
            <p:cNvSpPr/>
            <p:nvPr/>
          </p:nvSpPr>
          <p:spPr bwMode="auto">
            <a:xfrm>
              <a:off x="3276600" y="3962400"/>
              <a:ext cx="2743200" cy="20574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cxnSp>
        <p:nvCxnSpPr>
          <p:cNvPr id="261" name="Elbow Connector 260"/>
          <p:cNvCxnSpPr>
            <a:stCxn id="232" idx="2"/>
            <a:endCxn id="220" idx="0"/>
          </p:cNvCxnSpPr>
          <p:nvPr/>
        </p:nvCxnSpPr>
        <p:spPr bwMode="auto">
          <a:xfrm rot="5400000">
            <a:off x="6210300" y="2628900"/>
            <a:ext cx="1143000" cy="19812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oval" w="med" len="med"/>
            <a:tailEnd type="arrow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L1 Trigger Diagram</a:t>
            </a:r>
            <a:endParaRPr lang="en-US" dirty="0"/>
          </a:p>
        </p:txBody>
      </p:sp>
      <p:sp>
        <p:nvSpPr>
          <p:cNvPr id="248" name="Rectangular Callout 247"/>
          <p:cNvSpPr/>
          <p:nvPr/>
        </p:nvSpPr>
        <p:spPr bwMode="auto">
          <a:xfrm>
            <a:off x="304800" y="5105400"/>
            <a:ext cx="2819400" cy="1143000"/>
          </a:xfrm>
          <a:prstGeom prst="wedgeRectCallout">
            <a:avLst>
              <a:gd name="adj1" fmla="val 105813"/>
              <a:gd name="adj2" fmla="val -39990"/>
            </a:avLst>
          </a:prstGeom>
          <a:solidFill>
            <a:schemeClr val="accent6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Signal Distribution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600" dirty="0" smtClean="0"/>
              <a:t> Distribute 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common signals to all modules: busy, sync</a:t>
            </a:r>
            <a:r>
              <a:rPr lang="en-US" sz="1600" dirty="0" smtClean="0"/>
              <a:t> and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trigger 1/2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258" name="Elbow Connector 257"/>
          <p:cNvCxnSpPr>
            <a:stCxn id="92" idx="0"/>
            <a:endCxn id="169" idx="0"/>
          </p:cNvCxnSpPr>
          <p:nvPr/>
        </p:nvCxnSpPr>
        <p:spPr bwMode="auto">
          <a:xfrm rot="5400000" flipH="1" flipV="1">
            <a:off x="5181600" y="-1066800"/>
            <a:ext cx="1588" cy="5486400"/>
          </a:xfrm>
          <a:prstGeom prst="bentConnector3">
            <a:avLst>
              <a:gd name="adj1" fmla="val 26883132"/>
            </a:avLst>
          </a:prstGeom>
          <a:solidFill>
            <a:schemeClr val="accent1"/>
          </a:solidFill>
          <a:ln w="38100" cap="flat" cmpd="sng" algn="ctr">
            <a:solidFill>
              <a:schemeClr val="accent6">
                <a:lumMod val="75000"/>
                <a:alpha val="25000"/>
              </a:schemeClr>
            </a:solidFill>
            <a:prstDash val="solid"/>
            <a:round/>
            <a:headEnd type="oval" w="med" len="med"/>
            <a:tailEnd type="arrow"/>
          </a:ln>
          <a:effectLst/>
        </p:spPr>
      </p:cxnSp>
      <p:cxnSp>
        <p:nvCxnSpPr>
          <p:cNvPr id="245" name="Elbow Connector 244"/>
          <p:cNvCxnSpPr>
            <a:stCxn id="196" idx="0"/>
            <a:endCxn id="74" idx="2"/>
          </p:cNvCxnSpPr>
          <p:nvPr/>
        </p:nvCxnSpPr>
        <p:spPr bwMode="auto">
          <a:xfrm rot="16200000" flipV="1">
            <a:off x="2476500" y="2095500"/>
            <a:ext cx="1143000" cy="3048000"/>
          </a:xfrm>
          <a:prstGeom prst="bentConnector3">
            <a:avLst>
              <a:gd name="adj1" fmla="val 49036"/>
            </a:avLst>
          </a:prstGeom>
          <a:solidFill>
            <a:schemeClr val="accent1"/>
          </a:solidFill>
          <a:ln w="28575" cap="flat" cmpd="sng" algn="ctr">
            <a:solidFill>
              <a:srgbClr val="0070C0">
                <a:alpha val="25000"/>
              </a:srgbClr>
            </a:solidFill>
            <a:prstDash val="solid"/>
            <a:round/>
            <a:headEnd type="oval" w="med" len="med"/>
            <a:tailEnd type="arrow"/>
          </a:ln>
          <a:effectLst/>
        </p:spPr>
      </p:cxnSp>
      <p:sp>
        <p:nvSpPr>
          <p:cNvPr id="234" name="Striped Right Arrow 233"/>
          <p:cNvSpPr/>
          <p:nvPr/>
        </p:nvSpPr>
        <p:spPr bwMode="auto">
          <a:xfrm rot="10800000">
            <a:off x="4724400" y="5181600"/>
            <a:ext cx="1066800" cy="304800"/>
          </a:xfrm>
          <a:prstGeom prst="stripedRightArrow">
            <a:avLst>
              <a:gd name="adj1" fmla="val 50000"/>
              <a:gd name="adj2" fmla="val 89759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40" name="Rectangular Callout 239"/>
          <p:cNvSpPr/>
          <p:nvPr/>
        </p:nvSpPr>
        <p:spPr bwMode="auto">
          <a:xfrm>
            <a:off x="6096000" y="5638800"/>
            <a:ext cx="2819400" cy="609600"/>
          </a:xfrm>
          <a:prstGeom prst="wedgeRectCallout">
            <a:avLst>
              <a:gd name="adj1" fmla="val -77523"/>
              <a:gd name="adj2" fmla="val -100838"/>
            </a:avLst>
          </a:prstGeom>
          <a:solidFill>
            <a:schemeClr val="accent6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VXS Serial Link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4 bit @ 250 MHz: 1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Gbps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50" name="Rectangular Callout 249"/>
          <p:cNvSpPr/>
          <p:nvPr/>
        </p:nvSpPr>
        <p:spPr bwMode="auto">
          <a:xfrm>
            <a:off x="6096000" y="3810000"/>
            <a:ext cx="2819400" cy="1371600"/>
          </a:xfrm>
          <a:prstGeom prst="wedgeRectCallout">
            <a:avLst>
              <a:gd name="adj1" fmla="val -61798"/>
              <a:gd name="adj2" fmla="val -3105"/>
            </a:avLst>
          </a:prstGeom>
          <a:solidFill>
            <a:schemeClr val="accent4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</a:rPr>
              <a:t>Trigger Interface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600" dirty="0" smtClean="0"/>
              <a:t> Receive trigger, clock and sync signals from TD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en-US" sz="1600" dirty="0" smtClean="0"/>
              <a:t>Make crate trigger decision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Pass signals to SD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5" name="Left Arrow 234"/>
          <p:cNvSpPr/>
          <p:nvPr/>
        </p:nvSpPr>
        <p:spPr bwMode="auto">
          <a:xfrm>
            <a:off x="2667000" y="4267200"/>
            <a:ext cx="838200" cy="381000"/>
          </a:xfrm>
          <a:prstGeom prst="leftArrow">
            <a:avLst>
              <a:gd name="adj1" fmla="val 50000"/>
              <a:gd name="adj2" fmla="val 68589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pic>
        <p:nvPicPr>
          <p:cNvPr id="239" name="Picture 238" descr="TI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3626843" y="1402357"/>
            <a:ext cx="2103120" cy="1584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1" name="TextBox 240"/>
          <p:cNvSpPr txBox="1"/>
          <p:nvPr/>
        </p:nvSpPr>
        <p:spPr>
          <a:xfrm>
            <a:off x="4267200" y="3352800"/>
            <a:ext cx="914400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TID</a:t>
            </a:r>
            <a:endParaRPr lang="en-US" dirty="0"/>
          </a:p>
        </p:txBody>
      </p:sp>
      <p:sp>
        <p:nvSpPr>
          <p:cNvPr id="236" name="Date Placeholder 235"/>
          <p:cNvSpPr>
            <a:spLocks noGrp="1"/>
          </p:cNvSpPr>
          <p:nvPr>
            <p:ph type="dt" sz="half" idx="4294967295"/>
          </p:nvPr>
        </p:nvSpPr>
        <p:spPr>
          <a:xfrm>
            <a:off x="6858000" y="6477000"/>
            <a:ext cx="1295400" cy="2895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3/25/2011</a:t>
            </a:r>
            <a:endParaRPr lang="en-US"/>
          </a:p>
        </p:txBody>
      </p:sp>
      <p:sp>
        <p:nvSpPr>
          <p:cNvPr id="237" name="Footer Placeholder 236"/>
          <p:cNvSpPr>
            <a:spLocks noGrp="1"/>
          </p:cNvSpPr>
          <p:nvPr>
            <p:ph type="ftr" sz="quarter" idx="4294967295"/>
          </p:nvPr>
        </p:nvSpPr>
        <p:spPr>
          <a:xfrm>
            <a:off x="2358479" y="6553200"/>
            <a:ext cx="4499521" cy="304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SoLID SIDIS Collaboration Meeting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 l="6123" t="19358" r="10864" b="20199"/>
          <a:stretch>
            <a:fillRect/>
          </a:stretch>
        </p:blipFill>
        <p:spPr bwMode="auto">
          <a:xfrm>
            <a:off x="0" y="1066800"/>
            <a:ext cx="4588162" cy="2585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detector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2493896"/>
            <a:ext cx="5437619" cy="3830704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rot="5400000">
            <a:off x="7353300" y="4229100"/>
            <a:ext cx="14478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077995" y="2667000"/>
            <a:ext cx="81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i="1" dirty="0" smtClean="0">
                <a:latin typeface="Arial"/>
                <a:cs typeface="Arial"/>
              </a:rPr>
              <a:t>TOF</a:t>
            </a:r>
          </a:p>
          <a:p>
            <a:pPr algn="ctr"/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time of flight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13" name="Straight Arrow Connector 12"/>
          <p:cNvCxnSpPr>
            <a:stCxn id="11" idx="2"/>
          </p:cNvCxnSpPr>
          <p:nvPr/>
        </p:nvCxnSpPr>
        <p:spPr>
          <a:xfrm rot="5400000">
            <a:off x="8048092" y="3066235"/>
            <a:ext cx="469662" cy="409856"/>
          </a:xfrm>
          <a:prstGeom prst="straightConnector1">
            <a:avLst/>
          </a:prstGeom>
          <a:ln w="3175" cmpd="sng">
            <a:solidFill>
              <a:schemeClr val="tx1">
                <a:lumMod val="85000"/>
                <a:lumOff val="15000"/>
              </a:schemeClr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nip Same Side Corner Rectangle 14"/>
          <p:cNvSpPr/>
          <p:nvPr/>
        </p:nvSpPr>
        <p:spPr>
          <a:xfrm rot="5400000">
            <a:off x="5100358" y="3992286"/>
            <a:ext cx="102867" cy="466017"/>
          </a:xfrm>
          <a:prstGeom prst="snip2SameRect">
            <a:avLst>
              <a:gd name="adj1" fmla="val 30081"/>
              <a:gd name="adj2" fmla="val 0"/>
            </a:avLst>
          </a:prstGeom>
          <a:solidFill>
            <a:schemeClr val="tx1">
              <a:lumMod val="75000"/>
              <a:lumOff val="25000"/>
              <a:alpha val="49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429000" y="3321328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i="1" dirty="0" smtClean="0">
                <a:latin typeface="Arial"/>
                <a:cs typeface="Arial"/>
              </a:rPr>
              <a:t>SC</a:t>
            </a:r>
          </a:p>
          <a:p>
            <a:pPr algn="ctr"/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start counter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991256" y="3658394"/>
            <a:ext cx="901047" cy="563290"/>
          </a:xfrm>
          <a:prstGeom prst="straightConnector1">
            <a:avLst/>
          </a:prstGeom>
          <a:ln w="3175" cmpd="sng">
            <a:solidFill>
              <a:schemeClr val="tx1">
                <a:lumMod val="85000"/>
                <a:lumOff val="15000"/>
              </a:schemeClr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283199" y="1066800"/>
            <a:ext cx="37592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600" dirty="0" smtClean="0"/>
              <a:t> 2.2T superconducting </a:t>
            </a:r>
            <a:r>
              <a:rPr lang="en-US" sz="1600" dirty="0" err="1" smtClean="0"/>
              <a:t>solenoidal</a:t>
            </a:r>
            <a:r>
              <a:rPr lang="en-US" sz="1600" dirty="0" smtClean="0"/>
              <a:t> magnet</a:t>
            </a:r>
          </a:p>
          <a:p>
            <a:pPr>
              <a:buFont typeface="Arial"/>
              <a:buChar char="•"/>
            </a:pPr>
            <a:r>
              <a:rPr lang="en-US" sz="1600" dirty="0" smtClean="0"/>
              <a:t> Fixed target (LH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)</a:t>
            </a:r>
          </a:p>
          <a:p>
            <a:pPr>
              <a:buFont typeface="Arial"/>
              <a:buChar char="•"/>
            </a:pPr>
            <a:r>
              <a:rPr lang="en-US" sz="1600" dirty="0" smtClean="0"/>
              <a:t> 10</a:t>
            </a:r>
            <a:r>
              <a:rPr lang="en-US" sz="1600" baseline="30000" dirty="0" smtClean="0"/>
              <a:t>8</a:t>
            </a:r>
            <a:r>
              <a:rPr lang="en-US" sz="1600" dirty="0" smtClean="0"/>
              <a:t> tagged </a:t>
            </a:r>
            <a:r>
              <a:rPr lang="en-US" sz="1600" dirty="0" err="1" smtClean="0">
                <a:latin typeface="Symbol" charset="2"/>
                <a:cs typeface="Symbol" charset="2"/>
              </a:rPr>
              <a:t>g</a:t>
            </a:r>
            <a:r>
              <a:rPr lang="en-US" sz="1600" dirty="0" err="1" smtClean="0"/>
              <a:t>/s</a:t>
            </a:r>
            <a:r>
              <a:rPr lang="en-US" sz="1600" dirty="0" smtClean="0"/>
              <a:t> (8.4-9.0GeV)</a:t>
            </a:r>
          </a:p>
          <a:p>
            <a:pPr>
              <a:buFont typeface="Arial"/>
              <a:buChar char="•"/>
            </a:pPr>
            <a:r>
              <a:rPr lang="en-US" sz="1600" dirty="0" smtClean="0"/>
              <a:t> hermetic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3137343" y="805190"/>
            <a:ext cx="872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 smtClean="0"/>
              <a:t>2.2 Tesla</a:t>
            </a:r>
          </a:p>
          <a:p>
            <a:pPr algn="ctr"/>
            <a:r>
              <a:rPr lang="en-US" sz="1400" b="1" i="1" dirty="0" smtClean="0"/>
              <a:t>Solenoid</a:t>
            </a:r>
            <a:endParaRPr lang="en-US" sz="1400" b="1" i="1" dirty="0"/>
          </a:p>
        </p:txBody>
      </p:sp>
      <p:cxnSp>
        <p:nvCxnSpPr>
          <p:cNvPr id="24" name="Straight Arrow Connector 23"/>
          <p:cNvCxnSpPr/>
          <p:nvPr/>
        </p:nvCxnSpPr>
        <p:spPr>
          <a:xfrm rot="5400000">
            <a:off x="2529620" y="1478930"/>
            <a:ext cx="913798" cy="6127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54"/>
          <p:cNvGrpSpPr/>
          <p:nvPr/>
        </p:nvGrpSpPr>
        <p:grpSpPr>
          <a:xfrm>
            <a:off x="274125" y="3657600"/>
            <a:ext cx="6641025" cy="882646"/>
            <a:chOff x="274125" y="3657600"/>
            <a:chExt cx="6641025" cy="882646"/>
          </a:xfrm>
        </p:grpSpPr>
        <p:sp>
          <p:nvSpPr>
            <p:cNvPr id="48" name="Rectangle 47"/>
            <p:cNvSpPr/>
            <p:nvPr/>
          </p:nvSpPr>
          <p:spPr>
            <a:xfrm>
              <a:off x="274125" y="3657600"/>
              <a:ext cx="3026198" cy="800220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924550" y="3914775"/>
              <a:ext cx="53975" cy="285749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238875" y="3916039"/>
              <a:ext cx="53975" cy="285749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559550" y="3916039"/>
              <a:ext cx="53975" cy="285749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861175" y="3916039"/>
              <a:ext cx="53975" cy="285749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924550" y="4254497"/>
              <a:ext cx="53975" cy="285749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238875" y="4254497"/>
              <a:ext cx="53975" cy="285749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559550" y="4254497"/>
              <a:ext cx="53975" cy="285749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861175" y="4251328"/>
              <a:ext cx="53975" cy="285749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867276" y="3914775"/>
              <a:ext cx="987424" cy="250825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867276" y="4286252"/>
              <a:ext cx="987424" cy="250825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50"/>
          <p:cNvGrpSpPr/>
          <p:nvPr/>
        </p:nvGrpSpPr>
        <p:grpSpPr>
          <a:xfrm>
            <a:off x="490483" y="3585839"/>
            <a:ext cx="8015342" cy="1705572"/>
            <a:chOff x="490483" y="3585839"/>
            <a:chExt cx="8015342" cy="1705572"/>
          </a:xfrm>
        </p:grpSpPr>
        <p:sp>
          <p:nvSpPr>
            <p:cNvPr id="50" name="Rectangle 49"/>
            <p:cNvSpPr/>
            <p:nvPr/>
          </p:nvSpPr>
          <p:spPr>
            <a:xfrm>
              <a:off x="490483" y="4572000"/>
              <a:ext cx="3255095" cy="719411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883150" y="3756024"/>
              <a:ext cx="2070100" cy="142875"/>
            </a:xfrm>
            <a:prstGeom prst="rect">
              <a:avLst/>
            </a:prstGeom>
            <a:solidFill>
              <a:srgbClr val="FFFF00">
                <a:alpha val="35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883150" y="4559300"/>
              <a:ext cx="2070100" cy="142875"/>
            </a:xfrm>
            <a:prstGeom prst="rect">
              <a:avLst/>
            </a:prstGeom>
            <a:solidFill>
              <a:srgbClr val="FFFF00">
                <a:alpha val="35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8124825" y="3585839"/>
              <a:ext cx="381000" cy="1278261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21620" y="4572000"/>
            <a:ext cx="30636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err="1" smtClean="0">
                <a:solidFill>
                  <a:srgbClr val="000090"/>
                </a:solidFill>
              </a:rPr>
              <a:t>Calorimetry</a:t>
            </a:r>
            <a:endParaRPr lang="en-US" sz="1600" b="1" u="sng" dirty="0" smtClean="0">
              <a:solidFill>
                <a:srgbClr val="000090"/>
              </a:solidFill>
            </a:endParaRPr>
          </a:p>
          <a:p>
            <a:pPr>
              <a:buFont typeface="Arial"/>
              <a:buChar char="•"/>
            </a:pPr>
            <a:r>
              <a:rPr lang="en-US" sz="1200" dirty="0" smtClean="0"/>
              <a:t> Barrel Calorimeter (lead, fiber sandwich)</a:t>
            </a:r>
          </a:p>
          <a:p>
            <a:pPr>
              <a:buFont typeface="Arial"/>
              <a:buChar char="•"/>
            </a:pPr>
            <a:r>
              <a:rPr lang="en-US" sz="1200" dirty="0" smtClean="0"/>
              <a:t> Forward Calorimeter (lead-glass blocks)</a:t>
            </a:r>
            <a:endParaRPr lang="en-US" sz="1200" dirty="0"/>
          </a:p>
        </p:txBody>
      </p:sp>
      <p:grpSp>
        <p:nvGrpSpPr>
          <p:cNvPr id="4" name="Group 52"/>
          <p:cNvGrpSpPr/>
          <p:nvPr/>
        </p:nvGrpSpPr>
        <p:grpSpPr>
          <a:xfrm>
            <a:off x="1006365" y="3505994"/>
            <a:ext cx="7090361" cy="2729826"/>
            <a:chOff x="1006365" y="3505994"/>
            <a:chExt cx="7090361" cy="2729826"/>
          </a:xfrm>
        </p:grpSpPr>
        <p:sp>
          <p:nvSpPr>
            <p:cNvPr id="42" name="Snip Same Side Corner Rectangle 41"/>
            <p:cNvSpPr/>
            <p:nvPr/>
          </p:nvSpPr>
          <p:spPr>
            <a:xfrm rot="5400000">
              <a:off x="5103533" y="3995461"/>
              <a:ext cx="102867" cy="466017"/>
            </a:xfrm>
            <a:prstGeom prst="snip2SameRect">
              <a:avLst>
                <a:gd name="adj1" fmla="val 30081"/>
                <a:gd name="adj2" fmla="val 0"/>
              </a:avLst>
            </a:prstGeom>
            <a:solidFill>
              <a:srgbClr val="FFFF00">
                <a:alpha val="49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8051007" y="3505994"/>
              <a:ext cx="45719" cy="1453356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006365" y="5410200"/>
              <a:ext cx="2575035" cy="825620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990600" y="5355848"/>
            <a:ext cx="250260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smtClean="0">
                <a:solidFill>
                  <a:srgbClr val="000090"/>
                </a:solidFill>
              </a:rPr>
              <a:t>PID</a:t>
            </a:r>
          </a:p>
          <a:p>
            <a:pPr>
              <a:buFont typeface="Arial"/>
              <a:buChar char="•"/>
            </a:pPr>
            <a:r>
              <a:rPr lang="en-US" sz="1200" dirty="0" smtClean="0"/>
              <a:t> Time of Flight wall (</a:t>
            </a:r>
            <a:r>
              <a:rPr lang="en-US" sz="1200" dirty="0" err="1" smtClean="0"/>
              <a:t>scintillators</a:t>
            </a:r>
            <a:r>
              <a:rPr lang="en-US" sz="1200" dirty="0" smtClean="0"/>
              <a:t>)</a:t>
            </a:r>
          </a:p>
          <a:p>
            <a:pPr>
              <a:buFont typeface="Arial"/>
              <a:buChar char="•"/>
            </a:pPr>
            <a:r>
              <a:rPr lang="en-US" sz="1200" dirty="0" smtClean="0"/>
              <a:t> Start counter</a:t>
            </a:r>
          </a:p>
          <a:p>
            <a:pPr>
              <a:buFont typeface="Arial"/>
              <a:buChar char="•"/>
            </a:pPr>
            <a:r>
              <a:rPr lang="en-US" sz="1200" dirty="0" smtClean="0"/>
              <a:t> Barrel Calorimeter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274125" y="3711714"/>
            <a:ext cx="28680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smtClean="0">
                <a:solidFill>
                  <a:srgbClr val="000090"/>
                </a:solidFill>
              </a:rPr>
              <a:t>Charged particle tracking</a:t>
            </a:r>
          </a:p>
          <a:p>
            <a:pPr>
              <a:buFont typeface="Arial"/>
              <a:buChar char="•"/>
            </a:pPr>
            <a:r>
              <a:rPr lang="en-US" sz="1200" dirty="0" smtClean="0"/>
              <a:t> Central drift chamber (straw tube)</a:t>
            </a:r>
          </a:p>
          <a:p>
            <a:pPr>
              <a:buFont typeface="Arial"/>
              <a:buChar char="•"/>
            </a:pPr>
            <a:r>
              <a:rPr lang="en-US" sz="1200" dirty="0" smtClean="0"/>
              <a:t> Forward drift chamber (cathode strip)</a:t>
            </a:r>
            <a:endParaRPr lang="en-US" sz="1200" dirty="0"/>
          </a:p>
        </p:txBody>
      </p:sp>
      <p:sp>
        <p:nvSpPr>
          <p:cNvPr id="47" name="Title 4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GlueX</a:t>
            </a:r>
            <a:r>
              <a:rPr lang="en-US" dirty="0" smtClean="0"/>
              <a:t> Detector</a:t>
            </a:r>
            <a:endParaRPr lang="en-US" dirty="0"/>
          </a:p>
        </p:txBody>
      </p:sp>
      <p:sp>
        <p:nvSpPr>
          <p:cNvPr id="41" name="Date Placeholder 40"/>
          <p:cNvSpPr>
            <a:spLocks noGrp="1"/>
          </p:cNvSpPr>
          <p:nvPr>
            <p:ph type="dt" sz="half" idx="4294967295"/>
          </p:nvPr>
        </p:nvSpPr>
        <p:spPr>
          <a:xfrm>
            <a:off x="6858000" y="6477000"/>
            <a:ext cx="1295400" cy="2895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3/25/2011</a:t>
            </a:r>
            <a:endParaRPr lang="en-US"/>
          </a:p>
        </p:txBody>
      </p:sp>
      <p:sp>
        <p:nvSpPr>
          <p:cNvPr id="44" name="Footer Placeholder 43"/>
          <p:cNvSpPr>
            <a:spLocks noGrp="1"/>
          </p:cNvSpPr>
          <p:nvPr>
            <p:ph type="ftr" sz="quarter" idx="4294967295"/>
          </p:nvPr>
        </p:nvSpPr>
        <p:spPr>
          <a:xfrm>
            <a:off x="2358479" y="6553200"/>
            <a:ext cx="4499521" cy="304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SoLID SIDIS Collaboration Meeting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 rot="16200000">
            <a:off x="7861150" y="5006601"/>
            <a:ext cx="922867" cy="64633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 </a:t>
            </a:r>
          </a:p>
          <a:p>
            <a:pPr algn="ctr"/>
            <a:r>
              <a:rPr lang="en-US" sz="1200" b="1" dirty="0" smtClean="0"/>
              <a:t> </a:t>
            </a:r>
          </a:p>
          <a:p>
            <a:pPr algn="ctr"/>
            <a:r>
              <a:rPr lang="en-US" sz="1200" b="1" dirty="0" smtClean="0"/>
              <a:t> </a:t>
            </a:r>
            <a:endParaRPr lang="en-US" sz="1200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685800" y="1219200"/>
          <a:ext cx="7313615" cy="4572000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1462723"/>
                <a:gridCol w="1462723"/>
                <a:gridCol w="1462723"/>
                <a:gridCol w="1462723"/>
                <a:gridCol w="1462723"/>
              </a:tblGrid>
              <a:tr h="83820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Front End</a:t>
                      </a:r>
                    </a:p>
                    <a:p>
                      <a:pPr algn="ctr"/>
                      <a:r>
                        <a:rPr lang="en-US" dirty="0" smtClean="0"/>
                        <a:t>DAQ 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Event</a:t>
                      </a:r>
                    </a:p>
                    <a:p>
                      <a:pPr algn="ctr"/>
                      <a:r>
                        <a:rPr lang="en-US" dirty="0" smtClean="0"/>
                        <a:t>Size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L1 Trigger</a:t>
                      </a:r>
                    </a:p>
                    <a:p>
                      <a:pPr algn="ctr"/>
                      <a:r>
                        <a:rPr lang="en-US" dirty="0" smtClean="0"/>
                        <a:t>Rate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Bandwidth</a:t>
                      </a:r>
                    </a:p>
                    <a:p>
                      <a:pPr algn="ctr"/>
                      <a:r>
                        <a:rPr lang="en-US" dirty="0" smtClean="0"/>
                        <a:t>to mass</a:t>
                      </a:r>
                    </a:p>
                    <a:p>
                      <a:pPr algn="ctr"/>
                      <a:r>
                        <a:rPr lang="en-US" dirty="0" smtClean="0"/>
                        <a:t>Storage</a:t>
                      </a:r>
                    </a:p>
                  </a:txBody>
                  <a:tcPr anchor="ctr"/>
                </a:tc>
              </a:tr>
              <a:tr h="428445"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GlueX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3 GB/</a:t>
                      </a:r>
                      <a:r>
                        <a:rPr lang="en-US" sz="2400" b="1" dirty="0" err="1" smtClean="0"/>
                        <a:t>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15 </a:t>
                      </a:r>
                      <a:r>
                        <a:rPr lang="en-US" sz="2400" b="1" dirty="0" err="1" smtClean="0"/>
                        <a:t>kB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200 kHz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300 MB/</a:t>
                      </a:r>
                      <a:r>
                        <a:rPr lang="en-US" sz="2400" b="1" dirty="0" err="1" smtClean="0"/>
                        <a:t>s</a:t>
                      </a:r>
                      <a:endParaRPr lang="en-US" sz="2400" b="1" dirty="0"/>
                    </a:p>
                  </a:txBody>
                  <a:tcPr/>
                </a:tc>
              </a:tr>
              <a:tr h="428445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CLAS12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0.1 GB/</a:t>
                      </a:r>
                      <a:r>
                        <a:rPr lang="en-US" sz="2400" b="1" dirty="0" err="1" smtClean="0"/>
                        <a:t>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20 </a:t>
                      </a:r>
                      <a:r>
                        <a:rPr lang="en-US" sz="2400" b="1" dirty="0" err="1" smtClean="0"/>
                        <a:t>kB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10 kHz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100 MB/</a:t>
                      </a:r>
                      <a:r>
                        <a:rPr lang="en-US" sz="2400" b="1" dirty="0" err="1" smtClean="0"/>
                        <a:t>s</a:t>
                      </a:r>
                      <a:endParaRPr lang="en-US" sz="2400" b="1" dirty="0"/>
                    </a:p>
                  </a:txBody>
                  <a:tcPr/>
                </a:tc>
              </a:tr>
              <a:tr h="428445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ALICE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500 GB/</a:t>
                      </a:r>
                      <a:r>
                        <a:rPr lang="en-US" sz="2400" b="1" dirty="0" err="1" smtClean="0"/>
                        <a:t>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2,500 </a:t>
                      </a:r>
                      <a:r>
                        <a:rPr lang="en-US" sz="2400" b="1" dirty="0" err="1" smtClean="0"/>
                        <a:t>kB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200 kHz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200 MB/</a:t>
                      </a:r>
                      <a:r>
                        <a:rPr lang="en-US" sz="2400" b="1" dirty="0" err="1" smtClean="0"/>
                        <a:t>s</a:t>
                      </a:r>
                      <a:endParaRPr lang="en-US" sz="2400" b="1" dirty="0"/>
                    </a:p>
                  </a:txBody>
                  <a:tcPr/>
                </a:tc>
              </a:tr>
              <a:tr h="428445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ATLAS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113 GB/</a:t>
                      </a:r>
                      <a:r>
                        <a:rPr lang="en-US" sz="2400" b="1" dirty="0" err="1" smtClean="0"/>
                        <a:t>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1,500 </a:t>
                      </a:r>
                      <a:r>
                        <a:rPr lang="en-US" sz="2400" b="1" dirty="0" err="1" smtClean="0"/>
                        <a:t>kB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75 kHz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300 MB/</a:t>
                      </a:r>
                      <a:r>
                        <a:rPr lang="en-US" sz="2400" b="1" dirty="0" err="1" smtClean="0"/>
                        <a:t>s</a:t>
                      </a:r>
                      <a:endParaRPr lang="en-US" sz="2400" b="1" dirty="0"/>
                    </a:p>
                  </a:txBody>
                  <a:tcPr/>
                </a:tc>
              </a:tr>
              <a:tr h="428445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CMS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200 GB/</a:t>
                      </a:r>
                      <a:r>
                        <a:rPr lang="en-US" sz="2400" b="1" dirty="0" err="1" smtClean="0"/>
                        <a:t>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1,000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k</a:t>
                      </a:r>
                      <a:r>
                        <a:rPr lang="en-US" sz="2400" b="1" dirty="0" err="1" smtClean="0"/>
                        <a:t>B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100 kHz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100 MB/</a:t>
                      </a:r>
                      <a:r>
                        <a:rPr lang="en-US" sz="2400" b="1" dirty="0" err="1" smtClean="0"/>
                        <a:t>s</a:t>
                      </a:r>
                      <a:endParaRPr lang="en-US" sz="2400" b="1" dirty="0"/>
                    </a:p>
                  </a:txBody>
                  <a:tcPr/>
                </a:tc>
              </a:tr>
              <a:tr h="428445"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LHCb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40 GB/</a:t>
                      </a:r>
                      <a:r>
                        <a:rPr lang="en-US" sz="2400" b="1" dirty="0" err="1" smtClean="0"/>
                        <a:t>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40 </a:t>
                      </a:r>
                      <a:r>
                        <a:rPr lang="en-US" sz="2400" b="1" dirty="0" err="1" smtClean="0"/>
                        <a:t>kB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1000 kHz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100 MB/</a:t>
                      </a:r>
                      <a:r>
                        <a:rPr lang="en-US" sz="2400" b="1" dirty="0" err="1" smtClean="0"/>
                        <a:t>s</a:t>
                      </a:r>
                      <a:endParaRPr lang="en-US" sz="2400" b="1" dirty="0"/>
                    </a:p>
                  </a:txBody>
                  <a:tcPr/>
                </a:tc>
              </a:tr>
              <a:tr h="428445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STAR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50 GB/</a:t>
                      </a:r>
                      <a:r>
                        <a:rPr lang="en-US" sz="2400" b="1" dirty="0" err="1" smtClean="0"/>
                        <a:t>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1,000 </a:t>
                      </a:r>
                      <a:r>
                        <a:rPr lang="en-US" sz="2400" b="1" dirty="0" err="1" smtClean="0"/>
                        <a:t>kB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0.6 kHz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450 MB/</a:t>
                      </a:r>
                      <a:r>
                        <a:rPr lang="en-US" sz="2400" b="1" dirty="0" err="1" smtClean="0"/>
                        <a:t>s</a:t>
                      </a:r>
                      <a:endParaRPr lang="en-US" sz="2400" b="1" dirty="0"/>
                    </a:p>
                  </a:txBody>
                  <a:tcPr/>
                </a:tc>
              </a:tr>
              <a:tr h="428445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PHENIX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0.9 GB/</a:t>
                      </a:r>
                      <a:r>
                        <a:rPr lang="en-US" sz="2400" b="1" dirty="0" err="1" smtClean="0"/>
                        <a:t>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baseline="0" dirty="0" smtClean="0"/>
                        <a:t>~</a:t>
                      </a:r>
                      <a:r>
                        <a:rPr lang="en-US" sz="2400" b="1" dirty="0" smtClean="0"/>
                        <a:t>60 </a:t>
                      </a:r>
                      <a:r>
                        <a:rPr lang="en-US" sz="2400" b="1" dirty="0" err="1" smtClean="0"/>
                        <a:t>kB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~</a:t>
                      </a:r>
                      <a:r>
                        <a:rPr lang="en-US" sz="2400" b="1" baseline="0" dirty="0" smtClean="0"/>
                        <a:t> 15 kHz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450 MB/</a:t>
                      </a:r>
                      <a:r>
                        <a:rPr lang="en-US" sz="2400" b="1" dirty="0" err="1" smtClean="0"/>
                        <a:t>s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 rot="16200000">
            <a:off x="-395762" y="3795238"/>
            <a:ext cx="1824569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LHC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67895" y="2427871"/>
            <a:ext cx="901703" cy="338554"/>
          </a:xfrm>
          <a:prstGeom prst="rect">
            <a:avLst/>
          </a:prstGeom>
          <a:solidFill>
            <a:srgbClr val="B0A2F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/>
              <a:t>JLab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57737" y="5168533"/>
            <a:ext cx="922019" cy="338554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BNL</a:t>
            </a:r>
            <a:endParaRPr lang="en-US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003649" y="5075766"/>
            <a:ext cx="593947" cy="276999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*</a:t>
            </a:r>
            <a:endParaRPr lang="en-US" sz="1200" b="1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7412415" y="3635002"/>
            <a:ext cx="182033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dirty="0" smtClean="0"/>
              <a:t>CHEP2007 talk</a:t>
            </a:r>
          </a:p>
          <a:p>
            <a:pPr algn="ctr"/>
            <a:r>
              <a:rPr lang="en-US" sz="1200" b="1" dirty="0" smtClean="0"/>
              <a:t>Sylvain </a:t>
            </a:r>
            <a:r>
              <a:rPr lang="en-US" sz="1200" b="1" dirty="0" err="1" smtClean="0"/>
              <a:t>Chapelin</a:t>
            </a:r>
            <a:endParaRPr lang="en-US" sz="1200" b="1" dirty="0" smtClean="0"/>
          </a:p>
          <a:p>
            <a:pPr algn="ctr"/>
            <a:r>
              <a:rPr lang="en-US" sz="1200" b="1" dirty="0" smtClean="0"/>
              <a:t> </a:t>
            </a:r>
            <a:endParaRPr lang="en-US" sz="1200" b="1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7873850" y="2276101"/>
            <a:ext cx="897466" cy="646331"/>
          </a:xfrm>
          <a:prstGeom prst="rect">
            <a:avLst/>
          </a:prstGeom>
          <a:solidFill>
            <a:srgbClr val="B0A2FB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dirty="0" smtClean="0"/>
              <a:t>private comm.</a:t>
            </a:r>
          </a:p>
          <a:p>
            <a:pPr algn="ctr"/>
            <a:r>
              <a:rPr lang="en-US" sz="1200" b="1" dirty="0" smtClean="0"/>
              <a:t> </a:t>
            </a:r>
            <a:endParaRPr lang="en-US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975511" y="5867400"/>
            <a:ext cx="2826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 * Jeff </a:t>
            </a:r>
            <a:r>
              <a:rPr lang="en-US" sz="1200" b="1" dirty="0" err="1" smtClean="0"/>
              <a:t>Landgraf</a:t>
            </a:r>
            <a:r>
              <a:rPr lang="en-US" sz="1200" b="1" dirty="0" smtClean="0"/>
              <a:t> Private Comm. 2/11/2010</a:t>
            </a:r>
          </a:p>
          <a:p>
            <a:r>
              <a:rPr lang="en-US" sz="1200" b="1" dirty="0" smtClean="0"/>
              <a:t>** CHEP2006 talk </a:t>
            </a:r>
            <a:r>
              <a:rPr lang="en-US" sz="1200" b="1" dirty="0" err="1" smtClean="0"/>
              <a:t>MartinL</a:t>
            </a:r>
            <a:r>
              <a:rPr lang="en-US" sz="1200" b="1" dirty="0" smtClean="0"/>
              <a:t>. </a:t>
            </a:r>
            <a:r>
              <a:rPr lang="en-US" sz="1200" b="1" dirty="0" err="1" smtClean="0"/>
              <a:t>Purschke</a:t>
            </a:r>
            <a:endParaRPr lang="en-US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016348" y="5505735"/>
            <a:ext cx="593947" cy="276999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**</a:t>
            </a:r>
            <a:endParaRPr lang="en-US" sz="1200" b="1" dirty="0"/>
          </a:p>
        </p:txBody>
      </p:sp>
      <p:sp>
        <p:nvSpPr>
          <p:cNvPr id="19" name="Oval 18"/>
          <p:cNvSpPr/>
          <p:nvPr/>
        </p:nvSpPr>
        <p:spPr>
          <a:xfrm>
            <a:off x="6415893" y="2092953"/>
            <a:ext cx="1752600" cy="558312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GlueX</a:t>
            </a:r>
            <a:r>
              <a:rPr lang="en-US" dirty="0" smtClean="0"/>
              <a:t> Data Rate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4294967295"/>
          </p:nvPr>
        </p:nvSpPr>
        <p:spPr>
          <a:xfrm>
            <a:off x="6858000" y="6477000"/>
            <a:ext cx="1295400" cy="2895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3/25/2011</a:t>
            </a:r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4294967295"/>
          </p:nvPr>
        </p:nvSpPr>
        <p:spPr>
          <a:xfrm>
            <a:off x="2358479" y="6553200"/>
            <a:ext cx="4499521" cy="304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SoLID SIDIS Collaboration Meeting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1460500" y="1470025"/>
            <a:ext cx="1612900" cy="1133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94219" name="Rectangle 11"/>
          <p:cNvSpPr>
            <a:spLocks noChangeArrowheads="1"/>
          </p:cNvSpPr>
          <p:nvPr/>
        </p:nvSpPr>
        <p:spPr bwMode="auto">
          <a:xfrm>
            <a:off x="1620838" y="1739900"/>
            <a:ext cx="134937" cy="6873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94220" name="Rectangle 12"/>
          <p:cNvSpPr>
            <a:spLocks noChangeArrowheads="1"/>
          </p:cNvSpPr>
          <p:nvPr/>
        </p:nvSpPr>
        <p:spPr bwMode="auto">
          <a:xfrm>
            <a:off x="665163" y="4298950"/>
            <a:ext cx="115887" cy="306388"/>
          </a:xfrm>
          <a:prstGeom prst="rect">
            <a:avLst/>
          </a:prstGeom>
          <a:solidFill>
            <a:srgbClr val="008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94221" name="Rectangle 13"/>
          <p:cNvSpPr>
            <a:spLocks noChangeArrowheads="1"/>
          </p:cNvSpPr>
          <p:nvPr/>
        </p:nvSpPr>
        <p:spPr bwMode="auto">
          <a:xfrm>
            <a:off x="654050" y="4735513"/>
            <a:ext cx="115888" cy="3000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94222" name="Rectangle 14"/>
          <p:cNvSpPr>
            <a:spLocks noChangeArrowheads="1"/>
          </p:cNvSpPr>
          <p:nvPr/>
        </p:nvSpPr>
        <p:spPr bwMode="auto">
          <a:xfrm>
            <a:off x="665163" y="5159375"/>
            <a:ext cx="100012" cy="3127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430200" prstMaterial="legacyMatte">
            <a:bevelT w="13500" h="13500" prst="angle"/>
            <a:bevelB w="13500" h="13500" prst="angle"/>
            <a:extrusionClr>
              <a:srgbClr val="CC6600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94223" name="Rectangle 15"/>
          <p:cNvSpPr>
            <a:spLocks noChangeArrowheads="1"/>
          </p:cNvSpPr>
          <p:nvPr/>
        </p:nvSpPr>
        <p:spPr bwMode="auto">
          <a:xfrm>
            <a:off x="668338" y="5592763"/>
            <a:ext cx="100012" cy="2873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94224" name="Text Box 16"/>
          <p:cNvSpPr txBox="1">
            <a:spLocks noChangeArrowheads="1"/>
          </p:cNvSpPr>
          <p:nvPr/>
        </p:nvSpPr>
        <p:spPr bwMode="auto">
          <a:xfrm>
            <a:off x="935038" y="4221163"/>
            <a:ext cx="9239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1"/>
              <a:t>fADC250</a:t>
            </a:r>
          </a:p>
        </p:txBody>
      </p:sp>
      <p:sp>
        <p:nvSpPr>
          <p:cNvPr id="94225" name="Text Box 17"/>
          <p:cNvSpPr txBox="1">
            <a:spLocks noChangeArrowheads="1"/>
          </p:cNvSpPr>
          <p:nvPr/>
        </p:nvSpPr>
        <p:spPr bwMode="auto">
          <a:xfrm>
            <a:off x="923925" y="4657725"/>
            <a:ext cx="252888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1"/>
              <a:t>CTP</a:t>
            </a:r>
            <a:r>
              <a:rPr lang="en-US" sz="1400"/>
              <a:t> Crate Trigger Processor </a:t>
            </a:r>
          </a:p>
        </p:txBody>
      </p:sp>
      <p:sp>
        <p:nvSpPr>
          <p:cNvPr id="94226" name="Text Box 18"/>
          <p:cNvSpPr txBox="1">
            <a:spLocks noChangeArrowheads="1"/>
          </p:cNvSpPr>
          <p:nvPr/>
        </p:nvSpPr>
        <p:spPr bwMode="auto">
          <a:xfrm>
            <a:off x="900113" y="5516563"/>
            <a:ext cx="173831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/>
              <a:t> </a:t>
            </a:r>
            <a:r>
              <a:rPr lang="en-US" sz="1400" b="1"/>
              <a:t>TI</a:t>
            </a:r>
            <a:r>
              <a:rPr lang="en-US" sz="1400"/>
              <a:t> Trigger Interface</a:t>
            </a:r>
          </a:p>
        </p:txBody>
      </p:sp>
      <p:sp>
        <p:nvSpPr>
          <p:cNvPr id="94227" name="Text Box 19"/>
          <p:cNvSpPr txBox="1">
            <a:spLocks noChangeArrowheads="1"/>
          </p:cNvSpPr>
          <p:nvPr/>
        </p:nvSpPr>
        <p:spPr bwMode="auto">
          <a:xfrm>
            <a:off x="935038" y="5121275"/>
            <a:ext cx="19113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1"/>
              <a:t>SD</a:t>
            </a:r>
            <a:r>
              <a:rPr lang="en-US" sz="1400"/>
              <a:t> Signal Distribution</a:t>
            </a:r>
          </a:p>
        </p:txBody>
      </p:sp>
      <p:sp>
        <p:nvSpPr>
          <p:cNvPr id="94228" name="Text Box 20"/>
          <p:cNvSpPr txBox="1">
            <a:spLocks noChangeArrowheads="1"/>
          </p:cNvSpPr>
          <p:nvPr/>
        </p:nvSpPr>
        <p:spPr bwMode="auto">
          <a:xfrm>
            <a:off x="395288" y="1773238"/>
            <a:ext cx="8001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 b="1" i="1"/>
              <a:t>Detector</a:t>
            </a:r>
          </a:p>
          <a:p>
            <a:pPr algn="ctr" eaLnBrk="0" hangingPunct="0"/>
            <a:r>
              <a:rPr lang="en-US" sz="1200" b="1" i="1"/>
              <a:t>Signals</a:t>
            </a:r>
          </a:p>
        </p:txBody>
      </p:sp>
      <p:sp>
        <p:nvSpPr>
          <p:cNvPr id="94229" name="WordArt 21"/>
          <p:cNvSpPr>
            <a:spLocks noChangeArrowheads="1" noChangeShapeType="1" noTextEdit="1"/>
          </p:cNvSpPr>
          <p:nvPr/>
        </p:nvSpPr>
        <p:spPr bwMode="auto">
          <a:xfrm rot="1443512">
            <a:off x="2074863" y="1239838"/>
            <a:ext cx="695325" cy="38576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1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VXS Crate</a:t>
            </a:r>
          </a:p>
        </p:txBody>
      </p:sp>
      <p:sp>
        <p:nvSpPr>
          <p:cNvPr id="94230" name="Rectangle 22"/>
          <p:cNvSpPr>
            <a:spLocks noChangeArrowheads="1"/>
          </p:cNvSpPr>
          <p:nvPr/>
        </p:nvSpPr>
        <p:spPr bwMode="auto">
          <a:xfrm>
            <a:off x="6645275" y="1431925"/>
            <a:ext cx="1612900" cy="1131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94231" name="Rectangle 23"/>
          <p:cNvSpPr>
            <a:spLocks noChangeArrowheads="1"/>
          </p:cNvSpPr>
          <p:nvPr/>
        </p:nvSpPr>
        <p:spPr bwMode="auto">
          <a:xfrm>
            <a:off x="6805613" y="1700213"/>
            <a:ext cx="134937" cy="687387"/>
          </a:xfrm>
          <a:prstGeom prst="rect">
            <a:avLst/>
          </a:prstGeom>
          <a:solidFill>
            <a:srgbClr val="00FFFF"/>
          </a:solidFill>
          <a:ln w="12700"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94232" name="WordArt 24"/>
          <p:cNvSpPr>
            <a:spLocks noChangeArrowheads="1" noChangeShapeType="1" noTextEdit="1"/>
          </p:cNvSpPr>
          <p:nvPr/>
        </p:nvSpPr>
        <p:spPr bwMode="auto">
          <a:xfrm rot="1443512">
            <a:off x="7413625" y="1163638"/>
            <a:ext cx="695325" cy="38576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1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VXS Crate</a:t>
            </a:r>
          </a:p>
        </p:txBody>
      </p:sp>
      <p:sp>
        <p:nvSpPr>
          <p:cNvPr id="94233" name="Rectangle 25"/>
          <p:cNvSpPr>
            <a:spLocks noChangeArrowheads="1"/>
          </p:cNvSpPr>
          <p:nvPr/>
        </p:nvSpPr>
        <p:spPr bwMode="auto">
          <a:xfrm>
            <a:off x="4627563" y="3305175"/>
            <a:ext cx="2074862" cy="13779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94234" name="Rectangle 26"/>
          <p:cNvSpPr>
            <a:spLocks noChangeArrowheads="1"/>
          </p:cNvSpPr>
          <p:nvPr/>
        </p:nvSpPr>
        <p:spPr bwMode="auto">
          <a:xfrm>
            <a:off x="4859338" y="3536950"/>
            <a:ext cx="174625" cy="928688"/>
          </a:xfrm>
          <a:prstGeom prst="rect">
            <a:avLst/>
          </a:prstGeom>
          <a:solidFill>
            <a:srgbClr val="FF0066"/>
          </a:solidFill>
          <a:ln w="12700"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rgbClr val="FF0066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94235" name="WordArt 27"/>
          <p:cNvSpPr>
            <a:spLocks noChangeArrowheads="1" noChangeShapeType="1" noTextEdit="1"/>
          </p:cNvSpPr>
          <p:nvPr/>
        </p:nvSpPr>
        <p:spPr bwMode="auto">
          <a:xfrm rot="1443512">
            <a:off x="7272338" y="728663"/>
            <a:ext cx="1306512" cy="62388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1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ea typeface="Arial"/>
                <a:cs typeface="Arial"/>
              </a:rPr>
              <a:t>Trigger Distribution Crate</a:t>
            </a:r>
          </a:p>
        </p:txBody>
      </p:sp>
      <p:sp>
        <p:nvSpPr>
          <p:cNvPr id="94236" name="WordArt 28"/>
          <p:cNvSpPr>
            <a:spLocks noChangeArrowheads="1" noChangeShapeType="1" noTextEdit="1"/>
          </p:cNvSpPr>
          <p:nvPr/>
        </p:nvSpPr>
        <p:spPr bwMode="auto">
          <a:xfrm rot="5400000">
            <a:off x="4810125" y="3814763"/>
            <a:ext cx="730250" cy="1714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1000" i="1" kern="10">
                <a:ln w="9525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63500" dist="38099" dir="2700000" algn="ctr" rotWithShape="0">
                    <a:srgbClr val="B2B2B2">
                      <a:alpha val="80000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SSP </a:t>
            </a:r>
          </a:p>
        </p:txBody>
      </p:sp>
      <p:sp>
        <p:nvSpPr>
          <p:cNvPr id="94237" name="Rectangle 29"/>
          <p:cNvSpPr>
            <a:spLocks noChangeArrowheads="1"/>
          </p:cNvSpPr>
          <p:nvPr/>
        </p:nvSpPr>
        <p:spPr bwMode="auto">
          <a:xfrm>
            <a:off x="5688013" y="3644900"/>
            <a:ext cx="171450" cy="1031875"/>
          </a:xfrm>
          <a:prstGeom prst="rect">
            <a:avLst/>
          </a:prstGeom>
          <a:solidFill>
            <a:srgbClr val="FFFF00"/>
          </a:solidFill>
          <a:ln w="12700"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94238" name="WordArt 30"/>
          <p:cNvSpPr>
            <a:spLocks noChangeArrowheads="1" noChangeShapeType="1" noTextEdit="1"/>
          </p:cNvSpPr>
          <p:nvPr/>
        </p:nvSpPr>
        <p:spPr bwMode="auto">
          <a:xfrm rot="5400000">
            <a:off x="5622925" y="3998913"/>
            <a:ext cx="806450" cy="1714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10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blurRad="63500" dist="38099" dir="2700000" algn="ctr" rotWithShape="0">
                    <a:srgbClr val="B2B2B2">
                      <a:alpha val="80000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GTP </a:t>
            </a:r>
          </a:p>
        </p:txBody>
      </p:sp>
      <p:sp>
        <p:nvSpPr>
          <p:cNvPr id="94239" name="Text Box 31"/>
          <p:cNvSpPr txBox="1">
            <a:spLocks noChangeArrowheads="1"/>
          </p:cNvSpPr>
          <p:nvPr/>
        </p:nvSpPr>
        <p:spPr bwMode="auto">
          <a:xfrm>
            <a:off x="2916238" y="3357563"/>
            <a:ext cx="1568450" cy="639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 b="1" i="1">
                <a:solidFill>
                  <a:schemeClr val="accent2"/>
                </a:solidFill>
              </a:rPr>
              <a:t>Fiber Optic Link</a:t>
            </a:r>
          </a:p>
          <a:p>
            <a:pPr algn="ctr" eaLnBrk="0" hangingPunct="0"/>
            <a:r>
              <a:rPr lang="en-US" sz="1200" b="1" i="1">
                <a:solidFill>
                  <a:schemeClr val="accent2"/>
                </a:solidFill>
              </a:rPr>
              <a:t>(~100 m)</a:t>
            </a:r>
          </a:p>
          <a:p>
            <a:pPr algn="ctr" eaLnBrk="0" hangingPunct="0"/>
            <a:r>
              <a:rPr lang="en-US" sz="1200" b="1" i="1">
                <a:solidFill>
                  <a:schemeClr val="accent2"/>
                </a:solidFill>
              </a:rPr>
              <a:t>(64bits @ 125 MHz)</a:t>
            </a:r>
          </a:p>
        </p:txBody>
      </p:sp>
      <p:sp>
        <p:nvSpPr>
          <p:cNvPr id="94240" name="Text Box 32"/>
          <p:cNvSpPr txBox="1">
            <a:spLocks noChangeArrowheads="1"/>
          </p:cNvSpPr>
          <p:nvPr/>
        </p:nvSpPr>
        <p:spPr bwMode="auto">
          <a:xfrm>
            <a:off x="4705350" y="4379913"/>
            <a:ext cx="4000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/>
              <a:t>(8)</a:t>
            </a:r>
          </a:p>
        </p:txBody>
      </p:sp>
      <p:sp>
        <p:nvSpPr>
          <p:cNvPr id="94241" name="Text Box 33"/>
          <p:cNvSpPr txBox="1">
            <a:spLocks noChangeArrowheads="1"/>
          </p:cNvSpPr>
          <p:nvPr/>
        </p:nvSpPr>
        <p:spPr bwMode="auto">
          <a:xfrm>
            <a:off x="5572125" y="4567238"/>
            <a:ext cx="4000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/>
              <a:t>(2)</a:t>
            </a:r>
          </a:p>
        </p:txBody>
      </p:sp>
      <p:sp>
        <p:nvSpPr>
          <p:cNvPr id="94242" name="Text Box 34"/>
          <p:cNvSpPr txBox="1">
            <a:spLocks noChangeArrowheads="1"/>
          </p:cNvSpPr>
          <p:nvPr/>
        </p:nvSpPr>
        <p:spPr bwMode="auto">
          <a:xfrm>
            <a:off x="6624638" y="2384425"/>
            <a:ext cx="454025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/>
              <a:t>(12)</a:t>
            </a:r>
          </a:p>
        </p:txBody>
      </p:sp>
      <p:sp>
        <p:nvSpPr>
          <p:cNvPr id="94243" name="WordArt 35"/>
          <p:cNvSpPr>
            <a:spLocks noChangeArrowheads="1" noChangeShapeType="1" noTextEdit="1"/>
          </p:cNvSpPr>
          <p:nvPr/>
        </p:nvSpPr>
        <p:spPr bwMode="auto">
          <a:xfrm rot="5400000">
            <a:off x="6781800" y="1911350"/>
            <a:ext cx="382588" cy="115888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10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blurRad="63500" dist="38099" dir="2700000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ea typeface="Arial"/>
                <a:cs typeface="Arial"/>
              </a:rPr>
              <a:t>TD </a:t>
            </a:r>
          </a:p>
        </p:txBody>
      </p:sp>
      <p:sp>
        <p:nvSpPr>
          <p:cNvPr id="94244" name="WordArt 36"/>
          <p:cNvSpPr>
            <a:spLocks noChangeArrowheads="1" noChangeShapeType="1" noTextEdit="1"/>
          </p:cNvSpPr>
          <p:nvPr/>
        </p:nvSpPr>
        <p:spPr bwMode="auto">
          <a:xfrm rot="5400000">
            <a:off x="7780338" y="2141538"/>
            <a:ext cx="382587" cy="115887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10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blurRad="63500" dist="38099" dir="2700000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ea typeface="Arial"/>
                <a:cs typeface="Arial"/>
              </a:rPr>
              <a:t>TS</a:t>
            </a:r>
          </a:p>
        </p:txBody>
      </p:sp>
      <p:sp>
        <p:nvSpPr>
          <p:cNvPr id="94245" name="Rectangle 37"/>
          <p:cNvSpPr>
            <a:spLocks noChangeArrowheads="1"/>
          </p:cNvSpPr>
          <p:nvPr/>
        </p:nvSpPr>
        <p:spPr bwMode="auto">
          <a:xfrm>
            <a:off x="2159000" y="1844675"/>
            <a:ext cx="125413" cy="687388"/>
          </a:xfrm>
          <a:prstGeom prst="rect">
            <a:avLst/>
          </a:prstGeom>
          <a:solidFill>
            <a:srgbClr val="996600"/>
          </a:solidFill>
          <a:ln w="12700"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94246" name="Rectangle 38"/>
          <p:cNvSpPr>
            <a:spLocks noChangeArrowheads="1"/>
          </p:cNvSpPr>
          <p:nvPr/>
        </p:nvSpPr>
        <p:spPr bwMode="auto">
          <a:xfrm>
            <a:off x="2306638" y="1892300"/>
            <a:ext cx="134937" cy="687388"/>
          </a:xfrm>
          <a:prstGeom prst="rect">
            <a:avLst/>
          </a:prstGeom>
          <a:solidFill>
            <a:srgbClr val="993300"/>
          </a:solidFill>
          <a:ln w="12700"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rgbClr val="CC6600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94247" name="Text Box 39"/>
          <p:cNvSpPr txBox="1">
            <a:spLocks noChangeArrowheads="1"/>
          </p:cNvSpPr>
          <p:nvPr/>
        </p:nvSpPr>
        <p:spPr bwMode="auto">
          <a:xfrm>
            <a:off x="7812088" y="2600325"/>
            <a:ext cx="3698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/>
              <a:t>(1)</a:t>
            </a:r>
          </a:p>
        </p:txBody>
      </p:sp>
      <p:sp>
        <p:nvSpPr>
          <p:cNvPr id="94248" name="Rectangle 40"/>
          <p:cNvSpPr>
            <a:spLocks noChangeArrowheads="1"/>
          </p:cNvSpPr>
          <p:nvPr/>
        </p:nvSpPr>
        <p:spPr bwMode="auto">
          <a:xfrm>
            <a:off x="7299325" y="1816100"/>
            <a:ext cx="134938" cy="687388"/>
          </a:xfrm>
          <a:prstGeom prst="rect">
            <a:avLst/>
          </a:prstGeom>
          <a:solidFill>
            <a:srgbClr val="993300"/>
          </a:solidFill>
          <a:ln w="12700"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rgbClr val="CC6600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94249" name="Rectangle 41"/>
          <p:cNvSpPr>
            <a:spLocks noChangeArrowheads="1"/>
          </p:cNvSpPr>
          <p:nvPr/>
        </p:nvSpPr>
        <p:spPr bwMode="auto">
          <a:xfrm>
            <a:off x="7885113" y="1916113"/>
            <a:ext cx="133350" cy="687387"/>
          </a:xfrm>
          <a:prstGeom prst="rect">
            <a:avLst/>
          </a:prstGeom>
          <a:solidFill>
            <a:srgbClr val="0000FF"/>
          </a:solidFill>
          <a:ln w="12700"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rgbClr val="1658FC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94250" name="WordArt 42"/>
          <p:cNvSpPr>
            <a:spLocks noChangeArrowheads="1" noChangeShapeType="1" noTextEdit="1"/>
          </p:cNvSpPr>
          <p:nvPr/>
        </p:nvSpPr>
        <p:spPr bwMode="auto">
          <a:xfrm rot="5400000">
            <a:off x="7780338" y="2141538"/>
            <a:ext cx="382587" cy="115887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1000" i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blurRad="63500" dist="38099" dir="2700000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ea typeface="Arial"/>
                <a:cs typeface="Arial"/>
              </a:rPr>
              <a:t>TS</a:t>
            </a:r>
          </a:p>
        </p:txBody>
      </p:sp>
      <p:sp>
        <p:nvSpPr>
          <p:cNvPr id="94251" name="WordArt 43"/>
          <p:cNvSpPr>
            <a:spLocks noChangeArrowheads="1" noChangeShapeType="1" noTextEdit="1"/>
          </p:cNvSpPr>
          <p:nvPr/>
        </p:nvSpPr>
        <p:spPr bwMode="auto">
          <a:xfrm rot="1443512">
            <a:off x="5549900" y="2997200"/>
            <a:ext cx="695325" cy="3857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1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VXS Crate</a:t>
            </a:r>
          </a:p>
        </p:txBody>
      </p:sp>
      <p:sp>
        <p:nvSpPr>
          <p:cNvPr id="94252" name="Rectangle 44"/>
          <p:cNvSpPr>
            <a:spLocks noChangeArrowheads="1"/>
          </p:cNvSpPr>
          <p:nvPr/>
        </p:nvSpPr>
        <p:spPr bwMode="auto">
          <a:xfrm>
            <a:off x="2843213" y="1952625"/>
            <a:ext cx="134937" cy="687388"/>
          </a:xfrm>
          <a:prstGeom prst="rect">
            <a:avLst/>
          </a:prstGeom>
          <a:solidFill>
            <a:schemeClr val="folHlink"/>
          </a:solidFill>
          <a:ln w="12700"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94253" name="Rectangle 45"/>
          <p:cNvSpPr>
            <a:spLocks noChangeArrowheads="1"/>
          </p:cNvSpPr>
          <p:nvPr/>
        </p:nvSpPr>
        <p:spPr bwMode="auto">
          <a:xfrm>
            <a:off x="2987675" y="1592263"/>
            <a:ext cx="36513" cy="1082675"/>
          </a:xfrm>
          <a:prstGeom prst="rect">
            <a:avLst/>
          </a:prstGeom>
          <a:solidFill>
            <a:schemeClr val="accent1"/>
          </a:solidFill>
          <a:ln w="12700"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94254" name="Freeform 46"/>
          <p:cNvSpPr>
            <a:spLocks/>
          </p:cNvSpPr>
          <p:nvPr/>
        </p:nvSpPr>
        <p:spPr bwMode="auto">
          <a:xfrm rot="-665623">
            <a:off x="684213" y="2312988"/>
            <a:ext cx="612775" cy="492125"/>
          </a:xfrm>
          <a:custGeom>
            <a:avLst/>
            <a:gdLst/>
            <a:ahLst/>
            <a:cxnLst>
              <a:cxn ang="0">
                <a:pos x="0" y="227"/>
              </a:cxn>
              <a:cxn ang="0">
                <a:pos x="114" y="182"/>
              </a:cxn>
              <a:cxn ang="0">
                <a:pos x="159" y="295"/>
              </a:cxn>
              <a:cxn ang="0">
                <a:pos x="250" y="91"/>
              </a:cxn>
              <a:cxn ang="0">
                <a:pos x="386" y="0"/>
              </a:cxn>
            </a:cxnLst>
            <a:rect l="0" t="0" r="r" b="b"/>
            <a:pathLst>
              <a:path w="386" h="310">
                <a:moveTo>
                  <a:pt x="0" y="227"/>
                </a:moveTo>
                <a:cubicBezTo>
                  <a:pt x="43" y="199"/>
                  <a:pt x="87" y="171"/>
                  <a:pt x="114" y="182"/>
                </a:cubicBezTo>
                <a:cubicBezTo>
                  <a:pt x="141" y="193"/>
                  <a:pt x="136" y="310"/>
                  <a:pt x="159" y="295"/>
                </a:cubicBezTo>
                <a:cubicBezTo>
                  <a:pt x="182" y="280"/>
                  <a:pt x="212" y="140"/>
                  <a:pt x="250" y="91"/>
                </a:cubicBezTo>
                <a:cubicBezTo>
                  <a:pt x="288" y="42"/>
                  <a:pt x="363" y="19"/>
                  <a:pt x="38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55" name="Line 47"/>
          <p:cNvSpPr>
            <a:spLocks noChangeShapeType="1"/>
          </p:cNvSpPr>
          <p:nvPr/>
        </p:nvSpPr>
        <p:spPr bwMode="auto">
          <a:xfrm flipV="1">
            <a:off x="1187450" y="1989138"/>
            <a:ext cx="468313" cy="4318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56" name="Freeform 48"/>
          <p:cNvSpPr>
            <a:spLocks/>
          </p:cNvSpPr>
          <p:nvPr/>
        </p:nvSpPr>
        <p:spPr bwMode="auto">
          <a:xfrm>
            <a:off x="2003425" y="2312988"/>
            <a:ext cx="2928938" cy="2303462"/>
          </a:xfrm>
          <a:custGeom>
            <a:avLst/>
            <a:gdLst/>
            <a:ahLst/>
            <a:cxnLst>
              <a:cxn ang="0">
                <a:pos x="144" y="0"/>
              </a:cxn>
              <a:cxn ang="0">
                <a:pos x="8" y="567"/>
              </a:cxn>
              <a:cxn ang="0">
                <a:pos x="98" y="726"/>
              </a:cxn>
              <a:cxn ang="0">
                <a:pos x="439" y="771"/>
              </a:cxn>
              <a:cxn ang="0">
                <a:pos x="1232" y="1406"/>
              </a:cxn>
              <a:cxn ang="0">
                <a:pos x="2253" y="1043"/>
              </a:cxn>
            </a:cxnLst>
            <a:rect l="0" t="0" r="r" b="b"/>
            <a:pathLst>
              <a:path w="2253" h="1451">
                <a:moveTo>
                  <a:pt x="144" y="0"/>
                </a:moveTo>
                <a:cubicBezTo>
                  <a:pt x="80" y="223"/>
                  <a:pt x="16" y="446"/>
                  <a:pt x="8" y="567"/>
                </a:cubicBezTo>
                <a:cubicBezTo>
                  <a:pt x="0" y="688"/>
                  <a:pt x="26" y="692"/>
                  <a:pt x="98" y="726"/>
                </a:cubicBezTo>
                <a:cubicBezTo>
                  <a:pt x="170" y="760"/>
                  <a:pt x="250" y="658"/>
                  <a:pt x="439" y="771"/>
                </a:cubicBezTo>
                <a:cubicBezTo>
                  <a:pt x="628" y="884"/>
                  <a:pt x="930" y="1361"/>
                  <a:pt x="1232" y="1406"/>
                </a:cubicBezTo>
                <a:cubicBezTo>
                  <a:pt x="1534" y="1451"/>
                  <a:pt x="2132" y="1066"/>
                  <a:pt x="2253" y="1043"/>
                </a:cubicBezTo>
              </a:path>
            </a:pathLst>
          </a:custGeom>
          <a:noFill/>
          <a:ln w="22225" cap="flat" cmpd="sng">
            <a:solidFill>
              <a:schemeClr val="accent2"/>
            </a:solidFill>
            <a:prstDash val="solid"/>
            <a:round/>
            <a:headEnd type="diamond" w="med" len="med"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57" name="Line 49"/>
          <p:cNvSpPr>
            <a:spLocks noChangeShapeType="1"/>
          </p:cNvSpPr>
          <p:nvPr/>
        </p:nvSpPr>
        <p:spPr bwMode="auto">
          <a:xfrm>
            <a:off x="2124075" y="1628775"/>
            <a:ext cx="215900" cy="36513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58" name="Line 50"/>
          <p:cNvSpPr>
            <a:spLocks noChangeShapeType="1"/>
          </p:cNvSpPr>
          <p:nvPr/>
        </p:nvSpPr>
        <p:spPr bwMode="auto">
          <a:xfrm flipH="1" flipV="1">
            <a:off x="2808288" y="1773238"/>
            <a:ext cx="142875" cy="34925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59" name="Line 51"/>
          <p:cNvSpPr>
            <a:spLocks noChangeShapeType="1"/>
          </p:cNvSpPr>
          <p:nvPr/>
        </p:nvSpPr>
        <p:spPr bwMode="auto">
          <a:xfrm>
            <a:off x="5449888" y="3413125"/>
            <a:ext cx="382587" cy="87313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60" name="Text Box 52"/>
          <p:cNvSpPr txBox="1">
            <a:spLocks noChangeArrowheads="1"/>
          </p:cNvSpPr>
          <p:nvPr/>
        </p:nvSpPr>
        <p:spPr bwMode="auto">
          <a:xfrm>
            <a:off x="7092950" y="4760913"/>
            <a:ext cx="1744663" cy="639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 b="1" i="1"/>
              <a:t>Copper Ribbon Cable</a:t>
            </a:r>
          </a:p>
          <a:p>
            <a:pPr algn="ctr" eaLnBrk="0" hangingPunct="0"/>
            <a:r>
              <a:rPr lang="en-US" sz="1200" b="1" i="1"/>
              <a:t>(~1.5 m)</a:t>
            </a:r>
          </a:p>
          <a:p>
            <a:pPr algn="ctr" eaLnBrk="0" hangingPunct="0"/>
            <a:r>
              <a:rPr lang="en-US" sz="1200" b="1" i="1"/>
              <a:t>(32bits @ 250 MHz)</a:t>
            </a:r>
          </a:p>
        </p:txBody>
      </p:sp>
      <p:sp>
        <p:nvSpPr>
          <p:cNvPr id="94261" name="Rectangle 53"/>
          <p:cNvSpPr>
            <a:spLocks noChangeArrowheads="1"/>
          </p:cNvSpPr>
          <p:nvPr/>
        </p:nvSpPr>
        <p:spPr bwMode="auto">
          <a:xfrm>
            <a:off x="6443663" y="3789363"/>
            <a:ext cx="134937" cy="974725"/>
          </a:xfrm>
          <a:prstGeom prst="rect">
            <a:avLst/>
          </a:prstGeom>
          <a:solidFill>
            <a:schemeClr val="folHlink"/>
          </a:solidFill>
          <a:ln w="12700"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94262" name="Rectangle 54"/>
          <p:cNvSpPr>
            <a:spLocks noChangeArrowheads="1"/>
          </p:cNvSpPr>
          <p:nvPr/>
        </p:nvSpPr>
        <p:spPr bwMode="auto">
          <a:xfrm>
            <a:off x="6588125" y="3465513"/>
            <a:ext cx="36513" cy="1333500"/>
          </a:xfrm>
          <a:prstGeom prst="rect">
            <a:avLst/>
          </a:prstGeom>
          <a:solidFill>
            <a:schemeClr val="accent1"/>
          </a:solidFill>
          <a:ln w="12700"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94263" name="Line 55"/>
          <p:cNvSpPr>
            <a:spLocks noChangeShapeType="1"/>
          </p:cNvSpPr>
          <p:nvPr/>
        </p:nvSpPr>
        <p:spPr bwMode="auto">
          <a:xfrm flipH="1" flipV="1">
            <a:off x="6227763" y="3644900"/>
            <a:ext cx="323850" cy="71438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64" name="Line 56"/>
          <p:cNvSpPr>
            <a:spLocks noChangeShapeType="1"/>
          </p:cNvSpPr>
          <p:nvPr/>
        </p:nvSpPr>
        <p:spPr bwMode="auto">
          <a:xfrm flipH="1" flipV="1">
            <a:off x="7775575" y="1665288"/>
            <a:ext cx="323850" cy="71437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65" name="Rectangle 57"/>
          <p:cNvSpPr>
            <a:spLocks noChangeArrowheads="1"/>
          </p:cNvSpPr>
          <p:nvPr/>
        </p:nvSpPr>
        <p:spPr bwMode="auto">
          <a:xfrm>
            <a:off x="8172450" y="1520825"/>
            <a:ext cx="36513" cy="1152525"/>
          </a:xfrm>
          <a:prstGeom prst="rect">
            <a:avLst/>
          </a:prstGeom>
          <a:solidFill>
            <a:schemeClr val="accent1"/>
          </a:solidFill>
          <a:ln w="12700"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94266" name="Line 58"/>
          <p:cNvSpPr>
            <a:spLocks noChangeShapeType="1"/>
          </p:cNvSpPr>
          <p:nvPr/>
        </p:nvSpPr>
        <p:spPr bwMode="auto">
          <a:xfrm flipH="1" flipV="1">
            <a:off x="7308850" y="1592263"/>
            <a:ext cx="250825" cy="36512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67" name="Freeform 59"/>
          <p:cNvSpPr>
            <a:spLocks/>
          </p:cNvSpPr>
          <p:nvPr/>
        </p:nvSpPr>
        <p:spPr bwMode="auto">
          <a:xfrm>
            <a:off x="6516688" y="2205038"/>
            <a:ext cx="760412" cy="2214562"/>
          </a:xfrm>
          <a:custGeom>
            <a:avLst/>
            <a:gdLst/>
            <a:ahLst/>
            <a:cxnLst>
              <a:cxn ang="0">
                <a:pos x="204" y="0"/>
              </a:cxn>
              <a:cxn ang="0">
                <a:pos x="90" y="204"/>
              </a:cxn>
              <a:cxn ang="0">
                <a:pos x="249" y="408"/>
              </a:cxn>
              <a:cxn ang="0">
                <a:pos x="453" y="680"/>
              </a:cxn>
              <a:cxn ang="0">
                <a:pos x="408" y="1089"/>
              </a:cxn>
              <a:cxn ang="0">
                <a:pos x="136" y="1361"/>
              </a:cxn>
              <a:cxn ang="0">
                <a:pos x="0" y="1293"/>
              </a:cxn>
            </a:cxnLst>
            <a:rect l="0" t="0" r="r" b="b"/>
            <a:pathLst>
              <a:path w="479" h="1395">
                <a:moveTo>
                  <a:pt x="204" y="0"/>
                </a:moveTo>
                <a:cubicBezTo>
                  <a:pt x="143" y="68"/>
                  <a:pt x="83" y="136"/>
                  <a:pt x="90" y="204"/>
                </a:cubicBezTo>
                <a:cubicBezTo>
                  <a:pt x="97" y="272"/>
                  <a:pt x="189" y="329"/>
                  <a:pt x="249" y="408"/>
                </a:cubicBezTo>
                <a:cubicBezTo>
                  <a:pt x="309" y="487"/>
                  <a:pt x="427" y="567"/>
                  <a:pt x="453" y="680"/>
                </a:cubicBezTo>
                <a:cubicBezTo>
                  <a:pt x="479" y="793"/>
                  <a:pt x="461" y="976"/>
                  <a:pt x="408" y="1089"/>
                </a:cubicBezTo>
                <a:cubicBezTo>
                  <a:pt x="355" y="1202"/>
                  <a:pt x="204" y="1327"/>
                  <a:pt x="136" y="1361"/>
                </a:cubicBezTo>
                <a:cubicBezTo>
                  <a:pt x="68" y="1395"/>
                  <a:pt x="11" y="1312"/>
                  <a:pt x="0" y="1293"/>
                </a:cubicBezTo>
              </a:path>
            </a:pathLst>
          </a:custGeom>
          <a:noFill/>
          <a:ln w="22225" cap="flat" cmpd="sng">
            <a:solidFill>
              <a:schemeClr val="accent2"/>
            </a:solidFill>
            <a:prstDash val="solid"/>
            <a:round/>
            <a:headEnd type="oval" w="sm" len="sm"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68" name="Freeform 60"/>
          <p:cNvSpPr>
            <a:spLocks/>
          </p:cNvSpPr>
          <p:nvPr/>
        </p:nvSpPr>
        <p:spPr bwMode="auto">
          <a:xfrm>
            <a:off x="5280025" y="2528888"/>
            <a:ext cx="2640013" cy="2814637"/>
          </a:xfrm>
          <a:custGeom>
            <a:avLst/>
            <a:gdLst/>
            <a:ahLst/>
            <a:cxnLst>
              <a:cxn ang="0">
                <a:pos x="302" y="1089"/>
              </a:cxn>
              <a:cxn ang="0">
                <a:pos x="30" y="1429"/>
              </a:cxn>
              <a:cxn ang="0">
                <a:pos x="121" y="1656"/>
              </a:cxn>
              <a:cxn ang="0">
                <a:pos x="643" y="1769"/>
              </a:cxn>
              <a:cxn ang="0">
                <a:pos x="960" y="1633"/>
              </a:cxn>
              <a:cxn ang="0">
                <a:pos x="1414" y="953"/>
              </a:cxn>
              <a:cxn ang="0">
                <a:pos x="1459" y="476"/>
              </a:cxn>
              <a:cxn ang="0">
                <a:pos x="1663" y="0"/>
              </a:cxn>
            </a:cxnLst>
            <a:rect l="0" t="0" r="r" b="b"/>
            <a:pathLst>
              <a:path w="1663" h="1773">
                <a:moveTo>
                  <a:pt x="302" y="1089"/>
                </a:moveTo>
                <a:cubicBezTo>
                  <a:pt x="181" y="1212"/>
                  <a:pt x="60" y="1335"/>
                  <a:pt x="30" y="1429"/>
                </a:cubicBezTo>
                <a:cubicBezTo>
                  <a:pt x="0" y="1523"/>
                  <a:pt x="19" y="1599"/>
                  <a:pt x="121" y="1656"/>
                </a:cubicBezTo>
                <a:cubicBezTo>
                  <a:pt x="223" y="1713"/>
                  <a:pt x="503" y="1773"/>
                  <a:pt x="643" y="1769"/>
                </a:cubicBezTo>
                <a:cubicBezTo>
                  <a:pt x="783" y="1765"/>
                  <a:pt x="832" y="1769"/>
                  <a:pt x="960" y="1633"/>
                </a:cubicBezTo>
                <a:cubicBezTo>
                  <a:pt x="1088" y="1497"/>
                  <a:pt x="1331" y="1146"/>
                  <a:pt x="1414" y="953"/>
                </a:cubicBezTo>
                <a:cubicBezTo>
                  <a:pt x="1497" y="760"/>
                  <a:pt x="1418" y="635"/>
                  <a:pt x="1459" y="476"/>
                </a:cubicBezTo>
                <a:cubicBezTo>
                  <a:pt x="1500" y="317"/>
                  <a:pt x="1581" y="158"/>
                  <a:pt x="1663" y="0"/>
                </a:cubicBezTo>
              </a:path>
            </a:pathLst>
          </a:custGeom>
          <a:noFill/>
          <a:ln w="22225" cap="flat" cmpd="sng">
            <a:solidFill>
              <a:srgbClr val="FF0000"/>
            </a:solidFill>
            <a:prstDash val="solid"/>
            <a:round/>
            <a:headEnd type="oval" w="sm" len="sm"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69" name="Freeform 61"/>
          <p:cNvSpPr>
            <a:spLocks/>
          </p:cNvSpPr>
          <p:nvPr/>
        </p:nvSpPr>
        <p:spPr bwMode="auto">
          <a:xfrm>
            <a:off x="2717800" y="1952625"/>
            <a:ext cx="4159250" cy="1260475"/>
          </a:xfrm>
          <a:custGeom>
            <a:avLst/>
            <a:gdLst/>
            <a:ahLst/>
            <a:cxnLst>
              <a:cxn ang="0">
                <a:pos x="2620" y="0"/>
              </a:cxn>
              <a:cxn ang="0">
                <a:pos x="2438" y="204"/>
              </a:cxn>
              <a:cxn ang="0">
                <a:pos x="1690" y="114"/>
              </a:cxn>
              <a:cxn ang="0">
                <a:pos x="1191" y="136"/>
              </a:cxn>
              <a:cxn ang="0">
                <a:pos x="624" y="431"/>
              </a:cxn>
              <a:cxn ang="0">
                <a:pos x="306" y="749"/>
              </a:cxn>
              <a:cxn ang="0">
                <a:pos x="34" y="703"/>
              </a:cxn>
              <a:cxn ang="0">
                <a:pos x="102" y="295"/>
              </a:cxn>
            </a:cxnLst>
            <a:rect l="0" t="0" r="r" b="b"/>
            <a:pathLst>
              <a:path w="2620" h="794">
                <a:moveTo>
                  <a:pt x="2620" y="0"/>
                </a:moveTo>
                <a:cubicBezTo>
                  <a:pt x="2606" y="92"/>
                  <a:pt x="2593" y="185"/>
                  <a:pt x="2438" y="204"/>
                </a:cubicBezTo>
                <a:cubicBezTo>
                  <a:pt x="2283" y="223"/>
                  <a:pt x="1898" y="125"/>
                  <a:pt x="1690" y="114"/>
                </a:cubicBezTo>
                <a:cubicBezTo>
                  <a:pt x="1482" y="103"/>
                  <a:pt x="1369" y="83"/>
                  <a:pt x="1191" y="136"/>
                </a:cubicBezTo>
                <a:cubicBezTo>
                  <a:pt x="1013" y="189"/>
                  <a:pt x="771" y="329"/>
                  <a:pt x="624" y="431"/>
                </a:cubicBezTo>
                <a:cubicBezTo>
                  <a:pt x="477" y="533"/>
                  <a:pt x="404" y="704"/>
                  <a:pt x="306" y="749"/>
                </a:cubicBezTo>
                <a:cubicBezTo>
                  <a:pt x="208" y="794"/>
                  <a:pt x="68" y="779"/>
                  <a:pt x="34" y="703"/>
                </a:cubicBezTo>
                <a:cubicBezTo>
                  <a:pt x="0" y="627"/>
                  <a:pt x="79" y="374"/>
                  <a:pt x="102" y="295"/>
                </a:cubicBezTo>
              </a:path>
            </a:pathLst>
          </a:custGeom>
          <a:noFill/>
          <a:ln w="22225" cap="flat" cmpd="sng">
            <a:solidFill>
              <a:schemeClr val="accent2"/>
            </a:solidFill>
            <a:prstDash val="solid"/>
            <a:round/>
            <a:headEnd type="triangle" w="lg" len="lg"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70" name="Text Box 62"/>
          <p:cNvSpPr txBox="1">
            <a:spLocks noChangeArrowheads="1"/>
          </p:cNvSpPr>
          <p:nvPr/>
        </p:nvSpPr>
        <p:spPr bwMode="auto">
          <a:xfrm>
            <a:off x="5040313" y="2276475"/>
            <a:ext cx="1517650" cy="639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 b="1" i="1">
                <a:solidFill>
                  <a:schemeClr val="accent2"/>
                </a:solidFill>
              </a:rPr>
              <a:t>Fiber Optic Links</a:t>
            </a:r>
          </a:p>
          <a:p>
            <a:pPr algn="ctr" eaLnBrk="0" hangingPunct="0"/>
            <a:r>
              <a:rPr lang="en-US" sz="1200" b="1" i="1">
                <a:solidFill>
                  <a:schemeClr val="accent2"/>
                </a:solidFill>
              </a:rPr>
              <a:t>Clock/Trigger</a:t>
            </a:r>
          </a:p>
          <a:p>
            <a:pPr algn="ctr" eaLnBrk="0" hangingPunct="0"/>
            <a:r>
              <a:rPr lang="en-US" sz="1200" b="1" i="1">
                <a:solidFill>
                  <a:schemeClr val="accent2"/>
                </a:solidFill>
              </a:rPr>
              <a:t>(16bits @ 62.5MHz</a:t>
            </a:r>
          </a:p>
        </p:txBody>
      </p:sp>
      <p:sp>
        <p:nvSpPr>
          <p:cNvPr id="94271" name="WordArt 63"/>
          <p:cNvSpPr>
            <a:spLocks noChangeArrowheads="1" noChangeShapeType="1" noTextEdit="1"/>
          </p:cNvSpPr>
          <p:nvPr/>
        </p:nvSpPr>
        <p:spPr bwMode="auto">
          <a:xfrm rot="1774848">
            <a:off x="4464050" y="5029200"/>
            <a:ext cx="1306513" cy="6238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1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ea typeface="Arial"/>
                <a:cs typeface="Arial"/>
              </a:rPr>
              <a:t>Global Trigger Crate</a:t>
            </a:r>
          </a:p>
        </p:txBody>
      </p:sp>
      <p:sp>
        <p:nvSpPr>
          <p:cNvPr id="94272" name="WordArt 64"/>
          <p:cNvSpPr>
            <a:spLocks noChangeArrowheads="1" noChangeShapeType="1" noTextEdit="1"/>
          </p:cNvSpPr>
          <p:nvPr/>
        </p:nvSpPr>
        <p:spPr bwMode="auto">
          <a:xfrm rot="1563895">
            <a:off x="2124075" y="657225"/>
            <a:ext cx="1306513" cy="6238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70648"/>
              </a:avLst>
            </a:prstTxWarp>
          </a:bodyPr>
          <a:lstStyle/>
          <a:p>
            <a:pPr algn="ctr"/>
            <a:r>
              <a:rPr lang="en-US" sz="1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ea typeface="Arial"/>
                <a:cs typeface="Arial"/>
              </a:rPr>
              <a:t>Front-End Crate</a:t>
            </a:r>
          </a:p>
        </p:txBody>
      </p:sp>
      <p:sp>
        <p:nvSpPr>
          <p:cNvPr id="94273" name="Line 65"/>
          <p:cNvSpPr>
            <a:spLocks noChangeShapeType="1"/>
          </p:cNvSpPr>
          <p:nvPr/>
        </p:nvSpPr>
        <p:spPr bwMode="auto">
          <a:xfrm>
            <a:off x="684213" y="6057900"/>
            <a:ext cx="215900" cy="36513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74" name="Text Box 66"/>
          <p:cNvSpPr txBox="1">
            <a:spLocks noChangeArrowheads="1"/>
          </p:cNvSpPr>
          <p:nvPr/>
        </p:nvSpPr>
        <p:spPr bwMode="auto">
          <a:xfrm>
            <a:off x="900113" y="5913438"/>
            <a:ext cx="146843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/>
              <a:t> </a:t>
            </a:r>
            <a:r>
              <a:rPr lang="en-US" sz="1400" b="1"/>
              <a:t>VXS </a:t>
            </a:r>
            <a:r>
              <a:rPr lang="en-US" sz="1400"/>
              <a:t>Backplane</a:t>
            </a:r>
          </a:p>
        </p:txBody>
      </p:sp>
      <p:sp>
        <p:nvSpPr>
          <p:cNvPr id="94275" name="Text Box 67"/>
          <p:cNvSpPr txBox="1">
            <a:spLocks noChangeArrowheads="1"/>
          </p:cNvSpPr>
          <p:nvPr/>
        </p:nvSpPr>
        <p:spPr bwMode="auto">
          <a:xfrm>
            <a:off x="1368425" y="2420938"/>
            <a:ext cx="4984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/>
              <a:t>(16)</a:t>
            </a:r>
          </a:p>
        </p:txBody>
      </p:sp>
      <p:sp>
        <p:nvSpPr>
          <p:cNvPr id="94276" name="Text Box 68"/>
          <p:cNvSpPr txBox="1">
            <a:spLocks noChangeArrowheads="1"/>
          </p:cNvSpPr>
          <p:nvPr/>
        </p:nvSpPr>
        <p:spPr bwMode="auto">
          <a:xfrm>
            <a:off x="2051050" y="2565400"/>
            <a:ext cx="4000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/>
              <a:t>(1)</a:t>
            </a:r>
          </a:p>
        </p:txBody>
      </p:sp>
      <p:sp>
        <p:nvSpPr>
          <p:cNvPr id="94277" name="Text Box 69"/>
          <p:cNvSpPr txBox="1">
            <a:spLocks noChangeArrowheads="1"/>
          </p:cNvSpPr>
          <p:nvPr/>
        </p:nvSpPr>
        <p:spPr bwMode="auto">
          <a:xfrm>
            <a:off x="2303463" y="2600325"/>
            <a:ext cx="4000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/>
              <a:t>(1)</a:t>
            </a:r>
          </a:p>
        </p:txBody>
      </p:sp>
      <p:sp>
        <p:nvSpPr>
          <p:cNvPr id="94278" name="Text Box 70"/>
          <p:cNvSpPr txBox="1">
            <a:spLocks noChangeArrowheads="1"/>
          </p:cNvSpPr>
          <p:nvPr/>
        </p:nvSpPr>
        <p:spPr bwMode="auto">
          <a:xfrm>
            <a:off x="2735263" y="2708275"/>
            <a:ext cx="4000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/>
              <a:t>(1)</a:t>
            </a:r>
          </a:p>
        </p:txBody>
      </p:sp>
      <p:sp>
        <p:nvSpPr>
          <p:cNvPr id="94279" name="Text Box 71"/>
          <p:cNvSpPr txBox="1">
            <a:spLocks noChangeArrowheads="1"/>
          </p:cNvSpPr>
          <p:nvPr/>
        </p:nvSpPr>
        <p:spPr bwMode="auto">
          <a:xfrm>
            <a:off x="6300788" y="4797425"/>
            <a:ext cx="4000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/>
              <a:t>(1)</a:t>
            </a:r>
          </a:p>
        </p:txBody>
      </p:sp>
      <p:sp>
        <p:nvSpPr>
          <p:cNvPr id="94280" name="Text Box 72"/>
          <p:cNvSpPr txBox="1">
            <a:spLocks noChangeArrowheads="1"/>
          </p:cNvSpPr>
          <p:nvPr/>
        </p:nvSpPr>
        <p:spPr bwMode="auto">
          <a:xfrm>
            <a:off x="7092950" y="2457450"/>
            <a:ext cx="4000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/>
              <a:t>(1)</a:t>
            </a:r>
          </a:p>
        </p:txBody>
      </p:sp>
      <p:sp>
        <p:nvSpPr>
          <p:cNvPr id="94281" name="Text Box 73"/>
          <p:cNvSpPr txBox="1">
            <a:spLocks noChangeArrowheads="1"/>
          </p:cNvSpPr>
          <p:nvPr/>
        </p:nvSpPr>
        <p:spPr bwMode="auto">
          <a:xfrm>
            <a:off x="6089650" y="5638800"/>
            <a:ext cx="2773363" cy="623888"/>
          </a:xfrm>
          <a:prstGeom prst="rect">
            <a:avLst/>
          </a:prstGeom>
          <a:solidFill>
            <a:schemeClr val="bg1"/>
          </a:solidFill>
          <a:ln w="12700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buFontTx/>
              <a:buChar char="•"/>
            </a:pPr>
            <a:r>
              <a:rPr lang="en-US" sz="1600" b="1">
                <a:solidFill>
                  <a:schemeClr val="accent2"/>
                </a:solidFill>
              </a:rPr>
              <a:t> Trigger Latency ~ 3 </a:t>
            </a:r>
            <a:r>
              <a:rPr lang="el-GR" sz="1600" b="1">
                <a:solidFill>
                  <a:schemeClr val="accent2"/>
                </a:solidFill>
                <a:ea typeface="Arial" pitchFamily="-65" charset="0"/>
                <a:cs typeface="Arial" pitchFamily="-65" charset="0"/>
              </a:rPr>
              <a:t>μ</a:t>
            </a:r>
            <a:r>
              <a:rPr lang="en-US" sz="1600" b="1">
                <a:solidFill>
                  <a:schemeClr val="accent2"/>
                </a:solidFill>
                <a:ea typeface="Arial" pitchFamily="-65" charset="0"/>
                <a:cs typeface="Arial" pitchFamily="-65" charset="0"/>
              </a:rPr>
              <a:t>s</a:t>
            </a:r>
          </a:p>
          <a:p>
            <a:pPr algn="ctr" eaLnBrk="0" hangingPunct="0"/>
            <a:r>
              <a:rPr lang="en-US" sz="1600" b="1">
                <a:solidFill>
                  <a:schemeClr val="accent2"/>
                </a:solidFill>
                <a:ea typeface="Arial" pitchFamily="-65" charset="0"/>
                <a:cs typeface="Arial" pitchFamily="-65" charset="0"/>
              </a:rPr>
              <a:t>   (F1TDC pipeline ~3.9 </a:t>
            </a:r>
            <a:r>
              <a:rPr lang="el-GR" b="1">
                <a:solidFill>
                  <a:schemeClr val="accent2"/>
                </a:solidFill>
              </a:rPr>
              <a:t>μ</a:t>
            </a:r>
            <a:r>
              <a:rPr lang="en-US" b="1">
                <a:solidFill>
                  <a:schemeClr val="accent2"/>
                </a:solidFill>
              </a:rPr>
              <a:t>s)</a:t>
            </a:r>
            <a:endParaRPr lang="el-GR" b="1">
              <a:solidFill>
                <a:schemeClr val="accent2"/>
              </a:solidFill>
            </a:endParaRPr>
          </a:p>
        </p:txBody>
      </p:sp>
      <p:sp>
        <p:nvSpPr>
          <p:cNvPr id="94282" name="Text Box 74"/>
          <p:cNvSpPr txBox="1">
            <a:spLocks noChangeArrowheads="1"/>
          </p:cNvSpPr>
          <p:nvPr/>
        </p:nvSpPr>
        <p:spPr bwMode="auto">
          <a:xfrm>
            <a:off x="152400" y="3413125"/>
            <a:ext cx="175736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000" i="1" dirty="0"/>
              <a:t>( ) – Number in parentheses</a:t>
            </a:r>
          </a:p>
          <a:p>
            <a:pPr eaLnBrk="0" hangingPunct="0"/>
            <a:r>
              <a:rPr lang="en-US" sz="1000" i="1" dirty="0"/>
              <a:t> refer to number of modules</a:t>
            </a:r>
          </a:p>
        </p:txBody>
      </p:sp>
      <p:sp>
        <p:nvSpPr>
          <p:cNvPr id="94288" name="Text Box 80"/>
          <p:cNvSpPr txBox="1">
            <a:spLocks noChangeArrowheads="1"/>
          </p:cNvSpPr>
          <p:nvPr/>
        </p:nvSpPr>
        <p:spPr bwMode="auto">
          <a:xfrm>
            <a:off x="3962400" y="914400"/>
            <a:ext cx="2200275" cy="65087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Custom Designed </a:t>
            </a:r>
          </a:p>
          <a:p>
            <a:r>
              <a:rPr lang="en-US" b="1">
                <a:solidFill>
                  <a:srgbClr val="FF0000"/>
                </a:solidFill>
              </a:rPr>
              <a:t>  Boards at JLAB</a:t>
            </a:r>
            <a:endParaRPr lang="de-DE" b="1">
              <a:solidFill>
                <a:srgbClr val="FF0000"/>
              </a:solidFill>
            </a:endParaRPr>
          </a:p>
        </p:txBody>
      </p:sp>
      <p:sp>
        <p:nvSpPr>
          <p:cNvPr id="94289" name="Text Box 81"/>
          <p:cNvSpPr txBox="1">
            <a:spLocks noChangeArrowheads="1"/>
          </p:cNvSpPr>
          <p:nvPr/>
        </p:nvSpPr>
        <p:spPr bwMode="auto">
          <a:xfrm>
            <a:off x="2700338" y="5715000"/>
            <a:ext cx="33956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  Pipelined detector readout  electronics: </a:t>
            </a:r>
          </a:p>
          <a:p>
            <a:r>
              <a:rPr lang="en-US" sz="1400"/>
              <a:t>                fADC and F1TDC</a:t>
            </a:r>
            <a:endParaRPr lang="de-DE" sz="1400"/>
          </a:p>
        </p:txBody>
      </p:sp>
      <p:sp>
        <p:nvSpPr>
          <p:cNvPr id="78" name="Title 17"/>
          <p:cNvSpPr txBox="1">
            <a:spLocks/>
          </p:cNvSpPr>
          <p:nvPr/>
        </p:nvSpPr>
        <p:spPr bwMode="auto">
          <a:xfrm>
            <a:off x="685800" y="762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Level-1 Trigger Electronics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9" name="Date Placeholder 78"/>
          <p:cNvSpPr>
            <a:spLocks noGrp="1"/>
          </p:cNvSpPr>
          <p:nvPr>
            <p:ph type="dt" sz="half" idx="4294967295"/>
          </p:nvPr>
        </p:nvSpPr>
        <p:spPr>
          <a:xfrm>
            <a:off x="6858000" y="6477000"/>
            <a:ext cx="1295400" cy="2895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3/25/2011</a:t>
            </a:r>
            <a:endParaRPr lang="en-US"/>
          </a:p>
        </p:txBody>
      </p:sp>
      <p:sp>
        <p:nvSpPr>
          <p:cNvPr id="80" name="Footer Placeholder 79"/>
          <p:cNvSpPr>
            <a:spLocks noGrp="1"/>
          </p:cNvSpPr>
          <p:nvPr>
            <p:ph type="ftr" sz="quarter" idx="4294967295"/>
          </p:nvPr>
        </p:nvSpPr>
        <p:spPr>
          <a:xfrm>
            <a:off x="2358479" y="6553200"/>
            <a:ext cx="4499521" cy="304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SoLID SIDIS Collaboration Meeting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CODA3 – What’s different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609600" y="1447800"/>
          <a:ext cx="8036718" cy="4232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8359"/>
                <a:gridCol w="4018359"/>
              </a:tblGrid>
              <a:tr h="60466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CODA 2.5</a:t>
                      </a:r>
                      <a:endParaRPr lang="en-US" sz="2400" dirty="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CODA 3</a:t>
                      </a:r>
                      <a:endParaRPr lang="en-US" sz="2400" dirty="0"/>
                    </a:p>
                  </a:txBody>
                  <a:tcPr marL="64294" marR="64294" marT="32147" marB="32147" anchor="ctr"/>
                </a:tc>
              </a:tr>
              <a:tr h="60466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Run Control</a:t>
                      </a:r>
                      <a:r>
                        <a:rPr lang="en-US" sz="1400" baseline="0" dirty="0" smtClean="0"/>
                        <a:t> (X, Motif, C++)</a:t>
                      </a:r>
                    </a:p>
                    <a:p>
                      <a:r>
                        <a:rPr lang="en-US" sz="1400" baseline="0" dirty="0" smtClean="0"/>
                        <a:t>(</a:t>
                      </a:r>
                      <a:r>
                        <a:rPr lang="en-US" sz="1400" baseline="0" dirty="0" err="1" smtClean="0"/>
                        <a:t>rcServer</a:t>
                      </a:r>
                      <a:r>
                        <a:rPr lang="en-US" sz="1400" baseline="0" dirty="0" smtClean="0"/>
                        <a:t>, </a:t>
                      </a:r>
                      <a:r>
                        <a:rPr lang="en-US" sz="1400" baseline="0" dirty="0" err="1" smtClean="0"/>
                        <a:t>runcontrol</a:t>
                      </a:r>
                      <a:r>
                        <a:rPr lang="en-US" sz="1400" baseline="0" dirty="0" smtClean="0"/>
                        <a:t>)</a:t>
                      </a:r>
                      <a:endParaRPr lang="en-US" sz="1400" dirty="0" smtClean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Experiment</a:t>
                      </a:r>
                      <a:r>
                        <a:rPr lang="en-US" sz="1400" baseline="0" dirty="0" smtClean="0"/>
                        <a:t> Control – AFECS (pure JAVA)</a:t>
                      </a:r>
                    </a:p>
                    <a:p>
                      <a:r>
                        <a:rPr lang="en-US" sz="1400" baseline="0" dirty="0" smtClean="0"/>
                        <a:t>(</a:t>
                      </a:r>
                      <a:r>
                        <a:rPr lang="en-US" sz="1400" baseline="0" dirty="0" err="1" smtClean="0"/>
                        <a:t>rcPlatform</a:t>
                      </a:r>
                      <a:r>
                        <a:rPr lang="en-US" sz="1400" baseline="0" dirty="0" smtClean="0"/>
                        <a:t>, </a:t>
                      </a:r>
                      <a:r>
                        <a:rPr lang="en-US" sz="1400" baseline="0" dirty="0" err="1" smtClean="0"/>
                        <a:t>rcgui</a:t>
                      </a:r>
                      <a:r>
                        <a:rPr lang="en-US" sz="1400" baseline="0" dirty="0" smtClean="0"/>
                        <a:t>)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</a:tr>
              <a:tr h="60466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Communication/Database</a:t>
                      </a:r>
                    </a:p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msql</a:t>
                      </a:r>
                      <a:r>
                        <a:rPr lang="en-US" sz="1400" dirty="0" smtClean="0"/>
                        <a:t>, </a:t>
                      </a:r>
                      <a:r>
                        <a:rPr lang="en-US" sz="1400" dirty="0" err="1" smtClean="0"/>
                        <a:t>cdev</a:t>
                      </a:r>
                      <a:r>
                        <a:rPr lang="en-US" sz="1400" dirty="0" smtClean="0"/>
                        <a:t>, </a:t>
                      </a:r>
                      <a:r>
                        <a:rPr lang="en-US" sz="1400" dirty="0" err="1" smtClean="0"/>
                        <a:t>dptcl</a:t>
                      </a:r>
                      <a:r>
                        <a:rPr lang="en-US" sz="1400" dirty="0" smtClean="0"/>
                        <a:t>, CMLOG)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cMsg</a:t>
                      </a:r>
                      <a:r>
                        <a:rPr lang="en-US" sz="1400" baseline="0" dirty="0" smtClean="0"/>
                        <a:t> – CODA Publish/Subscribe messaging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</a:tr>
              <a:tr h="60466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Event</a:t>
                      </a:r>
                      <a:r>
                        <a:rPr lang="en-US" sz="1400" baseline="0" dirty="0" smtClean="0"/>
                        <a:t> I/O</a:t>
                      </a:r>
                    </a:p>
                    <a:p>
                      <a:r>
                        <a:rPr lang="en-US" sz="1400" baseline="0" dirty="0" smtClean="0"/>
                        <a:t>C-based simple API (open/close read/write)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EVIO – JAVA/C++/C APIs </a:t>
                      </a:r>
                    </a:p>
                    <a:p>
                      <a:r>
                        <a:rPr lang="en-US" sz="1400" dirty="0" smtClean="0"/>
                        <a:t>Tools for creating data objects,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serializing, etc…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</a:tr>
              <a:tr h="60466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Event Builder / ET System</a:t>
                      </a:r>
                      <a:r>
                        <a:rPr lang="en-US" sz="1400" baseline="0" dirty="0" smtClean="0"/>
                        <a:t> / Event Recorder</a:t>
                      </a:r>
                    </a:p>
                    <a:p>
                      <a:r>
                        <a:rPr lang="en-US" sz="1400" dirty="0" smtClean="0"/>
                        <a:t>(single</a:t>
                      </a:r>
                      <a:r>
                        <a:rPr lang="en-US" sz="1400" baseline="0" dirty="0" smtClean="0"/>
                        <a:t> build stream)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EMU (Event</a:t>
                      </a:r>
                      <a:r>
                        <a:rPr lang="en-US" sz="1400" baseline="0" dirty="0" smtClean="0"/>
                        <a:t> Management Unit)</a:t>
                      </a:r>
                    </a:p>
                    <a:p>
                      <a:r>
                        <a:rPr lang="en-US" sz="1400" dirty="0" smtClean="0"/>
                        <a:t>Parallel</a:t>
                      </a:r>
                      <a:r>
                        <a:rPr lang="en-US" sz="1400" baseline="0" dirty="0" smtClean="0"/>
                        <a:t>/Staged event building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</a:tr>
              <a:tr h="60466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Front-End</a:t>
                      </a:r>
                      <a:r>
                        <a:rPr lang="en-US" sz="1400" baseline="0" dirty="0" smtClean="0"/>
                        <a:t> – </a:t>
                      </a:r>
                      <a:r>
                        <a:rPr lang="en-US" sz="1400" baseline="0" dirty="0" err="1" smtClean="0"/>
                        <a:t>vxWorks</a:t>
                      </a:r>
                      <a:r>
                        <a:rPr lang="en-US" sz="1400" baseline="0" dirty="0" smtClean="0"/>
                        <a:t> ROC</a:t>
                      </a:r>
                    </a:p>
                    <a:p>
                      <a:r>
                        <a:rPr lang="en-US" sz="1400" baseline="0" dirty="0" smtClean="0"/>
                        <a:t>(Interrupt driven – event by event readout)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Linux ROC, Multithreaded</a:t>
                      </a:r>
                    </a:p>
                    <a:p>
                      <a:r>
                        <a:rPr lang="en-US" sz="1400" dirty="0" smtClean="0"/>
                        <a:t>(polling</a:t>
                      </a:r>
                      <a:r>
                        <a:rPr lang="en-US" sz="1400" baseline="0" dirty="0" smtClean="0"/>
                        <a:t> – event blocking)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</a:tr>
              <a:tr h="60466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Triggering</a:t>
                      </a:r>
                      <a:r>
                        <a:rPr lang="en-US" sz="1400" baseline="0" dirty="0" smtClean="0"/>
                        <a:t>: 32 ROC limit, (12 trigger bits -&gt; 16 types)</a:t>
                      </a:r>
                    </a:p>
                    <a:p>
                      <a:r>
                        <a:rPr lang="en-US" sz="1400" baseline="0" dirty="0" smtClean="0"/>
                        <a:t>TS required for buffered mode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128 ROC limit,</a:t>
                      </a:r>
                      <a:r>
                        <a:rPr lang="en-US" sz="1400" baseline="0" dirty="0" smtClean="0"/>
                        <a:t> (32 trigger bits -&gt; 256 types)</a:t>
                      </a:r>
                    </a:p>
                    <a:p>
                      <a:r>
                        <a:rPr lang="en-US" sz="1400" baseline="0" dirty="0" smtClean="0"/>
                        <a:t>TI supports TS functionality. </a:t>
                      </a:r>
                      <a:r>
                        <a:rPr lang="en-US" sz="1400" baseline="0" dirty="0" err="1" smtClean="0"/>
                        <a:t>Timestamping</a:t>
                      </a:r>
                      <a:r>
                        <a:rPr lang="en-US" sz="1400" baseline="0" dirty="0" smtClean="0"/>
                        <a:t> (4ns)</a:t>
                      </a:r>
                      <a:endParaRPr lang="en-US" sz="1400" dirty="0" smtClean="0"/>
                    </a:p>
                  </a:txBody>
                  <a:tcPr marL="64294" marR="64294" marT="32147" marB="32147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858000" y="6477000"/>
            <a:ext cx="1295400" cy="2895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3/25/2011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2358479" y="6553200"/>
            <a:ext cx="4499521" cy="304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SoLID SIDIS Collaboration Meeting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Detector layout for SIDIS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447800"/>
            <a:ext cx="648729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FADC Encoding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858000" y="6477000"/>
            <a:ext cx="1295400" cy="2895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3/25/2011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358479" y="6553200"/>
            <a:ext cx="4499521" cy="304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SoLID SIDIS Collaboration Meeting</a:t>
            </a:r>
            <a:endParaRPr lang="en-US" dirty="0"/>
          </a:p>
        </p:txBody>
      </p:sp>
      <p:pic>
        <p:nvPicPr>
          <p:cNvPr id="286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825" t="12163" r="6864" b="7847"/>
          <a:stretch>
            <a:fillRect/>
          </a:stretch>
        </p:blipFill>
        <p:spPr bwMode="auto">
          <a:xfrm>
            <a:off x="836919" y="935643"/>
            <a:ext cx="7468881" cy="5312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GTP Trigger Bit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858000" y="6477000"/>
            <a:ext cx="1295400" cy="2895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3/25/2011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358479" y="6553200"/>
            <a:ext cx="4499521" cy="304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SoLID SIDIS Collaboration Meeting</a:t>
            </a:r>
            <a:endParaRPr lang="en-US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45832"/>
            <a:ext cx="8704898" cy="530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Estimated Channels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0" y="2057400"/>
          <a:ext cx="77724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3426"/>
                <a:gridCol w="1690774"/>
                <a:gridCol w="2286000"/>
                <a:gridCol w="2362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Detector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Channel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Front End Module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</a:t>
                      </a:r>
                      <a:r>
                        <a:rPr lang="en-US" baseline="0" dirty="0" smtClean="0"/>
                        <a:t> of Modules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 k 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Customized</a:t>
                      </a:r>
                      <a:r>
                        <a:rPr lang="en-US" baseline="0" dirty="0" smtClean="0"/>
                        <a:t> VME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FADC250/F1-ADC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12/6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FADC250/F1-ADC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23/12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LGC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FADC250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HGC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FADC250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MRPC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Customized</a:t>
                      </a:r>
                      <a:r>
                        <a:rPr lang="en-US" baseline="0" dirty="0" smtClean="0"/>
                        <a:t> VME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FADC250/F1-ADC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2/1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6858000" y="6477000"/>
            <a:ext cx="1295400" cy="2895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3/25/2011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2358479" y="6553200"/>
            <a:ext cx="4499521" cy="304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SoLID SIDIS Collaboration Meeting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77000" y="5867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Yi’s previous talk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GEM readout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APV25 or better</a:t>
            </a:r>
          </a:p>
          <a:p>
            <a:pPr lvl="1"/>
            <a:r>
              <a:rPr lang="en-US" dirty="0" smtClean="0"/>
              <a:t>40 MHz sampling rate</a:t>
            </a:r>
          </a:p>
          <a:p>
            <a:pPr lvl="1"/>
            <a:r>
              <a:rPr lang="en-US" dirty="0" smtClean="0"/>
              <a:t>12 bit</a:t>
            </a:r>
          </a:p>
          <a:p>
            <a:pPr lvl="1"/>
            <a:r>
              <a:rPr lang="en-US" dirty="0" smtClean="0"/>
              <a:t>Pipelined</a:t>
            </a:r>
          </a:p>
          <a:p>
            <a:r>
              <a:rPr lang="en-US" dirty="0" smtClean="0"/>
              <a:t>Readout prototype board VME64X/VXS by INFN</a:t>
            </a:r>
          </a:p>
          <a:p>
            <a:pPr lvl="1"/>
            <a:r>
              <a:rPr lang="en-US" dirty="0" smtClean="0"/>
              <a:t>Possibility of adding crude tracking to trigger ?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Estimation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85800" y="1066800"/>
          <a:ext cx="7772400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/>
                <a:gridCol w="1943100"/>
                <a:gridCol w="1943100"/>
                <a:gridCol w="19431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Module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Unit Price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</a:t>
                      </a:r>
                      <a:r>
                        <a:rPr lang="en-US" baseline="0" dirty="0" smtClean="0"/>
                        <a:t> of Modules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Cost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FADC250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$ 4,000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$ 164,000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FADC125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$ 4,000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F1-TDC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</a:t>
                      </a:r>
                      <a:r>
                        <a:rPr lang="en-US" baseline="0" dirty="0" smtClean="0"/>
                        <a:t> 4,000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$ 76,000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CTP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$ 5,000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 + ?? (4)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$ 30,000 + ??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SSP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$ 5,000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r>
                        <a:rPr lang="en-US" baseline="0" dirty="0" smtClean="0"/>
                        <a:t> + ? (1)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$ 5,000 + 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GTP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$ 5,000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$ 5,000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$ 5,000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$ 5,000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$ 3,000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r>
                        <a:rPr lang="en-US" baseline="0" dirty="0" smtClean="0"/>
                        <a:t> + ?? (4)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$ 30,000 + ??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$ 2,500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r>
                        <a:rPr lang="en-US" baseline="0" dirty="0" smtClean="0"/>
                        <a:t> + ?? (4)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$ 20,000 + ??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VXS Crate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$ 8,000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r>
                        <a:rPr lang="en-US" baseline="0" dirty="0" smtClean="0"/>
                        <a:t> + ?? (4)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$ 64,000 +</a:t>
                      </a:r>
                      <a:r>
                        <a:rPr lang="en-US" baseline="0" dirty="0" smtClean="0"/>
                        <a:t> ??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$ 401,000</a:t>
                      </a:r>
                      <a:r>
                        <a:rPr lang="en-US" baseline="0" dirty="0" smtClean="0"/>
                        <a:t> + ??? ($ 79,000)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858000" y="6477000"/>
            <a:ext cx="1295400" cy="2895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3/25/2011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358479" y="6553200"/>
            <a:ext cx="4499521" cy="304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SoLID SIDIS Collaboration Meeting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77000" y="5867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Yi’s previous talk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SoLID</a:t>
            </a:r>
            <a:r>
              <a:rPr lang="en-US" dirty="0" smtClean="0"/>
              <a:t> SIDIS Detector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50 ns windows, 11 </a:t>
            </a:r>
            <a:r>
              <a:rPr lang="en-US" dirty="0" err="1" smtClean="0"/>
              <a:t>GeV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1600200"/>
          <a:ext cx="7772399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600201"/>
                <a:gridCol w="1161585"/>
                <a:gridCol w="1642945"/>
                <a:gridCol w="214846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Detector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 Size per</a:t>
                      </a:r>
                      <a:r>
                        <a:rPr lang="en-US" baseline="0" dirty="0" smtClean="0"/>
                        <a:t> hit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4.4 GHz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Hits</a:t>
                      </a:r>
                      <a:r>
                        <a:rPr lang="en-US" baseline="0" dirty="0" smtClean="0"/>
                        <a:t> (time)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Byte x 2 (X/Y)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 kHz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Energy, Hits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 Byte</a:t>
                      </a:r>
                      <a:r>
                        <a:rPr lang="en-US" baseline="0" dirty="0" smtClean="0"/>
                        <a:t> x 2 (PS/SH)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 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Energy,</a:t>
                      </a:r>
                      <a:r>
                        <a:rPr lang="en-US" baseline="0" dirty="0" smtClean="0"/>
                        <a:t> Hits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 Byte x 2 (PS/SH)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LGC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 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Energy, Hits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 Byte x 2 (split)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HGC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 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Energy, Hits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 Byte x 2 (split)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MRPC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850</a:t>
                      </a:r>
                      <a:r>
                        <a:rPr lang="en-US" baseline="0" dirty="0" smtClean="0"/>
                        <a:t> 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Byte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 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Energy, Hits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 Byte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 </a:t>
                      </a:r>
                      <a:r>
                        <a:rPr lang="en-US" dirty="0" err="1" smtClean="0"/>
                        <a:t>kB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0" y="5181600"/>
            <a:ext cx="47035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With header and other over head</a:t>
            </a:r>
          </a:p>
          <a:p>
            <a:pPr algn="ctr"/>
            <a:r>
              <a:rPr lang="en-US" sz="2400" dirty="0" smtClean="0"/>
              <a:t>event size is ~ </a:t>
            </a:r>
            <a:r>
              <a:rPr lang="en-US" sz="2400" b="1" dirty="0" smtClean="0"/>
              <a:t>4 </a:t>
            </a:r>
            <a:r>
              <a:rPr lang="en-US" sz="2400" b="1" dirty="0" err="1" smtClean="0"/>
              <a:t>kB</a:t>
            </a:r>
            <a:endParaRPr lang="en-US" sz="2400" b="1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2358479" y="6553200"/>
            <a:ext cx="4499521" cy="304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SoLID SIDIS Collaboration Meeting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77000" y="5867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Yi’s previous talk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L1 Trigger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Electron Singles Trigger:</a:t>
            </a:r>
          </a:p>
          <a:p>
            <a:pPr lvl="1"/>
            <a:r>
              <a:rPr lang="en-US" sz="2000" dirty="0" smtClean="0"/>
              <a:t>LC &gt; 400 </a:t>
            </a:r>
            <a:r>
              <a:rPr lang="en-US" sz="2000" dirty="0" err="1" smtClean="0"/>
              <a:t>MeV</a:t>
            </a:r>
            <a:r>
              <a:rPr lang="en-US" sz="2000" dirty="0" smtClean="0"/>
              <a:t>|| (FC &gt; 400 </a:t>
            </a:r>
            <a:r>
              <a:rPr lang="en-US" sz="2000" dirty="0" err="1" smtClean="0"/>
              <a:t>MeV</a:t>
            </a:r>
            <a:r>
              <a:rPr lang="en-US" sz="2000" dirty="0" smtClean="0"/>
              <a:t> &amp;&amp; LGC)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Total event rate: 190 - 240 kHz</a:t>
            </a:r>
          </a:p>
          <a:p>
            <a:pPr lvl="1"/>
            <a:r>
              <a:rPr lang="en-US" sz="2000" dirty="0" smtClean="0"/>
              <a:t>Frontend data rate: 800 – 1000 MB/s</a:t>
            </a:r>
          </a:p>
          <a:p>
            <a:pPr lvl="1"/>
            <a:r>
              <a:rPr lang="en-US" sz="2000" dirty="0" smtClean="0"/>
              <a:t>ROCs can barely handle this rate</a:t>
            </a:r>
          </a:p>
          <a:p>
            <a:pPr lvl="2"/>
            <a:r>
              <a:rPr lang="en-US" sz="2000" dirty="0" smtClean="0"/>
              <a:t>Assuming 10 VME crates, 100 MB/s per ROC</a:t>
            </a:r>
          </a:p>
          <a:p>
            <a:pPr lvl="2"/>
            <a:r>
              <a:rPr lang="en-US" sz="2000" dirty="0" smtClean="0"/>
              <a:t>add more crates since PVDIS uses &gt; 30</a:t>
            </a:r>
          </a:p>
          <a:p>
            <a:pPr lvl="1"/>
            <a:r>
              <a:rPr lang="en-US" sz="2000" dirty="0" smtClean="0"/>
              <a:t>Maybe a little bit too much to write to the tape</a:t>
            </a:r>
          </a:p>
          <a:p>
            <a:pPr lvl="1"/>
            <a:r>
              <a:rPr lang="en-US" sz="2000" dirty="0" smtClean="0"/>
              <a:t>Not much room for improvement, already very close to electron yield.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752600" y="2057400"/>
          <a:ext cx="6346825" cy="1347998"/>
        </p:xfrm>
        <a:graphic>
          <a:graphicData uri="http://schemas.openxmlformats.org/presentationml/2006/ole">
            <p:oleObj spid="_x0000_s1026" name="Equation" r:id="rId3" imgW="4305240" imgH="914400" progId="">
              <p:embed/>
            </p:oleObj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6858000" y="6477000"/>
            <a:ext cx="1295400" cy="2895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3/25/2011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2358479" y="6553200"/>
            <a:ext cx="4499521" cy="304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SoLID SIDIS Collaboration Meeting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77000" y="5943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Yi’s previous talk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8382001" cy="625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" y="63246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https://www.jlab.org/exp_prog/electronics/trigdaq/PipelineTriggerElectronics_S&amp;T09.pdf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696200" y="1066800"/>
            <a:ext cx="1229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Ben </a:t>
            </a:r>
            <a:r>
              <a:rPr lang="en-US" dirty="0" err="1" smtClean="0"/>
              <a:t>Raydo</a:t>
            </a:r>
            <a:r>
              <a:rPr lang="en-US" dirty="0" smtClean="0"/>
              <a:t> </a:t>
            </a:r>
          </a:p>
          <a:p>
            <a:r>
              <a:rPr lang="en-US" dirty="0" smtClean="0"/>
              <a:t>Talk 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3244</TotalTime>
  <Words>2205</Words>
  <Application>Microsoft Office PowerPoint</Application>
  <PresentationFormat>On-screen Show (4:3)</PresentationFormat>
  <Paragraphs>799</Paragraphs>
  <Slides>31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Equation</vt:lpstr>
      <vt:lpstr>Solid SIDIS DAQ</vt:lpstr>
      <vt:lpstr>Outline</vt:lpstr>
      <vt:lpstr>Detector layout for SIDIS</vt:lpstr>
      <vt:lpstr>Estimated Channels</vt:lpstr>
      <vt:lpstr>GEM readout</vt:lpstr>
      <vt:lpstr>Cost Estimation</vt:lpstr>
      <vt:lpstr>SoLID SIDIS Detector Rates</vt:lpstr>
      <vt:lpstr>L1 Trigger</vt:lpstr>
      <vt:lpstr>Slide 9</vt:lpstr>
      <vt:lpstr>L3 Farm</vt:lpstr>
      <vt:lpstr>L2 Trigger</vt:lpstr>
      <vt:lpstr>L3 Trigger</vt:lpstr>
      <vt:lpstr>Pipelined electronics roadmap</vt:lpstr>
      <vt:lpstr>HRS 12 GeV Hall A DAQ upgrade milestones</vt:lpstr>
      <vt:lpstr>SoLID DAQ testing / development</vt:lpstr>
      <vt:lpstr>Open questions / Issues</vt:lpstr>
      <vt:lpstr>Man power</vt:lpstr>
      <vt:lpstr>Conclusion</vt:lpstr>
      <vt:lpstr>Backup Slides</vt:lpstr>
      <vt:lpstr>Hall D L1 Trigger-DAQ Rate</vt:lpstr>
      <vt:lpstr>Custom Electronics for JLab</vt:lpstr>
      <vt:lpstr>L1 Trigger Diagram</vt:lpstr>
      <vt:lpstr>L1 Trigger Diagram</vt:lpstr>
      <vt:lpstr>L1 Trigger Diagram</vt:lpstr>
      <vt:lpstr>L1 Trigger Diagram</vt:lpstr>
      <vt:lpstr>The GlueX Detector</vt:lpstr>
      <vt:lpstr>GlueX Data Rate</vt:lpstr>
      <vt:lpstr>Slide 28</vt:lpstr>
      <vt:lpstr>CODA3 – What’s different</vt:lpstr>
      <vt:lpstr>FADC Encoding Example</vt:lpstr>
      <vt:lpstr>GTP Trigger Bit Example</vt:lpstr>
    </vt:vector>
  </TitlesOfParts>
  <Company>Jefferson Science Associates, LLC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Alexandre Camsonne</dc:creator>
  <cp:lastModifiedBy>Alexandre Camsonne</cp:lastModifiedBy>
  <cp:revision>24</cp:revision>
  <dcterms:created xsi:type="dcterms:W3CDTF">2011-05-28T20:43:14Z</dcterms:created>
  <dcterms:modified xsi:type="dcterms:W3CDTF">2011-06-02T19:27:27Z</dcterms:modified>
</cp:coreProperties>
</file>