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4B73-7483-425B-B1C9-13E3526666C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FE56-8517-402A-97B2-B05D2BD0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SOLID:   View  from  Hall 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600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Robert Michaels,   </a:t>
            </a:r>
            <a:r>
              <a:rPr lang="en-US" sz="2400" i="1" u="sng" dirty="0" smtClean="0"/>
              <a:t>Acting</a:t>
            </a:r>
            <a:r>
              <a:rPr lang="en-US" sz="2400" dirty="0" smtClean="0"/>
              <a:t>  Hall A   Leader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819400"/>
            <a:ext cx="39065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Issues to Discuss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 </a:t>
            </a:r>
            <a:r>
              <a:rPr lang="en-US" sz="2000" dirty="0" smtClean="0"/>
              <a:t> Schedule of Experiments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Procedures to Decide Schedules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Budget and Manpower Estimates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12 </a:t>
            </a:r>
            <a:r>
              <a:rPr lang="en-US" sz="3600" dirty="0" err="1" smtClean="0">
                <a:solidFill>
                  <a:srgbClr val="0070C0"/>
                </a:solidFill>
              </a:rPr>
              <a:t>GeV</a:t>
            </a:r>
            <a:r>
              <a:rPr lang="en-US" sz="3600" dirty="0" smtClean="0">
                <a:solidFill>
                  <a:srgbClr val="0070C0"/>
                </a:solidFill>
              </a:rPr>
              <a:t>   Experiments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1618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Days                Major  New Equipment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(e.g. tritium target or SBS)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905000"/>
            <a:ext cx="685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GMp</a:t>
            </a:r>
            <a:r>
              <a:rPr lang="en-US" dirty="0" smtClean="0">
                <a:solidFill>
                  <a:srgbClr val="C00000"/>
                </a:solidFill>
              </a:rPr>
              <a:t>  (elastic FF  at high Q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          24                        none</a:t>
            </a:r>
          </a:p>
          <a:p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Moffit</a:t>
            </a:r>
            <a:r>
              <a:rPr lang="en-US" sz="1400" dirty="0" smtClean="0"/>
              <a:t> et.al.)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A1n (neutron spin structure)         23                         none</a:t>
            </a:r>
          </a:p>
          <a:p>
            <a:r>
              <a:rPr lang="en-US" sz="1400" dirty="0" smtClean="0"/>
              <a:t>(</a:t>
            </a:r>
            <a:r>
              <a:rPr lang="en-US" sz="1400" dirty="0" err="1" smtClean="0"/>
              <a:t>Bogdan</a:t>
            </a:r>
            <a:r>
              <a:rPr lang="en-US" sz="1400" dirty="0" smtClean="0"/>
              <a:t> W.</a:t>
            </a:r>
            <a:r>
              <a:rPr lang="en-US" sz="1400" dirty="0" smtClean="0"/>
              <a:t>, </a:t>
            </a:r>
            <a:r>
              <a:rPr lang="en-US" sz="1400" dirty="0" smtClean="0"/>
              <a:t>et.al.)</a:t>
            </a:r>
          </a:p>
          <a:p>
            <a:endParaRPr lang="en-US" sz="1400" dirty="0"/>
          </a:p>
          <a:p>
            <a:r>
              <a:rPr lang="en-US" dirty="0" smtClean="0">
                <a:solidFill>
                  <a:srgbClr val="C00000"/>
                </a:solidFill>
              </a:rPr>
              <a:t>DVCS  (GPDs)                                   100                        none</a:t>
            </a:r>
          </a:p>
          <a:p>
            <a:r>
              <a:rPr lang="en-US" sz="1400" dirty="0" smtClean="0"/>
              <a:t>(Hyde et.al.)</a:t>
            </a:r>
          </a:p>
          <a:p>
            <a:endParaRPr lang="en-US" sz="1400" dirty="0"/>
          </a:p>
          <a:p>
            <a:r>
              <a:rPr lang="en-US" dirty="0" smtClean="0">
                <a:solidFill>
                  <a:srgbClr val="00B050"/>
                </a:solidFill>
              </a:rPr>
              <a:t>APEX  (dark matter)                          34                        none</a:t>
            </a:r>
          </a:p>
          <a:p>
            <a:r>
              <a:rPr lang="en-US" sz="1400" dirty="0" smtClean="0"/>
              <a:t>(</a:t>
            </a:r>
            <a:r>
              <a:rPr lang="en-US" sz="1400" dirty="0" err="1" smtClean="0"/>
              <a:t>Bogdan</a:t>
            </a:r>
            <a:r>
              <a:rPr lang="en-US" sz="1400" dirty="0" smtClean="0"/>
              <a:t> W., et.al.)</a:t>
            </a:r>
          </a:p>
          <a:p>
            <a:endParaRPr lang="en-US" sz="1400" dirty="0"/>
          </a:p>
          <a:p>
            <a:r>
              <a:rPr lang="en-US" dirty="0" err="1" smtClean="0">
                <a:solidFill>
                  <a:srgbClr val="C00000"/>
                </a:solidFill>
              </a:rPr>
              <a:t>GMn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GEn</a:t>
            </a:r>
            <a:r>
              <a:rPr lang="en-US" dirty="0" smtClean="0">
                <a:solidFill>
                  <a:srgbClr val="C00000"/>
                </a:solidFill>
              </a:rPr>
              <a:t>  (high Q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FF)                 75                        SBS </a:t>
            </a:r>
            <a:endParaRPr lang="en-US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</a:rPr>
              <a:t>Bogdan</a:t>
            </a:r>
            <a:r>
              <a:rPr lang="en-US" sz="1400" dirty="0" smtClean="0">
                <a:solidFill>
                  <a:srgbClr val="002060"/>
                </a:solidFill>
                <a:latin typeface="+mj-lt"/>
              </a:rPr>
              <a:t> W., et.al.)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+mj-lt"/>
              </a:rPr>
              <a:t>GEp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 (high Q</a:t>
            </a:r>
            <a:r>
              <a:rPr lang="en-US" baseline="30000" dirty="0" smtClean="0">
                <a:solidFill>
                  <a:srgbClr val="00B05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 FF)                             45                        recoil 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polarimeter</a:t>
            </a:r>
            <a:endParaRPr lang="en-US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sz="1400" dirty="0" smtClean="0">
                <a:latin typeface="+mj-lt"/>
              </a:rPr>
              <a:t>(</a:t>
            </a:r>
            <a:r>
              <a:rPr lang="en-US" sz="1400" dirty="0" err="1" smtClean="0">
                <a:latin typeface="+mj-lt"/>
              </a:rPr>
              <a:t>Bogdan</a:t>
            </a:r>
            <a:r>
              <a:rPr lang="en-US" sz="1400" dirty="0" smtClean="0">
                <a:latin typeface="+mj-lt"/>
              </a:rPr>
              <a:t> W., et.al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.)                                                               in SBS   </a:t>
            </a:r>
            <a:endParaRPr lang="en-US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smtClean="0"/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623455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(some still unrated by PAC)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617219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Continued ….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2667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Possible  early  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553200" y="2057400"/>
            <a:ext cx="381000" cy="2286000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12 </a:t>
            </a:r>
            <a:r>
              <a:rPr lang="en-US" sz="3600" dirty="0" err="1" smtClean="0">
                <a:solidFill>
                  <a:srgbClr val="0070C0"/>
                </a:solidFill>
              </a:rPr>
              <a:t>GeV</a:t>
            </a:r>
            <a:r>
              <a:rPr lang="en-US" sz="3600" dirty="0" smtClean="0">
                <a:solidFill>
                  <a:srgbClr val="0070C0"/>
                </a:solidFill>
              </a:rPr>
              <a:t>   Experiments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1618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Days                Major  New Equipment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(e.g. tritium target or SBS)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905000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SIDIS w/ SBS                        conditional                       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SBS</a:t>
            </a:r>
            <a:endParaRPr lang="en-US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Bogdan</a:t>
            </a:r>
            <a:r>
              <a:rPr lang="en-US" sz="1400" dirty="0" smtClean="0"/>
              <a:t> W., et.al.)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F2n/F2p  (d/u from He3/H3)          42                        tritium target</a:t>
            </a:r>
          </a:p>
          <a:p>
            <a:r>
              <a:rPr lang="en-US" sz="1400" dirty="0" smtClean="0">
                <a:latin typeface="+mj-lt"/>
              </a:rPr>
              <a:t>(</a:t>
            </a:r>
            <a:r>
              <a:rPr lang="en-US" sz="1400" dirty="0" err="1" smtClean="0">
                <a:latin typeface="+mj-lt"/>
              </a:rPr>
              <a:t>Petratos</a:t>
            </a:r>
            <a:r>
              <a:rPr lang="en-US" sz="1400" dirty="0" smtClean="0">
                <a:latin typeface="+mj-lt"/>
              </a:rPr>
              <a:t>, et.al.)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err="1" smtClean="0">
                <a:solidFill>
                  <a:srgbClr val="C00000"/>
                </a:solidFill>
                <a:latin typeface="+mj-lt"/>
              </a:rPr>
              <a:t>Moller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(precision electroweak)    344                       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Moller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 spectrometer</a:t>
            </a:r>
          </a:p>
          <a:p>
            <a:r>
              <a:rPr lang="en-US" sz="1400" dirty="0" smtClean="0">
                <a:latin typeface="+mj-lt"/>
              </a:rPr>
              <a:t>(K. Kumar, et.al.)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SIDIS  w/ SOLID                                  90                       SOLID  spectrometer</a:t>
            </a:r>
          </a:p>
          <a:p>
            <a:r>
              <a:rPr lang="en-US" sz="1400" dirty="0" smtClean="0">
                <a:latin typeface="+mj-lt"/>
              </a:rPr>
              <a:t>(H. </a:t>
            </a:r>
            <a:r>
              <a:rPr lang="en-US" sz="1400" dirty="0" err="1" smtClean="0">
                <a:latin typeface="+mj-lt"/>
              </a:rPr>
              <a:t>Gao</a:t>
            </a:r>
            <a:r>
              <a:rPr lang="en-US" sz="1400" dirty="0" smtClean="0">
                <a:latin typeface="+mj-lt"/>
              </a:rPr>
              <a:t>, et.al.)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PVDIS  w/SOLID                               169                       SOLID  spectrometer</a:t>
            </a:r>
          </a:p>
          <a:p>
            <a:r>
              <a:rPr lang="en-US" sz="1400" dirty="0" smtClean="0">
                <a:latin typeface="+mj-lt"/>
              </a:rPr>
              <a:t>(P.A. Souder)</a:t>
            </a:r>
            <a:endParaRPr lang="en-US" sz="1400" dirty="0">
              <a:latin typeface="+mj-lt"/>
            </a:endParaRPr>
          </a:p>
          <a:p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smtClean="0"/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2545" y="651165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(continued)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617219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Continued ….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Possible  Other   Experiments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295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               Major  New Equipment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     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905000"/>
            <a:ext cx="7315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Hypernuclear</a:t>
            </a:r>
            <a:r>
              <a:rPr lang="en-US" dirty="0" smtClean="0">
                <a:solidFill>
                  <a:srgbClr val="C00000"/>
                </a:solidFill>
              </a:rPr>
              <a:t> Physics                    TBD               HKS,  new septum magnets              </a:t>
            </a:r>
            <a:endParaRPr lang="en-US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dirty="0" smtClean="0"/>
              <a:t> </a:t>
            </a:r>
            <a:r>
              <a:rPr lang="en-US" sz="1400" dirty="0" smtClean="0"/>
              <a:t>(Tang, et.al.)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PREX-II                                               25                        none</a:t>
            </a:r>
          </a:p>
          <a:p>
            <a:r>
              <a:rPr lang="en-US" sz="1400" dirty="0" smtClean="0">
                <a:latin typeface="+mj-lt"/>
              </a:rPr>
              <a:t>(</a:t>
            </a:r>
            <a:r>
              <a:rPr lang="en-US" sz="1400" dirty="0" err="1" smtClean="0">
                <a:latin typeface="+mj-lt"/>
              </a:rPr>
              <a:t>Paschke</a:t>
            </a:r>
            <a:r>
              <a:rPr lang="en-US" sz="1400" dirty="0" smtClean="0">
                <a:latin typeface="+mj-lt"/>
              </a:rPr>
              <a:t>, et.al.)</a:t>
            </a:r>
          </a:p>
          <a:p>
            <a:endParaRPr lang="en-US" sz="1400" dirty="0" smtClean="0">
              <a:latin typeface="+mj-lt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SRC  ?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Other new ?                                     TBD                      </a:t>
            </a:r>
          </a:p>
          <a:p>
            <a:endParaRPr lang="en-US" sz="1400" dirty="0" smtClean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endParaRPr lang="en-US" dirty="0" smtClean="0">
              <a:solidFill>
                <a:srgbClr val="C00000"/>
              </a:solidFill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smtClean="0"/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096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</a:rPr>
              <a:t>Strawman</a:t>
            </a:r>
            <a:r>
              <a:rPr lang="en-US" sz="2400" dirty="0" smtClean="0">
                <a:solidFill>
                  <a:srgbClr val="FF0000"/>
                </a:solidFill>
              </a:rPr>
              <a:t>”   Flow-Chart   for   Schedule</a:t>
            </a:r>
          </a:p>
          <a:p>
            <a:r>
              <a:rPr lang="en-US" sz="2000" dirty="0" smtClean="0">
                <a:solidFill>
                  <a:srgbClr val="00B0F0"/>
                </a:solidFill>
              </a:rPr>
              <a:t>Hall A  is the first to take beam in 12 </a:t>
            </a:r>
            <a:r>
              <a:rPr lang="en-US" sz="2000" dirty="0" err="1" smtClean="0">
                <a:solidFill>
                  <a:srgbClr val="00B0F0"/>
                </a:solidFill>
              </a:rPr>
              <a:t>GeV</a:t>
            </a:r>
            <a:r>
              <a:rPr lang="en-US" sz="2000" dirty="0" smtClean="0">
                <a:solidFill>
                  <a:srgbClr val="00B0F0"/>
                </a:solidFill>
              </a:rPr>
              <a:t> Era  !!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676400"/>
            <a:ext cx="3124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Commissioning  Phase  </a:t>
            </a:r>
          </a:p>
          <a:p>
            <a:r>
              <a:rPr lang="en-US" sz="1600" dirty="0" smtClean="0"/>
              <a:t>(Hall  A  =  beam  dump for  tests and engineering runs.   No  physics promised, but  may be  possible ?)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254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Mid- 2013  -   Fall 2014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828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Early  Experiments ?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524000" y="2286000"/>
            <a:ext cx="228600" cy="5334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3200400"/>
            <a:ext cx="254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 - 2014  -   Fall 2015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3172690"/>
            <a:ext cx="2514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Build  SBS , 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Stage </a:t>
            </a:r>
            <a:r>
              <a:rPr lang="en-US" sz="2000" dirty="0" err="1" smtClean="0">
                <a:solidFill>
                  <a:schemeClr val="accent2"/>
                </a:solidFill>
              </a:rPr>
              <a:t>Moller</a:t>
            </a:r>
            <a:r>
              <a:rPr lang="en-US" sz="2000" dirty="0" smtClean="0">
                <a:solidFill>
                  <a:schemeClr val="accent2"/>
                </a:solidFill>
              </a:rPr>
              <a:t> and SOLID  Apparatus  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3117275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Early  12 </a:t>
            </a:r>
            <a:r>
              <a:rPr lang="en-US" sz="2000" dirty="0" err="1" smtClean="0">
                <a:solidFill>
                  <a:srgbClr val="0070C0"/>
                </a:solidFill>
              </a:rPr>
              <a:t>GeV</a:t>
            </a:r>
            <a:r>
              <a:rPr lang="en-US" sz="2000" dirty="0" smtClean="0">
                <a:solidFill>
                  <a:srgbClr val="0070C0"/>
                </a:solidFill>
              </a:rPr>
              <a:t> Experiments </a:t>
            </a:r>
          </a:p>
          <a:p>
            <a:r>
              <a:rPr lang="en-US" sz="1600" dirty="0" smtClean="0"/>
              <a:t>(research-quality beam in FY15)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144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Meanwhile …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1524000" y="3733800"/>
            <a:ext cx="228600" cy="5334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4400" y="4572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~2016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4495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SBS  Experiments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4600" y="4495800"/>
            <a:ext cx="2514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Continue to Stage   </a:t>
            </a:r>
            <a:r>
              <a:rPr lang="en-US" sz="2000" dirty="0" err="1" smtClean="0">
                <a:solidFill>
                  <a:schemeClr val="accent2"/>
                </a:solidFill>
              </a:rPr>
              <a:t>Moller</a:t>
            </a:r>
            <a:r>
              <a:rPr lang="en-US" sz="2000" dirty="0" smtClean="0">
                <a:solidFill>
                  <a:schemeClr val="accent2"/>
                </a:solidFill>
              </a:rPr>
              <a:t>  and SOLID  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518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~2017+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1537855" y="5077690"/>
            <a:ext cx="228600" cy="5334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71800" y="5410200"/>
            <a:ext cx="434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Moller</a:t>
            </a:r>
            <a:r>
              <a:rPr lang="en-US" sz="2000" dirty="0" smtClean="0">
                <a:solidFill>
                  <a:srgbClr val="0070C0"/>
                </a:solidFill>
              </a:rPr>
              <a:t>  &amp;  SOLID  Experiments</a:t>
            </a:r>
          </a:p>
          <a:p>
            <a:r>
              <a:rPr lang="en-US" sz="1600" dirty="0" smtClean="0"/>
              <a:t>(interleaved with  other experiments , e.g. SBS.   </a:t>
            </a:r>
            <a:r>
              <a:rPr lang="en-US" sz="1600" dirty="0" smtClean="0">
                <a:solidFill>
                  <a:srgbClr val="00B0F0"/>
                </a:solidFill>
              </a:rPr>
              <a:t>need  removable  apparatus</a:t>
            </a:r>
            <a:r>
              <a:rPr lang="en-US" sz="1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914400"/>
            <a:ext cx="5638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How   to  Decide  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Plan  for  Commissioning  </a:t>
            </a:r>
          </a:p>
          <a:p>
            <a:pPr marL="342900" indent="-342900">
              <a:buAutoNum type="arabicPeriod"/>
            </a:pPr>
            <a:r>
              <a:rPr lang="en-US" dirty="0" smtClean="0"/>
              <a:t>Plan  for  Early  Experiments</a:t>
            </a:r>
          </a:p>
          <a:p>
            <a:pPr marL="342900" indent="-342900">
              <a:buAutoNum type="arabicPeriod"/>
            </a:pPr>
            <a:r>
              <a:rPr lang="en-US" dirty="0" smtClean="0"/>
              <a:t>Schedule   for   SBS</a:t>
            </a:r>
          </a:p>
          <a:p>
            <a:pPr marL="342900" indent="-342900">
              <a:buAutoNum type="arabicPeriod"/>
            </a:pPr>
            <a:r>
              <a:rPr lang="en-US" dirty="0" smtClean="0"/>
              <a:t>Schedule   for   </a:t>
            </a:r>
            <a:r>
              <a:rPr lang="en-US" dirty="0" err="1" smtClean="0"/>
              <a:t>Moller</a:t>
            </a:r>
            <a:r>
              <a:rPr lang="en-US" dirty="0" smtClean="0"/>
              <a:t>  and  SOLID</a:t>
            </a:r>
          </a:p>
          <a:p>
            <a:pPr marL="342900" indent="-342900">
              <a:buAutoNum type="arabicPeriod"/>
            </a:pPr>
            <a:r>
              <a:rPr lang="en-US" dirty="0" smtClean="0"/>
              <a:t>Interleaving  of  Experiments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/>
            <a:r>
              <a:rPr lang="en-US" dirty="0" smtClean="0"/>
              <a:t>  </a:t>
            </a:r>
          </a:p>
          <a:p>
            <a:pPr marL="342900" indent="-342900"/>
            <a:r>
              <a:rPr lang="en-US" sz="2800" dirty="0" smtClean="0">
                <a:solidFill>
                  <a:srgbClr val="C00000"/>
                </a:solidFill>
              </a:rPr>
              <a:t>Depends  on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Availability of  </a:t>
            </a:r>
            <a:r>
              <a:rPr lang="en-US" dirty="0" smtClean="0">
                <a:solidFill>
                  <a:srgbClr val="00B050"/>
                </a:solidFill>
              </a:rPr>
              <a:t>Commissioning  </a:t>
            </a:r>
            <a:r>
              <a:rPr lang="en-US" dirty="0" smtClean="0"/>
              <a:t>and  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Research  Beam</a:t>
            </a:r>
          </a:p>
          <a:p>
            <a:pPr marL="342900" indent="-342900">
              <a:buAutoNum type="arabicPeriod"/>
            </a:pPr>
            <a:r>
              <a:rPr lang="en-US" i="1" dirty="0" smtClean="0">
                <a:solidFill>
                  <a:srgbClr val="00B0F0"/>
                </a:solidFill>
              </a:rPr>
              <a:t>Funding  Realities</a:t>
            </a:r>
          </a:p>
          <a:p>
            <a:pPr marL="342900" indent="-342900">
              <a:buAutoNum type="arabicPeriod"/>
            </a:pPr>
            <a:r>
              <a:rPr lang="en-US" dirty="0" smtClean="0"/>
              <a:t>Scheduling Constraints of other halls.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Input  from  Users</a:t>
            </a:r>
          </a:p>
          <a:p>
            <a:pPr marL="342900" indent="-342900">
              <a:buAutoNum type="arabicPeriod"/>
            </a:pPr>
            <a:r>
              <a:rPr lang="en-US" dirty="0" smtClean="0"/>
              <a:t>Scientific  Leadership of Lab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5250870"/>
            <a:ext cx="7620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5000" y="44958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DOE deliverable:  FY15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Input   from   Users</a:t>
            </a:r>
            <a:endParaRPr lang="en-US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Hall  A  Coordinating  Committee to Select  a  Planning  Committee.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Suggested membership:  spokespersons of approved experiments.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E-mail and phone meetings  prior  to HA </a:t>
            </a:r>
            <a:r>
              <a:rPr lang="en-US" sz="2000" dirty="0" err="1" smtClean="0">
                <a:solidFill>
                  <a:srgbClr val="C00000"/>
                </a:solidFill>
              </a:rPr>
              <a:t>Collab</a:t>
            </a:r>
            <a:r>
              <a:rPr lang="en-US" sz="2000" dirty="0" smtClean="0">
                <a:solidFill>
                  <a:srgbClr val="C00000"/>
                </a:solidFill>
              </a:rPr>
              <a:t>. Mtg.  (twice per year).</a:t>
            </a:r>
          </a:p>
          <a:p>
            <a:pPr>
              <a:buNone/>
            </a:pPr>
            <a:r>
              <a:rPr lang="en-US" sz="2000" dirty="0" smtClean="0"/>
              <a:t>           Chairman to report findings at HA Mtg.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Recommend  priorities for  sequence of  commissioning  and early  experiments.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Recommend  priorities  for  sequence and interleaving of  large-project era experiments (SBS, </a:t>
            </a:r>
            <a:r>
              <a:rPr lang="en-US" sz="2000" dirty="0" err="1" smtClean="0">
                <a:solidFill>
                  <a:srgbClr val="FF0000"/>
                </a:solidFill>
              </a:rPr>
              <a:t>Moller</a:t>
            </a:r>
            <a:r>
              <a:rPr lang="en-US" sz="2000" dirty="0" smtClean="0">
                <a:solidFill>
                  <a:srgbClr val="FF0000"/>
                </a:solidFill>
              </a:rPr>
              <a:t>, SOLID).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Manpower  </a:t>
            </a:r>
            <a:r>
              <a:rPr lang="en-US" sz="2800" dirty="0" smtClean="0"/>
              <a:t>and</a:t>
            </a:r>
            <a:r>
              <a:rPr lang="en-US" sz="3600" dirty="0" smtClean="0">
                <a:solidFill>
                  <a:srgbClr val="0070C0"/>
                </a:solidFill>
              </a:rPr>
              <a:t>  Budget  Exercises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096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Hall A  manpower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Adding  an electrical engineer  (power supplies)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Made a young designer permanent  (C. </a:t>
            </a:r>
            <a:r>
              <a:rPr lang="en-US" sz="1800" dirty="0" err="1" smtClean="0">
                <a:solidFill>
                  <a:schemeClr val="tx2"/>
                </a:solidFill>
              </a:rPr>
              <a:t>Soova</a:t>
            </a:r>
            <a:r>
              <a:rPr lang="en-US" sz="18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Working on adding tech(s).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#  of  Scientist  Staff  to remain  constant  (rel. to FY2004)</a:t>
            </a:r>
          </a:p>
          <a:p>
            <a:pPr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Hall  A   budget   </a:t>
            </a:r>
            <a:r>
              <a:rPr lang="en-US" sz="1800" dirty="0" smtClean="0">
                <a:solidFill>
                  <a:srgbClr val="00B0F0"/>
                </a:solidFill>
              </a:rPr>
              <a:t>( ~ supplemental)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4.5  M$  for SBS  MIE  (submitted)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1 M$  for  tritium  target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21 M$  for  </a:t>
            </a:r>
            <a:r>
              <a:rPr lang="en-US" sz="1800" dirty="0" err="1" smtClean="0">
                <a:solidFill>
                  <a:schemeClr val="tx2"/>
                </a:solidFill>
              </a:rPr>
              <a:t>Moller</a:t>
            </a:r>
            <a:r>
              <a:rPr lang="en-US" sz="1800" dirty="0" smtClean="0">
                <a:solidFill>
                  <a:schemeClr val="tx2"/>
                </a:solidFill>
              </a:rPr>
              <a:t>   (not  submitted yet)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???   for  SOLID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1143000"/>
            <a:ext cx="317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 Rolf,   aiming  towards  FY18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833693">
            <a:off x="888212" y="223708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C000"/>
                </a:solidFill>
              </a:rPr>
              <a:t>completed</a:t>
            </a:r>
            <a:endParaRPr lang="en-US" sz="2400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8833693">
            <a:off x="812013" y="459928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C000"/>
                </a:solidFill>
              </a:rPr>
              <a:t>In  progress</a:t>
            </a:r>
            <a:endParaRPr lang="en-US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589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Input   from   Users</vt:lpstr>
      <vt:lpstr>Manpower  and  Budget  Exercises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</dc:creator>
  <cp:lastModifiedBy>rom</cp:lastModifiedBy>
  <cp:revision>15</cp:revision>
  <dcterms:created xsi:type="dcterms:W3CDTF">2011-06-01T18:15:06Z</dcterms:created>
  <dcterms:modified xsi:type="dcterms:W3CDTF">2011-06-02T12:23:01Z</dcterms:modified>
</cp:coreProperties>
</file>