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49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44B73-7483-425B-B1C9-13E3526666C0}" type="datetimeFigureOut">
              <a:rPr lang="en-US" smtClean="0"/>
              <a:pPr/>
              <a:t>6/2/2011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1FE56-8517-402A-97B2-B05D2BD005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44B73-7483-425B-B1C9-13E3526666C0}" type="datetimeFigureOut">
              <a:rPr lang="en-US" smtClean="0"/>
              <a:pPr/>
              <a:t>6/2/2011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1FE56-8517-402A-97B2-B05D2BD005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44B73-7483-425B-B1C9-13E3526666C0}" type="datetimeFigureOut">
              <a:rPr lang="en-US" smtClean="0"/>
              <a:pPr/>
              <a:t>6/2/2011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1FE56-8517-402A-97B2-B05D2BD005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44B73-7483-425B-B1C9-13E3526666C0}" type="datetimeFigureOut">
              <a:rPr lang="en-US" smtClean="0"/>
              <a:pPr/>
              <a:t>6/2/2011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1FE56-8517-402A-97B2-B05D2BD005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44B73-7483-425B-B1C9-13E3526666C0}" type="datetimeFigureOut">
              <a:rPr lang="en-US" smtClean="0"/>
              <a:pPr/>
              <a:t>6/2/2011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1FE56-8517-402A-97B2-B05D2BD005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44B73-7483-425B-B1C9-13E3526666C0}" type="datetimeFigureOut">
              <a:rPr lang="en-US" smtClean="0"/>
              <a:pPr/>
              <a:t>6/2/2011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1FE56-8517-402A-97B2-B05D2BD005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44B73-7483-425B-B1C9-13E3526666C0}" type="datetimeFigureOut">
              <a:rPr lang="en-US" smtClean="0"/>
              <a:pPr/>
              <a:t>6/2/2011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1FE56-8517-402A-97B2-B05D2BD005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44B73-7483-425B-B1C9-13E3526666C0}" type="datetimeFigureOut">
              <a:rPr lang="en-US" smtClean="0"/>
              <a:pPr/>
              <a:t>6/2/2011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1FE56-8517-402A-97B2-B05D2BD005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44B73-7483-425B-B1C9-13E3526666C0}" type="datetimeFigureOut">
              <a:rPr lang="en-US" smtClean="0"/>
              <a:pPr/>
              <a:t>6/2/2011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1FE56-8517-402A-97B2-B05D2BD005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44B73-7483-425B-B1C9-13E3526666C0}" type="datetimeFigureOut">
              <a:rPr lang="en-US" smtClean="0"/>
              <a:pPr/>
              <a:t>6/2/2011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1FE56-8517-402A-97B2-B05D2BD005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44B73-7483-425B-B1C9-13E3526666C0}" type="datetimeFigureOut">
              <a:rPr lang="en-US" smtClean="0"/>
              <a:pPr/>
              <a:t>6/2/2011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1FE56-8517-402A-97B2-B05D2BD005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144B73-7483-425B-B1C9-13E3526666C0}" type="datetimeFigureOut">
              <a:rPr lang="en-US" smtClean="0"/>
              <a:pPr/>
              <a:t>6/2/2011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81FE56-8517-402A-97B2-B05D2BD005E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09800" y="762000"/>
            <a:ext cx="541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C00000"/>
                </a:solidFill>
              </a:rPr>
              <a:t>SOLID:   View  from  Hall A</a:t>
            </a:r>
            <a:endParaRPr lang="en-US" sz="3600" dirty="0">
              <a:solidFill>
                <a:srgbClr val="C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09800" y="1600200"/>
            <a:ext cx="5715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Robert Michaels,   </a:t>
            </a:r>
            <a:r>
              <a:rPr lang="en-US" sz="2400" i="1" u="sng" dirty="0" smtClean="0"/>
              <a:t>Acting</a:t>
            </a:r>
            <a:r>
              <a:rPr lang="en-US" sz="2400" dirty="0" smtClean="0"/>
              <a:t>  Hall A   Leader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2743200" y="2819400"/>
            <a:ext cx="3906519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Issues to Discuss</a:t>
            </a:r>
          </a:p>
          <a:p>
            <a:endParaRPr lang="en-US" sz="2000" dirty="0"/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 </a:t>
            </a:r>
            <a:r>
              <a:rPr lang="en-US" sz="2000" dirty="0"/>
              <a:t> </a:t>
            </a:r>
            <a:r>
              <a:rPr lang="en-US" sz="2000" dirty="0" smtClean="0"/>
              <a:t> Schedule of Experiments</a:t>
            </a:r>
          </a:p>
          <a:p>
            <a:pPr>
              <a:buFont typeface="Arial" pitchFamily="34" charset="0"/>
              <a:buChar char="•"/>
            </a:pPr>
            <a:endParaRPr lang="en-US" sz="2000" dirty="0"/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   Procedures to Decide Schedules</a:t>
            </a:r>
          </a:p>
          <a:p>
            <a:pPr>
              <a:buFont typeface="Arial" pitchFamily="34" charset="0"/>
              <a:buChar char="•"/>
            </a:pPr>
            <a:endParaRPr lang="en-US" sz="2000" dirty="0"/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   Budget and Manpower Estimates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43000" y="457200"/>
            <a:ext cx="6629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70C0"/>
                </a:solidFill>
              </a:rPr>
              <a:t>12 </a:t>
            </a:r>
            <a:r>
              <a:rPr lang="en-US" sz="3600" dirty="0" err="1" smtClean="0">
                <a:solidFill>
                  <a:srgbClr val="0070C0"/>
                </a:solidFill>
              </a:rPr>
              <a:t>GeV</a:t>
            </a:r>
            <a:r>
              <a:rPr lang="en-US" sz="3600" dirty="0" smtClean="0">
                <a:solidFill>
                  <a:srgbClr val="0070C0"/>
                </a:solidFill>
              </a:rPr>
              <a:t>   Experiments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447800" y="1316180"/>
            <a:ext cx="685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                                              </a:t>
            </a:r>
            <a:r>
              <a:rPr lang="en-US" b="1" dirty="0" smtClean="0">
                <a:solidFill>
                  <a:srgbClr val="00B050"/>
                </a:solidFill>
              </a:rPr>
              <a:t>Days                Major  New Equipment</a:t>
            </a:r>
          </a:p>
          <a:p>
            <a:r>
              <a:rPr lang="en-US" b="1" dirty="0">
                <a:solidFill>
                  <a:srgbClr val="00B050"/>
                </a:solidFill>
              </a:rPr>
              <a:t> </a:t>
            </a:r>
            <a:r>
              <a:rPr lang="en-US" b="1" dirty="0" smtClean="0">
                <a:solidFill>
                  <a:srgbClr val="00B050"/>
                </a:solidFill>
              </a:rPr>
              <a:t>                                                                      </a:t>
            </a:r>
            <a:r>
              <a:rPr lang="en-US" dirty="0" smtClean="0">
                <a:solidFill>
                  <a:srgbClr val="0070C0"/>
                </a:solidFill>
              </a:rPr>
              <a:t>(e.g. tritium target or SBS)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43000" y="1905000"/>
            <a:ext cx="685800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C00000"/>
                </a:solidFill>
              </a:rPr>
              <a:t>GMp</a:t>
            </a:r>
            <a:r>
              <a:rPr lang="en-US" dirty="0" smtClean="0">
                <a:solidFill>
                  <a:srgbClr val="C00000"/>
                </a:solidFill>
              </a:rPr>
              <a:t>  (elastic FF  at high Q</a:t>
            </a:r>
            <a:r>
              <a:rPr lang="en-US" baseline="30000" dirty="0" smtClean="0">
                <a:solidFill>
                  <a:srgbClr val="C00000"/>
                </a:solidFill>
              </a:rPr>
              <a:t>2</a:t>
            </a:r>
            <a:r>
              <a:rPr lang="en-US" dirty="0" smtClean="0">
                <a:solidFill>
                  <a:srgbClr val="C00000"/>
                </a:solidFill>
              </a:rPr>
              <a:t>)          24                        none</a:t>
            </a:r>
          </a:p>
          <a:p>
            <a:r>
              <a:rPr lang="en-US" dirty="0" smtClean="0"/>
              <a:t> </a:t>
            </a:r>
            <a:r>
              <a:rPr lang="en-US" sz="1400" dirty="0" smtClean="0"/>
              <a:t>(</a:t>
            </a:r>
            <a:r>
              <a:rPr lang="en-US" sz="1400" dirty="0" err="1" smtClean="0"/>
              <a:t>Moffit</a:t>
            </a:r>
            <a:r>
              <a:rPr lang="en-US" sz="1400" dirty="0" smtClean="0"/>
              <a:t> et.al.)</a:t>
            </a:r>
          </a:p>
          <a:p>
            <a:endParaRPr lang="en-US" sz="1400" dirty="0" smtClean="0"/>
          </a:p>
          <a:p>
            <a:r>
              <a:rPr lang="en-US" dirty="0" smtClean="0">
                <a:solidFill>
                  <a:srgbClr val="00B050"/>
                </a:solidFill>
              </a:rPr>
              <a:t>A1n (neutron spin structure)         23                         none</a:t>
            </a:r>
          </a:p>
          <a:p>
            <a:r>
              <a:rPr lang="en-US" sz="1400" dirty="0" smtClean="0"/>
              <a:t>(</a:t>
            </a:r>
            <a:r>
              <a:rPr lang="en-US" sz="1400" dirty="0" err="1" smtClean="0"/>
              <a:t>Bogdan</a:t>
            </a:r>
            <a:r>
              <a:rPr lang="en-US" sz="1400" dirty="0" smtClean="0"/>
              <a:t> W.</a:t>
            </a:r>
            <a:r>
              <a:rPr lang="en-US" sz="1400" dirty="0" smtClean="0"/>
              <a:t>, </a:t>
            </a:r>
            <a:r>
              <a:rPr lang="en-US" sz="1400" dirty="0" smtClean="0"/>
              <a:t>et.al.)</a:t>
            </a:r>
          </a:p>
          <a:p>
            <a:endParaRPr lang="en-US" sz="1400" dirty="0"/>
          </a:p>
          <a:p>
            <a:r>
              <a:rPr lang="en-US" dirty="0" smtClean="0">
                <a:solidFill>
                  <a:srgbClr val="C00000"/>
                </a:solidFill>
              </a:rPr>
              <a:t>DVCS  (GPDs)                                   100                        none</a:t>
            </a:r>
          </a:p>
          <a:p>
            <a:r>
              <a:rPr lang="en-US" sz="1400" dirty="0" smtClean="0"/>
              <a:t>(Hyde et.al.)</a:t>
            </a:r>
          </a:p>
          <a:p>
            <a:endParaRPr lang="en-US" sz="1400" dirty="0"/>
          </a:p>
          <a:p>
            <a:r>
              <a:rPr lang="en-US" dirty="0" smtClean="0">
                <a:solidFill>
                  <a:srgbClr val="00B050"/>
                </a:solidFill>
              </a:rPr>
              <a:t>APEX  (dark matter)                          34                        none</a:t>
            </a:r>
          </a:p>
          <a:p>
            <a:r>
              <a:rPr lang="en-US" sz="1400" dirty="0" smtClean="0"/>
              <a:t>(</a:t>
            </a:r>
            <a:r>
              <a:rPr lang="en-US" sz="1400" dirty="0" err="1" smtClean="0"/>
              <a:t>Bogdan</a:t>
            </a:r>
            <a:r>
              <a:rPr lang="en-US" sz="1400" dirty="0" smtClean="0"/>
              <a:t> W., et.al.)</a:t>
            </a:r>
          </a:p>
          <a:p>
            <a:endParaRPr lang="en-US" sz="1400" dirty="0"/>
          </a:p>
          <a:p>
            <a:r>
              <a:rPr lang="en-US" dirty="0" err="1" smtClean="0">
                <a:solidFill>
                  <a:srgbClr val="C00000"/>
                </a:solidFill>
              </a:rPr>
              <a:t>GMn</a:t>
            </a:r>
            <a:r>
              <a:rPr lang="en-US" dirty="0" smtClean="0">
                <a:solidFill>
                  <a:srgbClr val="C00000"/>
                </a:solidFill>
              </a:rPr>
              <a:t>,  </a:t>
            </a:r>
            <a:r>
              <a:rPr lang="en-US" dirty="0" err="1" smtClean="0">
                <a:solidFill>
                  <a:srgbClr val="C00000"/>
                </a:solidFill>
              </a:rPr>
              <a:t>GEn</a:t>
            </a:r>
            <a:r>
              <a:rPr lang="en-US" dirty="0" smtClean="0">
                <a:solidFill>
                  <a:srgbClr val="C00000"/>
                </a:solidFill>
              </a:rPr>
              <a:t>  (high Q</a:t>
            </a:r>
            <a:r>
              <a:rPr lang="en-US" baseline="30000" dirty="0" smtClean="0">
                <a:solidFill>
                  <a:srgbClr val="C00000"/>
                </a:solidFill>
              </a:rPr>
              <a:t>2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smtClean="0">
                <a:solidFill>
                  <a:srgbClr val="C00000"/>
                </a:solidFill>
              </a:rPr>
              <a:t>  FF)                 75                        SBS </a:t>
            </a:r>
            <a:endParaRPr lang="en-US" dirty="0" smtClean="0">
              <a:solidFill>
                <a:srgbClr val="C00000"/>
              </a:solidFill>
              <a:latin typeface="Georgia" pitchFamily="18" charset="0"/>
            </a:endParaRPr>
          </a:p>
          <a:p>
            <a:r>
              <a:rPr lang="en-US" sz="1400" dirty="0" smtClean="0">
                <a:solidFill>
                  <a:srgbClr val="002060"/>
                </a:solidFill>
                <a:latin typeface="+mj-lt"/>
              </a:rPr>
              <a:t>(</a:t>
            </a:r>
            <a:r>
              <a:rPr lang="en-US" sz="1400" dirty="0" err="1" smtClean="0">
                <a:solidFill>
                  <a:srgbClr val="002060"/>
                </a:solidFill>
                <a:latin typeface="+mj-lt"/>
              </a:rPr>
              <a:t>Bogdan</a:t>
            </a:r>
            <a:r>
              <a:rPr lang="en-US" sz="1400" dirty="0" smtClean="0">
                <a:solidFill>
                  <a:srgbClr val="002060"/>
                </a:solidFill>
                <a:latin typeface="+mj-lt"/>
              </a:rPr>
              <a:t> W., et.al.)</a:t>
            </a:r>
          </a:p>
          <a:p>
            <a:endParaRPr lang="en-US" sz="1400" dirty="0">
              <a:latin typeface="+mj-lt"/>
            </a:endParaRPr>
          </a:p>
          <a:p>
            <a:r>
              <a:rPr lang="en-US" dirty="0" err="1" smtClean="0">
                <a:solidFill>
                  <a:srgbClr val="00B050"/>
                </a:solidFill>
                <a:latin typeface="+mj-lt"/>
              </a:rPr>
              <a:t>GEp</a:t>
            </a:r>
            <a:r>
              <a:rPr lang="en-US" dirty="0" smtClean="0">
                <a:solidFill>
                  <a:srgbClr val="00B050"/>
                </a:solidFill>
                <a:latin typeface="+mj-lt"/>
              </a:rPr>
              <a:t>  (high Q</a:t>
            </a:r>
            <a:r>
              <a:rPr lang="en-US" baseline="30000" dirty="0" smtClean="0">
                <a:solidFill>
                  <a:srgbClr val="00B050"/>
                </a:solidFill>
                <a:latin typeface="+mj-lt"/>
              </a:rPr>
              <a:t>2</a:t>
            </a:r>
            <a:r>
              <a:rPr lang="en-US" dirty="0" smtClean="0">
                <a:solidFill>
                  <a:srgbClr val="00B050"/>
                </a:solidFill>
                <a:latin typeface="+mj-lt"/>
              </a:rPr>
              <a:t>  FF)                             45                        recoil  </a:t>
            </a:r>
            <a:r>
              <a:rPr lang="en-US" dirty="0" err="1" smtClean="0">
                <a:solidFill>
                  <a:srgbClr val="00B050"/>
                </a:solidFill>
                <a:latin typeface="+mj-lt"/>
              </a:rPr>
              <a:t>polarimeter</a:t>
            </a:r>
            <a:endParaRPr lang="en-US" dirty="0" smtClean="0">
              <a:solidFill>
                <a:srgbClr val="00B050"/>
              </a:solidFill>
              <a:latin typeface="+mj-lt"/>
            </a:endParaRPr>
          </a:p>
          <a:p>
            <a:r>
              <a:rPr lang="en-US" sz="1400" dirty="0" smtClean="0">
                <a:latin typeface="+mj-lt"/>
              </a:rPr>
              <a:t>(</a:t>
            </a:r>
            <a:r>
              <a:rPr lang="en-US" sz="1400" dirty="0" err="1" smtClean="0">
                <a:latin typeface="+mj-lt"/>
              </a:rPr>
              <a:t>Bogdan</a:t>
            </a:r>
            <a:r>
              <a:rPr lang="en-US" sz="1400" dirty="0" smtClean="0">
                <a:latin typeface="+mj-lt"/>
              </a:rPr>
              <a:t> W., et.al</a:t>
            </a:r>
            <a:r>
              <a:rPr lang="en-US" dirty="0" smtClean="0">
                <a:solidFill>
                  <a:srgbClr val="00B050"/>
                </a:solidFill>
                <a:latin typeface="+mj-lt"/>
              </a:rPr>
              <a:t>.)                                                               in SBS   </a:t>
            </a:r>
            <a:endParaRPr lang="en-US" dirty="0">
              <a:solidFill>
                <a:srgbClr val="FF0000"/>
              </a:solidFill>
              <a:latin typeface="Georgia" pitchFamily="18" charset="0"/>
            </a:endParaRPr>
          </a:p>
          <a:p>
            <a:r>
              <a:rPr lang="en-US" dirty="0" smtClean="0">
                <a:latin typeface="Georgia" pitchFamily="18" charset="0"/>
              </a:rPr>
              <a:t> </a:t>
            </a:r>
            <a:r>
              <a:rPr lang="en-US" dirty="0" smtClean="0"/>
              <a:t> </a:t>
            </a:r>
          </a:p>
          <a:p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486400" y="623455"/>
            <a:ext cx="2743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(some still unrated by PAC)</a:t>
            </a:r>
            <a:endParaRPr lang="en-US" sz="1400" dirty="0"/>
          </a:p>
        </p:txBody>
      </p:sp>
      <p:sp>
        <p:nvSpPr>
          <p:cNvPr id="8" name="TextBox 7"/>
          <p:cNvSpPr txBox="1"/>
          <p:nvPr/>
        </p:nvSpPr>
        <p:spPr>
          <a:xfrm>
            <a:off x="4114800" y="6172195"/>
            <a:ext cx="213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Continued ….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086600" y="2667000"/>
            <a:ext cx="1447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Possible  early  running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0" name="Right Brace 9"/>
          <p:cNvSpPr/>
          <p:nvPr/>
        </p:nvSpPr>
        <p:spPr>
          <a:xfrm>
            <a:off x="6553200" y="2057400"/>
            <a:ext cx="381000" cy="2286000"/>
          </a:xfrm>
          <a:prstGeom prst="rightBrac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43000" y="457200"/>
            <a:ext cx="6629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70C0"/>
                </a:solidFill>
              </a:rPr>
              <a:t>12 </a:t>
            </a:r>
            <a:r>
              <a:rPr lang="en-US" sz="3600" dirty="0" err="1" smtClean="0">
                <a:solidFill>
                  <a:srgbClr val="0070C0"/>
                </a:solidFill>
              </a:rPr>
              <a:t>GeV</a:t>
            </a:r>
            <a:r>
              <a:rPr lang="en-US" sz="3600" dirty="0" smtClean="0">
                <a:solidFill>
                  <a:srgbClr val="0070C0"/>
                </a:solidFill>
              </a:rPr>
              <a:t>   Experiments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447800" y="1316180"/>
            <a:ext cx="685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                                              </a:t>
            </a:r>
            <a:r>
              <a:rPr lang="en-US" b="1" dirty="0" smtClean="0">
                <a:solidFill>
                  <a:srgbClr val="00B050"/>
                </a:solidFill>
              </a:rPr>
              <a:t>Days                Major  New Equipment</a:t>
            </a:r>
          </a:p>
          <a:p>
            <a:r>
              <a:rPr lang="en-US" b="1" dirty="0">
                <a:solidFill>
                  <a:srgbClr val="00B050"/>
                </a:solidFill>
              </a:rPr>
              <a:t> </a:t>
            </a:r>
            <a:r>
              <a:rPr lang="en-US" b="1" dirty="0" smtClean="0">
                <a:solidFill>
                  <a:srgbClr val="00B050"/>
                </a:solidFill>
              </a:rPr>
              <a:t>                                                                      </a:t>
            </a:r>
            <a:r>
              <a:rPr lang="en-US" dirty="0" smtClean="0">
                <a:solidFill>
                  <a:srgbClr val="0070C0"/>
                </a:solidFill>
              </a:rPr>
              <a:t>(e.g. tritium target or SBS)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43000" y="1905000"/>
            <a:ext cx="685800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SIDIS w/ SBS                        conditional                       </a:t>
            </a:r>
            <a:r>
              <a:rPr lang="en-US" dirty="0" smtClean="0">
                <a:solidFill>
                  <a:srgbClr val="C00000"/>
                </a:solidFill>
                <a:latin typeface="Georgia" pitchFamily="18" charset="0"/>
              </a:rPr>
              <a:t>SBS</a:t>
            </a:r>
            <a:endParaRPr lang="en-US" dirty="0" smtClean="0">
              <a:solidFill>
                <a:srgbClr val="C00000"/>
              </a:solidFill>
              <a:latin typeface="Georgia" pitchFamily="18" charset="0"/>
            </a:endParaRPr>
          </a:p>
          <a:p>
            <a:r>
              <a:rPr lang="en-US" dirty="0" smtClean="0"/>
              <a:t> </a:t>
            </a:r>
            <a:r>
              <a:rPr lang="en-US" sz="1400" dirty="0" smtClean="0"/>
              <a:t>(</a:t>
            </a:r>
            <a:r>
              <a:rPr lang="en-US" sz="1400" dirty="0" err="1" smtClean="0"/>
              <a:t>Bogdan</a:t>
            </a:r>
            <a:r>
              <a:rPr lang="en-US" sz="1400" dirty="0" smtClean="0"/>
              <a:t> W., et.al.)</a:t>
            </a:r>
          </a:p>
          <a:p>
            <a:endParaRPr lang="en-US" sz="1400" dirty="0">
              <a:latin typeface="+mj-lt"/>
            </a:endParaRPr>
          </a:p>
          <a:p>
            <a:r>
              <a:rPr lang="en-US" dirty="0" smtClean="0">
                <a:solidFill>
                  <a:srgbClr val="00B050"/>
                </a:solidFill>
                <a:latin typeface="+mj-lt"/>
              </a:rPr>
              <a:t>F2n/F2p  (d/u from He3/H3)          42                        tritium target</a:t>
            </a:r>
          </a:p>
          <a:p>
            <a:r>
              <a:rPr lang="en-US" sz="1400" dirty="0" smtClean="0">
                <a:latin typeface="+mj-lt"/>
              </a:rPr>
              <a:t>(</a:t>
            </a:r>
            <a:r>
              <a:rPr lang="en-US" sz="1400" dirty="0" err="1" smtClean="0">
                <a:latin typeface="+mj-lt"/>
              </a:rPr>
              <a:t>Petratos</a:t>
            </a:r>
            <a:r>
              <a:rPr lang="en-US" sz="1400" dirty="0" smtClean="0">
                <a:latin typeface="+mj-lt"/>
              </a:rPr>
              <a:t>, et.al.)</a:t>
            </a:r>
          </a:p>
          <a:p>
            <a:endParaRPr lang="en-US" sz="1400" dirty="0">
              <a:latin typeface="+mj-lt"/>
            </a:endParaRPr>
          </a:p>
          <a:p>
            <a:r>
              <a:rPr lang="en-US" dirty="0" err="1" smtClean="0">
                <a:solidFill>
                  <a:srgbClr val="C00000"/>
                </a:solidFill>
                <a:latin typeface="+mj-lt"/>
              </a:rPr>
              <a:t>Moller</a:t>
            </a:r>
            <a:r>
              <a:rPr lang="en-US" dirty="0" smtClean="0">
                <a:solidFill>
                  <a:srgbClr val="C00000"/>
                </a:solidFill>
                <a:latin typeface="+mj-lt"/>
              </a:rPr>
              <a:t> (precision electroweak)    344                        </a:t>
            </a:r>
            <a:r>
              <a:rPr lang="en-US" dirty="0" err="1" smtClean="0">
                <a:solidFill>
                  <a:srgbClr val="C00000"/>
                </a:solidFill>
                <a:latin typeface="+mj-lt"/>
              </a:rPr>
              <a:t>Moller</a:t>
            </a:r>
            <a:r>
              <a:rPr lang="en-US" dirty="0" smtClean="0">
                <a:solidFill>
                  <a:srgbClr val="C00000"/>
                </a:solidFill>
                <a:latin typeface="+mj-lt"/>
              </a:rPr>
              <a:t>  spectrometer</a:t>
            </a:r>
          </a:p>
          <a:p>
            <a:r>
              <a:rPr lang="en-US" sz="1400" dirty="0" smtClean="0">
                <a:latin typeface="+mj-lt"/>
              </a:rPr>
              <a:t>(K. Kumar, et.al.)</a:t>
            </a:r>
          </a:p>
          <a:p>
            <a:endParaRPr lang="en-US" sz="1400" dirty="0">
              <a:latin typeface="+mj-lt"/>
            </a:endParaRPr>
          </a:p>
          <a:p>
            <a:r>
              <a:rPr lang="en-US" dirty="0" smtClean="0">
                <a:solidFill>
                  <a:srgbClr val="00B050"/>
                </a:solidFill>
                <a:latin typeface="+mj-lt"/>
              </a:rPr>
              <a:t>SIDIS  w/ SOLID                                  90                       SOLID  spectrometer</a:t>
            </a:r>
          </a:p>
          <a:p>
            <a:r>
              <a:rPr lang="en-US" sz="1400" dirty="0" smtClean="0">
                <a:latin typeface="+mj-lt"/>
              </a:rPr>
              <a:t>(H. </a:t>
            </a:r>
            <a:r>
              <a:rPr lang="en-US" sz="1400" dirty="0" err="1" smtClean="0">
                <a:latin typeface="+mj-lt"/>
              </a:rPr>
              <a:t>Gao</a:t>
            </a:r>
            <a:r>
              <a:rPr lang="en-US" sz="1400" dirty="0" smtClean="0">
                <a:latin typeface="+mj-lt"/>
              </a:rPr>
              <a:t>, et.al.)</a:t>
            </a:r>
          </a:p>
          <a:p>
            <a:endParaRPr lang="en-US" sz="1400" dirty="0">
              <a:latin typeface="+mj-lt"/>
            </a:endParaRPr>
          </a:p>
          <a:p>
            <a:r>
              <a:rPr lang="en-US" dirty="0" smtClean="0">
                <a:solidFill>
                  <a:srgbClr val="C00000"/>
                </a:solidFill>
                <a:latin typeface="+mj-lt"/>
              </a:rPr>
              <a:t>PVDIS  w/SOLID                               169                       SOLID  spectrometer</a:t>
            </a:r>
          </a:p>
          <a:p>
            <a:r>
              <a:rPr lang="en-US" sz="1400" dirty="0" smtClean="0">
                <a:latin typeface="+mj-lt"/>
              </a:rPr>
              <a:t>(P.A. Souder)</a:t>
            </a:r>
            <a:endParaRPr lang="en-US" sz="1400" dirty="0">
              <a:latin typeface="+mj-lt"/>
            </a:endParaRPr>
          </a:p>
          <a:p>
            <a:r>
              <a:rPr lang="en-US" dirty="0" smtClean="0">
                <a:latin typeface="Georgia" pitchFamily="18" charset="0"/>
              </a:rPr>
              <a:t> </a:t>
            </a:r>
            <a:r>
              <a:rPr lang="en-US" dirty="0" smtClean="0"/>
              <a:t> </a:t>
            </a:r>
          </a:p>
          <a:p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472545" y="651165"/>
            <a:ext cx="2743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(continued)</a:t>
            </a:r>
            <a:endParaRPr lang="en-US" sz="1400" dirty="0"/>
          </a:p>
        </p:txBody>
      </p:sp>
      <p:sp>
        <p:nvSpPr>
          <p:cNvPr id="8" name="TextBox 7"/>
          <p:cNvSpPr txBox="1"/>
          <p:nvPr/>
        </p:nvSpPr>
        <p:spPr>
          <a:xfrm>
            <a:off x="4114800" y="6172195"/>
            <a:ext cx="213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Continued ….</a:t>
            </a:r>
            <a:endParaRPr lang="en-US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43000" y="457200"/>
            <a:ext cx="7315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70C0"/>
                </a:solidFill>
              </a:rPr>
              <a:t>Possible  Other   Experiments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447800" y="1295400"/>
            <a:ext cx="685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                                                       </a:t>
            </a:r>
            <a:r>
              <a:rPr lang="en-US" b="1" dirty="0" smtClean="0">
                <a:solidFill>
                  <a:srgbClr val="00B050"/>
                </a:solidFill>
              </a:rPr>
              <a:t>               Major  New Equipment</a:t>
            </a:r>
          </a:p>
          <a:p>
            <a:r>
              <a:rPr lang="en-US" b="1" dirty="0">
                <a:solidFill>
                  <a:srgbClr val="00B050"/>
                </a:solidFill>
              </a:rPr>
              <a:t> </a:t>
            </a:r>
            <a:r>
              <a:rPr lang="en-US" b="1" dirty="0" smtClean="0">
                <a:solidFill>
                  <a:srgbClr val="00B050"/>
                </a:solidFill>
              </a:rPr>
              <a:t>                                                                      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43000" y="1905000"/>
            <a:ext cx="7315200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C00000"/>
                </a:solidFill>
              </a:rPr>
              <a:t>Hypernuclear</a:t>
            </a:r>
            <a:r>
              <a:rPr lang="en-US" dirty="0" smtClean="0">
                <a:solidFill>
                  <a:srgbClr val="C00000"/>
                </a:solidFill>
              </a:rPr>
              <a:t> Physics                    TBD               HKS,  new septum magnets              </a:t>
            </a:r>
            <a:endParaRPr lang="en-US" dirty="0" smtClean="0">
              <a:solidFill>
                <a:srgbClr val="C00000"/>
              </a:solidFill>
              <a:latin typeface="Georgia" pitchFamily="18" charset="0"/>
            </a:endParaRPr>
          </a:p>
          <a:p>
            <a:r>
              <a:rPr lang="en-US" dirty="0" smtClean="0"/>
              <a:t> </a:t>
            </a:r>
            <a:r>
              <a:rPr lang="en-US" sz="1400" dirty="0" smtClean="0"/>
              <a:t>(Tang, et.al.)</a:t>
            </a:r>
          </a:p>
          <a:p>
            <a:endParaRPr lang="en-US" sz="1400" dirty="0">
              <a:latin typeface="+mj-lt"/>
            </a:endParaRPr>
          </a:p>
          <a:p>
            <a:r>
              <a:rPr lang="en-US" dirty="0" smtClean="0">
                <a:solidFill>
                  <a:srgbClr val="00B050"/>
                </a:solidFill>
                <a:latin typeface="+mj-lt"/>
              </a:rPr>
              <a:t>PREX-II                                               25                        none</a:t>
            </a:r>
          </a:p>
          <a:p>
            <a:r>
              <a:rPr lang="en-US" sz="1400" dirty="0" smtClean="0">
                <a:latin typeface="+mj-lt"/>
              </a:rPr>
              <a:t>(</a:t>
            </a:r>
            <a:r>
              <a:rPr lang="en-US" sz="1400" dirty="0" err="1" smtClean="0">
                <a:latin typeface="+mj-lt"/>
              </a:rPr>
              <a:t>Paschke</a:t>
            </a:r>
            <a:r>
              <a:rPr lang="en-US" sz="1400" dirty="0" smtClean="0">
                <a:latin typeface="+mj-lt"/>
              </a:rPr>
              <a:t>, et.al.)</a:t>
            </a:r>
          </a:p>
          <a:p>
            <a:endParaRPr lang="en-US" sz="1400" dirty="0" smtClean="0">
              <a:latin typeface="+mj-lt"/>
            </a:endParaRPr>
          </a:p>
          <a:p>
            <a:r>
              <a:rPr lang="en-US" dirty="0" smtClean="0">
                <a:solidFill>
                  <a:srgbClr val="C00000"/>
                </a:solidFill>
                <a:latin typeface="+mj-lt"/>
              </a:rPr>
              <a:t>SRC  ?</a:t>
            </a:r>
          </a:p>
          <a:p>
            <a:endParaRPr lang="en-US" sz="1400" dirty="0">
              <a:latin typeface="+mj-lt"/>
            </a:endParaRPr>
          </a:p>
          <a:p>
            <a:r>
              <a:rPr lang="en-US" dirty="0" smtClean="0">
                <a:solidFill>
                  <a:srgbClr val="00B050"/>
                </a:solidFill>
                <a:latin typeface="+mj-lt"/>
              </a:rPr>
              <a:t>Other new ?                                     TBD                      </a:t>
            </a:r>
          </a:p>
          <a:p>
            <a:endParaRPr lang="en-US" sz="1400" dirty="0" smtClean="0">
              <a:latin typeface="+mj-lt"/>
            </a:endParaRPr>
          </a:p>
          <a:p>
            <a:endParaRPr lang="en-US" sz="1400" dirty="0">
              <a:latin typeface="+mj-lt"/>
            </a:endParaRPr>
          </a:p>
          <a:p>
            <a:endParaRPr lang="en-US" dirty="0" smtClean="0">
              <a:solidFill>
                <a:srgbClr val="C00000"/>
              </a:solidFill>
              <a:latin typeface="+mj-lt"/>
            </a:endParaRPr>
          </a:p>
          <a:p>
            <a:endParaRPr lang="en-US" sz="1400" dirty="0">
              <a:latin typeface="+mj-lt"/>
            </a:endParaRPr>
          </a:p>
          <a:p>
            <a:r>
              <a:rPr lang="en-US" dirty="0" smtClean="0">
                <a:latin typeface="Georgia" pitchFamily="18" charset="0"/>
              </a:rPr>
              <a:t> </a:t>
            </a:r>
            <a:r>
              <a:rPr lang="en-US" dirty="0" smtClean="0"/>
              <a:t> </a:t>
            </a:r>
          </a:p>
          <a:p>
            <a:endParaRPr lang="en-US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0" y="609600"/>
            <a:ext cx="6248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“</a:t>
            </a:r>
            <a:r>
              <a:rPr lang="en-US" sz="2400" dirty="0" err="1" smtClean="0">
                <a:solidFill>
                  <a:srgbClr val="FF0000"/>
                </a:solidFill>
              </a:rPr>
              <a:t>Strawman</a:t>
            </a:r>
            <a:r>
              <a:rPr lang="en-US" sz="2400" dirty="0" smtClean="0">
                <a:solidFill>
                  <a:srgbClr val="FF0000"/>
                </a:solidFill>
              </a:rPr>
              <a:t>”   Flow-Chart   for   Schedule</a:t>
            </a:r>
          </a:p>
          <a:p>
            <a:r>
              <a:rPr lang="en-US" sz="2000" dirty="0" smtClean="0">
                <a:solidFill>
                  <a:srgbClr val="00B0F0"/>
                </a:solidFill>
              </a:rPr>
              <a:t>Hall A  is the first to take beam in 12 </a:t>
            </a:r>
            <a:r>
              <a:rPr lang="en-US" sz="2000" dirty="0" err="1" smtClean="0">
                <a:solidFill>
                  <a:srgbClr val="00B0F0"/>
                </a:solidFill>
              </a:rPr>
              <a:t>GeV</a:t>
            </a:r>
            <a:r>
              <a:rPr lang="en-US" sz="2000" dirty="0" smtClean="0">
                <a:solidFill>
                  <a:srgbClr val="00B0F0"/>
                </a:solidFill>
              </a:rPr>
              <a:t> Era  !!</a:t>
            </a:r>
            <a:endParaRPr lang="en-US" sz="2000" dirty="0">
              <a:solidFill>
                <a:srgbClr val="00B0F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00400" y="1676400"/>
            <a:ext cx="312420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70C0"/>
                </a:solidFill>
              </a:rPr>
              <a:t>Commissioning  Phase  </a:t>
            </a:r>
          </a:p>
          <a:p>
            <a:r>
              <a:rPr lang="en-US" sz="1600" dirty="0" smtClean="0"/>
              <a:t>(Hall  A  =  beam  dump for  tests and engineering runs.   No  physics promised, but  may be  possible ?)</a:t>
            </a:r>
            <a:endParaRPr lang="en-US" sz="1600" dirty="0"/>
          </a:p>
        </p:txBody>
      </p:sp>
      <p:sp>
        <p:nvSpPr>
          <p:cNvPr id="6" name="TextBox 5"/>
          <p:cNvSpPr txBox="1"/>
          <p:nvPr/>
        </p:nvSpPr>
        <p:spPr>
          <a:xfrm>
            <a:off x="533400" y="1752600"/>
            <a:ext cx="25423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Mid- 2013  -   Fall 2014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477000" y="1828800"/>
            <a:ext cx="1828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accent2"/>
                </a:solidFill>
              </a:rPr>
              <a:t>Early  Experiments ?</a:t>
            </a:r>
            <a:endParaRPr lang="en-US" sz="2000" dirty="0">
              <a:solidFill>
                <a:schemeClr val="accent2"/>
              </a:solidFill>
            </a:endParaRPr>
          </a:p>
        </p:txBody>
      </p:sp>
      <p:sp>
        <p:nvSpPr>
          <p:cNvPr id="8" name="Down Arrow 7"/>
          <p:cNvSpPr/>
          <p:nvPr/>
        </p:nvSpPr>
        <p:spPr>
          <a:xfrm>
            <a:off x="1524000" y="2286000"/>
            <a:ext cx="228600" cy="533400"/>
          </a:xfrm>
          <a:prstGeom prst="down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57200" y="3200400"/>
            <a:ext cx="25423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Fall - 2014  -   Fall 2015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6400800" y="3172690"/>
            <a:ext cx="251459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accent2"/>
                </a:solidFill>
              </a:rPr>
              <a:t>Build  SBS ,  </a:t>
            </a:r>
          </a:p>
          <a:p>
            <a:r>
              <a:rPr lang="en-US" sz="2000" dirty="0" smtClean="0">
                <a:solidFill>
                  <a:schemeClr val="accent2"/>
                </a:solidFill>
              </a:rPr>
              <a:t>Stage </a:t>
            </a:r>
            <a:r>
              <a:rPr lang="en-US" sz="2000" dirty="0" err="1" smtClean="0">
                <a:solidFill>
                  <a:schemeClr val="accent2"/>
                </a:solidFill>
              </a:rPr>
              <a:t>Moller</a:t>
            </a:r>
            <a:r>
              <a:rPr lang="en-US" sz="2000" dirty="0" smtClean="0">
                <a:solidFill>
                  <a:schemeClr val="accent2"/>
                </a:solidFill>
              </a:rPr>
              <a:t> and SOLID  Apparatus  </a:t>
            </a:r>
            <a:endParaRPr lang="en-US" sz="2000" dirty="0">
              <a:solidFill>
                <a:schemeClr val="accent2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200400" y="3117275"/>
            <a:ext cx="3124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70C0"/>
                </a:solidFill>
              </a:rPr>
              <a:t>Early  12 </a:t>
            </a:r>
            <a:r>
              <a:rPr lang="en-US" sz="2000" dirty="0" err="1" smtClean="0">
                <a:solidFill>
                  <a:srgbClr val="0070C0"/>
                </a:solidFill>
              </a:rPr>
              <a:t>GeV</a:t>
            </a:r>
            <a:r>
              <a:rPr lang="en-US" sz="2000" dirty="0" smtClean="0">
                <a:solidFill>
                  <a:srgbClr val="0070C0"/>
                </a:solidFill>
              </a:rPr>
              <a:t> Experiments </a:t>
            </a:r>
          </a:p>
          <a:p>
            <a:r>
              <a:rPr lang="en-US" sz="1600" dirty="0" smtClean="0"/>
              <a:t>(research-quality beam in FY15)</a:t>
            </a:r>
            <a:endParaRPr lang="en-US" sz="1600" dirty="0"/>
          </a:p>
        </p:txBody>
      </p:sp>
      <p:sp>
        <p:nvSpPr>
          <p:cNvPr id="12" name="TextBox 11"/>
          <p:cNvSpPr txBox="1"/>
          <p:nvPr/>
        </p:nvSpPr>
        <p:spPr>
          <a:xfrm>
            <a:off x="6400800" y="1447800"/>
            <a:ext cx="198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Meanwhile …</a:t>
            </a:r>
            <a:endParaRPr lang="en-US" dirty="0"/>
          </a:p>
        </p:txBody>
      </p:sp>
      <p:sp>
        <p:nvSpPr>
          <p:cNvPr id="13" name="Down Arrow 12"/>
          <p:cNvSpPr/>
          <p:nvPr/>
        </p:nvSpPr>
        <p:spPr>
          <a:xfrm>
            <a:off x="1524000" y="3733800"/>
            <a:ext cx="228600" cy="533400"/>
          </a:xfrm>
          <a:prstGeom prst="down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914400" y="4572000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   ~2016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3200400" y="4495800"/>
            <a:ext cx="3124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70C0"/>
                </a:solidFill>
              </a:rPr>
              <a:t>SBS  Experiments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324600" y="4495800"/>
            <a:ext cx="25145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accent2"/>
                </a:solidFill>
              </a:rPr>
              <a:t>Continue to Stage   </a:t>
            </a:r>
            <a:r>
              <a:rPr lang="en-US" sz="2000" dirty="0" err="1" smtClean="0">
                <a:solidFill>
                  <a:schemeClr val="accent2"/>
                </a:solidFill>
              </a:rPr>
              <a:t>Moller</a:t>
            </a:r>
            <a:r>
              <a:rPr lang="en-US" sz="2000" dirty="0" smtClean="0">
                <a:solidFill>
                  <a:schemeClr val="accent2"/>
                </a:solidFill>
              </a:rPr>
              <a:t>  and SOLID  </a:t>
            </a:r>
            <a:endParaRPr lang="en-US" sz="2000" dirty="0">
              <a:solidFill>
                <a:schemeClr val="accent2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935180" y="5715000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   ~2017+</a:t>
            </a:r>
            <a:endParaRPr lang="en-US" dirty="0"/>
          </a:p>
        </p:txBody>
      </p:sp>
      <p:sp>
        <p:nvSpPr>
          <p:cNvPr id="18" name="Down Arrow 17"/>
          <p:cNvSpPr/>
          <p:nvPr/>
        </p:nvSpPr>
        <p:spPr>
          <a:xfrm>
            <a:off x="1537855" y="5077690"/>
            <a:ext cx="228600" cy="533400"/>
          </a:xfrm>
          <a:prstGeom prst="downArrow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2971800" y="5410200"/>
            <a:ext cx="434340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>
                <a:solidFill>
                  <a:srgbClr val="0070C0"/>
                </a:solidFill>
              </a:rPr>
              <a:t>Moller</a:t>
            </a:r>
            <a:r>
              <a:rPr lang="en-US" sz="2000" dirty="0" smtClean="0">
                <a:solidFill>
                  <a:srgbClr val="0070C0"/>
                </a:solidFill>
              </a:rPr>
              <a:t>  &amp;  SOLID  Experiments</a:t>
            </a:r>
          </a:p>
          <a:p>
            <a:r>
              <a:rPr lang="en-US" sz="1600" dirty="0" smtClean="0"/>
              <a:t>(interleaved with  other experiments , e.g. SBS.   </a:t>
            </a:r>
            <a:r>
              <a:rPr lang="en-US" sz="1600" dirty="0" smtClean="0">
                <a:solidFill>
                  <a:srgbClr val="00B0F0"/>
                </a:solidFill>
              </a:rPr>
              <a:t>need  removable  apparatus</a:t>
            </a:r>
            <a:r>
              <a:rPr lang="en-US" sz="1600" dirty="0" smtClean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057400" y="914400"/>
            <a:ext cx="563880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C00000"/>
                </a:solidFill>
              </a:rPr>
              <a:t>How   to  Decide  </a:t>
            </a:r>
          </a:p>
          <a:p>
            <a:endParaRPr lang="en-US" dirty="0"/>
          </a:p>
          <a:p>
            <a:pPr marL="342900" indent="-342900">
              <a:buAutoNum type="arabicPeriod"/>
            </a:pPr>
            <a:r>
              <a:rPr lang="en-US" dirty="0" smtClean="0"/>
              <a:t>Plan  for  Commissioning  </a:t>
            </a:r>
          </a:p>
          <a:p>
            <a:pPr marL="342900" indent="-342900">
              <a:buAutoNum type="arabicPeriod"/>
            </a:pPr>
            <a:r>
              <a:rPr lang="en-US" dirty="0" smtClean="0"/>
              <a:t>Plan  for  Early  Experiments</a:t>
            </a:r>
          </a:p>
          <a:p>
            <a:pPr marL="342900" indent="-342900">
              <a:buAutoNum type="arabicPeriod"/>
            </a:pPr>
            <a:r>
              <a:rPr lang="en-US" dirty="0" smtClean="0"/>
              <a:t>Schedule   for   SBS</a:t>
            </a:r>
          </a:p>
          <a:p>
            <a:pPr marL="342900" indent="-342900">
              <a:buAutoNum type="arabicPeriod"/>
            </a:pPr>
            <a:r>
              <a:rPr lang="en-US" dirty="0" smtClean="0"/>
              <a:t>Schedule   for   </a:t>
            </a:r>
            <a:r>
              <a:rPr lang="en-US" dirty="0" err="1" smtClean="0"/>
              <a:t>Moller</a:t>
            </a:r>
            <a:r>
              <a:rPr lang="en-US" dirty="0" smtClean="0"/>
              <a:t>  and  SOLID</a:t>
            </a:r>
          </a:p>
          <a:p>
            <a:pPr marL="342900" indent="-342900">
              <a:buAutoNum type="arabicPeriod"/>
            </a:pPr>
            <a:r>
              <a:rPr lang="en-US" dirty="0" smtClean="0"/>
              <a:t>Interleaving  of  Experiments</a:t>
            </a:r>
          </a:p>
          <a:p>
            <a:pPr marL="342900" indent="-342900">
              <a:buAutoNum type="arabicPeriod"/>
            </a:pPr>
            <a:endParaRPr lang="en-US" dirty="0"/>
          </a:p>
          <a:p>
            <a:pPr marL="342900" indent="-342900"/>
            <a:r>
              <a:rPr lang="en-US" dirty="0" smtClean="0"/>
              <a:t>  </a:t>
            </a:r>
          </a:p>
          <a:p>
            <a:pPr marL="342900" indent="-342900"/>
            <a:r>
              <a:rPr lang="en-US" sz="2800" dirty="0" smtClean="0">
                <a:solidFill>
                  <a:srgbClr val="C00000"/>
                </a:solidFill>
              </a:rPr>
              <a:t>Depends  on</a:t>
            </a:r>
          </a:p>
          <a:p>
            <a:pPr marL="342900" indent="-342900"/>
            <a:endParaRPr lang="en-US" dirty="0"/>
          </a:p>
          <a:p>
            <a:pPr marL="342900" indent="-342900">
              <a:buAutoNum type="arabicPeriod"/>
            </a:pPr>
            <a:r>
              <a:rPr lang="en-US" dirty="0" smtClean="0"/>
              <a:t>Availability of  </a:t>
            </a:r>
            <a:r>
              <a:rPr lang="en-US" dirty="0" smtClean="0">
                <a:solidFill>
                  <a:srgbClr val="00B050"/>
                </a:solidFill>
              </a:rPr>
              <a:t>Commissioning  </a:t>
            </a:r>
            <a:r>
              <a:rPr lang="en-US" dirty="0" smtClean="0"/>
              <a:t>and  </a:t>
            </a:r>
            <a:r>
              <a:rPr lang="en-US" b="1" u="sng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Research  Beam</a:t>
            </a:r>
          </a:p>
          <a:p>
            <a:pPr marL="342900" indent="-342900">
              <a:buAutoNum type="arabicPeriod"/>
            </a:pPr>
            <a:r>
              <a:rPr lang="en-US" i="1" dirty="0" smtClean="0">
                <a:solidFill>
                  <a:srgbClr val="00B0F0"/>
                </a:solidFill>
              </a:rPr>
              <a:t>Funding  Realities</a:t>
            </a:r>
          </a:p>
          <a:p>
            <a:pPr marL="342900" indent="-342900">
              <a:buAutoNum type="arabicPeriod"/>
            </a:pPr>
            <a:r>
              <a:rPr lang="en-US" dirty="0" smtClean="0"/>
              <a:t>Scheduling Constraints of other halls.</a:t>
            </a:r>
          </a:p>
          <a:p>
            <a:pPr marL="342900" indent="-342900">
              <a:buAutoNum type="arabicPeriod"/>
            </a:pPr>
            <a:r>
              <a:rPr lang="en-US" dirty="0" smtClean="0">
                <a:solidFill>
                  <a:srgbClr val="FF0000"/>
                </a:solidFill>
              </a:rPr>
              <a:t>Input  from  Users</a:t>
            </a:r>
          </a:p>
          <a:p>
            <a:pPr marL="342900" indent="-342900">
              <a:buAutoNum type="arabicPeriod"/>
            </a:pPr>
            <a:r>
              <a:rPr lang="en-US" dirty="0" smtClean="0"/>
              <a:t>Scientific  Leadership of Lab</a:t>
            </a:r>
            <a:endParaRPr lang="en-US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1219200" y="5250870"/>
            <a:ext cx="762000" cy="1588"/>
          </a:xfrm>
          <a:prstGeom prst="straightConnector1">
            <a:avLst/>
          </a:prstGeom>
          <a:ln w="349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5715000" y="4495800"/>
            <a:ext cx="2514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DOE deliverable:  FY15</a:t>
            </a:r>
            <a:endParaRPr lang="en-US" sz="16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solidFill>
                  <a:srgbClr val="C00000"/>
                </a:solidFill>
                <a:latin typeface="Georgia" pitchFamily="18" charset="0"/>
              </a:rPr>
              <a:t>Input   from   Users</a:t>
            </a:r>
            <a:endParaRPr lang="en-US" sz="2800" dirty="0">
              <a:solidFill>
                <a:srgbClr val="C00000"/>
              </a:solidFill>
              <a:latin typeface="Georg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47800"/>
            <a:ext cx="8001000" cy="4525963"/>
          </a:xfrm>
        </p:spPr>
        <p:txBody>
          <a:bodyPr/>
          <a:lstStyle/>
          <a:p>
            <a:pPr>
              <a:buNone/>
            </a:pPr>
            <a:r>
              <a:rPr lang="en-US" sz="2000" dirty="0" smtClean="0">
                <a:solidFill>
                  <a:srgbClr val="C00000"/>
                </a:solidFill>
              </a:rPr>
              <a:t>Hall  A  Coordinating  Committee to Select  a  Planning  Committee.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>
                <a:solidFill>
                  <a:srgbClr val="00B050"/>
                </a:solidFill>
              </a:rPr>
              <a:t>Suggested membership:  spokespersons of approved experiments.</a:t>
            </a:r>
          </a:p>
          <a:p>
            <a:pPr>
              <a:buNone/>
            </a:pPr>
            <a:endParaRPr lang="en-US" sz="2000" dirty="0"/>
          </a:p>
          <a:p>
            <a:pPr>
              <a:buNone/>
            </a:pPr>
            <a:r>
              <a:rPr lang="en-US" sz="2000" dirty="0" smtClean="0">
                <a:solidFill>
                  <a:srgbClr val="C00000"/>
                </a:solidFill>
              </a:rPr>
              <a:t>E-mail and phone meetings  prior  to HA </a:t>
            </a:r>
            <a:r>
              <a:rPr lang="en-US" sz="2000" dirty="0" err="1" smtClean="0">
                <a:solidFill>
                  <a:srgbClr val="C00000"/>
                </a:solidFill>
              </a:rPr>
              <a:t>Collab</a:t>
            </a:r>
            <a:r>
              <a:rPr lang="en-US" sz="2000" dirty="0" smtClean="0">
                <a:solidFill>
                  <a:srgbClr val="C00000"/>
                </a:solidFill>
              </a:rPr>
              <a:t>. Mtg.  (twice per year).</a:t>
            </a:r>
          </a:p>
          <a:p>
            <a:pPr>
              <a:buNone/>
            </a:pPr>
            <a:r>
              <a:rPr lang="en-US" sz="2000" dirty="0" smtClean="0"/>
              <a:t>           Chairman to report findings at HA Mtg.</a:t>
            </a:r>
          </a:p>
          <a:p>
            <a:pPr>
              <a:buNone/>
            </a:pPr>
            <a:endParaRPr lang="en-US" sz="2000" dirty="0"/>
          </a:p>
          <a:p>
            <a:pPr>
              <a:buNone/>
            </a:pPr>
            <a:r>
              <a:rPr lang="en-US" sz="2000" dirty="0" smtClean="0">
                <a:solidFill>
                  <a:srgbClr val="00B050"/>
                </a:solidFill>
              </a:rPr>
              <a:t>Recommend  priorities for  sequence of  commissioning  and early  experiments.</a:t>
            </a:r>
          </a:p>
          <a:p>
            <a:pPr>
              <a:buNone/>
            </a:pPr>
            <a:endParaRPr lang="en-US" sz="2000" dirty="0"/>
          </a:p>
          <a:p>
            <a:pPr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Recommend  priorities  for  sequence and interleaving of  large-project era experiments (SBS, </a:t>
            </a:r>
            <a:r>
              <a:rPr lang="en-US" sz="2000" dirty="0" err="1" smtClean="0">
                <a:solidFill>
                  <a:srgbClr val="FF0000"/>
                </a:solidFill>
              </a:rPr>
              <a:t>Moller</a:t>
            </a:r>
            <a:r>
              <a:rPr lang="en-US" sz="2000" dirty="0" smtClean="0">
                <a:solidFill>
                  <a:srgbClr val="FF0000"/>
                </a:solidFill>
              </a:rPr>
              <a:t>, SOLID).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0070C0"/>
                </a:solidFill>
              </a:rPr>
              <a:t>Manpower  </a:t>
            </a:r>
            <a:r>
              <a:rPr lang="en-US" sz="2800" dirty="0" smtClean="0"/>
              <a:t>and</a:t>
            </a:r>
            <a:r>
              <a:rPr lang="en-US" sz="3600" dirty="0" smtClean="0">
                <a:solidFill>
                  <a:srgbClr val="0070C0"/>
                </a:solidFill>
              </a:rPr>
              <a:t>  Budget  Exercises</a:t>
            </a:r>
            <a:endParaRPr lang="en-US" sz="36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38400" y="1600200"/>
            <a:ext cx="60960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>
                <a:solidFill>
                  <a:srgbClr val="00B050"/>
                </a:solidFill>
              </a:rPr>
              <a:t>Hall A  manpower</a:t>
            </a:r>
          </a:p>
          <a:p>
            <a:r>
              <a:rPr lang="en-US" sz="1800" dirty="0" smtClean="0">
                <a:solidFill>
                  <a:schemeClr val="tx2"/>
                </a:solidFill>
              </a:rPr>
              <a:t>Adding  an electrical engineer  (power supplies)</a:t>
            </a:r>
          </a:p>
          <a:p>
            <a:r>
              <a:rPr lang="en-US" sz="1800" dirty="0" smtClean="0">
                <a:solidFill>
                  <a:schemeClr val="tx2"/>
                </a:solidFill>
              </a:rPr>
              <a:t>Made a young designer permanent  (C. </a:t>
            </a:r>
            <a:r>
              <a:rPr lang="en-US" sz="1800" dirty="0" err="1" smtClean="0">
                <a:solidFill>
                  <a:schemeClr val="tx2"/>
                </a:solidFill>
              </a:rPr>
              <a:t>Soova</a:t>
            </a:r>
            <a:r>
              <a:rPr lang="en-US" sz="1800" dirty="0" smtClean="0">
                <a:solidFill>
                  <a:schemeClr val="tx2"/>
                </a:solidFill>
              </a:rPr>
              <a:t>)</a:t>
            </a:r>
          </a:p>
          <a:p>
            <a:r>
              <a:rPr lang="en-US" sz="1800" dirty="0" smtClean="0">
                <a:solidFill>
                  <a:schemeClr val="tx2"/>
                </a:solidFill>
              </a:rPr>
              <a:t>Working on adding tech(s).</a:t>
            </a:r>
          </a:p>
          <a:p>
            <a:r>
              <a:rPr lang="en-US" sz="1800" dirty="0" smtClean="0">
                <a:solidFill>
                  <a:schemeClr val="tx2"/>
                </a:solidFill>
              </a:rPr>
              <a:t>#  of  Scientist  Staff  to remain  constant  (rel. to FY2004)</a:t>
            </a:r>
          </a:p>
          <a:p>
            <a:pPr>
              <a:buNone/>
            </a:pPr>
            <a:endParaRPr lang="en-US" sz="1800" dirty="0" smtClean="0">
              <a:solidFill>
                <a:schemeClr val="tx2"/>
              </a:solidFill>
            </a:endParaRPr>
          </a:p>
          <a:p>
            <a:pPr>
              <a:buNone/>
            </a:pPr>
            <a:r>
              <a:rPr lang="en-US" sz="2400" dirty="0" smtClean="0">
                <a:solidFill>
                  <a:srgbClr val="00B050"/>
                </a:solidFill>
              </a:rPr>
              <a:t>Hall  A   budget   </a:t>
            </a:r>
            <a:r>
              <a:rPr lang="en-US" sz="1800" dirty="0" smtClean="0">
                <a:solidFill>
                  <a:srgbClr val="00B0F0"/>
                </a:solidFill>
              </a:rPr>
              <a:t>( ~ supplemental)</a:t>
            </a:r>
          </a:p>
          <a:p>
            <a:r>
              <a:rPr lang="en-US" sz="1800" dirty="0" smtClean="0">
                <a:solidFill>
                  <a:schemeClr val="tx2"/>
                </a:solidFill>
              </a:rPr>
              <a:t>4.5  M$  for SBS  MIE  (submitted)</a:t>
            </a:r>
          </a:p>
          <a:p>
            <a:r>
              <a:rPr lang="en-US" sz="1800" dirty="0" smtClean="0">
                <a:solidFill>
                  <a:schemeClr val="tx2"/>
                </a:solidFill>
              </a:rPr>
              <a:t>1 M$  for  tritium  target</a:t>
            </a:r>
          </a:p>
          <a:p>
            <a:r>
              <a:rPr lang="en-US" sz="1800" dirty="0" smtClean="0">
                <a:solidFill>
                  <a:schemeClr val="tx2"/>
                </a:solidFill>
              </a:rPr>
              <a:t>21 M$  for  </a:t>
            </a:r>
            <a:r>
              <a:rPr lang="en-US" sz="1800" dirty="0" err="1" smtClean="0">
                <a:solidFill>
                  <a:schemeClr val="tx2"/>
                </a:solidFill>
              </a:rPr>
              <a:t>Moller</a:t>
            </a:r>
            <a:r>
              <a:rPr lang="en-US" sz="1800" dirty="0" smtClean="0">
                <a:solidFill>
                  <a:schemeClr val="tx2"/>
                </a:solidFill>
              </a:rPr>
              <a:t>   (not  submitted yet)</a:t>
            </a:r>
          </a:p>
          <a:p>
            <a:r>
              <a:rPr lang="en-US" sz="1800" dirty="0" smtClean="0">
                <a:solidFill>
                  <a:srgbClr val="FF0000"/>
                </a:solidFill>
              </a:rPr>
              <a:t>???   for  SOLID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495800" y="1143000"/>
            <a:ext cx="31784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for  Rolf,   aiming  towards  FY18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 rot="18833693">
            <a:off x="888212" y="2237086"/>
            <a:ext cx="175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solidFill>
                  <a:srgbClr val="FFC000"/>
                </a:solidFill>
              </a:rPr>
              <a:t>completed</a:t>
            </a:r>
            <a:endParaRPr lang="en-US" sz="2400" i="1" dirty="0">
              <a:solidFill>
                <a:srgbClr val="FFC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 rot="18833693">
            <a:off x="812013" y="4599286"/>
            <a:ext cx="175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solidFill>
                  <a:srgbClr val="FFC000"/>
                </a:solidFill>
              </a:rPr>
              <a:t>In  progress</a:t>
            </a:r>
            <a:endParaRPr lang="en-US" sz="2400" i="1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</TotalTime>
  <Words>589</Words>
  <Application>Microsoft Office PowerPoint</Application>
  <PresentationFormat>On-screen Show (4:3)</PresentationFormat>
  <Paragraphs>131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Input   from   Users</vt:lpstr>
      <vt:lpstr>Manpower  and  Budget  Exercises</vt:lpstr>
    </vt:vector>
  </TitlesOfParts>
  <Company>Jefferson Science Associates, LLC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rom</dc:creator>
  <cp:lastModifiedBy>rom</cp:lastModifiedBy>
  <cp:revision>15</cp:revision>
  <dcterms:created xsi:type="dcterms:W3CDTF">2011-06-01T18:15:06Z</dcterms:created>
  <dcterms:modified xsi:type="dcterms:W3CDTF">2011-06-02T12:23:01Z</dcterms:modified>
</cp:coreProperties>
</file>