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88" r:id="rId10"/>
    <p:sldId id="263" r:id="rId11"/>
    <p:sldId id="265" r:id="rId12"/>
    <p:sldId id="264" r:id="rId13"/>
    <p:sldId id="267" r:id="rId14"/>
    <p:sldId id="271" r:id="rId15"/>
    <p:sldId id="289" r:id="rId16"/>
    <p:sldId id="269" r:id="rId17"/>
    <p:sldId id="272" r:id="rId18"/>
    <p:sldId id="268" r:id="rId19"/>
    <p:sldId id="298" r:id="rId20"/>
    <p:sldId id="270" r:id="rId21"/>
    <p:sldId id="275" r:id="rId22"/>
    <p:sldId id="276" r:id="rId23"/>
    <p:sldId id="277" r:id="rId24"/>
    <p:sldId id="290" r:id="rId25"/>
    <p:sldId id="299" r:id="rId26"/>
    <p:sldId id="273" r:id="rId27"/>
    <p:sldId id="274" r:id="rId28"/>
    <p:sldId id="279" r:id="rId29"/>
    <p:sldId id="280" r:id="rId30"/>
    <p:sldId id="281" r:id="rId31"/>
    <p:sldId id="297" r:id="rId32"/>
    <p:sldId id="296" r:id="rId33"/>
    <p:sldId id="292" r:id="rId34"/>
    <p:sldId id="282" r:id="rId35"/>
    <p:sldId id="294" r:id="rId36"/>
    <p:sldId id="293" r:id="rId37"/>
    <p:sldId id="283" r:id="rId38"/>
    <p:sldId id="284" r:id="rId39"/>
    <p:sldId id="285" r:id="rId40"/>
    <p:sldId id="295" r:id="rId41"/>
    <p:sldId id="300" r:id="rId42"/>
    <p:sldId id="291" r:id="rId43"/>
    <p:sldId id="27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66"/>
    <a:srgbClr val="0099FF"/>
    <a:srgbClr val="B4EEF6"/>
    <a:srgbClr val="F7B3EA"/>
  </p:clrMru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emf"/><Relationship Id="rId4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F27B6-4CF8-48FC-A80B-62E0250DB987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213E6-E21C-44C3-85C8-780022CFD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213E6-E21C-44C3-85C8-780022CFD96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828800"/>
            <a:ext cx="792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66"/>
                </a:solidFill>
                <a:latin typeface="Algerian" pitchFamily="82" charset="0"/>
              </a:rPr>
              <a:t>SoLID</a:t>
            </a:r>
            <a:r>
              <a:rPr lang="en-US" sz="4000" dirty="0" smtClean="0">
                <a:solidFill>
                  <a:srgbClr val="FF0066"/>
                </a:solidFill>
                <a:latin typeface="Algerian" pitchFamily="82" charset="0"/>
              </a:rPr>
              <a:t> Cherenkov detectors: SIDIS &amp; PVDIS</a:t>
            </a:r>
            <a:endParaRPr lang="en-US" sz="4000" dirty="0">
              <a:solidFill>
                <a:srgbClr val="FF0066"/>
              </a:solidFill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56" y="3429000"/>
            <a:ext cx="9180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0066FF"/>
                </a:solidFill>
                <a:latin typeface="Comic Sans MS" pitchFamily="66" charset="0"/>
              </a:rPr>
              <a:t>Simona</a:t>
            </a:r>
            <a:r>
              <a:rPr lang="en-US" sz="2700" b="1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en-US" sz="2700" b="1" dirty="0" err="1" smtClean="0">
                <a:solidFill>
                  <a:srgbClr val="0066FF"/>
                </a:solidFill>
                <a:latin typeface="Comic Sans MS" pitchFamily="66" charset="0"/>
              </a:rPr>
              <a:t>Malace</a:t>
            </a:r>
            <a:r>
              <a:rPr lang="en-US" sz="2700" b="1" dirty="0" smtClean="0">
                <a:solidFill>
                  <a:srgbClr val="0066FF"/>
                </a:solidFill>
                <a:latin typeface="Comic Sans MS" pitchFamily="66" charset="0"/>
              </a:rPr>
              <a:t> (Duke), </a:t>
            </a:r>
            <a:r>
              <a:rPr lang="en-US" sz="2700" b="1" dirty="0" err="1" smtClean="0">
                <a:solidFill>
                  <a:srgbClr val="0066FF"/>
                </a:solidFill>
                <a:latin typeface="Comic Sans MS" pitchFamily="66" charset="0"/>
              </a:rPr>
              <a:t>Zein-Eddine</a:t>
            </a:r>
            <a:r>
              <a:rPr lang="en-US" sz="2700" b="1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en-US" sz="2700" b="1" dirty="0" err="1" smtClean="0">
                <a:solidFill>
                  <a:srgbClr val="0066FF"/>
                </a:solidFill>
                <a:latin typeface="Comic Sans MS" pitchFamily="66" charset="0"/>
              </a:rPr>
              <a:t>Meziani</a:t>
            </a:r>
            <a:r>
              <a:rPr lang="en-US" sz="2700" b="1" dirty="0" smtClean="0">
                <a:solidFill>
                  <a:srgbClr val="0066FF"/>
                </a:solidFill>
                <a:latin typeface="Comic Sans MS" pitchFamily="66" charset="0"/>
              </a:rPr>
              <a:t> (Temple)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4114800"/>
            <a:ext cx="58576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Comic Sans MS" pitchFamily="66" charset="0"/>
              </a:rPr>
              <a:t>Collaborators: </a:t>
            </a:r>
            <a:r>
              <a:rPr lang="en-US" sz="2500" dirty="0" err="1" smtClean="0">
                <a:latin typeface="Comic Sans MS" pitchFamily="66" charset="0"/>
              </a:rPr>
              <a:t>Haiyan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Gao</a:t>
            </a:r>
            <a:r>
              <a:rPr lang="en-US" sz="2500" dirty="0" smtClean="0">
                <a:latin typeface="Comic Sans MS" pitchFamily="66" charset="0"/>
              </a:rPr>
              <a:t>, Gary Swift</a:t>
            </a:r>
            <a:endParaRPr lang="en-US" sz="25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620" y="6488668"/>
            <a:ext cx="744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SoLID</a:t>
            </a:r>
            <a:r>
              <a:rPr lang="en-US" dirty="0" smtClean="0"/>
              <a:t> Collaboration Meeting, June 2-3 2011, Jefferson Lab, Newport News VA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71577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Focusing</a:t>
            </a:r>
            <a:endParaRPr lang="en-US" sz="3500" dirty="0"/>
          </a:p>
        </p:txBody>
      </p:sp>
      <p:pic>
        <p:nvPicPr>
          <p:cNvPr id="3" name="Picture 2" descr="eff_with_without_wc.png"/>
          <p:cNvPicPr>
            <a:picLocks noChangeAspect="1"/>
          </p:cNvPicPr>
          <p:nvPr/>
        </p:nvPicPr>
        <p:blipFill>
          <a:blip r:embed="rId2" cstate="print"/>
          <a:srcRect r="3898"/>
          <a:stretch>
            <a:fillRect/>
          </a:stretch>
        </p:blipFill>
        <p:spPr>
          <a:xfrm>
            <a:off x="3429000" y="762000"/>
            <a:ext cx="5670727" cy="5900738"/>
          </a:xfrm>
          <a:prstGeom prst="rect">
            <a:avLst/>
          </a:prstGeom>
        </p:spPr>
      </p:pic>
      <p:pic>
        <p:nvPicPr>
          <p:cNvPr id="5" name="Picture 4" descr="the_cone_4.5by4.5.png"/>
          <p:cNvPicPr>
            <a:picLocks noChangeAspect="1"/>
          </p:cNvPicPr>
          <p:nvPr/>
        </p:nvPicPr>
        <p:blipFill>
          <a:blip r:embed="rId3" cstate="print"/>
          <a:srcRect l="13723" t="10779" r="3143" b="4896"/>
          <a:stretch>
            <a:fillRect/>
          </a:stretch>
        </p:blipFill>
        <p:spPr>
          <a:xfrm>
            <a:off x="228600" y="5417820"/>
            <a:ext cx="1257303" cy="982989"/>
          </a:xfrm>
          <a:prstGeom prst="rect">
            <a:avLst/>
          </a:prstGeom>
        </p:spPr>
      </p:pic>
      <p:pic>
        <p:nvPicPr>
          <p:cNvPr id="6" name="Picture 5" descr="the_cone_6by6.png"/>
          <p:cNvPicPr>
            <a:picLocks noChangeAspect="1"/>
          </p:cNvPicPr>
          <p:nvPr/>
        </p:nvPicPr>
        <p:blipFill>
          <a:blip r:embed="rId4" cstate="print"/>
          <a:srcRect l="13293" t="9873" r="5314" b="4402"/>
          <a:stretch>
            <a:fillRect/>
          </a:stretch>
        </p:blipFill>
        <p:spPr>
          <a:xfrm>
            <a:off x="304800" y="4191000"/>
            <a:ext cx="1165858" cy="1074420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 flipH="1">
            <a:off x="1447800" y="4655820"/>
            <a:ext cx="155448" cy="914400"/>
          </a:xfrm>
          <a:prstGeom prst="leftBrace">
            <a:avLst/>
          </a:prstGeom>
          <a:noFill/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0" y="4938534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What shall we put here?</a:t>
            </a:r>
            <a:endParaRPr lang="en-US" sz="2000" dirty="0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1119187"/>
            <a:ext cx="3657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Both options could work</a:t>
            </a:r>
          </a:p>
          <a:p>
            <a:endParaRPr lang="en-US" sz="2200" dirty="0" smtClean="0">
              <a:latin typeface="Comic Sans MS" pitchFamily="66" charset="0"/>
            </a:endParaRPr>
          </a:p>
          <a:p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x 6”</a:t>
            </a:r>
            <a:r>
              <a:rPr lang="en-US" sz="2200" dirty="0" smtClean="0">
                <a:latin typeface="Comic Sans MS" pitchFamily="66" charset="0"/>
              </a:rPr>
              <a:t> my preferred one: we won’t rely too much on</a:t>
            </a:r>
          </a:p>
          <a:p>
            <a:r>
              <a:rPr lang="en-US" sz="2200" dirty="0" smtClean="0">
                <a:latin typeface="Comic Sans MS" pitchFamily="66" charset="0"/>
              </a:rPr>
              <a:t>Winston cones </a:t>
            </a:r>
            <a:r>
              <a:rPr lang="en-US" sz="2200" dirty="0" smtClean="0">
                <a:latin typeface="Comic Sans MS" pitchFamily="66" charset="0"/>
                <a:sym typeface="Wingdings" pitchFamily="2" charset="2"/>
              </a:rPr>
              <a:t> avoid significant absorption of photons by cones</a:t>
            </a:r>
            <a:r>
              <a:rPr lang="en-US" sz="2200" dirty="0" smtClean="0">
                <a:latin typeface="Comic Sans MS" pitchFamily="66" charset="0"/>
              </a:rPr>
              <a:t> </a:t>
            </a:r>
            <a:endParaRPr lang="en-US" sz="22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-76200" y="609600"/>
            <a:ext cx="899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277805" y="1676400"/>
            <a:ext cx="2977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Photomultiplier Tubes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581" y="2083713"/>
            <a:ext cx="4216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5” PMT: </a:t>
            </a:r>
            <a:r>
              <a:rPr lang="en-US" sz="2100" dirty="0" smtClean="0">
                <a:latin typeface="Comic Sans MS" pitchFamily="66" charset="0"/>
              </a:rPr>
              <a:t>data from Hamamatsu</a:t>
            </a:r>
            <a:endParaRPr lang="en-US" sz="2100" dirty="0"/>
          </a:p>
        </p:txBody>
      </p:sp>
      <p:pic>
        <p:nvPicPr>
          <p:cNvPr id="10" name="Picture 9" descr="pmt_5inch_hama.png"/>
          <p:cNvPicPr>
            <a:picLocks noChangeAspect="1"/>
          </p:cNvPicPr>
          <p:nvPr/>
        </p:nvPicPr>
        <p:blipFill>
          <a:blip r:embed="rId2" cstate="print"/>
          <a:srcRect l="50776" t="8889" r="1124" b="70000"/>
          <a:stretch>
            <a:fillRect/>
          </a:stretch>
        </p:blipFill>
        <p:spPr>
          <a:xfrm>
            <a:off x="5362101" y="2209800"/>
            <a:ext cx="3400899" cy="17950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2505456"/>
            <a:ext cx="5105399" cy="4123944"/>
            <a:chOff x="121920" y="2971800"/>
            <a:chExt cx="4641272" cy="3749040"/>
          </a:xfrm>
        </p:grpSpPr>
        <p:grpSp>
          <p:nvGrpSpPr>
            <p:cNvPr id="9" name="Group 8"/>
            <p:cNvGrpSpPr/>
            <p:nvPr/>
          </p:nvGrpSpPr>
          <p:grpSpPr>
            <a:xfrm>
              <a:off x="121920" y="2971800"/>
              <a:ext cx="4641272" cy="3749040"/>
              <a:chOff x="762000" y="3733800"/>
              <a:chExt cx="3867727" cy="3124200"/>
            </a:xfrm>
          </p:grpSpPr>
          <p:pic>
            <p:nvPicPr>
              <p:cNvPr id="7" name="Picture 6" descr="pmt_5inch_hama.png"/>
              <p:cNvPicPr>
                <a:picLocks noChangeAspect="1"/>
              </p:cNvPicPr>
              <p:nvPr/>
            </p:nvPicPr>
            <p:blipFill>
              <a:blip r:embed="rId2" cstate="print"/>
              <a:srcRect l="8578" t="54444" r="23600"/>
              <a:stretch>
                <a:fillRect/>
              </a:stretch>
            </p:blipFill>
            <p:spPr>
              <a:xfrm>
                <a:off x="762000" y="3733800"/>
                <a:ext cx="3867727" cy="3124200"/>
              </a:xfrm>
              <a:prstGeom prst="rect">
                <a:avLst/>
              </a:prstGeom>
            </p:spPr>
          </p:pic>
          <p:pic>
            <p:nvPicPr>
              <p:cNvPr id="8" name="Picture 7" descr="pmt_5inch_hama.png"/>
              <p:cNvPicPr>
                <a:picLocks noChangeAspect="1"/>
              </p:cNvPicPr>
              <p:nvPr/>
            </p:nvPicPr>
            <p:blipFill>
              <a:blip r:embed="rId2" cstate="print"/>
              <a:srcRect l="78060" t="73333" r="9914" b="18889"/>
              <a:stretch>
                <a:fillRect/>
              </a:stretch>
            </p:blipFill>
            <p:spPr>
              <a:xfrm>
                <a:off x="3657600" y="5791200"/>
                <a:ext cx="685800" cy="533400"/>
              </a:xfrm>
              <a:prstGeom prst="rect">
                <a:avLst/>
              </a:prstGeom>
            </p:spPr>
          </p:pic>
        </p:grpSp>
        <p:pic>
          <p:nvPicPr>
            <p:cNvPr id="6" name="Picture 5" descr="pmt_5inch_hama.png"/>
            <p:cNvPicPr>
              <a:picLocks noChangeAspect="1"/>
            </p:cNvPicPr>
            <p:nvPr/>
          </p:nvPicPr>
          <p:blipFill>
            <a:blip r:embed="rId2" cstate="print"/>
            <a:srcRect l="57457" t="32222" r="9138" b="44445"/>
            <a:stretch>
              <a:fillRect/>
            </a:stretch>
          </p:blipFill>
          <p:spPr>
            <a:xfrm>
              <a:off x="1809980" y="4648200"/>
              <a:ext cx="1771420" cy="1487979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781800" y="609600"/>
            <a:ext cx="11817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not much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971490"/>
            <a:ext cx="1143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almost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4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200" y="4397514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It could be shielded better but could be a mechanical challenge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371069" y="5562600"/>
            <a:ext cx="3544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omic Sans MS" pitchFamily="66" charset="0"/>
              </a:rPr>
              <a:t>SoLID</a:t>
            </a:r>
            <a:r>
              <a:rPr lang="en-US" dirty="0" smtClean="0">
                <a:latin typeface="Comic Sans MS" pitchFamily="66" charset="0"/>
              </a:rPr>
              <a:t> field: too close to this PMT limit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958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304800" y="2083713"/>
            <a:ext cx="7797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Fine-mesh PMT </a:t>
            </a:r>
            <a:r>
              <a:rPr lang="en-US" sz="2100" dirty="0" smtClean="0">
                <a:latin typeface="Comic Sans MS" pitchFamily="66" charset="0"/>
              </a:rPr>
              <a:t>(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2”</a:t>
            </a:r>
            <a:r>
              <a:rPr lang="en-US" sz="2100" dirty="0" smtClean="0">
                <a:latin typeface="Comic Sans MS" pitchFamily="66" charset="0"/>
              </a:rPr>
              <a:t> the largest): resistant in magnetic field</a:t>
            </a:r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-76200" y="609600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304800" y="1676400"/>
            <a:ext cx="2977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Photomultiplier Tubes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55637" t="32292" r="19766" b="26042"/>
          <a:stretch>
            <a:fillRect/>
          </a:stretch>
        </p:blipFill>
        <p:spPr bwMode="auto">
          <a:xfrm>
            <a:off x="-7571" y="2743200"/>
            <a:ext cx="3360371" cy="32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28331" t="33333" r="26575" b="15625"/>
          <a:stretch>
            <a:fillRect/>
          </a:stretch>
        </p:blipFill>
        <p:spPr bwMode="auto">
          <a:xfrm>
            <a:off x="3276600" y="2667000"/>
            <a:ext cx="5867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781800" y="609600"/>
            <a:ext cx="5261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940713"/>
            <a:ext cx="4539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no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5943600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Only 1.54” photocathode “area” </a:t>
            </a:r>
            <a:r>
              <a:rPr lang="en-US" dirty="0" smtClean="0">
                <a:latin typeface="Comic Sans MS" pitchFamily="66" charset="0"/>
              </a:rPr>
              <a:t>(75% of total)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7" name="Rectangle 6"/>
          <p:cNvSpPr/>
          <p:nvPr/>
        </p:nvSpPr>
        <p:spPr>
          <a:xfrm>
            <a:off x="-76200" y="6096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8" name="Rectangle 7"/>
          <p:cNvSpPr/>
          <p:nvPr/>
        </p:nvSpPr>
        <p:spPr>
          <a:xfrm>
            <a:off x="304800" y="1676400"/>
            <a:ext cx="2977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Photomultiplier Tubes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083713"/>
            <a:ext cx="88392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Multi-anode 2” PMT</a:t>
            </a:r>
            <a:r>
              <a:rPr lang="en-US" sz="2100" dirty="0" smtClean="0">
                <a:latin typeface="Comic Sans MS" pitchFamily="66" charset="0"/>
              </a:rPr>
              <a:t>: fairly resistant in magnetic field; it can be tiled (data from Hamamatsu)</a:t>
            </a:r>
            <a:endParaRPr lang="en-US" sz="21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0" y="2885846"/>
            <a:ext cx="5442506" cy="3972154"/>
            <a:chOff x="0" y="2743200"/>
            <a:chExt cx="4724400" cy="344805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6809" t="31250" r="6881" b="21615"/>
            <a:stretch>
              <a:fillRect/>
            </a:stretch>
          </p:blipFill>
          <p:spPr bwMode="auto">
            <a:xfrm>
              <a:off x="0" y="2743200"/>
              <a:ext cx="4724400" cy="344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895600" y="4114800"/>
              <a:ext cx="1295400" cy="381000"/>
            </a:xfrm>
            <a:prstGeom prst="straightConnector1">
              <a:avLst/>
            </a:prstGeom>
            <a:ln w="28575">
              <a:solidFill>
                <a:srgbClr val="FF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200400" y="3810000"/>
              <a:ext cx="811441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FF0066"/>
                  </a:solidFill>
                </a:rPr>
                <a:t>2.05”</a:t>
              </a:r>
              <a:endParaRPr lang="en-US" sz="2200" b="1" dirty="0">
                <a:solidFill>
                  <a:srgbClr val="FF006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6480" y="2762250"/>
              <a:ext cx="2809876" cy="37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FF0066"/>
                  </a:solidFill>
                </a:rPr>
                <a:t>1.93” effective area (94%)</a:t>
              </a:r>
              <a:endParaRPr lang="en-US" sz="22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53000" y="940713"/>
            <a:ext cx="12475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 if tiled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34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0" y="2895600"/>
            <a:ext cx="373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Square shaped and 94% effective area: ideal for tiling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5410200" y="4013537"/>
            <a:ext cx="373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Drew </a:t>
            </a:r>
            <a:r>
              <a:rPr lang="en-US" sz="2000" dirty="0" err="1" smtClean="0">
                <a:latin typeface="Comic Sans MS" pitchFamily="66" charset="0"/>
              </a:rPr>
              <a:t>Weisenberger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JLab</a:t>
            </a:r>
            <a:r>
              <a:rPr lang="en-US" sz="2000" dirty="0" smtClean="0">
                <a:latin typeface="Comic Sans MS" pitchFamily="66" charset="0"/>
              </a:rPr>
              <a:t>) lent us one such PMT for tests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5606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0200" y="5159514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PMT now at Temple for initial magnetic field tests</a:t>
            </a:r>
            <a:endParaRPr lang="en-US" sz="2000" dirty="0">
              <a:solidFill>
                <a:srgbClr val="FF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36724" y="635913"/>
            <a:ext cx="24495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possibly good enough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92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594360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Could be too noisy; we need to test it</a:t>
            </a:r>
            <a:endParaRPr lang="en-US" sz="20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304800" y="1676400"/>
            <a:ext cx="2977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Photomultiplier Tubes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083713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Multi-anode 2” PMT</a:t>
            </a:r>
            <a:r>
              <a:rPr lang="en-US" sz="2100" dirty="0" smtClean="0">
                <a:latin typeface="Comic Sans MS" pitchFamily="66" charset="0"/>
              </a:rPr>
              <a:t>: fairly resistant </a:t>
            </a:r>
            <a:r>
              <a:rPr lang="en-US" sz="2000" dirty="0" smtClean="0">
                <a:latin typeface="Comic Sans MS" pitchFamily="66" charset="0"/>
              </a:rPr>
              <a:t>in magnetic field; it can be tiled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(data from Hamamatsu)</a:t>
            </a: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76200" y="2842282"/>
            <a:ext cx="8991600" cy="3634718"/>
            <a:chOff x="152400" y="2842282"/>
            <a:chExt cx="8991600" cy="3634718"/>
          </a:xfrm>
        </p:grpSpPr>
        <p:grpSp>
          <p:nvGrpSpPr>
            <p:cNvPr id="10" name="Group 9"/>
            <p:cNvGrpSpPr/>
            <p:nvPr/>
          </p:nvGrpSpPr>
          <p:grpSpPr>
            <a:xfrm>
              <a:off x="4838684" y="2842282"/>
              <a:ext cx="4305316" cy="3634718"/>
              <a:chOff x="4838684" y="2743200"/>
              <a:chExt cx="4305316" cy="3634718"/>
            </a:xfrm>
          </p:grpSpPr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697" t="34375" r="34537" b="10417"/>
              <a:stretch>
                <a:fillRect/>
              </a:stretch>
            </p:blipFill>
            <p:spPr bwMode="auto">
              <a:xfrm>
                <a:off x="4838684" y="2743200"/>
                <a:ext cx="4305316" cy="3634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4812" t="44792" r="27379" b="36690"/>
              <a:stretch>
                <a:fillRect/>
              </a:stretch>
            </p:blipFill>
            <p:spPr bwMode="auto">
              <a:xfrm>
                <a:off x="5410200" y="3200400"/>
                <a:ext cx="914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5358" t="69097" r="29437" b="22801"/>
            <a:stretch>
              <a:fillRect/>
            </a:stretch>
          </p:blipFill>
          <p:spPr bwMode="auto">
            <a:xfrm>
              <a:off x="4495800" y="5181600"/>
              <a:ext cx="609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152400" y="2842282"/>
              <a:ext cx="4267200" cy="3634718"/>
              <a:chOff x="152400" y="2766082"/>
              <a:chExt cx="4267200" cy="3634718"/>
            </a:xfrm>
          </p:grpSpPr>
          <p:pic>
            <p:nvPicPr>
              <p:cNvPr id="2560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8917" t="34375" r="34642" b="10417"/>
              <a:stretch>
                <a:fillRect/>
              </a:stretch>
            </p:blipFill>
            <p:spPr bwMode="auto">
              <a:xfrm>
                <a:off x="152400" y="2766082"/>
                <a:ext cx="4267200" cy="3634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5358" t="44792" r="27159" b="35532"/>
              <a:stretch>
                <a:fillRect/>
              </a:stretch>
            </p:blipFill>
            <p:spPr bwMode="auto">
              <a:xfrm>
                <a:off x="3048000" y="4267200"/>
                <a:ext cx="876316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Rectangle 13"/>
          <p:cNvSpPr/>
          <p:nvPr/>
        </p:nvSpPr>
        <p:spPr>
          <a:xfrm>
            <a:off x="-76200" y="6096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15" name="Rectangle 14"/>
          <p:cNvSpPr/>
          <p:nvPr/>
        </p:nvSpPr>
        <p:spPr>
          <a:xfrm>
            <a:off x="4953000" y="940713"/>
            <a:ext cx="12475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 if tiled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434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06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724" y="635913"/>
            <a:ext cx="24495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possibly good enough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92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4800" y="6248400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No shielding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304800" y="1676400"/>
            <a:ext cx="2977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Photomultiplier Tubes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083713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Multi-anode 2” PMT</a:t>
            </a:r>
            <a:r>
              <a:rPr lang="en-US" sz="2100" dirty="0" smtClean="0">
                <a:latin typeface="Comic Sans MS" pitchFamily="66" charset="0"/>
              </a:rPr>
              <a:t>: fairly resistant </a:t>
            </a:r>
            <a:r>
              <a:rPr lang="en-US" sz="2000" dirty="0" smtClean="0">
                <a:latin typeface="Comic Sans MS" pitchFamily="66" charset="0"/>
              </a:rPr>
              <a:t>in magnetic field; it can be tiled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(data from Hamamatsu)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0" y="2438400"/>
            <a:ext cx="3634740" cy="4251960"/>
            <a:chOff x="228600" y="2133600"/>
            <a:chExt cx="4038600" cy="472440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470" t="26041" r="58419" b="9375"/>
            <a:stretch>
              <a:fillRect/>
            </a:stretch>
          </p:blipFill>
          <p:spPr bwMode="auto">
            <a:xfrm>
              <a:off x="609600" y="2133600"/>
              <a:ext cx="36576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785" t="26041" r="87701" b="9375"/>
            <a:stretch>
              <a:fillRect/>
            </a:stretch>
          </p:blipFill>
          <p:spPr bwMode="auto">
            <a:xfrm>
              <a:off x="228600" y="2133600"/>
              <a:ext cx="4572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1943100" y="4404360"/>
            <a:ext cx="7200900" cy="1234440"/>
            <a:chOff x="152400" y="4572000"/>
            <a:chExt cx="8001000" cy="13716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1713" t="32292" r="64275" b="48958"/>
            <a:stretch>
              <a:fillRect/>
            </a:stretch>
          </p:blipFill>
          <p:spPr bwMode="auto">
            <a:xfrm>
              <a:off x="152400" y="4572000"/>
              <a:ext cx="3124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4509" t="32292" r="18009" b="48958"/>
            <a:stretch>
              <a:fillRect/>
            </a:stretch>
          </p:blipFill>
          <p:spPr bwMode="auto">
            <a:xfrm>
              <a:off x="3276600" y="4572000"/>
              <a:ext cx="4876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-76200" y="6096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4953000" y="940713"/>
            <a:ext cx="12475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 if tiled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34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06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36724" y="635913"/>
            <a:ext cx="24495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possibly good enough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0400" y="4343400"/>
            <a:ext cx="2133600" cy="1295400"/>
          </a:xfrm>
          <a:prstGeom prst="rect">
            <a:avLst/>
          </a:prstGeom>
          <a:noFill/>
          <a:ln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86200" y="3069104"/>
            <a:ext cx="511323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latin typeface="Comic Sans MS" pitchFamily="66" charset="0"/>
              </a:rPr>
              <a:t>There are versions of multi-anode 2” PMT with good quantum efficiency at low wavelength</a:t>
            </a:r>
            <a:endParaRPr lang="en-US" sz="1900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6972300" y="4076700"/>
            <a:ext cx="533400" cy="1588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43400" y="59436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I am in the process of getting a cost estimate from Hamamatsu…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789288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66816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Signal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152400" y="685800"/>
            <a:ext cx="23471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PMT option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pic>
        <p:nvPicPr>
          <p:cNvPr id="22" name="Picture 21" descr="pmt_param.png"/>
          <p:cNvPicPr>
            <a:picLocks noChangeAspect="1"/>
          </p:cNvPicPr>
          <p:nvPr/>
        </p:nvPicPr>
        <p:blipFill>
          <a:blip r:embed="rId2" cstate="print"/>
          <a:srcRect l="3898" t="7966" r="2542"/>
          <a:stretch>
            <a:fillRect/>
          </a:stretch>
        </p:blipFill>
        <p:spPr>
          <a:xfrm>
            <a:off x="76200" y="2209800"/>
            <a:ext cx="4732054" cy="4654873"/>
          </a:xfrm>
          <a:prstGeom prst="rect">
            <a:avLst/>
          </a:prstGeom>
        </p:spPr>
      </p:pic>
      <p:pic>
        <p:nvPicPr>
          <p:cNvPr id="24" name="Picture 23" descr="pmt_photo_distr.png"/>
          <p:cNvPicPr>
            <a:picLocks noChangeAspect="1"/>
          </p:cNvPicPr>
          <p:nvPr/>
        </p:nvPicPr>
        <p:blipFill>
          <a:blip r:embed="rId3" cstate="print"/>
          <a:srcRect l="2542" t="7966" r="3898" b="1186"/>
          <a:stretch>
            <a:fillRect/>
          </a:stretch>
        </p:blipFill>
        <p:spPr>
          <a:xfrm>
            <a:off x="4800600" y="2667000"/>
            <a:ext cx="4206270" cy="4084344"/>
          </a:xfrm>
          <a:prstGeom prst="rect">
            <a:avLst/>
          </a:prstGeom>
        </p:spPr>
      </p:pic>
      <p:pic>
        <p:nvPicPr>
          <p:cNvPr id="23" name="Picture 22" descr="exp_sidis_6by6_coll_3gev.png"/>
          <p:cNvPicPr>
            <a:picLocks noChangeAspect="1"/>
          </p:cNvPicPr>
          <p:nvPr/>
        </p:nvPicPr>
        <p:blipFill>
          <a:blip r:embed="rId4" cstate="print"/>
          <a:srcRect r="4112"/>
          <a:stretch>
            <a:fillRect/>
          </a:stretch>
        </p:blipFill>
        <p:spPr>
          <a:xfrm>
            <a:off x="5073945" y="457200"/>
            <a:ext cx="2546055" cy="220749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162800" y="762000"/>
            <a:ext cx="1880462" cy="1815516"/>
            <a:chOff x="4986577" y="669251"/>
            <a:chExt cx="2938223" cy="2836743"/>
          </a:xfrm>
        </p:grpSpPr>
        <p:grpSp>
          <p:nvGrpSpPr>
            <p:cNvPr id="15" name="Group 14"/>
            <p:cNvGrpSpPr/>
            <p:nvPr/>
          </p:nvGrpSpPr>
          <p:grpSpPr>
            <a:xfrm>
              <a:off x="5715000" y="1295400"/>
              <a:ext cx="2209800" cy="2209800"/>
              <a:chOff x="5715000" y="1295400"/>
              <a:chExt cx="2209800" cy="22098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791200" y="1371600"/>
                <a:ext cx="2072640" cy="2072640"/>
                <a:chOff x="2133600" y="2895600"/>
                <a:chExt cx="2590800" cy="259080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2133600" y="28956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3048000" y="28956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3962400" y="28956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133600" y="38100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3048000" y="38100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3962400" y="38100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133600" y="47244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3048000" y="47244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962400" y="4724400"/>
                  <a:ext cx="762000" cy="762000"/>
                </a:xfrm>
                <a:prstGeom prst="rect">
                  <a:avLst/>
                </a:prstGeom>
                <a:solidFill>
                  <a:srgbClr val="B4EEF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5715000" y="1295400"/>
                <a:ext cx="2209800" cy="2209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rot="5400000">
              <a:off x="4457700" y="2400300"/>
              <a:ext cx="2209800" cy="1588"/>
            </a:xfrm>
            <a:prstGeom prst="straightConnector1">
              <a:avLst/>
            </a:prstGeom>
            <a:ln>
              <a:solidFill>
                <a:srgbClr val="FF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986577" y="2209800"/>
              <a:ext cx="53139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66"/>
                  </a:solidFill>
                  <a:latin typeface="Comic Sans MS" pitchFamily="66" charset="0"/>
                </a:rPr>
                <a:t>6”</a:t>
              </a:r>
              <a:endParaRPr lang="en-US" dirty="0">
                <a:solidFill>
                  <a:srgbClr val="FF0066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715000" y="1143000"/>
              <a:ext cx="2209800" cy="1588"/>
            </a:xfrm>
            <a:prstGeom prst="straightConnector1">
              <a:avLst/>
            </a:prstGeom>
            <a:ln>
              <a:solidFill>
                <a:srgbClr val="FF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532385" y="669251"/>
              <a:ext cx="531396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66"/>
                  </a:solidFill>
                  <a:latin typeface="Comic Sans MS" pitchFamily="66" charset="0"/>
                </a:rPr>
                <a:t>6”</a:t>
              </a:r>
              <a:endParaRPr lang="en-US" dirty="0">
                <a:solidFill>
                  <a:srgbClr val="FF0066"/>
                </a:solidFill>
              </a:endParaRPr>
            </a:p>
          </p:txBody>
        </p:sp>
      </p:grpSp>
      <p:cxnSp>
        <p:nvCxnSpPr>
          <p:cNvPr id="26" name="Straight Arrow Connector 25"/>
          <p:cNvCxnSpPr>
            <a:endCxn id="18" idx="0"/>
          </p:cNvCxnSpPr>
          <p:nvPr/>
        </p:nvCxnSpPr>
        <p:spPr>
          <a:xfrm flipV="1">
            <a:off x="6858000" y="1747952"/>
            <a:ext cx="474847" cy="4648"/>
          </a:xfrm>
          <a:prstGeom prst="straightConnector1">
            <a:avLst/>
          </a:prstGeom>
          <a:ln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7429500" y="876300"/>
            <a:ext cx="685800" cy="304800"/>
          </a:xfrm>
          <a:prstGeom prst="straightConnector1">
            <a:avLst/>
          </a:prstGeom>
          <a:ln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162800" y="152400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Effective area of 1 </a:t>
            </a:r>
            <a:r>
              <a:rPr lang="en-US" sz="1600" dirty="0" err="1" smtClean="0">
                <a:latin typeface="Comic Sans MS" pitchFamily="66" charset="0"/>
              </a:rPr>
              <a:t>maPMT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152400" y="11355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Use an array of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3 x 3 2”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maPMT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latin typeface="Comic Sans MS" pitchFamily="66" charset="0"/>
              </a:rPr>
              <a:t>to cover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area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3823" y="1992868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Wavelength-dependent corrections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715000" y="2819400"/>
            <a:ext cx="906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Mirror</a:t>
            </a:r>
          </a:p>
          <a:p>
            <a:r>
              <a:rPr lang="en-US" dirty="0" smtClean="0">
                <a:solidFill>
                  <a:srgbClr val="0066FF"/>
                </a:solidFill>
                <a:latin typeface="Comic Sans MS" pitchFamily="66" charset="0"/>
              </a:rPr>
              <a:t>PMT</a:t>
            </a:r>
            <a:endParaRPr 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66816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Signal</a:t>
            </a:r>
            <a:endParaRPr lang="en-US" sz="3500" dirty="0"/>
          </a:p>
        </p:txBody>
      </p:sp>
      <p:pic>
        <p:nvPicPr>
          <p:cNvPr id="21" name="Picture 20" descr="sidis_pe_6by6_pmt.png"/>
          <p:cNvPicPr>
            <a:picLocks noChangeAspect="1"/>
          </p:cNvPicPr>
          <p:nvPr/>
        </p:nvPicPr>
        <p:blipFill>
          <a:blip r:embed="rId2" cstate="print"/>
          <a:srcRect l="2542" t="7966" r="3898"/>
          <a:stretch>
            <a:fillRect/>
          </a:stretch>
        </p:blipFill>
        <p:spPr>
          <a:xfrm>
            <a:off x="34254" y="1868323"/>
            <a:ext cx="4994946" cy="491347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2400" y="685800"/>
            <a:ext cx="23471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PMT option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11355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Use an array of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3 x 3 2”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maPMT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latin typeface="Comic Sans MS" pitchFamily="66" charset="0"/>
              </a:rPr>
              <a:t>to cover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area</a:t>
            </a:r>
            <a:endParaRPr lang="en-US" sz="2200" dirty="0">
              <a:solidFill>
                <a:srgbClr val="FF0066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181600" y="685800"/>
            <a:ext cx="3124200" cy="2472053"/>
            <a:chOff x="5943600" y="499747"/>
            <a:chExt cx="3124200" cy="2472053"/>
          </a:xfrm>
        </p:grpSpPr>
        <p:grpSp>
          <p:nvGrpSpPr>
            <p:cNvPr id="45" name="Group 44"/>
            <p:cNvGrpSpPr/>
            <p:nvPr/>
          </p:nvGrpSpPr>
          <p:grpSpPr>
            <a:xfrm>
              <a:off x="6972300" y="499747"/>
              <a:ext cx="2095500" cy="2472053"/>
              <a:chOff x="7162800" y="330196"/>
              <a:chExt cx="1905000" cy="224732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7162800" y="762000"/>
                <a:ext cx="1880462" cy="1815516"/>
                <a:chOff x="4986577" y="669251"/>
                <a:chExt cx="2938223" cy="2836743"/>
              </a:xfrm>
            </p:grpSpPr>
            <p:grpSp>
              <p:nvGrpSpPr>
                <p:cNvPr id="25" name="Group 14"/>
                <p:cNvGrpSpPr/>
                <p:nvPr/>
              </p:nvGrpSpPr>
              <p:grpSpPr>
                <a:xfrm>
                  <a:off x="5715000" y="1295400"/>
                  <a:ext cx="2209800" cy="2209800"/>
                  <a:chOff x="5715000" y="1295400"/>
                  <a:chExt cx="2209800" cy="2209800"/>
                </a:xfrm>
              </p:grpSpPr>
              <p:grpSp>
                <p:nvGrpSpPr>
                  <p:cNvPr id="30" name="Group 12"/>
                  <p:cNvGrpSpPr/>
                  <p:nvPr/>
                </p:nvGrpSpPr>
                <p:grpSpPr>
                  <a:xfrm>
                    <a:off x="5791200" y="1371600"/>
                    <a:ext cx="2072640" cy="2072640"/>
                    <a:chOff x="2133600" y="2895600"/>
                    <a:chExt cx="2590800" cy="2590800"/>
                  </a:xfrm>
                </p:grpSpPr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2133600" y="28956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3048000" y="28956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3962400" y="28956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2133600" y="38100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Rectangle 7"/>
                    <p:cNvSpPr/>
                    <p:nvPr/>
                  </p:nvSpPr>
                  <p:spPr>
                    <a:xfrm>
                      <a:off x="3048000" y="38100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3962400" y="38100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2133600" y="47244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3048000" y="47244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3962400" y="4724400"/>
                      <a:ext cx="762000" cy="762000"/>
                    </a:xfrm>
                    <a:prstGeom prst="rect">
                      <a:avLst/>
                    </a:prstGeom>
                    <a:solidFill>
                      <a:srgbClr val="B4EEF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" name="Rectangle 30"/>
                  <p:cNvSpPr/>
                  <p:nvPr/>
                </p:nvSpPr>
                <p:spPr>
                  <a:xfrm>
                    <a:off x="5715000" y="1295400"/>
                    <a:ext cx="2209800" cy="2209800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6" name="Straight Arrow Connector 25"/>
                <p:cNvCxnSpPr/>
                <p:nvPr/>
              </p:nvCxnSpPr>
              <p:spPr>
                <a:xfrm rot="5400000">
                  <a:off x="4457700" y="2400300"/>
                  <a:ext cx="2209800" cy="1588"/>
                </a:xfrm>
                <a:prstGeom prst="straightConnector1">
                  <a:avLst/>
                </a:prstGeom>
                <a:ln>
                  <a:solidFill>
                    <a:srgbClr val="FF0066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4986577" y="2209800"/>
                  <a:ext cx="531395" cy="461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66"/>
                      </a:solidFill>
                      <a:latin typeface="Comic Sans MS" pitchFamily="66" charset="0"/>
                    </a:rPr>
                    <a:t>6”</a:t>
                  </a:r>
                  <a:endParaRPr lang="en-US" dirty="0">
                    <a:solidFill>
                      <a:srgbClr val="FF0066"/>
                    </a:solidFill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5715000" y="1143000"/>
                  <a:ext cx="2209800" cy="1588"/>
                </a:xfrm>
                <a:prstGeom prst="straightConnector1">
                  <a:avLst/>
                </a:prstGeom>
                <a:ln>
                  <a:solidFill>
                    <a:srgbClr val="FF0066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532385" y="669251"/>
                  <a:ext cx="531396" cy="461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66"/>
                      </a:solidFill>
                      <a:latin typeface="Comic Sans MS" pitchFamily="66" charset="0"/>
                    </a:rPr>
                    <a:t>6”</a:t>
                  </a:r>
                  <a:endParaRPr lang="en-US" dirty="0">
                    <a:solidFill>
                      <a:srgbClr val="FF0066"/>
                    </a:solidFill>
                  </a:endParaRPr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 rot="16200000" flipV="1">
                <a:off x="7540622" y="987422"/>
                <a:ext cx="525902" cy="242455"/>
              </a:xfrm>
              <a:prstGeom prst="straightConnector1">
                <a:avLst/>
              </a:prstGeom>
              <a:ln>
                <a:solidFill>
                  <a:srgbClr val="0099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7162800" y="330196"/>
                <a:ext cx="1905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Comic Sans MS" pitchFamily="66" charset="0"/>
                  </a:rPr>
                  <a:t>Effective area of 1 </a:t>
                </a:r>
                <a:r>
                  <a:rPr lang="en-US" sz="1600" dirty="0" err="1" smtClean="0">
                    <a:latin typeface="Comic Sans MS" pitchFamily="66" charset="0"/>
                  </a:rPr>
                  <a:t>maPMT</a:t>
                </a:r>
                <a:endParaRPr lang="en-US" sz="16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rot="10800000">
                <a:off x="7223760" y="1408176"/>
                <a:ext cx="6858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5943600" y="1490246"/>
              <a:ext cx="1295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Dead zone</a:t>
              </a:r>
              <a:endParaRPr lang="en-US" sz="1600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5029200" y="3200400"/>
            <a:ext cx="42672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1900" dirty="0" smtClean="0">
                <a:latin typeface="Comic Sans MS" pitchFamily="66" charset="0"/>
              </a:rPr>
              <a:t>Takes into account: </a:t>
            </a:r>
            <a:r>
              <a:rPr lang="en-US" sz="1900" dirty="0" smtClean="0">
                <a:solidFill>
                  <a:srgbClr val="FF0066"/>
                </a:solidFill>
                <a:latin typeface="Comic Sans MS" pitchFamily="66" charset="0"/>
              </a:rPr>
              <a:t>wavelength dependent corrections</a:t>
            </a:r>
            <a:r>
              <a:rPr lang="en-US" sz="1900" dirty="0" smtClean="0">
                <a:latin typeface="Comic Sans MS" pitchFamily="66" charset="0"/>
              </a:rPr>
              <a:t> (mirrors and cones </a:t>
            </a:r>
            <a:r>
              <a:rPr lang="en-US" sz="1900" dirty="0" err="1" smtClean="0">
                <a:latin typeface="Comic Sans MS" pitchFamily="66" charset="0"/>
              </a:rPr>
              <a:t>reflectivities</a:t>
            </a:r>
            <a:r>
              <a:rPr lang="en-US" sz="1900" dirty="0" smtClean="0">
                <a:latin typeface="Comic Sans MS" pitchFamily="66" charset="0"/>
              </a:rPr>
              <a:t> and Q.E. of the PMT) + an additional </a:t>
            </a:r>
            <a:r>
              <a:rPr lang="en-US" sz="1900" dirty="0" smtClean="0">
                <a:solidFill>
                  <a:srgbClr val="FF0066"/>
                </a:solidFill>
                <a:latin typeface="Comic Sans MS" pitchFamily="66" charset="0"/>
              </a:rPr>
              <a:t>0.8 correction </a:t>
            </a:r>
            <a:r>
              <a:rPr lang="en-US" sz="1900" dirty="0" smtClean="0">
                <a:latin typeface="Comic Sans MS" pitchFamily="66" charset="0"/>
              </a:rPr>
              <a:t>to account for </a:t>
            </a:r>
            <a:r>
              <a:rPr lang="en-US" sz="1900" dirty="0" smtClean="0">
                <a:solidFill>
                  <a:srgbClr val="FF0066"/>
                </a:solidFill>
                <a:latin typeface="Comic Sans MS" pitchFamily="66" charset="0"/>
              </a:rPr>
              <a:t>dead zones which result from tiling</a:t>
            </a:r>
            <a:endParaRPr lang="en-US" sz="1900" dirty="0">
              <a:solidFill>
                <a:srgbClr val="FF0066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29200" y="5181600"/>
            <a:ext cx="4267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This option is pending on: </a:t>
            </a:r>
            <a:endParaRPr lang="en-US" sz="1900" dirty="0">
              <a:solidFill>
                <a:srgbClr val="FF0066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86400" y="5562600"/>
            <a:ext cx="26997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Magnetic field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Noise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Cost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Background estimates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8" name="Rectangle 7"/>
          <p:cNvSpPr/>
          <p:nvPr/>
        </p:nvSpPr>
        <p:spPr>
          <a:xfrm>
            <a:off x="304800" y="1676400"/>
            <a:ext cx="45849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083713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GEMs + </a:t>
            </a:r>
            <a:r>
              <a:rPr lang="en-US" sz="21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100" dirty="0" smtClean="0">
                <a:latin typeface="Comic Sans MS" pitchFamily="66" charset="0"/>
              </a:rPr>
              <a:t>: resistant in magnetic field, size is not a problem</a:t>
            </a:r>
            <a:endParaRPr lang="en-US" sz="21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8155" t="35417" r="48463" b="12500"/>
          <a:stretch>
            <a:fillRect/>
          </a:stretch>
        </p:blipFill>
        <p:spPr bwMode="auto">
          <a:xfrm>
            <a:off x="0" y="2667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-76200" y="609600"/>
            <a:ext cx="899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(Some) </a:t>
            </a:r>
            <a:r>
              <a:rPr lang="en-US" sz="2100" dirty="0" smtClean="0">
                <a:latin typeface="Comic Sans MS" pitchFamily="66" charset="0"/>
              </a:rPr>
              <a:t>Requirements: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1) resistant in magnetic field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                                       3) decent size </a:t>
            </a:r>
            <a:endParaRPr lang="en-US" sz="2100" dirty="0" smtClean="0">
              <a:latin typeface="Comic Sans MS" pitchFamily="66" charset="0"/>
            </a:endParaRPr>
          </a:p>
          <a:p>
            <a:r>
              <a:rPr lang="en-US" sz="2100" dirty="0" smtClean="0">
                <a:latin typeface="Comic Sans MS" pitchFamily="66" charset="0"/>
              </a:rPr>
              <a:t>                                        2) “quiet” </a:t>
            </a:r>
            <a:endParaRPr lang="en-US" sz="2100" dirty="0"/>
          </a:p>
        </p:txBody>
      </p:sp>
      <p:sp>
        <p:nvSpPr>
          <p:cNvPr id="16" name="Rectangle 15"/>
          <p:cNvSpPr/>
          <p:nvPr/>
        </p:nvSpPr>
        <p:spPr>
          <a:xfrm>
            <a:off x="6781800" y="609600"/>
            <a:ext cx="5261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971490"/>
            <a:ext cx="1143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0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yes</a:t>
            </a:r>
            <a:endParaRPr lang="en-US" sz="20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43400" y="1295400"/>
            <a:ext cx="31611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20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?</a:t>
            </a:r>
            <a:endParaRPr lang="en-US" sz="22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3129171"/>
            <a:ext cx="4572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Consists of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3 layers of GEMs</a:t>
            </a:r>
            <a:r>
              <a:rPr lang="en-US" sz="2100" dirty="0" smtClean="0">
                <a:latin typeface="Comic Sans MS" pitchFamily="66" charset="0"/>
              </a:rPr>
              <a:t>,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first coated with </a:t>
            </a:r>
            <a:r>
              <a:rPr lang="en-US" sz="21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100" dirty="0" smtClean="0">
                <a:latin typeface="Comic Sans MS" pitchFamily="66" charset="0"/>
              </a:rPr>
              <a:t> which acts as a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photocathode</a:t>
            </a:r>
            <a:endParaRPr lang="en-US" sz="2100" dirty="0">
              <a:solidFill>
                <a:srgbClr val="FF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0" y="4482405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First GEM metallic surface </a:t>
            </a:r>
            <a:r>
              <a:rPr lang="en-US" sz="2100" dirty="0" err="1" smtClean="0">
                <a:latin typeface="Comic Sans MS" pitchFamily="66" charset="0"/>
              </a:rPr>
              <a:t>overlayed</a:t>
            </a:r>
            <a:r>
              <a:rPr lang="en-US" sz="2100" dirty="0" smtClean="0">
                <a:latin typeface="Comic Sans MS" pitchFamily="66" charset="0"/>
              </a:rPr>
              <a:t> with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Ni</a:t>
            </a:r>
            <a:r>
              <a:rPr lang="en-US" sz="2100" dirty="0" smtClean="0">
                <a:latin typeface="Comic Sans MS" pitchFamily="66" charset="0"/>
              </a:rPr>
              <a:t> and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Au</a:t>
            </a:r>
            <a:r>
              <a:rPr lang="en-US" sz="2100" dirty="0" smtClean="0">
                <a:latin typeface="Comic Sans MS" pitchFamily="66" charset="0"/>
              </a:rPr>
              <a:t> to ensure stability of </a:t>
            </a:r>
            <a:r>
              <a:rPr lang="en-US" sz="2100" dirty="0" err="1" smtClean="0">
                <a:latin typeface="Comic Sans MS" pitchFamily="66" charset="0"/>
              </a:rPr>
              <a:t>CsI</a:t>
            </a:r>
            <a:r>
              <a:rPr lang="en-US" sz="2100" dirty="0" smtClean="0">
                <a:latin typeface="Comic Sans MS" pitchFamily="66" charset="0"/>
              </a:rPr>
              <a:t> (</a:t>
            </a:r>
            <a:r>
              <a:rPr lang="en-US" sz="21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not stable on Cu</a:t>
            </a:r>
            <a:r>
              <a:rPr lang="en-US" sz="2100" dirty="0" smtClean="0">
                <a:latin typeface="Comic Sans MS" pitchFamily="66" charset="0"/>
              </a:rPr>
              <a:t>)  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152400" y="685800"/>
            <a:ext cx="76514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71600" y="2057400"/>
            <a:ext cx="5547447" cy="3962431"/>
            <a:chOff x="1371600" y="2438369"/>
            <a:chExt cx="5547447" cy="3962431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796" t="31250" r="34407" b="27083"/>
            <a:stretch>
              <a:fillRect/>
            </a:stretch>
          </p:blipFill>
          <p:spPr bwMode="auto">
            <a:xfrm>
              <a:off x="1371600" y="2438369"/>
              <a:ext cx="5547447" cy="396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676400" y="5181569"/>
              <a:ext cx="4876800" cy="3810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76400" y="5562569"/>
              <a:ext cx="4876800" cy="3810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81000" y="1371600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latin typeface="Comic Sans MS" pitchFamily="66" charset="0"/>
              </a:rPr>
              <a:t>Used by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PHENIX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successfully</a:t>
            </a:r>
            <a:r>
              <a:rPr lang="en-US" sz="2200" dirty="0" smtClean="0">
                <a:latin typeface="Comic Sans MS" pitchFamily="66" charset="0"/>
              </a:rPr>
              <a:t> in the no-mirror configuration 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1524000" y="6211669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arXiv:1103.4277v1 [</a:t>
            </a:r>
            <a:r>
              <a:rPr lang="en-US" sz="2000" dirty="0" err="1" smtClean="0"/>
              <a:t>physics.ins-det</a:t>
            </a:r>
            <a:r>
              <a:rPr lang="en-US" sz="2000" dirty="0" smtClean="0"/>
              <a:t>] 22 Mar 2011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0"/>
            <a:ext cx="19287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Outline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0" y="742890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Light-Gas Cherenkov SIDIS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455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Optical system and focusing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304800" y="17027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Photon detector options: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533400" y="21599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200" dirty="0" smtClean="0">
                <a:latin typeface="Comic Sans MS" pitchFamily="66" charset="0"/>
              </a:rPr>
              <a:t> PMTs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533400" y="26171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200" dirty="0" smtClean="0">
                <a:latin typeface="Comic Sans MS" pitchFamily="66" charset="0"/>
              </a:rPr>
              <a:t> GEMs + </a:t>
            </a:r>
            <a:r>
              <a:rPr lang="en-US" sz="2200" dirty="0" err="1" smtClean="0">
                <a:latin typeface="Comic Sans MS" pitchFamily="66" charset="0"/>
              </a:rPr>
              <a:t>CsI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304800" y="31505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Estimation of signal for both options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76200" y="38363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PVDIS Cherenkov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293513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Optical system and focusing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457200" y="4876800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Estimation of signal for the PMT option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76514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 l="51537" t="33333" r="10981" b="12500"/>
          <a:stretch>
            <a:fillRect/>
          </a:stretch>
        </p:blipFill>
        <p:spPr bwMode="auto">
          <a:xfrm>
            <a:off x="121877" y="1889734"/>
            <a:ext cx="5364523" cy="435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6197025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B. </a:t>
            </a:r>
            <a:r>
              <a:rPr lang="en-US" sz="1600" dirty="0" err="1" smtClean="0"/>
              <a:t>Azmoun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IEEE TRANSACTIONS ON NUCLEAR SCIENCE, VOL. 56, NO. 3, JUNE 2009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04800" y="1143000"/>
            <a:ext cx="8534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photocathode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operates in UV (lower wavelengths or larger energies than for a typical PMT )</a:t>
            </a:r>
            <a:endParaRPr lang="en-US" sz="21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5410200" y="3494782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For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PHENIX</a:t>
            </a:r>
            <a:r>
              <a:rPr lang="en-US" sz="2100" dirty="0" smtClean="0">
                <a:latin typeface="Comic Sans MS" pitchFamily="66" charset="0"/>
              </a:rPr>
              <a:t> the </a:t>
            </a:r>
            <a:r>
              <a:rPr lang="en-US" sz="21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100" dirty="0" smtClean="0">
                <a:latin typeface="Comic Sans MS" pitchFamily="66" charset="0"/>
              </a:rPr>
              <a:t> coating was done at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Stony Brook</a:t>
            </a:r>
            <a:r>
              <a:rPr lang="en-US" sz="2100" dirty="0" smtClean="0">
                <a:latin typeface="Comic Sans MS" pitchFamily="66" charset="0"/>
              </a:rPr>
              <a:t> (with great care)</a:t>
            </a:r>
            <a:endParaRPr lang="en-US" sz="21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066800" y="5715000"/>
            <a:ext cx="304800" cy="2286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5715000"/>
            <a:ext cx="304800" cy="2286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86400" y="4729371"/>
            <a:ext cx="3429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omic Sans MS" pitchFamily="66" charset="0"/>
                <a:sym typeface="Wingdings" pitchFamily="2" charset="2"/>
              </a:rPr>
              <a:t>GEMs assembled in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  <a:sym typeface="Wingdings" pitchFamily="2" charset="2"/>
              </a:rPr>
              <a:t>clean</a:t>
            </a:r>
            <a:r>
              <a:rPr lang="en-US" sz="2100" dirty="0" smtClean="0">
                <a:latin typeface="Comic Sans MS" pitchFamily="66" charset="0"/>
                <a:sym typeface="Wingdings" pitchFamily="2" charset="2"/>
              </a:rPr>
              <a:t> (dust-free) and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  <a:sym typeface="Wingdings" pitchFamily="2" charset="2"/>
              </a:rPr>
              <a:t>dry </a:t>
            </a:r>
            <a:r>
              <a:rPr lang="en-US" sz="2100" dirty="0" smtClean="0">
                <a:latin typeface="Comic Sans MS" pitchFamily="66" charset="0"/>
                <a:sym typeface="Wingdings" pitchFamily="2" charset="2"/>
              </a:rPr>
              <a:t>(H</a:t>
            </a:r>
            <a:r>
              <a:rPr lang="en-US" sz="21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100" dirty="0" smtClean="0">
                <a:latin typeface="Comic Sans MS" pitchFamily="66" charset="0"/>
                <a:sym typeface="Wingdings" pitchFamily="2" charset="2"/>
              </a:rPr>
              <a:t>O &lt; 10 </a:t>
            </a:r>
            <a:r>
              <a:rPr lang="en-US" sz="2100" dirty="0" err="1" smtClean="0">
                <a:latin typeface="Comic Sans MS" pitchFamily="66" charset="0"/>
                <a:sym typeface="Wingdings" pitchFamily="2" charset="2"/>
              </a:rPr>
              <a:t>ppm</a:t>
            </a:r>
            <a:r>
              <a:rPr lang="en-US" sz="2100" dirty="0" smtClean="0">
                <a:latin typeface="Comic Sans MS" pitchFamily="66" charset="0"/>
                <a:sym typeface="Wingdings" pitchFamily="2" charset="2"/>
              </a:rPr>
              <a:t>) environment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5562600" y="5867400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arXiv:1103.4277v1 [</a:t>
            </a:r>
            <a:r>
              <a:rPr lang="en-US" sz="2000" dirty="0" err="1" smtClean="0"/>
              <a:t>physics.ins-det</a:t>
            </a:r>
            <a:r>
              <a:rPr lang="en-US" sz="2000" dirty="0" smtClean="0"/>
              <a:t>] 22 Mar 2011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410200" y="1905000"/>
            <a:ext cx="373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 smtClean="0">
                <a:latin typeface="Comic Sans MS" pitchFamily="66" charset="0"/>
              </a:rPr>
              <a:t> Humidity and other impurities can cause decay in the photoemission properties of </a:t>
            </a:r>
            <a:r>
              <a:rPr lang="en-US" sz="2100" dirty="0" err="1" smtClean="0">
                <a:latin typeface="Comic Sans MS" pitchFamily="66" charset="0"/>
              </a:rPr>
              <a:t>CsI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7" name="Rectangle 6"/>
          <p:cNvSpPr/>
          <p:nvPr/>
        </p:nvSpPr>
        <p:spPr>
          <a:xfrm>
            <a:off x="152400" y="685800"/>
            <a:ext cx="77684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143000"/>
            <a:ext cx="8534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gas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purity is very important: impurities can affect the gas transmittance </a:t>
            </a:r>
            <a:endParaRPr lang="en-US" sz="21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502027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Water</a:t>
            </a:r>
            <a:r>
              <a:rPr lang="en-US" dirty="0" smtClean="0">
                <a:latin typeface="Comic Sans MS" pitchFamily="66" charset="0"/>
              </a:rPr>
              <a:t> and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Oxygen</a:t>
            </a:r>
            <a:r>
              <a:rPr lang="en-US" dirty="0" smtClean="0">
                <a:latin typeface="Comic Sans MS" pitchFamily="66" charset="0"/>
              </a:rPr>
              <a:t>: strong absorption peaks for Cherenkov light where </a:t>
            </a:r>
            <a:r>
              <a:rPr lang="en-US" dirty="0" err="1" smtClean="0">
                <a:latin typeface="Comic Sans MS" pitchFamily="66" charset="0"/>
              </a:rPr>
              <a:t>CsI</a:t>
            </a:r>
            <a:r>
              <a:rPr lang="en-US" dirty="0" smtClean="0">
                <a:latin typeface="Comic Sans MS" pitchFamily="66" charset="0"/>
              </a:rPr>
              <a:t> is sensitive (120 nm to 200 nm)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0" y="50292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Small levels of either impurity =&gt; loss of photons and therefore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loss of photoelectrons</a:t>
            </a:r>
            <a:endParaRPr lang="en-US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810489"/>
            <a:ext cx="4953000" cy="3124200"/>
            <a:chOff x="0" y="1752600"/>
            <a:chExt cx="4953000" cy="31242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6897" t="38542" r="25036" b="18750"/>
            <a:stretch>
              <a:fillRect/>
            </a:stretch>
          </p:blipFill>
          <p:spPr bwMode="auto">
            <a:xfrm>
              <a:off x="0" y="1752600"/>
              <a:ext cx="49530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685800" y="4419600"/>
              <a:ext cx="3048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352800" y="4419600"/>
              <a:ext cx="3048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000" y="60198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 PHENIX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had an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independent monitoring system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to detect low levels of</a:t>
            </a:r>
          </a:p>
          <a:p>
            <a:r>
              <a:rPr lang="en-US" dirty="0" smtClean="0">
                <a:latin typeface="Comic Sans MS" pitchFamily="66" charset="0"/>
              </a:rPr>
              <a:t>contamination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37116" t="30208" r="25988" b="21875"/>
          <a:stretch>
            <a:fillRect/>
          </a:stretch>
        </p:blipFill>
        <p:spPr bwMode="auto">
          <a:xfrm>
            <a:off x="4631442" y="1810489"/>
            <a:ext cx="4512558" cy="329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886200" y="638169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arXiv:1103.4277v1 [</a:t>
            </a:r>
            <a:r>
              <a:rPr lang="en-US" sz="2000" dirty="0" err="1" smtClean="0"/>
              <a:t>physics.ins-det</a:t>
            </a:r>
            <a:r>
              <a:rPr lang="en-US" sz="2000" dirty="0" smtClean="0"/>
              <a:t>] 22 Mar 2011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9238" t="27083" r="27965" b="30208"/>
          <a:stretch>
            <a:fillRect/>
          </a:stretch>
        </p:blipFill>
        <p:spPr bwMode="auto">
          <a:xfrm>
            <a:off x="76200" y="2032337"/>
            <a:ext cx="426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8067" t="37500" r="26208" b="18750"/>
          <a:stretch>
            <a:fillRect/>
          </a:stretch>
        </p:blipFill>
        <p:spPr bwMode="auto">
          <a:xfrm>
            <a:off x="4419567" y="2057400"/>
            <a:ext cx="46482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" y="5385137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Recirculating</a:t>
            </a:r>
            <a:r>
              <a:rPr lang="en-US" sz="2000" dirty="0" smtClean="0">
                <a:latin typeface="Comic Sans MS" pitchFamily="66" charset="0"/>
              </a:rPr>
              <a:t> gas system used to supply and monitor pure CF4 gas to 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PHENIX</a:t>
            </a:r>
            <a:r>
              <a:rPr lang="en-US" sz="2000" dirty="0" smtClean="0">
                <a:latin typeface="Comic Sans MS" pitchFamily="66" charset="0"/>
              </a:rPr>
              <a:t> 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77684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43000"/>
            <a:ext cx="8534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gas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purity is very important: impurities can affect the gas transmittance </a:t>
            </a:r>
            <a:endParaRPr lang="en-US" sz="21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724400" y="5385137"/>
            <a:ext cx="441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Gas transmittance monitor system used by 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PHENIX</a:t>
            </a:r>
            <a:r>
              <a:rPr lang="en-US" sz="2000" dirty="0" smtClean="0">
                <a:latin typeface="Comic Sans MS" pitchFamily="66" charset="0"/>
              </a:rPr>
              <a:t> to measure impurities at the few </a:t>
            </a:r>
            <a:r>
              <a:rPr lang="en-US" sz="2000" dirty="0" err="1" smtClean="0">
                <a:latin typeface="Comic Sans MS" pitchFamily="66" charset="0"/>
              </a:rPr>
              <a:t>ppm</a:t>
            </a:r>
            <a:r>
              <a:rPr lang="en-US" sz="2000" dirty="0" smtClean="0">
                <a:latin typeface="Comic Sans MS" pitchFamily="66" charset="0"/>
              </a:rPr>
              <a:t> level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886200" y="638169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arXiv:1103.4277v1 [</a:t>
            </a:r>
            <a:r>
              <a:rPr lang="en-US" sz="2000" dirty="0" err="1" smtClean="0"/>
              <a:t>physics.ins-det</a:t>
            </a:r>
            <a:r>
              <a:rPr lang="en-US" sz="2000" dirty="0" smtClean="0"/>
              <a:t>] 22 Mar 2011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800600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The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output gas</a:t>
            </a:r>
            <a:r>
              <a:rPr lang="en-US" sz="2200" dirty="0" smtClean="0">
                <a:latin typeface="Comic Sans MS" pitchFamily="66" charset="0"/>
              </a:rPr>
              <a:t>: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20-30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ppm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water </a:t>
            </a:r>
            <a:r>
              <a:rPr lang="en-US" sz="2200" dirty="0" smtClean="0">
                <a:latin typeface="Comic Sans MS" pitchFamily="66" charset="0"/>
              </a:rPr>
              <a:t>and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2-3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ppm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oxygen </a:t>
            </a:r>
            <a:r>
              <a:rPr lang="en-US" sz="2200" dirty="0" smtClean="0">
                <a:latin typeface="Comic Sans MS" pitchFamily="66" charset="0"/>
              </a:rPr>
              <a:t>impurities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3808" t="54167" r="44363" b="17424"/>
          <a:stretch>
            <a:fillRect/>
          </a:stretch>
        </p:blipFill>
        <p:spPr bwMode="auto">
          <a:xfrm>
            <a:off x="4876800" y="3276600"/>
            <a:ext cx="3976286" cy="290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724400" y="2057400"/>
            <a:ext cx="457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Very good purity of the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input gas</a:t>
            </a:r>
            <a:r>
              <a:rPr lang="en-US" sz="2200" dirty="0" smtClean="0">
                <a:latin typeface="Comic Sans MS" pitchFamily="66" charset="0"/>
              </a:rPr>
              <a:t>: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&lt; 2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ppm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impurities </a:t>
            </a:r>
            <a:r>
              <a:rPr lang="en-US" sz="2200" dirty="0" smtClean="0">
                <a:latin typeface="Comic Sans MS" pitchFamily="66" charset="0"/>
              </a:rPr>
              <a:t>(water and oxygen)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77684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43000"/>
            <a:ext cx="8534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gas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purity is very important: impurities can affect the gas transmittance </a:t>
            </a:r>
            <a:endParaRPr lang="en-US" sz="210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l="44456" t="23864" r="32650" b="48674"/>
          <a:stretch>
            <a:fillRect/>
          </a:stretch>
        </p:blipFill>
        <p:spPr bwMode="auto">
          <a:xfrm>
            <a:off x="304800" y="1981200"/>
            <a:ext cx="4170282" cy="281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09800" y="2133600"/>
            <a:ext cx="685800" cy="1524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3519045"/>
            <a:ext cx="1219200" cy="2286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1800" y="2895600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PHENIX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4953000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PHENIX</a:t>
            </a:r>
            <a:endParaRPr lang="en-US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5715000"/>
            <a:ext cx="4495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Throughout PHENIX run: &lt; 5% loss of photoelectrons because of gas impurities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3886200" y="63246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arXiv:1103.4277v1 [</a:t>
            </a:r>
            <a:r>
              <a:rPr lang="en-US" sz="2000" dirty="0" err="1" smtClean="0"/>
              <a:t>physics.ins-det</a:t>
            </a:r>
            <a:r>
              <a:rPr lang="en-US" sz="2000" dirty="0" smtClean="0"/>
              <a:t>] 22 Mar 2011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4343400" y="2286000"/>
            <a:ext cx="457200" cy="1588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19600" y="5181600"/>
            <a:ext cx="533400" cy="1588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9" name="Rectangle 8"/>
          <p:cNvSpPr/>
          <p:nvPr/>
        </p:nvSpPr>
        <p:spPr>
          <a:xfrm>
            <a:off x="152400" y="685800"/>
            <a:ext cx="74302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JPARC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1430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HBD prototype test at </a:t>
            </a:r>
            <a:r>
              <a:rPr lang="en-US" sz="2400" dirty="0" smtClean="0"/>
              <a:t>Tohoku University in December 2009 for JPARC E16</a:t>
            </a:r>
            <a:r>
              <a:rPr lang="en-US" sz="2100" u="sng" dirty="0" smtClean="0">
                <a:latin typeface="Comic Sans MS" pitchFamily="66" charset="0"/>
              </a:rPr>
              <a:t>  </a:t>
            </a:r>
            <a:endParaRPr lang="en-US" sz="21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04800" y="5540514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They got 5-6 photoelectrons, </a:t>
            </a:r>
            <a:r>
              <a:rPr lang="en-US" sz="2000" dirty="0" smtClean="0">
                <a:latin typeface="Comic Sans MS" pitchFamily="66" charset="0"/>
              </a:rPr>
              <a:t>were expecting a similar number as PHENIX; needed 16 photoelectrons at least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51537" t="35417" r="7467" b="30208"/>
          <a:stretch>
            <a:fillRect/>
          </a:stretch>
        </p:blipFill>
        <p:spPr bwMode="auto">
          <a:xfrm>
            <a:off x="1524000" y="2819400"/>
            <a:ext cx="533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81000" y="1981200"/>
            <a:ext cx="845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Length of the Cherenkov radiator is 50cm, photocathode with a size 10cm X 10cm 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76200" y="61838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Preprint submitted to Nuclear Instruments and Methods 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76200" y="6488668"/>
            <a:ext cx="937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http://indico.cern.ch/getFile.py/access?contribId=187&amp;resId=1&amp;materialId=paper&amp;confId=51276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37660" y="3291840"/>
            <a:ext cx="5006340" cy="3566160"/>
            <a:chOff x="3581400" y="1828800"/>
            <a:chExt cx="5562600" cy="3962400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6852" t="19792" r="10395" b="26042"/>
            <a:stretch>
              <a:fillRect/>
            </a:stretch>
          </p:blipFill>
          <p:spPr bwMode="auto">
            <a:xfrm>
              <a:off x="3581400" y="1828800"/>
              <a:ext cx="55626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7467600" y="3813201"/>
              <a:ext cx="9108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Comic Sans MS" pitchFamily="66" charset="0"/>
                </a:rPr>
                <a:t>JPARC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615877" y="2658533"/>
              <a:ext cx="1104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omic Sans MS" pitchFamily="66" charset="0"/>
                </a:rPr>
                <a:t>PHENIX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7" name="Rectangle 6"/>
          <p:cNvSpPr/>
          <p:nvPr/>
        </p:nvSpPr>
        <p:spPr>
          <a:xfrm>
            <a:off x="152400" y="685800"/>
            <a:ext cx="74302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JPARC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0" y="1566208"/>
            <a:ext cx="952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FF0066"/>
                </a:solidFill>
              </a:rPr>
              <a:t>“There is a 30% loss due to absorption by residual water vapor and oxygen</a:t>
            </a:r>
            <a:r>
              <a:rPr lang="en-US" dirty="0" smtClean="0"/>
              <a:t>. </a:t>
            </a:r>
            <a:endParaRPr lang="en-US" dirty="0" smtClean="0">
              <a:solidFill>
                <a:srgbClr val="FF0066"/>
              </a:solidFill>
            </a:endParaRPr>
          </a:p>
          <a:p>
            <a:pPr marL="342900" indent="-342900"/>
            <a:endParaRPr lang="en-US" sz="1200" dirty="0" smtClean="0"/>
          </a:p>
          <a:p>
            <a:pPr marL="342900" indent="-342900"/>
            <a:r>
              <a:rPr lang="en-US" dirty="0" smtClean="0"/>
              <a:t>       “… it is difficult to achieve a 10ppm level of water for a short test experiment since the materials absorb water vapor and hold it for a long time. It </a:t>
            </a:r>
            <a:r>
              <a:rPr lang="en-US" dirty="0" smtClean="0">
                <a:solidFill>
                  <a:srgbClr val="FF0066"/>
                </a:solidFill>
              </a:rPr>
              <a:t>takes more than a month to reach a 10ppm level with dry gas flow and this cannot be done during a short test experiment. In addition, it consumes a vast amount of gas and a gas circulation system is required</a:t>
            </a:r>
            <a:r>
              <a:rPr lang="en-US" dirty="0" smtClean="0"/>
              <a:t>. Such a system is being developed for the E16 experiment .”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143000"/>
            <a:ext cx="17732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Comic Sans MS" pitchFamily="66" charset="0"/>
              </a:rPr>
              <a:t>1) Gas purity</a:t>
            </a:r>
            <a:endParaRPr lang="en-US" sz="2100" dirty="0"/>
          </a:p>
        </p:txBody>
      </p:sp>
      <p:sp>
        <p:nvSpPr>
          <p:cNvPr id="10" name="Rectangle 9"/>
          <p:cNvSpPr/>
          <p:nvPr/>
        </p:nvSpPr>
        <p:spPr>
          <a:xfrm>
            <a:off x="131758" y="3657600"/>
            <a:ext cx="28135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Comic Sans MS" pitchFamily="66" charset="0"/>
              </a:rPr>
              <a:t>1) Photocathode Q.E.</a:t>
            </a:r>
            <a:endParaRPr lang="en-US" sz="2100" dirty="0"/>
          </a:p>
        </p:txBody>
      </p:sp>
      <p:sp>
        <p:nvSpPr>
          <p:cNvPr id="11" name="Rectangle 10"/>
          <p:cNvSpPr/>
          <p:nvPr/>
        </p:nvSpPr>
        <p:spPr>
          <a:xfrm>
            <a:off x="304800" y="419100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Dramatic drop at higher photon energies: not understood</a:t>
            </a:r>
            <a:endParaRPr lang="en-US" sz="21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6200" y="52578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Preprint submitted to Nuclear Instruments and Methods 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200" y="58674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http://indico.cern.ch/getFile.py/access?contribId=187&amp;resId=1&amp;materialId=paper&amp;confId=51276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0200"/>
            <a:ext cx="7010400" cy="3962400"/>
            <a:chOff x="914400" y="1752600"/>
            <a:chExt cx="7010400" cy="39624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012" t="27083" r="22108" b="18750"/>
            <a:stretch>
              <a:fillRect/>
            </a:stretch>
          </p:blipFill>
          <p:spPr bwMode="auto">
            <a:xfrm>
              <a:off x="914400" y="1752600"/>
              <a:ext cx="70104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5105400" y="3276600"/>
              <a:ext cx="381000" cy="3810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133600" y="4343400"/>
              <a:ext cx="381000" cy="3810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800" y="5695890"/>
            <a:ext cx="777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66"/>
                </a:solidFill>
                <a:latin typeface="Comic Sans MS" pitchFamily="66" charset="0"/>
              </a:rPr>
              <a:t>CO</a:t>
            </a:r>
            <a:r>
              <a:rPr lang="en-US" sz="2200" b="1" baseline="-25000" dirty="0" smtClean="0">
                <a:solidFill>
                  <a:srgbClr val="FF0066"/>
                </a:solidFill>
                <a:latin typeface="Comic Sans MS" pitchFamily="66" charset="0"/>
              </a:rPr>
              <a:t>2</a:t>
            </a:r>
            <a:r>
              <a:rPr lang="en-US" sz="2200" dirty="0" smtClean="0">
                <a:latin typeface="Comic Sans MS" pitchFamily="66" charset="0"/>
              </a:rPr>
              <a:t>: </a:t>
            </a:r>
            <a:r>
              <a:rPr lang="en-US" sz="2200" b="1" dirty="0" smtClean="0">
                <a:solidFill>
                  <a:srgbClr val="FF0066"/>
                </a:solidFill>
                <a:latin typeface="Comic Sans MS" pitchFamily="66" charset="0"/>
              </a:rPr>
              <a:t>not</a:t>
            </a:r>
            <a:r>
              <a:rPr lang="en-US" sz="2200" dirty="0" smtClean="0">
                <a:latin typeface="Comic Sans MS" pitchFamily="66" charset="0"/>
              </a:rPr>
              <a:t> a good choice in combination with </a:t>
            </a:r>
            <a:r>
              <a:rPr lang="en-US" sz="2200" b="1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172200"/>
            <a:ext cx="3886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66"/>
                </a:solidFill>
                <a:latin typeface="Comic Sans MS" pitchFamily="66" charset="0"/>
              </a:rPr>
              <a:t>CF</a:t>
            </a:r>
            <a:r>
              <a:rPr lang="en-US" sz="2200" b="1" baseline="-25000" dirty="0" smtClean="0">
                <a:solidFill>
                  <a:srgbClr val="FF0066"/>
                </a:solidFill>
                <a:latin typeface="Comic Sans MS" pitchFamily="66" charset="0"/>
              </a:rPr>
              <a:t>4</a:t>
            </a:r>
            <a:r>
              <a:rPr lang="en-US" sz="2200" dirty="0" smtClean="0">
                <a:latin typeface="Comic Sans MS" pitchFamily="66" charset="0"/>
              </a:rPr>
              <a:t>: looks like a good choice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7010400" y="2819400"/>
            <a:ext cx="205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Nuclear Instruments and Methods in Physics Research A343 (1994) 135-151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99539" y="2145268"/>
            <a:ext cx="2129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Lu, K.T. McDonald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685800"/>
            <a:ext cx="56364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SoLID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11430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gas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needs to be </a:t>
            </a:r>
            <a:r>
              <a:rPr lang="en-US" sz="2100" dirty="0" err="1" smtClean="0">
                <a:latin typeface="Comic Sans MS" pitchFamily="66" charset="0"/>
              </a:rPr>
              <a:t>transmitant</a:t>
            </a:r>
            <a:r>
              <a:rPr lang="en-US" sz="2100" dirty="0" smtClean="0">
                <a:latin typeface="Comic Sans MS" pitchFamily="66" charset="0"/>
              </a:rPr>
              <a:t> in photocathode UV range</a:t>
            </a:r>
            <a:endParaRPr lang="en-US" sz="2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lmeier_formula.png"/>
          <p:cNvPicPr>
            <a:picLocks noChangeAspect="1"/>
          </p:cNvPicPr>
          <p:nvPr/>
        </p:nvPicPr>
        <p:blipFill>
          <a:blip r:embed="rId2" cstate="print"/>
          <a:srcRect l="23333" t="31111" r="41111" b="60000"/>
          <a:stretch>
            <a:fillRect/>
          </a:stretch>
        </p:blipFill>
        <p:spPr>
          <a:xfrm>
            <a:off x="152400" y="2257202"/>
            <a:ext cx="5096987" cy="1019398"/>
          </a:xfrm>
          <a:prstGeom prst="rect">
            <a:avLst/>
          </a:prstGeom>
        </p:spPr>
      </p:pic>
      <p:pic>
        <p:nvPicPr>
          <p:cNvPr id="3" name="Picture 2" descr="tables_gas_constants.png"/>
          <p:cNvPicPr>
            <a:picLocks noChangeAspect="1"/>
          </p:cNvPicPr>
          <p:nvPr/>
        </p:nvPicPr>
        <p:blipFill>
          <a:blip r:embed="rId3" cstate="print"/>
          <a:srcRect l="35764" t="22222" r="43611" b="59028"/>
          <a:stretch>
            <a:fillRect/>
          </a:stretch>
        </p:blipFill>
        <p:spPr>
          <a:xfrm>
            <a:off x="5410200" y="1524000"/>
            <a:ext cx="25146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809690"/>
            <a:ext cx="45512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Approximation of </a:t>
            </a:r>
            <a:r>
              <a:rPr lang="en-US" sz="2000" dirty="0" err="1" smtClean="0">
                <a:solidFill>
                  <a:srgbClr val="FF0066"/>
                </a:solidFill>
                <a:latin typeface="Comic Sans MS" pitchFamily="66" charset="0"/>
              </a:rPr>
              <a:t>Sellmeier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 formula:</a:t>
            </a:r>
            <a:endParaRPr lang="en-US" sz="2000" dirty="0">
              <a:solidFill>
                <a:srgbClr val="FF006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5800" y="3505200"/>
          <a:ext cx="7391400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95600"/>
                <a:gridCol w="22098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Index of refraction (CF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lambda = 120 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lambda = 200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(T = 15 C,</a:t>
                      </a:r>
                      <a:r>
                        <a:rPr lang="en-US" baseline="0" dirty="0" smtClean="0"/>
                        <a:t> p = 1 </a:t>
                      </a:r>
                      <a:r>
                        <a:rPr lang="en-US" baseline="0" dirty="0" err="1" smtClean="0"/>
                        <a:t>atm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1.00062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1.00050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 (T = 15, 20 C,</a:t>
                      </a:r>
                      <a:r>
                        <a:rPr lang="en-US" baseline="0" dirty="0" smtClean="0"/>
                        <a:t> p = 0.8 </a:t>
                      </a:r>
                      <a:r>
                        <a:rPr lang="en-US" baseline="0" dirty="0" err="1" smtClean="0"/>
                        <a:t>atm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1.00049, 100048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1.00040, 1.00039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4800600"/>
          <a:ext cx="7391400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95600"/>
                <a:gridCol w="22098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Pion</a:t>
                      </a:r>
                      <a:r>
                        <a:rPr lang="en-US" dirty="0" smtClean="0"/>
                        <a:t> threshold (CF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lambda = 120 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lambda = 200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 (T = 15 C,</a:t>
                      </a:r>
                      <a:r>
                        <a:rPr lang="en-US" baseline="0" dirty="0" smtClean="0"/>
                        <a:t> p = 1 </a:t>
                      </a:r>
                      <a:r>
                        <a:rPr lang="en-US" baseline="0" dirty="0" err="1" smtClean="0"/>
                        <a:t>atm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3.96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4.41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/c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(T = 15, 20 C,</a:t>
                      </a:r>
                      <a:r>
                        <a:rPr lang="en-US" baseline="0" dirty="0" smtClean="0"/>
                        <a:t> p = 0.8 </a:t>
                      </a:r>
                      <a:r>
                        <a:rPr lang="en-US" baseline="0" dirty="0" err="1" smtClean="0"/>
                        <a:t>atm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4.46, 4.5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4.93, 4.99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/c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62000" y="6019800"/>
            <a:ext cx="79180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If </a:t>
            </a:r>
            <a:r>
              <a:rPr lang="en-US" sz="2200" dirty="0" smtClean="0">
                <a:latin typeface="Comic Sans MS" pitchFamily="66" charset="0"/>
              </a:rPr>
              <a:t>we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really </a:t>
            </a:r>
            <a:r>
              <a:rPr lang="en-US" sz="2200" dirty="0" smtClean="0">
                <a:latin typeface="Comic Sans MS" pitchFamily="66" charset="0"/>
              </a:rPr>
              <a:t>need higher threshold we could vary the pressure, for example</a:t>
            </a: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14" name="Rectangle 13"/>
          <p:cNvSpPr/>
          <p:nvPr/>
        </p:nvSpPr>
        <p:spPr>
          <a:xfrm>
            <a:off x="152400" y="685800"/>
            <a:ext cx="56364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SoLID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11430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gas</a:t>
            </a:r>
            <a:r>
              <a:rPr lang="en-US" sz="2100" dirty="0" smtClean="0">
                <a:latin typeface="Comic Sans MS" pitchFamily="66" charset="0"/>
              </a:rPr>
              <a:t>: would CF4 give us the desired </a:t>
            </a:r>
            <a:r>
              <a:rPr lang="en-US" sz="2100" dirty="0" err="1" smtClean="0">
                <a:latin typeface="Comic Sans MS" pitchFamily="66" charset="0"/>
              </a:rPr>
              <a:t>pion</a:t>
            </a:r>
            <a:r>
              <a:rPr lang="en-US" sz="2100" dirty="0" smtClean="0">
                <a:latin typeface="Comic Sans MS" pitchFamily="66" charset="0"/>
              </a:rPr>
              <a:t> threshold ?</a:t>
            </a:r>
            <a:endParaRPr lang="en-US" sz="21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5181600"/>
            <a:ext cx="6553200" cy="381000"/>
          </a:xfrm>
          <a:prstGeom prst="rect">
            <a:avLst/>
          </a:prstGeom>
          <a:noFill/>
          <a:ln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1000" y="5334000"/>
            <a:ext cx="381000" cy="915988"/>
            <a:chOff x="533400" y="5562600"/>
            <a:chExt cx="381000" cy="915988"/>
          </a:xfrm>
        </p:grpSpPr>
        <p:cxnSp>
          <p:nvCxnSpPr>
            <p:cNvPr id="24" name="Straight Connector 23"/>
            <p:cNvCxnSpPr/>
            <p:nvPr/>
          </p:nvCxnSpPr>
          <p:spPr>
            <a:xfrm rot="10800000">
              <a:off x="533400" y="5562600"/>
              <a:ext cx="3048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6200" y="6019800"/>
              <a:ext cx="914400" cy="0"/>
            </a:xfrm>
            <a:prstGeom prst="line">
              <a:avLst/>
            </a:prstGeom>
            <a:ln w="19050"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3400" y="6477000"/>
              <a:ext cx="381000" cy="1588"/>
            </a:xfrm>
            <a:prstGeom prst="straightConnector1">
              <a:avLst/>
            </a:prstGeom>
            <a:ln w="19050">
              <a:solidFill>
                <a:srgbClr val="FF00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rror_reflectivity_fuv_plot.png"/>
          <p:cNvPicPr>
            <a:picLocks noChangeAspect="1"/>
          </p:cNvPicPr>
          <p:nvPr/>
        </p:nvPicPr>
        <p:blipFill>
          <a:blip r:embed="rId2" cstate="print"/>
          <a:srcRect l="7789" r="6530"/>
          <a:stretch>
            <a:fillRect/>
          </a:stretch>
        </p:blipFill>
        <p:spPr>
          <a:xfrm>
            <a:off x="76200" y="2118857"/>
            <a:ext cx="4191000" cy="3977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152400" y="685800"/>
            <a:ext cx="56364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SoLID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143000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The mirror</a:t>
            </a:r>
            <a:r>
              <a:rPr lang="en-US" sz="2100" dirty="0" smtClean="0">
                <a:latin typeface="Comic Sans MS" pitchFamily="66" charset="0"/>
              </a:rPr>
              <a:t>: we need good reflectivity in the UV region</a:t>
            </a:r>
            <a:r>
              <a:rPr lang="en-US" sz="2100" u="sng" dirty="0" smtClean="0">
                <a:latin typeface="Comic Sans MS" pitchFamily="66" charset="0"/>
              </a:rPr>
              <a:t> </a:t>
            </a:r>
            <a:endParaRPr lang="en-US" sz="21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0960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Nuclear Instruments and Methods in Physics Research A300 (1991) 501-510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626513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We found measurements down to </a:t>
            </a:r>
            <a:r>
              <a:rPr lang="en-US" sz="2100" u="sng" dirty="0" smtClean="0">
                <a:solidFill>
                  <a:srgbClr val="FF0066"/>
                </a:solidFill>
                <a:latin typeface="Comic Sans MS" pitchFamily="66" charset="0"/>
              </a:rPr>
              <a:t>160 nm</a:t>
            </a:r>
            <a:endParaRPr lang="en-US" sz="2100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7143" t="28125" r="52562" b="26042"/>
          <a:stretch>
            <a:fillRect/>
          </a:stretch>
        </p:blipFill>
        <p:spPr bwMode="auto">
          <a:xfrm>
            <a:off x="4655740" y="2209800"/>
            <a:ext cx="4335860" cy="368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0" y="6183868"/>
            <a:ext cx="4453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1971 / Vol. 10, No. 3 / APPLIED OPTICS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_distr_gem.png"/>
          <p:cNvPicPr>
            <a:picLocks noChangeAspect="1"/>
          </p:cNvPicPr>
          <p:nvPr/>
        </p:nvPicPr>
        <p:blipFill>
          <a:blip r:embed="rId2" cstate="print"/>
          <a:srcRect l="2542" t="9322" r="3898"/>
          <a:stretch>
            <a:fillRect/>
          </a:stretch>
        </p:blipFill>
        <p:spPr>
          <a:xfrm>
            <a:off x="4648200" y="1993105"/>
            <a:ext cx="4469162" cy="4331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0"/>
            <a:ext cx="66816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Signal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152400" y="685800"/>
            <a:ext cx="23695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GEM option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135559"/>
            <a:ext cx="7696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Use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12” X 12” GEMs +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, </a:t>
            </a:r>
            <a:r>
              <a:rPr lang="en-US" sz="2200" b="1" dirty="0" smtClean="0">
                <a:latin typeface="Comic Sans MS" pitchFamily="66" charset="0"/>
              </a:rPr>
              <a:t>no</a:t>
            </a:r>
            <a:r>
              <a:rPr lang="en-US" sz="2200" dirty="0" smtClean="0">
                <a:latin typeface="Comic Sans MS" pitchFamily="66" charset="0"/>
              </a:rPr>
              <a:t> Winston cones needed</a:t>
            </a:r>
            <a:endParaRPr lang="en-US" sz="22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882134"/>
            <a:ext cx="4693957" cy="4551432"/>
            <a:chOff x="0" y="1882135"/>
            <a:chExt cx="4267234" cy="4137665"/>
          </a:xfrm>
        </p:grpSpPr>
        <p:pic>
          <p:nvPicPr>
            <p:cNvPr id="2" name="Picture 1" descr="gems_parameters.png"/>
            <p:cNvPicPr>
              <a:picLocks noChangeAspect="1"/>
            </p:cNvPicPr>
            <p:nvPr/>
          </p:nvPicPr>
          <p:blipFill>
            <a:blip r:embed="rId3" cstate="print"/>
            <a:srcRect l="3898" t="7966" r="1186"/>
            <a:stretch>
              <a:fillRect/>
            </a:stretch>
          </p:blipFill>
          <p:spPr>
            <a:xfrm>
              <a:off x="0" y="1882135"/>
              <a:ext cx="4267234" cy="4137665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5400000">
              <a:off x="2895600" y="1828800"/>
              <a:ext cx="152400" cy="1981200"/>
            </a:xfrm>
            <a:prstGeom prst="leftBrace">
              <a:avLst/>
            </a:prstGeom>
            <a:ln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86000" y="2438400"/>
              <a:ext cx="13660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66"/>
                  </a:solidFill>
                  <a:latin typeface="Comic Sans MS" pitchFamily="66" charset="0"/>
                </a:rPr>
                <a:t>assumption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67623" y="1600200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Wavelength-dependent corrections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90183" y="2133600"/>
            <a:ext cx="906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Mirror</a:t>
            </a:r>
          </a:p>
          <a:p>
            <a:r>
              <a:rPr lang="en-US" dirty="0" smtClean="0">
                <a:solidFill>
                  <a:srgbClr val="0066FF"/>
                </a:solidFill>
                <a:latin typeface="Comic Sans MS" pitchFamily="66" charset="0"/>
              </a:rPr>
              <a:t>PMT</a:t>
            </a:r>
            <a:endParaRPr 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76995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Kinematics</a:t>
            </a:r>
            <a:endParaRPr lang="en-US" sz="35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2362200"/>
            <a:ext cx="5486399" cy="4495800"/>
            <a:chOff x="0" y="2362200"/>
            <a:chExt cx="5486399" cy="4495800"/>
          </a:xfrm>
        </p:grpSpPr>
        <p:grpSp>
          <p:nvGrpSpPr>
            <p:cNvPr id="4" name="Group 15"/>
            <p:cNvGrpSpPr/>
            <p:nvPr/>
          </p:nvGrpSpPr>
          <p:grpSpPr>
            <a:xfrm>
              <a:off x="0" y="2831068"/>
              <a:ext cx="5486399" cy="4026932"/>
              <a:chOff x="3657601" y="2819400"/>
              <a:chExt cx="5486399" cy="4026932"/>
            </a:xfrm>
          </p:grpSpPr>
          <p:pic>
            <p:nvPicPr>
              <p:cNvPr id="9" name="Picture 8" descr="p_vs_th_e_nl.png"/>
              <p:cNvPicPr>
                <a:picLocks noChangeAspect="1"/>
              </p:cNvPicPr>
              <p:nvPr/>
            </p:nvPicPr>
            <p:blipFill>
              <a:blip r:embed="rId2" cstate="print"/>
              <a:srcRect l="10919" t="7627" r="9770" b="11017"/>
              <a:stretch>
                <a:fillRect/>
              </a:stretch>
            </p:blipFill>
            <p:spPr>
              <a:xfrm>
                <a:off x="3886200" y="2819400"/>
                <a:ext cx="5257800" cy="36576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 rot="16200000">
                <a:off x="2812177" y="4426826"/>
                <a:ext cx="20601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Momentum (</a:t>
                </a:r>
                <a:r>
                  <a:rPr lang="en-US" dirty="0" err="1" smtClean="0">
                    <a:latin typeface="Comic Sans MS" pitchFamily="66" charset="0"/>
                  </a:rPr>
                  <a:t>GeV</a:t>
                </a:r>
                <a:r>
                  <a:rPr lang="en-US" dirty="0" smtClean="0">
                    <a:latin typeface="Comic Sans MS" pitchFamily="66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34663" y="6477000"/>
                <a:ext cx="1941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Polar angle (</a:t>
                </a:r>
                <a:r>
                  <a:rPr lang="en-US" dirty="0" err="1" smtClean="0">
                    <a:latin typeface="Comic Sans MS" pitchFamily="66" charset="0"/>
                  </a:rPr>
                  <a:t>rad</a:t>
                </a:r>
                <a:r>
                  <a:rPr lang="en-US" dirty="0" smtClean="0">
                    <a:latin typeface="Comic Sans MS" pitchFamily="66" charset="0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5" name="Left Brace 4"/>
            <p:cNvSpPr/>
            <p:nvPr/>
          </p:nvSpPr>
          <p:spPr>
            <a:xfrm rot="5400000">
              <a:off x="1562100" y="2171700"/>
              <a:ext cx="152400" cy="1295400"/>
            </a:xfrm>
            <a:prstGeom prst="leftBrac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8200" y="2362200"/>
              <a:ext cx="17491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66"/>
                  </a:solidFill>
                  <a:latin typeface="Comic Sans MS" pitchFamily="66" charset="0"/>
                </a:rPr>
                <a:t>Forward Angle</a:t>
              </a:r>
              <a:endParaRPr lang="en-US" dirty="0">
                <a:solidFill>
                  <a:srgbClr val="FF0066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5800" y="3867090"/>
              <a:ext cx="11496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omic Sans MS" pitchFamily="66" charset="0"/>
                </a:rPr>
                <a:t>9.3 deg</a:t>
              </a:r>
              <a:endParaRPr lang="en-US" sz="20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74526" y="3886200"/>
              <a:ext cx="13067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omic Sans MS" pitchFamily="66" charset="0"/>
                </a:rPr>
                <a:t>14.3 deg</a:t>
              </a:r>
              <a:endParaRPr lang="en-US" sz="2000" b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742890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Electron identification </a:t>
            </a:r>
            <a:r>
              <a:rPr lang="en-US" sz="2200" dirty="0" smtClean="0">
                <a:latin typeface="Comic Sans MS" pitchFamily="66" charset="0"/>
              </a:rPr>
              <a:t>at 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forward angle </a:t>
            </a:r>
            <a:endParaRPr lang="en-US" sz="2200" dirty="0">
              <a:solidFill>
                <a:srgbClr val="0066FF"/>
              </a:solidFill>
            </a:endParaRPr>
          </a:p>
        </p:txBody>
      </p:sp>
      <p:sp>
        <p:nvSpPr>
          <p:cNvPr id="13" name="Rectangle 2"/>
          <p:cNvSpPr/>
          <p:nvPr/>
        </p:nvSpPr>
        <p:spPr>
          <a:xfrm>
            <a:off x="228600" y="114300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CO</a:t>
            </a:r>
            <a:r>
              <a:rPr lang="en-US" sz="2000" baseline="-25000" dirty="0" smtClean="0">
                <a:solidFill>
                  <a:srgbClr val="FF0066"/>
                </a:solidFill>
                <a:latin typeface="Comic Sans MS" pitchFamily="66" charset="0"/>
              </a:rPr>
              <a:t>2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 @ 1 </a:t>
            </a:r>
            <a:r>
              <a:rPr lang="en-US" sz="2000" dirty="0" err="1" smtClean="0">
                <a:solidFill>
                  <a:srgbClr val="FF0066"/>
                </a:solidFill>
                <a:latin typeface="Comic Sans MS" pitchFamily="66" charset="0"/>
              </a:rPr>
              <a:t>atm</a:t>
            </a:r>
            <a:endParaRPr lang="en-US" sz="2000" dirty="0">
              <a:solidFill>
                <a:srgbClr val="FF0066"/>
              </a:solidFill>
            </a:endParaRPr>
          </a:p>
        </p:txBody>
      </p:sp>
      <p:grpSp>
        <p:nvGrpSpPr>
          <p:cNvPr id="14" name="Group 20"/>
          <p:cNvGrpSpPr/>
          <p:nvPr/>
        </p:nvGrpSpPr>
        <p:grpSpPr>
          <a:xfrm>
            <a:off x="3810000" y="2257597"/>
            <a:ext cx="5330981" cy="1857203"/>
            <a:chOff x="5105389" y="1600200"/>
            <a:chExt cx="4038622" cy="1406972"/>
          </a:xfrm>
        </p:grpSpPr>
        <p:pic>
          <p:nvPicPr>
            <p:cNvPr id="15" name="Picture 14" descr="cer_thresholds.png"/>
            <p:cNvPicPr>
              <a:picLocks noChangeAspect="1"/>
            </p:cNvPicPr>
            <p:nvPr/>
          </p:nvPicPr>
          <p:blipFill>
            <a:blip r:embed="rId3" cstate="print"/>
            <a:srcRect l="21471" t="18329" r="5834" b="47936"/>
            <a:stretch>
              <a:fillRect/>
            </a:stretch>
          </p:blipFill>
          <p:spPr>
            <a:xfrm>
              <a:off x="5105389" y="1600200"/>
              <a:ext cx="4038611" cy="1079500"/>
            </a:xfrm>
            <a:prstGeom prst="rect">
              <a:avLst/>
            </a:prstGeom>
          </p:spPr>
        </p:pic>
        <p:pic>
          <p:nvPicPr>
            <p:cNvPr id="16" name="Picture 15" descr="cer_thresholds.png"/>
            <p:cNvPicPr>
              <a:picLocks noChangeAspect="1"/>
            </p:cNvPicPr>
            <p:nvPr/>
          </p:nvPicPr>
          <p:blipFill>
            <a:blip r:embed="rId3" cstate="print"/>
            <a:srcRect l="30615" t="89766" r="5834"/>
            <a:stretch>
              <a:fillRect/>
            </a:stretch>
          </p:blipFill>
          <p:spPr>
            <a:xfrm>
              <a:off x="5613389" y="2679700"/>
              <a:ext cx="3530622" cy="327472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5334000" y="41910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With the </a:t>
            </a:r>
            <a:r>
              <a:rPr lang="en-US" sz="2200" dirty="0" err="1" smtClean="0">
                <a:solidFill>
                  <a:srgbClr val="0066FF"/>
                </a:solidFill>
                <a:latin typeface="Comic Sans MS" pitchFamily="66" charset="0"/>
              </a:rPr>
              <a:t>BaBar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 magnet</a:t>
            </a:r>
            <a:r>
              <a:rPr lang="en-US" sz="2200" dirty="0" smtClean="0">
                <a:latin typeface="Comic Sans MS" pitchFamily="66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86401" y="4648200"/>
            <a:ext cx="36575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latin typeface="Comic Sans MS" pitchFamily="66" charset="0"/>
              </a:rPr>
              <a:t>Identification of 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electrons</a:t>
            </a:r>
            <a:r>
              <a:rPr lang="en-US" sz="2200" dirty="0" smtClean="0">
                <a:latin typeface="Comic Sans MS" pitchFamily="66" charset="0"/>
              </a:rPr>
              <a:t> with polar angle ~ 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(9.3, 14.3) deg </a:t>
            </a:r>
            <a:r>
              <a:rPr lang="en-US" sz="2200" dirty="0" smtClean="0">
                <a:latin typeface="Comic Sans MS" pitchFamily="66" charset="0"/>
              </a:rPr>
              <a:t>and momentum ~ 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(1.5, 4.7) </a:t>
            </a:r>
            <a:r>
              <a:rPr lang="en-US" sz="2200" dirty="0" err="1" smtClean="0">
                <a:solidFill>
                  <a:srgbClr val="0066FF"/>
                </a:solidFill>
                <a:latin typeface="Comic Sans MS" pitchFamily="66" charset="0"/>
              </a:rPr>
              <a:t>GeV</a:t>
            </a:r>
            <a:r>
              <a:rPr lang="en-US" sz="2200" dirty="0" smtClean="0">
                <a:solidFill>
                  <a:srgbClr val="0066FF"/>
                </a:solidFill>
                <a:latin typeface="Comic Sans MS" pitchFamily="66" charset="0"/>
              </a:rPr>
              <a:t> + </a:t>
            </a:r>
            <a:r>
              <a:rPr lang="en-US" sz="2200" dirty="0" smtClean="0">
                <a:latin typeface="Comic Sans MS" pitchFamily="66" charset="0"/>
              </a:rPr>
              <a:t>2</a:t>
            </a:r>
            <a:r>
              <a:rPr lang="en-US" sz="2200" dirty="0" smtClean="0">
                <a:latin typeface="Symbol" pitchFamily="18" charset="2"/>
              </a:rPr>
              <a:t>p</a:t>
            </a:r>
            <a:r>
              <a:rPr lang="en-US" sz="2200" dirty="0" smtClean="0">
                <a:latin typeface="Comic Sans MS" pitchFamily="66" charset="0"/>
              </a:rPr>
              <a:t> coverage in </a:t>
            </a:r>
            <a:r>
              <a:rPr lang="en-US" sz="2200" dirty="0" err="1" smtClean="0">
                <a:latin typeface="Comic Sans MS" pitchFamily="66" charset="0"/>
              </a:rPr>
              <a:t>azimuthal</a:t>
            </a:r>
            <a:r>
              <a:rPr lang="en-US" sz="2200" dirty="0" smtClean="0">
                <a:latin typeface="Comic Sans MS" pitchFamily="66" charset="0"/>
              </a:rPr>
              <a:t> angle</a:t>
            </a:r>
            <a:endParaRPr lang="en-US" sz="2200" dirty="0"/>
          </a:p>
        </p:txBody>
      </p:sp>
      <p:sp>
        <p:nvSpPr>
          <p:cNvPr id="19" name="Rectangle 3"/>
          <p:cNvSpPr/>
          <p:nvPr/>
        </p:nvSpPr>
        <p:spPr>
          <a:xfrm>
            <a:off x="533400" y="15240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Electrons</a:t>
            </a:r>
            <a:r>
              <a:rPr lang="en-US" sz="2000" dirty="0" smtClean="0">
                <a:latin typeface="Comic Sans MS" pitchFamily="66" charset="0"/>
              </a:rPr>
              <a:t> with </a:t>
            </a:r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p &gt; 0.017 </a:t>
            </a:r>
            <a:r>
              <a:rPr lang="en-US" sz="2000" dirty="0" err="1" smtClean="0">
                <a:solidFill>
                  <a:srgbClr val="0066FF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u="sng" dirty="0" smtClean="0">
                <a:latin typeface="Comic Sans MS" pitchFamily="66" charset="0"/>
              </a:rPr>
              <a:t>will fire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Pions</a:t>
            </a:r>
            <a:r>
              <a:rPr lang="en-US" sz="2000" dirty="0" smtClean="0">
                <a:latin typeface="Comic Sans MS" pitchFamily="66" charset="0"/>
              </a:rPr>
              <a:t> with p &gt; 4.653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u="sng" dirty="0" smtClean="0">
                <a:latin typeface="Comic Sans MS" pitchFamily="66" charset="0"/>
              </a:rPr>
              <a:t>will fire</a:t>
            </a:r>
            <a:endParaRPr lang="en-US" sz="2000" dirty="0"/>
          </a:p>
        </p:txBody>
      </p:sp>
      <p:sp>
        <p:nvSpPr>
          <p:cNvPr id="20" name="Right Arrow 19"/>
          <p:cNvSpPr/>
          <p:nvPr/>
        </p:nvSpPr>
        <p:spPr>
          <a:xfrm>
            <a:off x="5410200" y="1828801"/>
            <a:ext cx="609600" cy="228599"/>
          </a:xfrm>
          <a:prstGeom prst="rightArrow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19800" y="1524000"/>
            <a:ext cx="312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Electron-</a:t>
            </a:r>
            <a:r>
              <a:rPr lang="en-US" sz="2000" dirty="0" err="1" smtClean="0">
                <a:solidFill>
                  <a:srgbClr val="0066FF"/>
                </a:solidFill>
                <a:latin typeface="Comic Sans MS" pitchFamily="66" charset="0"/>
              </a:rPr>
              <a:t>pion</a:t>
            </a:r>
            <a:r>
              <a:rPr lang="en-US" sz="2000" dirty="0" smtClean="0">
                <a:solidFill>
                  <a:srgbClr val="0066FF"/>
                </a:solidFill>
                <a:latin typeface="Comic Sans MS" pitchFamily="66" charset="0"/>
              </a:rPr>
              <a:t> separation</a:t>
            </a:r>
            <a:r>
              <a:rPr lang="en-US" sz="2000" dirty="0" smtClean="0">
                <a:latin typeface="Comic Sans MS" pitchFamily="66" charset="0"/>
              </a:rPr>
              <a:t>: 1.5 – 4.7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is_gem_12by12_photo.png"/>
          <p:cNvPicPr>
            <a:picLocks noChangeAspect="1"/>
          </p:cNvPicPr>
          <p:nvPr/>
        </p:nvPicPr>
        <p:blipFill>
          <a:blip r:embed="rId2" cstate="print"/>
          <a:srcRect l="2542" t="6610" r="2542"/>
          <a:stretch>
            <a:fillRect/>
          </a:stretch>
        </p:blipFill>
        <p:spPr>
          <a:xfrm>
            <a:off x="0" y="1533525"/>
            <a:ext cx="5334000" cy="5248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0"/>
            <a:ext cx="66816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Signal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152400" y="685800"/>
            <a:ext cx="23695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GEM option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35559"/>
            <a:ext cx="7696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Use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12” X 12” GEMs +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, </a:t>
            </a:r>
            <a:r>
              <a:rPr lang="en-US" sz="2200" b="1" dirty="0" smtClean="0">
                <a:latin typeface="Comic Sans MS" pitchFamily="66" charset="0"/>
              </a:rPr>
              <a:t>no</a:t>
            </a:r>
            <a:r>
              <a:rPr lang="en-US" sz="2200" dirty="0" smtClean="0">
                <a:latin typeface="Comic Sans MS" pitchFamily="66" charset="0"/>
              </a:rPr>
              <a:t> Winston cones needed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5257800" y="1763048"/>
            <a:ext cx="3886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Takes into account: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wavelength dependent corrections</a:t>
            </a:r>
            <a:r>
              <a:rPr lang="en-US" sz="2200" dirty="0" smtClean="0">
                <a:latin typeface="Comic Sans MS" pitchFamily="66" charset="0"/>
              </a:rPr>
              <a:t> (mirrors and cones </a:t>
            </a:r>
            <a:r>
              <a:rPr lang="en-US" sz="2200" dirty="0" err="1" smtClean="0">
                <a:latin typeface="Comic Sans MS" pitchFamily="66" charset="0"/>
              </a:rPr>
              <a:t>reflectivities</a:t>
            </a:r>
            <a:r>
              <a:rPr lang="en-US" sz="2200" dirty="0" smtClean="0">
                <a:latin typeface="Comic Sans MS" pitchFamily="66" charset="0"/>
              </a:rPr>
              <a:t> and Q.E. of the PMT)</a:t>
            </a:r>
          </a:p>
          <a:p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                    +</a:t>
            </a:r>
          </a:p>
          <a:p>
            <a:endParaRPr lang="en-US" sz="2200" dirty="0" smtClean="0">
              <a:solidFill>
                <a:srgbClr val="FF0066"/>
              </a:solidFill>
              <a:latin typeface="Comic Sans MS" pitchFamily="66" charset="0"/>
            </a:endParaRPr>
          </a:p>
          <a:p>
            <a:r>
              <a:rPr lang="en-US" sz="2200" b="1" dirty="0" smtClean="0">
                <a:solidFill>
                  <a:srgbClr val="FF0066"/>
                </a:solidFill>
                <a:latin typeface="Comic Sans MS" pitchFamily="66" charset="0"/>
              </a:rPr>
              <a:t>an additional correction of 0.54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r>
              <a:rPr lang="en-US" sz="2200" dirty="0" smtClean="0">
                <a:latin typeface="Comic Sans MS" pitchFamily="66" charset="0"/>
              </a:rPr>
              <a:t>from: optical transparency of mesh and photocathode, radiator gas transparency, transport efficiency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61847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COST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152400" y="685800"/>
            <a:ext cx="6032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GEM option: just the photon detector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752600"/>
          <a:ext cx="8382000" cy="444209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133600"/>
                <a:gridCol w="2666601"/>
                <a:gridCol w="990999"/>
                <a:gridCol w="1143000"/>
                <a:gridCol w="1143000"/>
                <a:gridCol w="304800"/>
              </a:tblGrid>
              <a:tr h="223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General item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Item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Number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Item cost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Total requested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 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/>
                        <a:t>30 cm x 30 cm GEM chamber</a:t>
                      </a:r>
                      <a:endParaRPr lang="pt-BR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GEM foils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3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$1,000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$3,000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GEM chamber supplies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$300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$300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HV distribution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$250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$250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Readout boards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$400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$400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support frames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$1,000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$1,000 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Tracker Electronics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APV25 readout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150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$7.50 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$1,125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high voltage supplies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1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$500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$500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Manpower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Technician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0.08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$90,000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$7,200.00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student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0.08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$40,000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$3,200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 </a:t>
                      </a:r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 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Total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$16,975 </a:t>
                      </a:r>
                      <a:endParaRPr lang="en-US" sz="1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  <a:tr h="22320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8007" marR="8007" marT="80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8007" marR="8007" marT="8007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219200"/>
            <a:ext cx="6585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Comic Sans MS" pitchFamily="66" charset="0"/>
              </a:rPr>
              <a:t>Cost estimate from </a:t>
            </a:r>
            <a:r>
              <a:rPr lang="en-US" sz="2200" b="1" dirty="0" err="1" smtClean="0">
                <a:latin typeface="Comic Sans MS" pitchFamily="66" charset="0"/>
              </a:rPr>
              <a:t>Nilanga</a:t>
            </a:r>
            <a:r>
              <a:rPr lang="en-US" sz="2200" b="1" dirty="0" smtClean="0">
                <a:latin typeface="Comic Sans MS" pitchFamily="66" charset="0"/>
              </a:rPr>
              <a:t> for one 12” X 12”</a:t>
            </a:r>
            <a:endParaRPr lang="en-US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8334907" y="5665857"/>
            <a:ext cx="70243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 smtClean="0">
                <a:solidFill>
                  <a:srgbClr val="FF0066"/>
                </a:solidFill>
                <a:latin typeface="Comic Sans MS" pitchFamily="66" charset="0"/>
              </a:rPr>
              <a:t>X 30</a:t>
            </a:r>
            <a:endParaRPr lang="en-US" sz="17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6324600"/>
            <a:ext cx="6078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Does not include the cost of Ni and Au and </a:t>
            </a:r>
            <a:r>
              <a:rPr lang="en-US" dirty="0" err="1" smtClean="0">
                <a:latin typeface="Comic Sans MS" pitchFamily="66" charset="0"/>
              </a:rPr>
              <a:t>CsI</a:t>
            </a:r>
            <a:r>
              <a:rPr lang="en-US" dirty="0" smtClean="0">
                <a:latin typeface="Comic Sans MS" pitchFamily="66" charset="0"/>
              </a:rPr>
              <a:t> coating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0"/>
            <a:ext cx="355257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SUMMARY: SIDIS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0" y="742890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Optics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45513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12” X 12” spot size for SIDIS L.-G. Cherenkov with </a:t>
            </a:r>
            <a:r>
              <a:rPr lang="en-US" sz="2200" dirty="0" err="1" smtClean="0">
                <a:latin typeface="Comic Sans MS" pitchFamily="66" charset="0"/>
              </a:rPr>
              <a:t>BaBar</a:t>
            </a:r>
            <a:r>
              <a:rPr lang="en-US" sz="2200" dirty="0" smtClean="0">
                <a:latin typeface="Comic Sans MS" pitchFamily="66" charset="0"/>
              </a:rPr>
              <a:t> field 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304800" y="2083713"/>
            <a:ext cx="807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Can be squeezed safely to 6” x 6” with Winston cones (even to 4.5” x 4.5”)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0" y="3048000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Photon detector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573959"/>
            <a:ext cx="8153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2 options for now: </a:t>
            </a:r>
            <a:r>
              <a:rPr lang="en-US" sz="2200" dirty="0" err="1" smtClean="0">
                <a:latin typeface="Comic Sans MS" pitchFamily="66" charset="0"/>
              </a:rPr>
              <a:t>maPMTs</a:t>
            </a:r>
            <a:r>
              <a:rPr lang="en-US" sz="2200" dirty="0" smtClean="0">
                <a:latin typeface="Comic Sans MS" pitchFamily="66" charset="0"/>
              </a:rPr>
              <a:t> or GEMs + </a:t>
            </a:r>
            <a:r>
              <a:rPr lang="en-US" sz="2200" dirty="0" err="1" smtClean="0">
                <a:latin typeface="Comic Sans MS" pitchFamily="66" charset="0"/>
              </a:rPr>
              <a:t>CsI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304800" y="4064913"/>
            <a:ext cx="8153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Both options pending on test (field, noise etc.)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304800" y="4598313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Comic Sans MS" pitchFamily="66" charset="0"/>
              </a:rPr>
              <a:t> Prototyping very important (especially for the GEM + </a:t>
            </a:r>
            <a:r>
              <a:rPr lang="en-US" sz="2200" dirty="0" err="1" smtClean="0">
                <a:latin typeface="Comic Sans MS" pitchFamily="66" charset="0"/>
              </a:rPr>
              <a:t>CsI</a:t>
            </a:r>
            <a:r>
              <a:rPr lang="en-US" sz="2200" dirty="0" smtClean="0">
                <a:latin typeface="Comic Sans MS" pitchFamily="66" charset="0"/>
              </a:rPr>
              <a:t> option)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790" y="2514600"/>
            <a:ext cx="29306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smtClean="0">
                <a:solidFill>
                  <a:srgbClr val="FF0066"/>
                </a:solidFill>
                <a:latin typeface="Algerian" pitchFamily="82" charset="0"/>
              </a:rPr>
              <a:t>PVDIS</a:t>
            </a:r>
            <a:endParaRPr lang="en-US" sz="8000" dirty="0"/>
          </a:p>
        </p:txBody>
      </p:sp>
      <p:sp>
        <p:nvSpPr>
          <p:cNvPr id="3" name="Rectangle 2"/>
          <p:cNvSpPr/>
          <p:nvPr/>
        </p:nvSpPr>
        <p:spPr>
          <a:xfrm>
            <a:off x="3657600" y="3810000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Just started…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vdis.png"/>
          <p:cNvPicPr>
            <a:picLocks noChangeAspect="1"/>
          </p:cNvPicPr>
          <p:nvPr/>
        </p:nvPicPr>
        <p:blipFill>
          <a:blip r:embed="rId2" cstate="print"/>
          <a:srcRect l="38444" t="34984" r="34152" b="14535"/>
          <a:stretch>
            <a:fillRect/>
          </a:stretch>
        </p:blipFill>
        <p:spPr>
          <a:xfrm>
            <a:off x="5468794" y="762000"/>
            <a:ext cx="3675206" cy="54160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0"/>
            <a:ext cx="68114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Kinematics</a:t>
            </a:r>
            <a:endParaRPr lang="en-US" sz="3500" dirty="0"/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579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Wider</a:t>
            </a:r>
            <a:r>
              <a:rPr lang="en-US" sz="2100" dirty="0" smtClean="0">
                <a:latin typeface="Comic Sans MS" pitchFamily="66" charset="0"/>
              </a:rPr>
              <a:t> polar angle coverage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than SIDIS</a:t>
            </a:r>
            <a:endParaRPr lang="en-US" sz="21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2133600"/>
            <a:ext cx="5668788" cy="3967238"/>
            <a:chOff x="304800" y="1943066"/>
            <a:chExt cx="4518661" cy="3162334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32378" t="29910" r="18009" b="8333"/>
            <a:stretch>
              <a:fillRect/>
            </a:stretch>
          </p:blipFill>
          <p:spPr bwMode="auto">
            <a:xfrm>
              <a:off x="304800" y="1943066"/>
              <a:ext cx="4518661" cy="3162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30353" t="23958" r="31646" b="69972"/>
            <a:stretch>
              <a:fillRect/>
            </a:stretch>
          </p:blipFill>
          <p:spPr bwMode="auto">
            <a:xfrm>
              <a:off x="729980" y="2057400"/>
              <a:ext cx="3461020" cy="310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0" y="1211759"/>
            <a:ext cx="5562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At what kinematics would the Cherenkov be needed the most?</a:t>
            </a:r>
            <a:endParaRPr lang="en-US" sz="2100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172200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Constant “large” </a:t>
            </a:r>
            <a:r>
              <a:rPr lang="en-US" sz="2100" dirty="0" err="1" smtClean="0">
                <a:latin typeface="Comic Sans MS" pitchFamily="66" charset="0"/>
              </a:rPr>
              <a:t>pion</a:t>
            </a:r>
            <a:r>
              <a:rPr lang="en-US" sz="2100" dirty="0" smtClean="0">
                <a:latin typeface="Comic Sans MS" pitchFamily="66" charset="0"/>
              </a:rPr>
              <a:t>-to-electron ratio from 22 deg on</a:t>
            </a:r>
            <a:endParaRPr lang="en-US" sz="2100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9662" y="4840069"/>
            <a:ext cx="2064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0066"/>
                </a:solidFill>
                <a:latin typeface="+mj-lt"/>
              </a:rPr>
              <a:t>plot from S. Riordan</a:t>
            </a:r>
          </a:p>
          <a:p>
            <a:pPr algn="ctr"/>
            <a:r>
              <a:rPr lang="en-US" dirty="0" smtClean="0">
                <a:solidFill>
                  <a:srgbClr val="FF0066"/>
                </a:solidFill>
                <a:latin typeface="+mj-lt"/>
              </a:rPr>
              <a:t>see his talk</a:t>
            </a:r>
            <a:endParaRPr lang="en-US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3200" y="5867400"/>
            <a:ext cx="609600" cy="2286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0"/>
            <a:ext cx="68114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Kinematics</a:t>
            </a:r>
            <a:endParaRPr lang="en-US" sz="3500" dirty="0"/>
          </a:p>
        </p:txBody>
      </p:sp>
      <p:sp>
        <p:nvSpPr>
          <p:cNvPr id="10" name="Rectangle 9"/>
          <p:cNvSpPr/>
          <p:nvPr/>
        </p:nvSpPr>
        <p:spPr>
          <a:xfrm>
            <a:off x="0" y="762000"/>
            <a:ext cx="579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Wider</a:t>
            </a:r>
            <a:r>
              <a:rPr lang="en-US" sz="2100" dirty="0" smtClean="0">
                <a:latin typeface="Comic Sans MS" pitchFamily="66" charset="0"/>
              </a:rPr>
              <a:t> polar angle coverage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than SIDIS</a:t>
            </a:r>
            <a:endParaRPr lang="en-US" sz="2100" dirty="0"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175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At what kinematics would the Cherenkov be needed the most?</a:t>
            </a:r>
            <a:endParaRPr lang="en-US" sz="2100" dirty="0">
              <a:solidFill>
                <a:srgbClr val="FF00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1796437"/>
            <a:ext cx="4418101" cy="3080363"/>
            <a:chOff x="76200" y="2133600"/>
            <a:chExt cx="5454446" cy="3802917"/>
          </a:xfrm>
        </p:grpSpPr>
        <p:grpSp>
          <p:nvGrpSpPr>
            <p:cNvPr id="6" name="Group 5"/>
            <p:cNvGrpSpPr/>
            <p:nvPr/>
          </p:nvGrpSpPr>
          <p:grpSpPr>
            <a:xfrm>
              <a:off x="76200" y="2133600"/>
              <a:ext cx="5454446" cy="3802917"/>
              <a:chOff x="0" y="4190971"/>
              <a:chExt cx="3825265" cy="2667029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2406" t="30902" r="18594" b="8333"/>
              <a:stretch>
                <a:fillRect/>
              </a:stretch>
            </p:blipFill>
            <p:spPr bwMode="auto">
              <a:xfrm>
                <a:off x="0" y="4190971"/>
                <a:ext cx="3825265" cy="2667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0454" t="23958" r="29526" b="70339"/>
              <a:stretch>
                <a:fillRect/>
              </a:stretch>
            </p:blipFill>
            <p:spPr bwMode="auto">
              <a:xfrm>
                <a:off x="537779" y="4267200"/>
                <a:ext cx="3124200" cy="25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739807" y="4665729"/>
              <a:ext cx="20645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+mj-lt"/>
                </a:rPr>
                <a:t>plot from S. Riordan</a:t>
              </a:r>
            </a:p>
            <a:p>
              <a:pPr algn="ctr"/>
              <a:r>
                <a:rPr lang="en-US" dirty="0" smtClean="0">
                  <a:solidFill>
                    <a:srgbClr val="FF0066"/>
                  </a:solidFill>
                  <a:latin typeface="+mj-lt"/>
                </a:rPr>
                <a:t>see his talk</a:t>
              </a:r>
              <a:endParaRPr lang="en-US" dirty="0">
                <a:solidFill>
                  <a:srgbClr val="FF0066"/>
                </a:solidFill>
                <a:latin typeface="+mj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648200" y="2077760"/>
            <a:ext cx="4191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Pion</a:t>
            </a:r>
            <a:r>
              <a:rPr lang="en-US" sz="2000" dirty="0" smtClean="0">
                <a:latin typeface="Comic Sans MS" pitchFamily="66" charset="0"/>
              </a:rPr>
              <a:t>-to-electron ratio ~ 40 at 2.7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 and decreasing with increasing momentum</a:t>
            </a:r>
            <a:endParaRPr lang="en-US" sz="2000" dirty="0">
              <a:solidFill>
                <a:srgbClr val="FF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029200"/>
            <a:ext cx="5257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Two gas options in the proposal:</a:t>
            </a:r>
            <a:endParaRPr lang="en-US" sz="2000" dirty="0">
              <a:solidFill>
                <a:srgbClr val="FF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1" y="5486400"/>
            <a:ext cx="845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C4F10</a:t>
            </a:r>
            <a:r>
              <a:rPr lang="en-US" dirty="0" smtClean="0">
                <a:latin typeface="Comic Sans MS" pitchFamily="66" charset="0"/>
              </a:rPr>
              <a:t>: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heavy gas</a:t>
            </a:r>
            <a:r>
              <a:rPr lang="en-US" dirty="0" smtClean="0">
                <a:latin typeface="Comic Sans MS" pitchFamily="66" charset="0"/>
              </a:rPr>
              <a:t> (large number of </a:t>
            </a:r>
            <a:r>
              <a:rPr lang="en-US" dirty="0" err="1" smtClean="0">
                <a:latin typeface="Comic Sans MS" pitchFamily="66" charset="0"/>
              </a:rPr>
              <a:t>p.e</a:t>
            </a:r>
            <a:r>
              <a:rPr lang="en-US" dirty="0" smtClean="0">
                <a:latin typeface="Comic Sans MS" pitchFamily="66" charset="0"/>
              </a:rPr>
              <a:t>. expected) but with low </a:t>
            </a:r>
            <a:r>
              <a:rPr lang="en-US" dirty="0" err="1" smtClean="0">
                <a:latin typeface="Comic Sans MS" pitchFamily="66" charset="0"/>
              </a:rPr>
              <a:t>pion</a:t>
            </a:r>
            <a:r>
              <a:rPr lang="en-US" dirty="0" smtClean="0">
                <a:latin typeface="Comic Sans MS" pitchFamily="66" charset="0"/>
              </a:rPr>
              <a:t> threshold, ~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2.7 </a:t>
            </a:r>
            <a:r>
              <a:rPr lang="en-US" dirty="0" err="1" smtClean="0">
                <a:solidFill>
                  <a:srgbClr val="FF0066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6183868"/>
            <a:ext cx="6216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CF4</a:t>
            </a:r>
            <a:r>
              <a:rPr lang="en-US" dirty="0" smtClean="0">
                <a:latin typeface="Comic Sans MS" pitchFamily="66" charset="0"/>
              </a:rPr>
              <a:t>: </a:t>
            </a:r>
            <a:r>
              <a:rPr lang="en-US" dirty="0" err="1" smtClean="0">
                <a:solidFill>
                  <a:srgbClr val="FF0066"/>
                </a:solidFill>
                <a:latin typeface="Comic Sans MS" pitchFamily="66" charset="0"/>
              </a:rPr>
              <a:t>ligher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 gas</a:t>
            </a:r>
            <a:r>
              <a:rPr lang="en-US" dirty="0" smtClean="0">
                <a:latin typeface="Comic Sans MS" pitchFamily="66" charset="0"/>
              </a:rPr>
              <a:t> but with high </a:t>
            </a:r>
            <a:r>
              <a:rPr lang="en-US" dirty="0" err="1" smtClean="0">
                <a:latin typeface="Comic Sans MS" pitchFamily="66" charset="0"/>
              </a:rPr>
              <a:t>pion</a:t>
            </a:r>
            <a:r>
              <a:rPr lang="en-US" dirty="0" smtClean="0">
                <a:latin typeface="Comic Sans MS" pitchFamily="66" charset="0"/>
              </a:rPr>
              <a:t> threshold, ~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4.2 </a:t>
            </a:r>
            <a:r>
              <a:rPr lang="en-US" dirty="0" err="1" smtClean="0">
                <a:solidFill>
                  <a:srgbClr val="FF0066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8200" y="3505200"/>
            <a:ext cx="396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rgbClr val="0066FF"/>
                </a:solidFill>
                <a:latin typeface="Comic Sans MS" pitchFamily="66" charset="0"/>
              </a:rPr>
              <a:t>Is a </a:t>
            </a:r>
            <a:r>
              <a:rPr lang="en-US" sz="2100" dirty="0" err="1" smtClean="0">
                <a:solidFill>
                  <a:srgbClr val="0066FF"/>
                </a:solidFill>
                <a:latin typeface="Comic Sans MS" pitchFamily="66" charset="0"/>
              </a:rPr>
              <a:t>pion</a:t>
            </a:r>
            <a:r>
              <a:rPr lang="en-US" sz="2100" dirty="0" smtClean="0">
                <a:solidFill>
                  <a:srgbClr val="0066FF"/>
                </a:solidFill>
                <a:latin typeface="Comic Sans MS" pitchFamily="66" charset="0"/>
              </a:rPr>
              <a:t> threshold of 2.7 </a:t>
            </a:r>
            <a:r>
              <a:rPr lang="en-US" sz="2100" dirty="0" err="1" smtClean="0">
                <a:solidFill>
                  <a:srgbClr val="0066FF"/>
                </a:solidFill>
                <a:latin typeface="Comic Sans MS" pitchFamily="66" charset="0"/>
              </a:rPr>
              <a:t>GeV</a:t>
            </a:r>
            <a:r>
              <a:rPr lang="en-US" sz="2100" dirty="0" smtClean="0">
                <a:solidFill>
                  <a:srgbClr val="0066FF"/>
                </a:solidFill>
                <a:latin typeface="Comic Sans MS" pitchFamily="66" charset="0"/>
              </a:rPr>
              <a:t> good enough for PVDIS?</a:t>
            </a:r>
            <a:endParaRPr lang="en-US" sz="21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k_pvdis_1.png"/>
          <p:cNvPicPr>
            <a:picLocks noChangeAspect="1"/>
          </p:cNvPicPr>
          <p:nvPr/>
        </p:nvPicPr>
        <p:blipFill>
          <a:blip r:embed="rId2" cstate="print"/>
          <a:srcRect t="1473" r="22503" b="3840"/>
          <a:stretch>
            <a:fillRect/>
          </a:stretch>
        </p:blipFill>
        <p:spPr>
          <a:xfrm>
            <a:off x="4648200" y="4343384"/>
            <a:ext cx="1460388" cy="2438416"/>
          </a:xfrm>
          <a:prstGeom prst="rect">
            <a:avLst/>
          </a:prstGeom>
        </p:spPr>
      </p:pic>
      <p:pic>
        <p:nvPicPr>
          <p:cNvPr id="3" name="Picture 2" descr="tank_pvdis_2.png"/>
          <p:cNvPicPr>
            <a:picLocks noChangeAspect="1"/>
          </p:cNvPicPr>
          <p:nvPr/>
        </p:nvPicPr>
        <p:blipFill>
          <a:blip r:embed="rId3" cstate="print"/>
          <a:srcRect t="4485" r="16952" b="3288"/>
          <a:stretch>
            <a:fillRect/>
          </a:stretch>
        </p:blipFill>
        <p:spPr>
          <a:xfrm>
            <a:off x="6164682" y="4358658"/>
            <a:ext cx="1455318" cy="2346958"/>
          </a:xfrm>
          <a:prstGeom prst="rect">
            <a:avLst/>
          </a:prstGeom>
        </p:spPr>
      </p:pic>
      <p:pic>
        <p:nvPicPr>
          <p:cNvPr id="4" name="Picture 3" descr="tank_pvdis_3.png"/>
          <p:cNvPicPr>
            <a:picLocks noChangeAspect="1"/>
          </p:cNvPicPr>
          <p:nvPr/>
        </p:nvPicPr>
        <p:blipFill>
          <a:blip r:embed="rId4" cstate="print"/>
          <a:srcRect t="2935" r="13298" b="6465"/>
          <a:stretch>
            <a:fillRect/>
          </a:stretch>
        </p:blipFill>
        <p:spPr>
          <a:xfrm>
            <a:off x="7703921" y="4358644"/>
            <a:ext cx="1440079" cy="2346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0"/>
            <a:ext cx="67665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SIMULATION</a:t>
            </a:r>
            <a:endParaRPr lang="en-US" sz="3500" dirty="0"/>
          </a:p>
        </p:txBody>
      </p:sp>
      <p:sp>
        <p:nvSpPr>
          <p:cNvPr id="7" name="Rectangle 6"/>
          <p:cNvSpPr/>
          <p:nvPr/>
        </p:nvSpPr>
        <p:spPr>
          <a:xfrm>
            <a:off x="0" y="6096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We gave it a try with one spherical mirror, just as for SIDIS: </a:t>
            </a:r>
            <a:r>
              <a:rPr lang="en-US" sz="2100" dirty="0" smtClean="0">
                <a:latin typeface="Comic Sans MS" pitchFamily="66" charset="0"/>
              </a:rPr>
              <a:t>easy transition in the simulation from SIDIS L.-G. Cherenkov to PVDIS</a:t>
            </a:r>
            <a:endParaRPr lang="en-US" sz="2100" dirty="0">
              <a:solidFill>
                <a:srgbClr val="FF00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295400"/>
            <a:ext cx="9067800" cy="2579132"/>
            <a:chOff x="0" y="1459468"/>
            <a:chExt cx="9067800" cy="25791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42291" t="27936" r="24817" b="40814"/>
            <a:stretch>
              <a:fillRect/>
            </a:stretch>
          </p:blipFill>
          <p:spPr bwMode="auto">
            <a:xfrm>
              <a:off x="4788173" y="1752600"/>
              <a:ext cx="427962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solid_sidis.png"/>
            <p:cNvPicPr>
              <a:picLocks noChangeAspect="1"/>
            </p:cNvPicPr>
            <p:nvPr/>
          </p:nvPicPr>
          <p:blipFill>
            <a:blip r:embed="rId6" cstate="print"/>
            <a:srcRect l="23509" t="7800" r="3333" b="44286"/>
            <a:stretch>
              <a:fillRect/>
            </a:stretch>
          </p:blipFill>
          <p:spPr>
            <a:xfrm>
              <a:off x="0" y="1730210"/>
              <a:ext cx="4747142" cy="230839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05000" y="1459468"/>
              <a:ext cx="925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66"/>
                  </a:solidFill>
                  <a:latin typeface="Comic Sans MS" pitchFamily="66" charset="0"/>
                </a:rPr>
                <a:t>SIDIS</a:t>
              </a:r>
              <a:endParaRPr lang="en-US" dirty="0">
                <a:solidFill>
                  <a:srgbClr val="FF006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13747" y="1459468"/>
              <a:ext cx="9092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66"/>
                  </a:solidFill>
                  <a:latin typeface="Comic Sans MS" pitchFamily="66" charset="0"/>
                </a:rPr>
                <a:t>PVDIS</a:t>
              </a:r>
              <a:endParaRPr lang="en-US" dirty="0">
                <a:solidFill>
                  <a:srgbClr val="FF0066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3962400"/>
            <a:ext cx="457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From SIDIS to PVDIS: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43434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Move the target from outside the magnet to the center of the coil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49530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Make the tank shorter as seen by the beam and change gas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55626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Optimize the mirror curvature for PVDIS kinematics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8600" y="6211669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66"/>
                </a:solidFill>
                <a:latin typeface="Comic Sans MS" pitchFamily="66" charset="0"/>
              </a:rPr>
              <a:t>The photon detector was left at the same position as for SIDIS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6629" y="3962400"/>
            <a:ext cx="312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Comic Sans MS" pitchFamily="66" charset="0"/>
              </a:rPr>
              <a:t>Example: PVDIS Cherenkov</a:t>
            </a:r>
            <a:endParaRPr 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pvdis_12by12_24.5deg_2.7ge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1428" y="1164676"/>
            <a:ext cx="2692572" cy="2721524"/>
          </a:xfrm>
          <a:prstGeom prst="rect">
            <a:avLst/>
          </a:prstGeom>
        </p:spPr>
      </p:pic>
      <p:pic>
        <p:nvPicPr>
          <p:cNvPr id="3" name="Picture 2" descr="pvdis_collc_eff_12by12.png"/>
          <p:cNvPicPr>
            <a:picLocks noChangeAspect="1"/>
          </p:cNvPicPr>
          <p:nvPr/>
        </p:nvPicPr>
        <p:blipFill>
          <a:blip r:embed="rId3" cstate="print"/>
          <a:srcRect l="2542" t="9322" r="2542"/>
          <a:stretch>
            <a:fillRect/>
          </a:stretch>
        </p:blipFill>
        <p:spPr>
          <a:xfrm>
            <a:off x="0" y="1600200"/>
            <a:ext cx="4267234" cy="4076702"/>
          </a:xfrm>
          <a:prstGeom prst="rect">
            <a:avLst/>
          </a:prstGeom>
        </p:spPr>
      </p:pic>
      <p:pic>
        <p:nvPicPr>
          <p:cNvPr id="4" name="Picture 3" descr="3a_pvdis_12bt12_22deg_2.7gev.png"/>
          <p:cNvPicPr>
            <a:picLocks noChangeAspect="1"/>
          </p:cNvPicPr>
          <p:nvPr/>
        </p:nvPicPr>
        <p:blipFill>
          <a:blip r:embed="rId4" cstate="print"/>
          <a:srcRect l="3958" t="2864" r="3958"/>
          <a:stretch>
            <a:fillRect/>
          </a:stretch>
        </p:blipFill>
        <p:spPr>
          <a:xfrm>
            <a:off x="4191000" y="2133600"/>
            <a:ext cx="2286022" cy="2584118"/>
          </a:xfrm>
          <a:prstGeom prst="rect">
            <a:avLst/>
          </a:prstGeom>
        </p:spPr>
      </p:pic>
      <p:pic>
        <p:nvPicPr>
          <p:cNvPr id="5" name="Picture 4" descr="1_pvdis_12by12_35deg_2.7gev.png"/>
          <p:cNvPicPr>
            <a:picLocks noChangeAspect="1"/>
          </p:cNvPicPr>
          <p:nvPr/>
        </p:nvPicPr>
        <p:blipFill>
          <a:blip r:embed="rId5" cstate="print"/>
          <a:srcRect r="2307" b="2222"/>
          <a:stretch>
            <a:fillRect/>
          </a:stretch>
        </p:blipFill>
        <p:spPr>
          <a:xfrm>
            <a:off x="6324600" y="3962400"/>
            <a:ext cx="2798672" cy="2796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0"/>
            <a:ext cx="626966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FOCUSING</a:t>
            </a:r>
            <a:endParaRPr lang="en-US" sz="3500" dirty="0"/>
          </a:p>
        </p:txBody>
      </p:sp>
      <p:sp>
        <p:nvSpPr>
          <p:cNvPr id="8" name="Rectangle 7"/>
          <p:cNvSpPr/>
          <p:nvPr/>
        </p:nvSpPr>
        <p:spPr>
          <a:xfrm>
            <a:off x="152400" y="685800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Fairly good collection efficiency if we assume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12” x 12” </a:t>
            </a:r>
            <a:r>
              <a:rPr lang="en-US" sz="2200" dirty="0" smtClean="0">
                <a:latin typeface="Comic Sans MS" pitchFamily="66" charset="0"/>
              </a:rPr>
              <a:t>observer, </a:t>
            </a:r>
            <a:r>
              <a:rPr lang="en-US" sz="22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Winston cones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4419600"/>
            <a:ext cx="762000" cy="228600"/>
          </a:xfrm>
          <a:prstGeom prst="rect">
            <a:avLst/>
          </a:prstGeom>
          <a:noFill/>
          <a:ln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571500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latin typeface="Comic Sans MS" pitchFamily="66" charset="0"/>
              </a:rPr>
              <a:t>Collection efficiency above 90%</a:t>
            </a:r>
            <a:r>
              <a:rPr lang="en-US" sz="2000" dirty="0" smtClean="0">
                <a:latin typeface="Comic Sans MS" pitchFamily="66" charset="0"/>
              </a:rPr>
              <a:t>:</a:t>
            </a:r>
          </a:p>
          <a:p>
            <a:pPr>
              <a:buFont typeface="Wingdings"/>
              <a:buChar char="à"/>
            </a:pPr>
            <a:r>
              <a:rPr lang="en-US" sz="2000" dirty="0" smtClean="0">
                <a:latin typeface="Comic Sans MS" pitchFamily="66" charset="0"/>
              </a:rPr>
              <a:t> from 23 deg to 34 deg</a:t>
            </a:r>
          </a:p>
          <a:p>
            <a:pPr>
              <a:buFont typeface="Wingdings"/>
              <a:buChar char="à"/>
            </a:pPr>
            <a:r>
              <a:rPr lang="en-US" sz="2000" dirty="0" smtClean="0">
                <a:latin typeface="Comic Sans MS" pitchFamily="66" charset="0"/>
              </a:rPr>
              <a:t> from 1.8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 to 2.7 </a:t>
            </a:r>
            <a:r>
              <a:rPr lang="en-US" sz="2000" dirty="0" err="1" smtClean="0">
                <a:latin typeface="Comic Sans MS" pitchFamily="66" charset="0"/>
              </a:rPr>
              <a:t>GeV</a:t>
            </a:r>
            <a:r>
              <a:rPr lang="en-US" sz="2000" dirty="0" smtClean="0">
                <a:latin typeface="Comic Sans MS" pitchFamily="66" charset="0"/>
              </a:rPr>
              <a:t>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215575" y="123086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j-lt"/>
              </a:rPr>
              <a:t>24 deg &amp; 2.7 </a:t>
            </a:r>
            <a:r>
              <a:rPr lang="en-US" b="1" dirty="0" err="1" smtClean="0">
                <a:solidFill>
                  <a:srgbClr val="FF0066"/>
                </a:solidFill>
                <a:latin typeface="+mj-lt"/>
              </a:rPr>
              <a:t>GeV</a:t>
            </a:r>
            <a:r>
              <a:rPr lang="en-US" b="1" dirty="0" smtClean="0">
                <a:solidFill>
                  <a:srgbClr val="FF0066"/>
                </a:solidFill>
                <a:latin typeface="+mj-lt"/>
              </a:rPr>
              <a:t> </a:t>
            </a:r>
            <a:endParaRPr lang="en-US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7375" y="4648200"/>
            <a:ext cx="18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j-lt"/>
              </a:rPr>
              <a:t>22 deg &amp; 2.7 </a:t>
            </a:r>
            <a:r>
              <a:rPr lang="en-US" b="1" dirty="0" err="1" smtClean="0">
                <a:solidFill>
                  <a:srgbClr val="FF0066"/>
                </a:solidFill>
                <a:latin typeface="+mj-lt"/>
              </a:rPr>
              <a:t>GeV</a:t>
            </a:r>
            <a:r>
              <a:rPr lang="en-US" b="1" dirty="0" smtClean="0">
                <a:solidFill>
                  <a:srgbClr val="FF0066"/>
                </a:solidFill>
                <a:latin typeface="+mj-lt"/>
              </a:rPr>
              <a:t> </a:t>
            </a:r>
            <a:endParaRPr lang="en-US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47145" y="6248400"/>
            <a:ext cx="18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+mj-lt"/>
              </a:rPr>
              <a:t>35 deg &amp; 2.7 </a:t>
            </a:r>
            <a:r>
              <a:rPr lang="en-US" b="1" dirty="0" err="1" smtClean="0">
                <a:solidFill>
                  <a:srgbClr val="FF0066"/>
                </a:solidFill>
                <a:latin typeface="+mj-lt"/>
              </a:rPr>
              <a:t>GeV</a:t>
            </a:r>
            <a:r>
              <a:rPr lang="en-US" b="1" dirty="0" smtClean="0">
                <a:solidFill>
                  <a:srgbClr val="FF0066"/>
                </a:solidFill>
                <a:latin typeface="+mj-lt"/>
              </a:rPr>
              <a:t> </a:t>
            </a:r>
            <a:endParaRPr lang="en-US" b="1" dirty="0">
              <a:solidFill>
                <a:srgbClr val="FF006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vdis_collc_eff_both.png"/>
          <p:cNvPicPr>
            <a:picLocks noChangeAspect="1"/>
          </p:cNvPicPr>
          <p:nvPr/>
        </p:nvPicPr>
        <p:blipFill>
          <a:blip r:embed="rId2" cstate="print"/>
          <a:srcRect l="2542" t="7966" r="2542"/>
          <a:stretch>
            <a:fillRect/>
          </a:stretch>
        </p:blipFill>
        <p:spPr>
          <a:xfrm>
            <a:off x="304762" y="1533525"/>
            <a:ext cx="4800638" cy="4654873"/>
          </a:xfrm>
          <a:prstGeom prst="rect">
            <a:avLst/>
          </a:prstGeom>
        </p:spPr>
      </p:pic>
      <p:pic>
        <p:nvPicPr>
          <p:cNvPr id="3" name="Picture 2" descr="1a_pvdis_6by6_22deg_2.7gev.png"/>
          <p:cNvPicPr>
            <a:picLocks noChangeAspect="1"/>
          </p:cNvPicPr>
          <p:nvPr/>
        </p:nvPicPr>
        <p:blipFill>
          <a:blip r:embed="rId3" cstate="print"/>
          <a:srcRect t="5096" r="14175" b="6457"/>
          <a:stretch>
            <a:fillRect/>
          </a:stretch>
        </p:blipFill>
        <p:spPr>
          <a:xfrm>
            <a:off x="5410200" y="4305284"/>
            <a:ext cx="1825485" cy="2476516"/>
          </a:xfrm>
          <a:prstGeom prst="rect">
            <a:avLst/>
          </a:prstGeom>
        </p:spPr>
      </p:pic>
      <p:pic>
        <p:nvPicPr>
          <p:cNvPr id="4" name="Picture 3" descr="1b_pvdis_6by6_24.5deg_2.7gev.png"/>
          <p:cNvPicPr>
            <a:picLocks noChangeAspect="1"/>
          </p:cNvPicPr>
          <p:nvPr/>
        </p:nvPicPr>
        <p:blipFill>
          <a:blip r:embed="rId4" cstate="print"/>
          <a:srcRect l="555" t="5218" r="2803" b="3726"/>
          <a:stretch>
            <a:fillRect/>
          </a:stretch>
        </p:blipFill>
        <p:spPr>
          <a:xfrm>
            <a:off x="6175994" y="1398275"/>
            <a:ext cx="2129806" cy="3021325"/>
          </a:xfrm>
          <a:prstGeom prst="rect">
            <a:avLst/>
          </a:prstGeom>
        </p:spPr>
      </p:pic>
      <p:pic>
        <p:nvPicPr>
          <p:cNvPr id="5" name="Picture 4" descr="1b_pvdis_6by6_35deg_2.7gev.png"/>
          <p:cNvPicPr>
            <a:picLocks noChangeAspect="1"/>
          </p:cNvPicPr>
          <p:nvPr/>
        </p:nvPicPr>
        <p:blipFill>
          <a:blip r:embed="rId5" cstate="print"/>
          <a:srcRect t="3050" r="7854" b="4518"/>
          <a:stretch>
            <a:fillRect/>
          </a:stretch>
        </p:blipFill>
        <p:spPr>
          <a:xfrm>
            <a:off x="7315200" y="4305302"/>
            <a:ext cx="1749312" cy="24002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0"/>
            <a:ext cx="626966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FOCUSING</a:t>
            </a:r>
            <a:endParaRPr lang="en-US" sz="3500" dirty="0"/>
          </a:p>
        </p:txBody>
      </p:sp>
      <p:sp>
        <p:nvSpPr>
          <p:cNvPr id="7" name="Rectangle 6"/>
          <p:cNvSpPr/>
          <p:nvPr/>
        </p:nvSpPr>
        <p:spPr>
          <a:xfrm>
            <a:off x="152400" y="685800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Collection efficiency drops at the lowest and largest polar angles if we assume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x 6” </a:t>
            </a:r>
            <a:r>
              <a:rPr lang="en-US" sz="2200" dirty="0" smtClean="0">
                <a:latin typeface="Comic Sans MS" pitchFamily="66" charset="0"/>
              </a:rPr>
              <a:t>observer, </a:t>
            </a:r>
            <a:r>
              <a:rPr lang="en-US" sz="22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Winston cones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6096000"/>
            <a:ext cx="4114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 smtClean="0">
                <a:solidFill>
                  <a:srgbClr val="FF0066"/>
                </a:solidFill>
                <a:latin typeface="Comic Sans MS" pitchFamily="66" charset="0"/>
              </a:rPr>
              <a:t>Additional optimization necessary for PVDIS! </a:t>
            </a:r>
            <a:endParaRPr lang="en-US" sz="19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6200" y="1381125"/>
            <a:ext cx="4732020" cy="4654868"/>
            <a:chOff x="76200" y="1381125"/>
            <a:chExt cx="5257800" cy="5172075"/>
          </a:xfrm>
        </p:grpSpPr>
        <p:pic>
          <p:nvPicPr>
            <p:cNvPr id="2" name="Picture 1" descr="photoelectrons_pvdis.png"/>
            <p:cNvPicPr>
              <a:picLocks noChangeAspect="1"/>
            </p:cNvPicPr>
            <p:nvPr/>
          </p:nvPicPr>
          <p:blipFill>
            <a:blip r:embed="rId2" cstate="print"/>
            <a:srcRect l="3898" t="7966" r="2542"/>
            <a:stretch>
              <a:fillRect/>
            </a:stretch>
          </p:blipFill>
          <p:spPr>
            <a:xfrm>
              <a:off x="76200" y="1381125"/>
              <a:ext cx="5257800" cy="51720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16867" y="5562600"/>
              <a:ext cx="685800" cy="2286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60657" y="304800"/>
            <a:ext cx="3630943" cy="2556506"/>
            <a:chOff x="5284457" y="762000"/>
            <a:chExt cx="3630943" cy="2556506"/>
          </a:xfrm>
        </p:grpSpPr>
        <p:pic>
          <p:nvPicPr>
            <p:cNvPr id="5" name="Picture 4" descr="1b_pvdis_6by6_24.5deg_2.7gev.png"/>
            <p:cNvPicPr>
              <a:picLocks noChangeAspect="1"/>
            </p:cNvPicPr>
            <p:nvPr/>
          </p:nvPicPr>
          <p:blipFill>
            <a:blip r:embed="rId3" cstate="print"/>
            <a:srcRect l="555" t="5218" r="2803" b="3726"/>
            <a:stretch>
              <a:fillRect/>
            </a:stretch>
          </p:blipFill>
          <p:spPr>
            <a:xfrm>
              <a:off x="5284457" y="762000"/>
              <a:ext cx="1802143" cy="255650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034938" y="838200"/>
              <a:ext cx="1880462" cy="1815516"/>
              <a:chOff x="4986577" y="669251"/>
              <a:chExt cx="2938223" cy="2836743"/>
            </a:xfrm>
          </p:grpSpPr>
          <p:grpSp>
            <p:nvGrpSpPr>
              <p:cNvPr id="7" name="Group 14"/>
              <p:cNvGrpSpPr/>
              <p:nvPr/>
            </p:nvGrpSpPr>
            <p:grpSpPr>
              <a:xfrm>
                <a:off x="5715000" y="1295400"/>
                <a:ext cx="2209800" cy="2209800"/>
                <a:chOff x="5715000" y="1295400"/>
                <a:chExt cx="2209800" cy="2209800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5791200" y="1371600"/>
                  <a:ext cx="2072640" cy="2072640"/>
                  <a:chOff x="2133600" y="2895600"/>
                  <a:chExt cx="2590800" cy="2590800"/>
                </a:xfrm>
              </p:grpSpPr>
              <p:sp>
                <p:nvSpPr>
                  <p:cNvPr id="14" name="Rectangle 13"/>
                  <p:cNvSpPr/>
                  <p:nvPr/>
                </p:nvSpPr>
                <p:spPr>
                  <a:xfrm>
                    <a:off x="2133600" y="28956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4"/>
                  <p:cNvSpPr/>
                  <p:nvPr/>
                </p:nvSpPr>
                <p:spPr>
                  <a:xfrm>
                    <a:off x="3048000" y="28956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5"/>
                  <p:cNvSpPr/>
                  <p:nvPr/>
                </p:nvSpPr>
                <p:spPr>
                  <a:xfrm>
                    <a:off x="3962400" y="28956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6"/>
                  <p:cNvSpPr/>
                  <p:nvPr/>
                </p:nvSpPr>
                <p:spPr>
                  <a:xfrm>
                    <a:off x="2133600" y="38100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7"/>
                  <p:cNvSpPr/>
                  <p:nvPr/>
                </p:nvSpPr>
                <p:spPr>
                  <a:xfrm>
                    <a:off x="3048000" y="38100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8"/>
                  <p:cNvSpPr/>
                  <p:nvPr/>
                </p:nvSpPr>
                <p:spPr>
                  <a:xfrm>
                    <a:off x="3962400" y="38100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9"/>
                  <p:cNvSpPr/>
                  <p:nvPr/>
                </p:nvSpPr>
                <p:spPr>
                  <a:xfrm>
                    <a:off x="2133600" y="47244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10"/>
                  <p:cNvSpPr/>
                  <p:nvPr/>
                </p:nvSpPr>
                <p:spPr>
                  <a:xfrm>
                    <a:off x="3048000" y="47244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11"/>
                  <p:cNvSpPr/>
                  <p:nvPr/>
                </p:nvSpPr>
                <p:spPr>
                  <a:xfrm>
                    <a:off x="3962400" y="4724400"/>
                    <a:ext cx="762000" cy="762000"/>
                  </a:xfrm>
                  <a:prstGeom prst="rect">
                    <a:avLst/>
                  </a:prstGeom>
                  <a:solidFill>
                    <a:srgbClr val="B4EEF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5715000" y="1295400"/>
                  <a:ext cx="2209800" cy="22098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rot="5400000">
                <a:off x="4457700" y="2400300"/>
                <a:ext cx="2209800" cy="1588"/>
              </a:xfrm>
              <a:prstGeom prst="straightConnector1">
                <a:avLst/>
              </a:prstGeom>
              <a:ln>
                <a:solidFill>
                  <a:srgbClr val="FF0066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4986577" y="2209800"/>
                <a:ext cx="531395" cy="461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66"/>
                    </a:solidFill>
                    <a:latin typeface="Comic Sans MS" pitchFamily="66" charset="0"/>
                  </a:rPr>
                  <a:t>6”</a:t>
                </a:r>
                <a:endParaRPr lang="en-US" dirty="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5715000" y="1143000"/>
                <a:ext cx="2209800" cy="1588"/>
              </a:xfrm>
              <a:prstGeom prst="straightConnector1">
                <a:avLst/>
              </a:prstGeom>
              <a:ln>
                <a:solidFill>
                  <a:srgbClr val="FF0066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6532385" y="669251"/>
                <a:ext cx="531396" cy="461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66"/>
                    </a:solidFill>
                    <a:latin typeface="Comic Sans MS" pitchFamily="66" charset="0"/>
                  </a:rPr>
                  <a:t>6”</a:t>
                </a:r>
                <a:endParaRPr lang="en-US" dirty="0">
                  <a:solidFill>
                    <a:srgbClr val="FF0066"/>
                  </a:solidFill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6477000" y="1066800"/>
              <a:ext cx="838200" cy="381000"/>
            </a:xfrm>
            <a:prstGeom prst="straightConnector1">
              <a:avLst/>
            </a:prstGeom>
            <a:ln>
              <a:solidFill>
                <a:srgbClr val="0099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52400" y="678359"/>
            <a:ext cx="495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For now estimation for the PMT option only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0"/>
            <a:ext cx="57935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PVDIS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Cherenkov: SIGNAL</a:t>
            </a:r>
            <a:endParaRPr lang="en-US" sz="3500" dirty="0"/>
          </a:p>
        </p:txBody>
      </p:sp>
      <p:pic>
        <p:nvPicPr>
          <p:cNvPr id="30" name="Picture 29" descr="longer_path.png"/>
          <p:cNvPicPr>
            <a:picLocks noChangeAspect="1"/>
          </p:cNvPicPr>
          <p:nvPr/>
        </p:nvPicPr>
        <p:blipFill>
          <a:blip r:embed="rId4" cstate="print"/>
          <a:srcRect t="5768" r="21168" b="4294"/>
          <a:stretch>
            <a:fillRect/>
          </a:stretch>
        </p:blipFill>
        <p:spPr>
          <a:xfrm>
            <a:off x="7477266" y="3810000"/>
            <a:ext cx="1666734" cy="23241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24400" y="2845713"/>
            <a:ext cx="2819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Two features</a:t>
            </a:r>
            <a:r>
              <a:rPr lang="en-US" sz="2200" dirty="0" smtClean="0">
                <a:latin typeface="Comic Sans MS" pitchFamily="66" charset="0"/>
              </a:rPr>
              <a:t>: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0600" y="3200400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Between 23 deg and 32 deg the number of </a:t>
            </a:r>
            <a:r>
              <a:rPr lang="en-US" dirty="0" err="1" smtClean="0">
                <a:latin typeface="Comic Sans MS" pitchFamily="66" charset="0"/>
              </a:rPr>
              <a:t>p.e</a:t>
            </a:r>
            <a:r>
              <a:rPr lang="en-US" dirty="0" smtClean="0">
                <a:latin typeface="Comic Sans MS" pitchFamily="66" charset="0"/>
              </a:rPr>
              <a:t>. increases: gas length correlation 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876800" y="4161472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Sharp drop at low and high polar angles: collection efficiency correlation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6200" y="6088559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Even with poor collection efficiency we get enough </a:t>
            </a:r>
            <a:r>
              <a:rPr lang="en-US" sz="2100" dirty="0" err="1" smtClean="0">
                <a:latin typeface="Comic Sans MS" pitchFamily="66" charset="0"/>
              </a:rPr>
              <a:t>p.e</a:t>
            </a:r>
            <a:r>
              <a:rPr lang="en-US" sz="2100" dirty="0" smtClean="0">
                <a:latin typeface="Comic Sans MS" pitchFamily="66" charset="0"/>
              </a:rPr>
              <a:t>. with C4F10; not the case with CF4</a:t>
            </a:r>
            <a:endParaRPr lang="en-US" sz="21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3455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Requirements</a:t>
            </a:r>
            <a:endParaRPr lang="en-US" sz="3500" dirty="0"/>
          </a:p>
        </p:txBody>
      </p:sp>
      <p:sp>
        <p:nvSpPr>
          <p:cNvPr id="15" name="Rectangle 14"/>
          <p:cNvSpPr/>
          <p:nvPr/>
        </p:nvSpPr>
        <p:spPr>
          <a:xfrm>
            <a:off x="0" y="609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It has to work in a “non-negligible magnetic field” environment</a:t>
            </a:r>
            <a:endParaRPr lang="en-US" sz="21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1066800"/>
            <a:ext cx="9144000" cy="5486400"/>
            <a:chOff x="0" y="1143000"/>
            <a:chExt cx="9144000" cy="548640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1143000"/>
              <a:ext cx="5779008" cy="4572000"/>
              <a:chOff x="0" y="1524000"/>
              <a:chExt cx="5779008" cy="45720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1706880"/>
                <a:ext cx="5779008" cy="4389120"/>
                <a:chOff x="838200" y="1219200"/>
                <a:chExt cx="6019800" cy="4572000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8917" t="26042" r="24817" b="11458"/>
                <a:stretch>
                  <a:fillRect/>
                </a:stretch>
              </p:blipFill>
              <p:spPr bwMode="auto">
                <a:xfrm>
                  <a:off x="838200" y="1219200"/>
                  <a:ext cx="6019800" cy="457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7" name="Straight Connector 6"/>
                <p:cNvCxnSpPr/>
                <p:nvPr/>
              </p:nvCxnSpPr>
              <p:spPr>
                <a:xfrm rot="5400000" flipH="1" flipV="1">
                  <a:off x="3364992" y="3447288"/>
                  <a:ext cx="4038600" cy="0"/>
                </a:xfrm>
                <a:prstGeom prst="line">
                  <a:avLst/>
                </a:prstGeom>
                <a:ln w="190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 flipH="1" flipV="1">
                  <a:off x="3657600" y="3467100"/>
                  <a:ext cx="4038600" cy="0"/>
                </a:xfrm>
                <a:prstGeom prst="line">
                  <a:avLst/>
                </a:prstGeom>
                <a:ln w="190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325880" y="2103120"/>
                  <a:ext cx="5410200" cy="0"/>
                </a:xfrm>
                <a:prstGeom prst="line">
                  <a:avLst/>
                </a:prstGeom>
                <a:ln w="190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325880" y="1847088"/>
                  <a:ext cx="5410200" cy="0"/>
                </a:xfrm>
                <a:prstGeom prst="line">
                  <a:avLst/>
                </a:prstGeom>
                <a:ln w="1905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917" t="83551" r="24817" b="11458"/>
              <a:stretch>
                <a:fillRect/>
              </a:stretch>
            </p:blipFill>
            <p:spPr bwMode="auto">
              <a:xfrm>
                <a:off x="0" y="1524000"/>
                <a:ext cx="5779008" cy="350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" name="Picture 2" descr="b_field_for_cher.png"/>
            <p:cNvPicPr>
              <a:picLocks noChangeAspect="1"/>
            </p:cNvPicPr>
            <p:nvPr/>
          </p:nvPicPr>
          <p:blipFill>
            <a:blip r:embed="rId3" cstate="print"/>
            <a:srcRect l="4394" t="8579" b="5630"/>
            <a:stretch>
              <a:fillRect/>
            </a:stretch>
          </p:blipFill>
          <p:spPr>
            <a:xfrm>
              <a:off x="3962400" y="3581400"/>
              <a:ext cx="5181600" cy="3048000"/>
            </a:xfrm>
            <a:prstGeom prst="rect">
              <a:avLst/>
            </a:prstGeom>
          </p:spPr>
        </p:pic>
        <p:sp>
          <p:nvSpPr>
            <p:cNvPr id="16" name="Bent-Up Arrow 15"/>
            <p:cNvSpPr/>
            <p:nvPr/>
          </p:nvSpPr>
          <p:spPr>
            <a:xfrm flipV="1">
              <a:off x="4648200" y="2057400"/>
              <a:ext cx="4495800" cy="1600200"/>
            </a:xfrm>
            <a:prstGeom prst="bentUpArrow">
              <a:avLst>
                <a:gd name="adj1" fmla="val 1471"/>
                <a:gd name="adj2" fmla="val 9118"/>
                <a:gd name="adj3" fmla="val 25000"/>
              </a:avLst>
            </a:prstGeom>
            <a:noFill/>
            <a:ln w="95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15000" y="2228671"/>
              <a:ext cx="312420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 err="1" smtClean="0">
                  <a:solidFill>
                    <a:srgbClr val="FF0066"/>
                  </a:solidFill>
                  <a:latin typeface="Comic Sans MS" pitchFamily="66" charset="0"/>
                </a:rPr>
                <a:t>BaBar</a:t>
              </a:r>
              <a:r>
                <a:rPr lang="en-US" sz="1900" dirty="0" smtClean="0">
                  <a:solidFill>
                    <a:srgbClr val="FF0066"/>
                  </a:solidFill>
                  <a:latin typeface="Comic Sans MS" pitchFamily="66" charset="0"/>
                </a:rPr>
                <a:t> B field </a:t>
              </a:r>
              <a:r>
                <a:rPr lang="en-US" sz="1900" dirty="0" smtClean="0">
                  <a:latin typeface="Comic Sans MS" pitchFamily="66" charset="0"/>
                </a:rPr>
                <a:t>(gauss) in the region where the photon detector would sit (L.-G. SIDIS &amp; PVDIS)</a:t>
              </a:r>
              <a:endParaRPr lang="en-US" sz="1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54629" y="3581400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y (cm)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29862" y="6107668"/>
              <a:ext cx="75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z (cm)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646747"/>
            <a:ext cx="3962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Good coverage in </a:t>
            </a:r>
            <a:r>
              <a:rPr lang="en-US" sz="2100" dirty="0" err="1" smtClean="0">
                <a:latin typeface="Comic Sans MS" pitchFamily="66" charset="0"/>
              </a:rPr>
              <a:t>azimuthal</a:t>
            </a:r>
            <a:r>
              <a:rPr lang="en-US" sz="2100" dirty="0" smtClean="0">
                <a:latin typeface="Comic Sans MS" pitchFamily="66" charset="0"/>
              </a:rPr>
              <a:t> angle</a:t>
            </a:r>
            <a:endParaRPr lang="en-US" sz="2100" dirty="0"/>
          </a:p>
        </p:txBody>
      </p:sp>
      <p:sp>
        <p:nvSpPr>
          <p:cNvPr id="21" name="Rectangle 20"/>
          <p:cNvSpPr/>
          <p:nvPr/>
        </p:nvSpPr>
        <p:spPr>
          <a:xfrm>
            <a:off x="0" y="6324600"/>
            <a:ext cx="4267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latin typeface="Comic Sans MS" pitchFamily="66" charset="0"/>
              </a:rPr>
              <a:t>Withstand high rates, “quiet”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6400800" y="1611868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omic Sans MS" pitchFamily="66" charset="0"/>
              </a:rPr>
              <a:t>an example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6639" y="2645658"/>
            <a:ext cx="439896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smtClean="0">
                <a:solidFill>
                  <a:srgbClr val="FF0066"/>
                </a:solidFill>
                <a:latin typeface="Algerian" pitchFamily="82" charset="0"/>
              </a:rPr>
              <a:t>BACKUP SLIDES</a:t>
            </a:r>
            <a:endParaRPr lang="en-US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999827"/>
            <a:ext cx="82296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Mirror section mounting trials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static deformation, due to gravity. 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Autodesk Inventor simulation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Content Placeholder 3"/>
          <p:cNvGraphicFramePr>
            <a:graphicFrameLocks noChangeAspect="1"/>
          </p:cNvGraphicFramePr>
          <p:nvPr/>
        </p:nvGraphicFramePr>
        <p:xfrm>
          <a:off x="838200" y="2295227"/>
          <a:ext cx="3456706" cy="2141537"/>
        </p:xfrm>
        <a:graphic>
          <a:graphicData uri="http://schemas.openxmlformats.org/presentationml/2006/ole">
            <p:oleObj spid="_x0000_s26626" name="Acrobat Document" r:id="rId3" imgW="20512800" imgH="12702600" progId="AcroExch.Document.7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76800" y="2295227"/>
          <a:ext cx="3352800" cy="2077165"/>
        </p:xfrm>
        <a:graphic>
          <a:graphicData uri="http://schemas.openxmlformats.org/presentationml/2006/ole">
            <p:oleObj spid="_x0000_s26627" name="Acrobat Document" r:id="rId4" imgW="20512800" imgH="12702600" progId="AcroExch.Document.7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38200" y="4733627"/>
          <a:ext cx="3429000" cy="2124373"/>
        </p:xfrm>
        <a:graphic>
          <a:graphicData uri="http://schemas.openxmlformats.org/presentationml/2006/ole">
            <p:oleObj spid="_x0000_s26628" name="Acrobat Document" r:id="rId5" imgW="20512800" imgH="12702600" progId="AcroExch.Document.7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876800" y="4733627"/>
          <a:ext cx="3352800" cy="2077165"/>
        </p:xfrm>
        <a:graphic>
          <a:graphicData uri="http://schemas.openxmlformats.org/presentationml/2006/ole">
            <p:oleObj spid="_x0000_s26629" name="Acrobat Document" r:id="rId6" imgW="20512800" imgH="12702600" progId="AcroExch.Document.7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0"/>
            <a:ext cx="62520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One slide from </a:t>
            </a:r>
            <a:r>
              <a:rPr lang="en-US" sz="3500" dirty="0" err="1" smtClean="0">
                <a:solidFill>
                  <a:srgbClr val="0066FF"/>
                </a:solidFill>
                <a:latin typeface="Algerian" pitchFamily="82" charset="0"/>
              </a:rPr>
              <a:t>gary</a:t>
            </a:r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 swift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1381125"/>
            <a:ext cx="5029200" cy="5400675"/>
            <a:chOff x="1219200" y="838200"/>
            <a:chExt cx="5029200" cy="5400675"/>
          </a:xfrm>
        </p:grpSpPr>
        <p:pic>
          <p:nvPicPr>
            <p:cNvPr id="2" name="Picture 1" descr="sidis_gem_12by12_photo_and_6by6.png"/>
            <p:cNvPicPr>
              <a:picLocks noChangeAspect="1"/>
            </p:cNvPicPr>
            <p:nvPr/>
          </p:nvPicPr>
          <p:blipFill>
            <a:blip r:embed="rId2" cstate="print"/>
            <a:srcRect l="12034" t="3898" r="3898"/>
            <a:stretch>
              <a:fillRect/>
            </a:stretch>
          </p:blipFill>
          <p:spPr>
            <a:xfrm>
              <a:off x="1524000" y="838200"/>
              <a:ext cx="4724400" cy="5400675"/>
            </a:xfrm>
            <a:prstGeom prst="rect">
              <a:avLst/>
            </a:prstGeom>
          </p:spPr>
        </p:pic>
        <p:pic>
          <p:nvPicPr>
            <p:cNvPr id="3" name="Picture 2" descr="sidis_gem_12by12_photo_and_6by6.png"/>
            <p:cNvPicPr>
              <a:picLocks noChangeAspect="1"/>
            </p:cNvPicPr>
            <p:nvPr/>
          </p:nvPicPr>
          <p:blipFill>
            <a:blip r:embed="rId2" cstate="print"/>
            <a:srcRect l="6610" t="49831" r="89322"/>
            <a:stretch>
              <a:fillRect/>
            </a:stretch>
          </p:blipFill>
          <p:spPr>
            <a:xfrm>
              <a:off x="1219200" y="2133600"/>
              <a:ext cx="228600" cy="28194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52400" y="0"/>
            <a:ext cx="66816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Signal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26629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66FF"/>
                </a:solidFill>
                <a:latin typeface="Comic Sans MS" pitchFamily="66" charset="0"/>
              </a:rPr>
              <a:t>The GEM option 2</a:t>
            </a:r>
            <a:endParaRPr lang="en-US" sz="2200" b="1" u="sng" dirty="0">
              <a:solidFill>
                <a:srgbClr val="00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135559"/>
            <a:ext cx="7696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Use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X 6” GEMs + </a:t>
            </a:r>
            <a:r>
              <a:rPr lang="en-US" sz="2200" dirty="0" err="1" smtClean="0">
                <a:solidFill>
                  <a:srgbClr val="FF0066"/>
                </a:solidFill>
                <a:latin typeface="Comic Sans MS" pitchFamily="66" charset="0"/>
              </a:rPr>
              <a:t>CsI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, </a:t>
            </a:r>
            <a:r>
              <a:rPr lang="en-US" sz="2200" b="1" dirty="0" smtClean="0">
                <a:latin typeface="Comic Sans MS" pitchFamily="66" charset="0"/>
              </a:rPr>
              <a:t>with</a:t>
            </a:r>
            <a:r>
              <a:rPr lang="en-US" sz="2200" dirty="0" smtClean="0">
                <a:latin typeface="Comic Sans MS" pitchFamily="66" charset="0"/>
              </a:rPr>
              <a:t> Winston cones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257800" y="1763048"/>
            <a:ext cx="3886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Slightly </a:t>
            </a:r>
            <a:r>
              <a:rPr lang="en-US" sz="2000" dirty="0" smtClean="0">
                <a:solidFill>
                  <a:srgbClr val="FF0066"/>
                </a:solidFill>
                <a:latin typeface="Comic Sans MS" pitchFamily="66" charset="0"/>
              </a:rPr>
              <a:t>smaller signal than for 12” X 12” </a:t>
            </a:r>
            <a:r>
              <a:rPr lang="en-US" sz="2000" dirty="0" smtClean="0">
                <a:latin typeface="Comic Sans MS" pitchFamily="66" charset="0"/>
              </a:rPr>
              <a:t>due to photon absorption by cones but still pretty good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257800" y="3733800"/>
            <a:ext cx="426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The GEM option is pending on: </a:t>
            </a:r>
            <a:endParaRPr lang="en-US" sz="19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4438471"/>
            <a:ext cx="29177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Noise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Cost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Background estimates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collaboration </a:t>
            </a:r>
            <a:r>
              <a:rPr lang="en-US" dirty="0" err="1" smtClean="0">
                <a:latin typeface="Comic Sans MS" pitchFamily="66" charset="0"/>
              </a:rPr>
              <a:t>comitment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625" t="30208" r="19766" b="8333"/>
          <a:stretch>
            <a:fillRect/>
          </a:stretch>
        </p:blipFill>
        <p:spPr bwMode="auto">
          <a:xfrm>
            <a:off x="762000" y="1386781"/>
            <a:ext cx="7589508" cy="539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0"/>
            <a:ext cx="906049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Photon Detector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152400" y="685800"/>
            <a:ext cx="77684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Gaseous Electron Multiplier + </a:t>
            </a:r>
            <a:r>
              <a:rPr lang="en-US" sz="2100" b="1" u="sng" dirty="0" err="1" smtClean="0">
                <a:solidFill>
                  <a:srgbClr val="0066FF"/>
                </a:solidFill>
                <a:latin typeface="Comic Sans MS" pitchFamily="66" charset="0"/>
              </a:rPr>
              <a:t>CsI</a:t>
            </a:r>
            <a:r>
              <a:rPr lang="en-US" sz="2100" b="1" u="sng" dirty="0" smtClean="0">
                <a:solidFill>
                  <a:srgbClr val="0066FF"/>
                </a:solidFill>
                <a:latin typeface="Comic Sans MS" pitchFamily="66" charset="0"/>
              </a:rPr>
              <a:t>: lessons from PHENIX</a:t>
            </a:r>
            <a:endParaRPr lang="en-US" sz="2100" b="1" u="sng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69019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Optical system</a:t>
            </a:r>
            <a:endParaRPr lang="en-US" sz="3500" dirty="0"/>
          </a:p>
        </p:txBody>
      </p:sp>
      <p:grpSp>
        <p:nvGrpSpPr>
          <p:cNvPr id="9" name="Group 8"/>
          <p:cNvGrpSpPr/>
          <p:nvPr/>
        </p:nvGrpSpPr>
        <p:grpSpPr>
          <a:xfrm>
            <a:off x="1" y="685800"/>
            <a:ext cx="9155111" cy="3656656"/>
            <a:chOff x="1" y="2944743"/>
            <a:chExt cx="9155111" cy="3656656"/>
          </a:xfrm>
        </p:grpSpPr>
        <p:pic>
          <p:nvPicPr>
            <p:cNvPr id="3" name="Picture 2" descr="no_field_2gev_elec.png"/>
            <p:cNvPicPr>
              <a:picLocks noChangeAspect="1"/>
            </p:cNvPicPr>
            <p:nvPr/>
          </p:nvPicPr>
          <p:blipFill>
            <a:blip r:embed="rId3" cstate="print"/>
            <a:srcRect t="31111" r="10542" b="1111"/>
            <a:stretch>
              <a:fillRect/>
            </a:stretch>
          </p:blipFill>
          <p:spPr>
            <a:xfrm>
              <a:off x="1" y="2944743"/>
              <a:ext cx="4892643" cy="3656656"/>
            </a:xfrm>
            <a:prstGeom prst="rect">
              <a:avLst/>
            </a:prstGeom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4446588" y="3554343"/>
            <a:ext cx="2170112" cy="1219200"/>
          </p:xfrm>
          <a:graphic>
            <a:graphicData uri="http://schemas.openxmlformats.org/presentationml/2006/ole">
              <p:oleObj spid="_x0000_s1026" name="Equation" r:id="rId4" imgW="799920" imgH="469800" progId="Equation.3">
                <p:embed/>
              </p:oleObj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048000" y="4621143"/>
              <a:ext cx="60198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sz="2200" dirty="0" smtClean="0">
                  <a:latin typeface="Comic Sans MS" pitchFamily="66" charset="0"/>
                </a:rPr>
                <a:t> </a:t>
              </a:r>
              <a:r>
                <a:rPr lang="en-US" sz="2100" dirty="0" smtClean="0">
                  <a:latin typeface="Comic Sans MS" pitchFamily="66" charset="0"/>
                </a:rPr>
                <a:t>Focusing optimized for central ray: </a:t>
              </a:r>
            </a:p>
            <a:p>
              <a:r>
                <a:rPr lang="en-US" sz="2100" dirty="0" smtClean="0">
                  <a:latin typeface="Comic Sans MS" pitchFamily="66" charset="0"/>
                </a:rPr>
                <a:t>for SIDIS kinematics (</a:t>
              </a:r>
              <a:r>
                <a:rPr lang="en-US" sz="2100" dirty="0" err="1" smtClean="0">
                  <a:latin typeface="Comic Sans MS" pitchFamily="66" charset="0"/>
                </a:rPr>
                <a:t>BaBar</a:t>
              </a:r>
              <a:r>
                <a:rPr lang="en-US" sz="2100" dirty="0" smtClean="0">
                  <a:latin typeface="Comic Sans MS" pitchFamily="66" charset="0"/>
                </a:rPr>
                <a:t>) =&gt; (9.3 + 14.3)/2 = 11.8 deg </a:t>
              </a:r>
              <a:endParaRPr lang="en-US" sz="2100" dirty="0"/>
            </a:p>
          </p:txBody>
        </p:sp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6400800" y="3144768"/>
            <a:ext cx="2754312" cy="1514475"/>
          </p:xfrm>
          <a:graphic>
            <a:graphicData uri="http://schemas.openxmlformats.org/presentationml/2006/ole">
              <p:oleObj spid="_x0000_s1027" name="Equation" r:id="rId5" imgW="1015920" imgH="583920" progId="Equation.3">
                <p:embed/>
              </p:oleObj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2514600" y="5695890"/>
              <a:ext cx="6629400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sz="2200" dirty="0" smtClean="0">
                  <a:latin typeface="Comic Sans MS" pitchFamily="66" charset="0"/>
                </a:rPr>
                <a:t> </a:t>
              </a:r>
              <a:r>
                <a:rPr lang="en-US" sz="2100" dirty="0" smtClean="0">
                  <a:latin typeface="Comic Sans MS" pitchFamily="66" charset="0"/>
                </a:rPr>
                <a:t>Assumes small angle between central ray and rays corresponding to min and max polar angles</a:t>
              </a:r>
              <a:endParaRPr lang="en-US" sz="2100" dirty="0"/>
            </a:p>
          </p:txBody>
        </p:sp>
      </p:grpSp>
      <p:pic>
        <p:nvPicPr>
          <p:cNvPr id="10" name="Picture 9" descr="mirror_front.png"/>
          <p:cNvPicPr>
            <a:picLocks noChangeAspect="1"/>
          </p:cNvPicPr>
          <p:nvPr/>
        </p:nvPicPr>
        <p:blipFill>
          <a:blip r:embed="rId6" cstate="print"/>
          <a:srcRect t="18731" r="14996" b="17241"/>
          <a:stretch>
            <a:fillRect/>
          </a:stretch>
        </p:blipFill>
        <p:spPr>
          <a:xfrm>
            <a:off x="6515251" y="4343400"/>
            <a:ext cx="1942949" cy="2457456"/>
          </a:xfrm>
          <a:prstGeom prst="rect">
            <a:avLst/>
          </a:prstGeom>
        </p:spPr>
      </p:pic>
      <p:pic>
        <p:nvPicPr>
          <p:cNvPr id="11" name="Picture 10" descr="mirror_perp.png"/>
          <p:cNvPicPr>
            <a:picLocks noChangeAspect="1"/>
          </p:cNvPicPr>
          <p:nvPr/>
        </p:nvPicPr>
        <p:blipFill>
          <a:blip r:embed="rId7" cstate="print"/>
          <a:srcRect l="13795" t="7548" r="31026" b="9423"/>
          <a:stretch>
            <a:fillRect/>
          </a:stretch>
        </p:blipFill>
        <p:spPr>
          <a:xfrm>
            <a:off x="8503922" y="4175767"/>
            <a:ext cx="487678" cy="2682233"/>
          </a:xfrm>
          <a:prstGeom prst="rect">
            <a:avLst/>
          </a:prstGeom>
        </p:spPr>
      </p:pic>
      <p:pic>
        <p:nvPicPr>
          <p:cNvPr id="13" name="Picture 12" descr="nice_babar.png"/>
          <p:cNvPicPr>
            <a:picLocks noChangeAspect="1"/>
          </p:cNvPicPr>
          <p:nvPr/>
        </p:nvPicPr>
        <p:blipFill>
          <a:blip r:embed="rId8" cstate="print"/>
          <a:srcRect t="13333" r="42363" b="12222"/>
          <a:stretch>
            <a:fillRect/>
          </a:stretch>
        </p:blipFill>
        <p:spPr>
          <a:xfrm>
            <a:off x="269006" y="4419600"/>
            <a:ext cx="1788394" cy="2360970"/>
          </a:xfrm>
          <a:prstGeom prst="rect">
            <a:avLst/>
          </a:prstGeom>
        </p:spPr>
      </p:pic>
      <p:pic>
        <p:nvPicPr>
          <p:cNvPr id="14" name="Picture 13" descr="tank_with_rays.png"/>
          <p:cNvPicPr>
            <a:picLocks noChangeAspect="1"/>
          </p:cNvPicPr>
          <p:nvPr/>
        </p:nvPicPr>
        <p:blipFill>
          <a:blip r:embed="rId9" cstate="print"/>
          <a:srcRect l="-3327" r="2655"/>
          <a:stretch>
            <a:fillRect/>
          </a:stretch>
        </p:blipFill>
        <p:spPr>
          <a:xfrm>
            <a:off x="2133600" y="4114800"/>
            <a:ext cx="2305680" cy="2710857"/>
          </a:xfrm>
          <a:prstGeom prst="rect">
            <a:avLst/>
          </a:prstGeom>
        </p:spPr>
      </p:pic>
      <p:pic>
        <p:nvPicPr>
          <p:cNvPr id="15" name="Picture 14" descr="tank_from_back.png"/>
          <p:cNvPicPr>
            <a:picLocks noChangeAspect="1"/>
          </p:cNvPicPr>
          <p:nvPr/>
        </p:nvPicPr>
        <p:blipFill>
          <a:blip r:embed="rId10" cstate="print"/>
          <a:srcRect t="11323" r="5659" b="10151"/>
          <a:stretch>
            <a:fillRect/>
          </a:stretch>
        </p:blipFill>
        <p:spPr>
          <a:xfrm>
            <a:off x="4364489" y="4331953"/>
            <a:ext cx="2188711" cy="22974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788313"/>
            <a:ext cx="30171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0066"/>
                </a:solidFill>
                <a:latin typeface="Comic Sans MS" pitchFamily="66" charset="0"/>
              </a:rPr>
              <a:t>One spherical mirror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71577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Focusing</a:t>
            </a:r>
            <a:endParaRPr lang="en-US" sz="35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" y="3124200"/>
            <a:ext cx="9122663" cy="3581400"/>
            <a:chOff x="1" y="3276600"/>
            <a:chExt cx="9122663" cy="3581400"/>
          </a:xfrm>
        </p:grpSpPr>
        <p:pic>
          <p:nvPicPr>
            <p:cNvPr id="10" name="Picture 9" descr="sidis_spotsize_12by12_2.5gev.png"/>
            <p:cNvPicPr>
              <a:picLocks noChangeAspect="1"/>
            </p:cNvPicPr>
            <p:nvPr/>
          </p:nvPicPr>
          <p:blipFill>
            <a:blip r:embed="rId2" cstate="print"/>
            <a:srcRect l="50000" t="7778" b="25555"/>
            <a:stretch>
              <a:fillRect/>
            </a:stretch>
          </p:blipFill>
          <p:spPr>
            <a:xfrm>
              <a:off x="3048000" y="3834369"/>
              <a:ext cx="3023616" cy="3023631"/>
            </a:xfrm>
            <a:prstGeom prst="rect">
              <a:avLst/>
            </a:prstGeom>
          </p:spPr>
        </p:pic>
        <p:pic>
          <p:nvPicPr>
            <p:cNvPr id="11" name="Picture 10" descr="sidis_spotsize_14by12_1.5gev.png"/>
            <p:cNvPicPr>
              <a:picLocks noChangeAspect="1"/>
            </p:cNvPicPr>
            <p:nvPr/>
          </p:nvPicPr>
          <p:blipFill>
            <a:blip r:embed="rId3" cstate="print"/>
            <a:srcRect l="49167" t="7778" b="25555"/>
            <a:stretch>
              <a:fillRect/>
            </a:stretch>
          </p:blipFill>
          <p:spPr>
            <a:xfrm>
              <a:off x="1" y="3834369"/>
              <a:ext cx="3073989" cy="3023631"/>
            </a:xfrm>
            <a:prstGeom prst="rect">
              <a:avLst/>
            </a:prstGeom>
          </p:spPr>
        </p:pic>
        <p:pic>
          <p:nvPicPr>
            <p:cNvPr id="12" name="Picture 11" descr="sidis_spotsize_13by12_3.5gev.png"/>
            <p:cNvPicPr>
              <a:picLocks noChangeAspect="1"/>
            </p:cNvPicPr>
            <p:nvPr/>
          </p:nvPicPr>
          <p:blipFill>
            <a:blip r:embed="rId4" cstate="print"/>
            <a:srcRect l="50000" t="7778" b="26667"/>
            <a:stretch>
              <a:fillRect/>
            </a:stretch>
          </p:blipFill>
          <p:spPr>
            <a:xfrm>
              <a:off x="6099048" y="3884803"/>
              <a:ext cx="3023616" cy="2973197"/>
            </a:xfrm>
            <a:prstGeom prst="rect">
              <a:avLst/>
            </a:prstGeom>
          </p:spPr>
        </p:pic>
        <p:pic>
          <p:nvPicPr>
            <p:cNvPr id="14" name="Picture 13" descr="sidis_spotsize_14by12_1.5gev.png"/>
            <p:cNvPicPr>
              <a:picLocks noChangeAspect="1"/>
            </p:cNvPicPr>
            <p:nvPr/>
          </p:nvPicPr>
          <p:blipFill>
            <a:blip r:embed="rId3" cstate="print"/>
            <a:srcRect l="90750" t="20560" r="3123" b="70380"/>
            <a:stretch>
              <a:fillRect/>
            </a:stretch>
          </p:blipFill>
          <p:spPr>
            <a:xfrm>
              <a:off x="2362200" y="3276600"/>
              <a:ext cx="609600" cy="675993"/>
            </a:xfrm>
            <a:prstGeom prst="rect">
              <a:avLst/>
            </a:prstGeom>
          </p:spPr>
        </p:pic>
        <p:pic>
          <p:nvPicPr>
            <p:cNvPr id="15" name="Picture 14" descr="sidis_spotsize_12by12_2.5gev.png"/>
            <p:cNvPicPr>
              <a:picLocks noChangeAspect="1"/>
            </p:cNvPicPr>
            <p:nvPr/>
          </p:nvPicPr>
          <p:blipFill>
            <a:blip r:embed="rId2" cstate="print"/>
            <a:srcRect l="90323" t="22240" r="3550" b="68700"/>
            <a:stretch>
              <a:fillRect/>
            </a:stretch>
          </p:blipFill>
          <p:spPr>
            <a:xfrm>
              <a:off x="5410200" y="3419193"/>
              <a:ext cx="609600" cy="675994"/>
            </a:xfrm>
            <a:prstGeom prst="rect">
              <a:avLst/>
            </a:prstGeom>
          </p:spPr>
        </p:pic>
        <p:pic>
          <p:nvPicPr>
            <p:cNvPr id="16" name="Picture 15" descr="sidis_spotsize_13by12_3.5gev.png"/>
            <p:cNvPicPr>
              <a:picLocks noChangeAspect="1"/>
            </p:cNvPicPr>
            <p:nvPr/>
          </p:nvPicPr>
          <p:blipFill>
            <a:blip r:embed="rId4" cstate="print"/>
            <a:srcRect l="90323" t="22240" r="3377" b="68700"/>
            <a:stretch>
              <a:fillRect/>
            </a:stretch>
          </p:blipFill>
          <p:spPr>
            <a:xfrm>
              <a:off x="8441033" y="3505200"/>
              <a:ext cx="626767" cy="675994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52400" y="915650"/>
            <a:ext cx="3581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Near perfect collection efficiency if we assume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12” x 12” </a:t>
            </a:r>
            <a:r>
              <a:rPr lang="en-US" sz="2200" dirty="0" smtClean="0">
                <a:latin typeface="Comic Sans MS" pitchFamily="66" charset="0"/>
              </a:rPr>
              <a:t>observer, </a:t>
            </a:r>
            <a:r>
              <a:rPr lang="en-US" sz="22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Winston cones</a:t>
            </a:r>
            <a:endParaRPr lang="en-US" sz="2200" dirty="0">
              <a:solidFill>
                <a:srgbClr val="FF0066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57554" y="838200"/>
            <a:ext cx="5486446" cy="2268669"/>
            <a:chOff x="3657554" y="838200"/>
            <a:chExt cx="5486446" cy="2268669"/>
          </a:xfrm>
        </p:grpSpPr>
        <p:grpSp>
          <p:nvGrpSpPr>
            <p:cNvPr id="9" name="Group 8"/>
            <p:cNvGrpSpPr/>
            <p:nvPr/>
          </p:nvGrpSpPr>
          <p:grpSpPr>
            <a:xfrm>
              <a:off x="3657554" y="838200"/>
              <a:ext cx="5486446" cy="2268669"/>
              <a:chOff x="381000" y="1295379"/>
              <a:chExt cx="5486446" cy="2268669"/>
            </a:xfrm>
          </p:grpSpPr>
          <p:pic>
            <p:nvPicPr>
              <p:cNvPr id="3" name="Picture 2" descr="collc_eff.png"/>
              <p:cNvPicPr>
                <a:picLocks noChangeAspect="1"/>
              </p:cNvPicPr>
              <p:nvPr/>
            </p:nvPicPr>
            <p:blipFill>
              <a:blip r:embed="rId5" cstate="print"/>
              <a:srcRect l="1186" t="30971" r="93883" b="30817"/>
              <a:stretch>
                <a:fillRect/>
              </a:stretch>
            </p:blipFill>
            <p:spPr>
              <a:xfrm rot="5400000">
                <a:off x="1790670" y="266709"/>
                <a:ext cx="304821" cy="2362161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381000" y="1582848"/>
                <a:ext cx="5486446" cy="1981200"/>
                <a:chOff x="5410200" y="2895600"/>
                <a:chExt cx="5486446" cy="1981200"/>
              </a:xfrm>
            </p:grpSpPr>
            <p:pic>
              <p:nvPicPr>
                <p:cNvPr id="6" name="Picture 5" descr="collc_eff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7349" t="7966" r="3898" b="64915"/>
                <a:stretch>
                  <a:fillRect/>
                </a:stretch>
              </p:blipFill>
              <p:spPr>
                <a:xfrm>
                  <a:off x="5410200" y="2895600"/>
                  <a:ext cx="5486446" cy="1676400"/>
                </a:xfrm>
                <a:prstGeom prst="rect">
                  <a:avLst/>
                </a:prstGeom>
              </p:spPr>
            </p:pic>
            <p:pic>
              <p:nvPicPr>
                <p:cNvPr id="7" name="Picture 6" descr="collc_eff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14745" t="93837" r="14993" b="1233"/>
                <a:stretch>
                  <a:fillRect/>
                </a:stretch>
              </p:blipFill>
              <p:spPr>
                <a:xfrm>
                  <a:off x="5867400" y="4572000"/>
                  <a:ext cx="4343400" cy="304800"/>
                </a:xfrm>
                <a:prstGeom prst="rect">
                  <a:avLst/>
                </a:prstGeom>
              </p:spPr>
            </p:pic>
          </p:grpSp>
        </p:grpSp>
        <p:sp>
          <p:nvSpPr>
            <p:cNvPr id="18" name="Rectangle 17"/>
            <p:cNvSpPr/>
            <p:nvPr/>
          </p:nvSpPr>
          <p:spPr>
            <a:xfrm>
              <a:off x="8077200" y="2286000"/>
              <a:ext cx="838200" cy="2286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1" y="2495490"/>
            <a:ext cx="3505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(</a:t>
            </a:r>
            <a:r>
              <a:rPr lang="en-US" sz="2000" dirty="0" err="1" smtClean="0">
                <a:latin typeface="Comic Sans MS" pitchFamily="66" charset="0"/>
              </a:rPr>
              <a:t>BaBar</a:t>
            </a:r>
            <a:r>
              <a:rPr lang="en-US" sz="2000" dirty="0" smtClean="0">
                <a:latin typeface="Comic Sans MS" pitchFamily="66" charset="0"/>
              </a:rPr>
              <a:t> field implemented)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71577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Focusing</a:t>
            </a:r>
            <a:endParaRPr lang="en-US" sz="3500" dirty="0"/>
          </a:p>
        </p:txBody>
      </p:sp>
      <p:pic>
        <p:nvPicPr>
          <p:cNvPr id="13" name="Picture 12" descr="exp_sidis_6by6_coll_3gev.png"/>
          <p:cNvPicPr>
            <a:picLocks noChangeAspect="1"/>
          </p:cNvPicPr>
          <p:nvPr/>
        </p:nvPicPr>
        <p:blipFill>
          <a:blip r:embed="rId2" cstate="print"/>
          <a:srcRect r="4112"/>
          <a:stretch>
            <a:fillRect/>
          </a:stretch>
        </p:blipFill>
        <p:spPr>
          <a:xfrm>
            <a:off x="50169" y="3008800"/>
            <a:ext cx="3912231" cy="3392000"/>
          </a:xfrm>
          <a:prstGeom prst="rect">
            <a:avLst/>
          </a:prstGeom>
        </p:spPr>
      </p:pic>
      <p:pic>
        <p:nvPicPr>
          <p:cNvPr id="12" name="Picture 11" descr="the_cone_6by6.png"/>
          <p:cNvPicPr>
            <a:picLocks noChangeAspect="1"/>
          </p:cNvPicPr>
          <p:nvPr/>
        </p:nvPicPr>
        <p:blipFill>
          <a:blip r:embed="rId3" cstate="print"/>
          <a:srcRect l="13293" t="9873" r="5314" b="4402"/>
          <a:stretch>
            <a:fillRect/>
          </a:stretch>
        </p:blipFill>
        <p:spPr>
          <a:xfrm>
            <a:off x="3124200" y="4991100"/>
            <a:ext cx="1943097" cy="1790700"/>
          </a:xfrm>
          <a:prstGeom prst="rect">
            <a:avLst/>
          </a:prstGeom>
        </p:spPr>
      </p:pic>
      <p:pic>
        <p:nvPicPr>
          <p:cNvPr id="15" name="Picture 14" descr="exp_sidis_6by6_coll_3gev.png"/>
          <p:cNvPicPr>
            <a:picLocks noChangeAspect="1"/>
          </p:cNvPicPr>
          <p:nvPr/>
        </p:nvPicPr>
        <p:blipFill>
          <a:blip r:embed="rId2" cstate="print"/>
          <a:srcRect l="39859" t="5745" r="50803" b="80478"/>
          <a:stretch>
            <a:fillRect/>
          </a:stretch>
        </p:blipFill>
        <p:spPr>
          <a:xfrm>
            <a:off x="1905000" y="2362200"/>
            <a:ext cx="683364" cy="838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1400" y="723899"/>
            <a:ext cx="5532120" cy="4312920"/>
            <a:chOff x="3581400" y="723899"/>
            <a:chExt cx="5532120" cy="4312920"/>
          </a:xfrm>
        </p:grpSpPr>
        <p:grpSp>
          <p:nvGrpSpPr>
            <p:cNvPr id="7" name="Group 6"/>
            <p:cNvGrpSpPr/>
            <p:nvPr/>
          </p:nvGrpSpPr>
          <p:grpSpPr>
            <a:xfrm>
              <a:off x="3581400" y="723899"/>
              <a:ext cx="5532120" cy="4312920"/>
              <a:chOff x="5943600" y="1108363"/>
              <a:chExt cx="5029200" cy="3920837"/>
            </a:xfrm>
          </p:grpSpPr>
          <p:pic>
            <p:nvPicPr>
              <p:cNvPr id="3" name="Picture 2" descr="collc_eff.png"/>
              <p:cNvPicPr>
                <a:picLocks noChangeAspect="1"/>
              </p:cNvPicPr>
              <p:nvPr/>
            </p:nvPicPr>
            <p:blipFill>
              <a:blip r:embed="rId4" cstate="print"/>
              <a:srcRect t="29831" r="93220" b="30847"/>
              <a:stretch>
                <a:fillRect/>
              </a:stretch>
            </p:blipFill>
            <p:spPr>
              <a:xfrm rot="5400000">
                <a:off x="7273636" y="193963"/>
                <a:ext cx="381000" cy="2209800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5943600" y="1447800"/>
                <a:ext cx="5029200" cy="3581400"/>
                <a:chOff x="4724400" y="1143000"/>
                <a:chExt cx="5029200" cy="3581400"/>
              </a:xfrm>
            </p:grpSpPr>
            <p:pic>
              <p:nvPicPr>
                <p:cNvPr id="4" name="Picture 3" descr="collc_eff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6610" t="7966" r="3898" b="35085"/>
                <a:stretch>
                  <a:fillRect/>
                </a:stretch>
              </p:blipFill>
              <p:spPr>
                <a:xfrm>
                  <a:off x="4724400" y="1143000"/>
                  <a:ext cx="5029200" cy="3200400"/>
                </a:xfrm>
                <a:prstGeom prst="rect">
                  <a:avLst/>
                </a:prstGeom>
              </p:spPr>
            </p:pic>
            <p:pic>
              <p:nvPicPr>
                <p:cNvPr id="5" name="Picture 4" descr="collc_eff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37966" t="93559" r="29492" b="-339"/>
                <a:stretch>
                  <a:fillRect/>
                </a:stretch>
              </p:blipFill>
              <p:spPr>
                <a:xfrm>
                  <a:off x="6324600" y="4343400"/>
                  <a:ext cx="1828800" cy="381000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Rectangle 8"/>
            <p:cNvSpPr/>
            <p:nvPr/>
          </p:nvSpPr>
          <p:spPr>
            <a:xfrm>
              <a:off x="8001000" y="4038600"/>
              <a:ext cx="685800" cy="2286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" y="915650"/>
            <a:ext cx="3581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Near perfect collection efficiency if we assume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6” x 6” </a:t>
            </a:r>
            <a:r>
              <a:rPr lang="en-US" sz="2200" dirty="0" smtClean="0">
                <a:latin typeface="Comic Sans MS" pitchFamily="66" charset="0"/>
              </a:rPr>
              <a:t>observer </a:t>
            </a:r>
            <a:r>
              <a:rPr lang="en-US" sz="22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Winston cones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05402" y="5193268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Comic Sans MS" pitchFamily="66" charset="0"/>
              </a:rPr>
              <a:t>Winston cone dimensions</a:t>
            </a:r>
            <a:r>
              <a:rPr lang="en-US" dirty="0" smtClean="0">
                <a:latin typeface="Comic Sans MS" pitchFamily="66" charset="0"/>
              </a:rPr>
              <a:t>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10611" y="5562600"/>
            <a:ext cx="2996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Entrance aperture: 13.6”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Exit aperture: 6”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Length: 9.5”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71577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Focusing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3581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Very good collection efficiency if we assume a 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4.5” x 4.5” </a:t>
            </a:r>
            <a:r>
              <a:rPr lang="en-US" sz="2200" dirty="0" smtClean="0">
                <a:latin typeface="Comic Sans MS" pitchFamily="66" charset="0"/>
              </a:rPr>
              <a:t>observer </a:t>
            </a:r>
            <a:r>
              <a:rPr lang="en-US" sz="22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</a:t>
            </a:r>
            <a:r>
              <a:rPr lang="en-US" sz="2200" dirty="0" smtClean="0">
                <a:solidFill>
                  <a:srgbClr val="FF0066"/>
                </a:solidFill>
                <a:latin typeface="Comic Sans MS" pitchFamily="66" charset="0"/>
              </a:rPr>
              <a:t> Winston cones</a:t>
            </a:r>
            <a:endParaRPr lang="en-US" sz="2200" dirty="0">
              <a:solidFill>
                <a:srgbClr val="FF00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81400" y="807702"/>
            <a:ext cx="5532150" cy="5974098"/>
            <a:chOff x="3581400" y="807702"/>
            <a:chExt cx="5532150" cy="5974098"/>
          </a:xfrm>
        </p:grpSpPr>
        <p:grpSp>
          <p:nvGrpSpPr>
            <p:cNvPr id="6" name="Group 5"/>
            <p:cNvGrpSpPr/>
            <p:nvPr/>
          </p:nvGrpSpPr>
          <p:grpSpPr>
            <a:xfrm>
              <a:off x="3581400" y="807702"/>
              <a:ext cx="5532150" cy="5974098"/>
              <a:chOff x="3611850" y="731502"/>
              <a:chExt cx="5532150" cy="5974098"/>
            </a:xfrm>
          </p:grpSpPr>
          <p:pic>
            <p:nvPicPr>
              <p:cNvPr id="4" name="Picture 3" descr="collc_eff.png"/>
              <p:cNvPicPr>
                <a:picLocks noChangeAspect="1"/>
              </p:cNvPicPr>
              <p:nvPr/>
            </p:nvPicPr>
            <p:blipFill>
              <a:blip r:embed="rId2" cstate="print"/>
              <a:srcRect l="6610" t="9322" r="3898"/>
              <a:stretch>
                <a:fillRect/>
              </a:stretch>
            </p:blipFill>
            <p:spPr>
              <a:xfrm>
                <a:off x="3611850" y="1100135"/>
                <a:ext cx="5532150" cy="5605465"/>
              </a:xfrm>
              <a:prstGeom prst="rect">
                <a:avLst/>
              </a:prstGeom>
            </p:spPr>
          </p:pic>
          <p:pic>
            <p:nvPicPr>
              <p:cNvPr id="5" name="Picture 4" descr="collc_eff.png"/>
              <p:cNvPicPr>
                <a:picLocks noChangeAspect="1"/>
              </p:cNvPicPr>
              <p:nvPr/>
            </p:nvPicPr>
            <p:blipFill>
              <a:blip r:embed="rId2" cstate="print"/>
              <a:srcRect l="1186" t="31017" r="93390" b="29661"/>
              <a:stretch>
                <a:fillRect/>
              </a:stretch>
            </p:blipFill>
            <p:spPr>
              <a:xfrm rot="5400000">
                <a:off x="5040591" y="-316238"/>
                <a:ext cx="335297" cy="2430778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8001000" y="5867400"/>
              <a:ext cx="990600" cy="228600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exp_sidis_4.5by_4.5_3gev.png"/>
          <p:cNvPicPr>
            <a:picLocks noChangeAspect="1"/>
          </p:cNvPicPr>
          <p:nvPr/>
        </p:nvPicPr>
        <p:blipFill>
          <a:blip r:embed="rId3" cstate="print"/>
          <a:srcRect l="5274" t="2469" r="1547"/>
          <a:stretch>
            <a:fillRect/>
          </a:stretch>
        </p:blipFill>
        <p:spPr>
          <a:xfrm>
            <a:off x="0" y="2286000"/>
            <a:ext cx="3428987" cy="3002097"/>
          </a:xfrm>
          <a:prstGeom prst="rect">
            <a:avLst/>
          </a:prstGeom>
        </p:spPr>
      </p:pic>
      <p:pic>
        <p:nvPicPr>
          <p:cNvPr id="10" name="Picture 9" descr="the_cone_4.5by4.5.png"/>
          <p:cNvPicPr>
            <a:picLocks noChangeAspect="1"/>
          </p:cNvPicPr>
          <p:nvPr/>
        </p:nvPicPr>
        <p:blipFill>
          <a:blip r:embed="rId4" cstate="print"/>
          <a:srcRect l="13723" t="10779" r="3143" b="4896"/>
          <a:stretch>
            <a:fillRect/>
          </a:stretch>
        </p:blipFill>
        <p:spPr>
          <a:xfrm>
            <a:off x="1562095" y="5181600"/>
            <a:ext cx="2095505" cy="16383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412938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Comic Sans MS" pitchFamily="66" charset="0"/>
              </a:rPr>
              <a:t>Winston cone dimensions</a:t>
            </a:r>
            <a:r>
              <a:rPr lang="en-US" dirty="0" smtClean="0">
                <a:latin typeface="Comic Sans MS" pitchFamily="66" charset="0"/>
              </a:rPr>
              <a:t>: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09" y="5782270"/>
            <a:ext cx="29899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Entrance aperture: 12.7”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Exit aperture: 4.5”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Length: 11.4”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3402" y="2514600"/>
          <a:ext cx="2412828" cy="1811134"/>
        </p:xfrm>
        <a:graphic>
          <a:graphicData uri="http://schemas.openxmlformats.org/presentationml/2006/ole">
            <p:oleObj spid="_x0000_s19459" name="Presentation" r:id="rId3" imgW="4477406" imgH="3357487" progId="PowerPoint.Show.12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0"/>
            <a:ext cx="71577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rgbClr val="0066FF"/>
                </a:solidFill>
                <a:latin typeface="Algerian" pitchFamily="82" charset="0"/>
              </a:rPr>
              <a:t>SIDIS</a:t>
            </a:r>
            <a:r>
              <a:rPr lang="en-US" sz="3500" dirty="0" smtClean="0">
                <a:solidFill>
                  <a:srgbClr val="FF0066"/>
                </a:solidFill>
                <a:latin typeface="Algerian" pitchFamily="82" charset="0"/>
              </a:rPr>
              <a:t> L.-G. Cherenkov: Focusing</a:t>
            </a:r>
            <a:endParaRPr lang="en-US" sz="3500" dirty="0"/>
          </a:p>
        </p:txBody>
      </p:sp>
      <p:pic>
        <p:nvPicPr>
          <p:cNvPr id="6" name="Picture 5" descr="eff_phiscan.png"/>
          <p:cNvPicPr>
            <a:picLocks noChangeAspect="1"/>
          </p:cNvPicPr>
          <p:nvPr/>
        </p:nvPicPr>
        <p:blipFill>
          <a:blip r:embed="rId4" cstate="print"/>
          <a:srcRect l="2542" t="7966" r="3898"/>
          <a:stretch>
            <a:fillRect/>
          </a:stretch>
        </p:blipFill>
        <p:spPr>
          <a:xfrm>
            <a:off x="3833584" y="685800"/>
            <a:ext cx="5310416" cy="5223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85800"/>
            <a:ext cx="3886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“</a:t>
            </a:r>
            <a:r>
              <a:rPr lang="en-US" sz="2100" dirty="0" smtClean="0">
                <a:solidFill>
                  <a:srgbClr val="FF0066"/>
                </a:solidFill>
                <a:latin typeface="Symbol" pitchFamily="18" charset="2"/>
              </a:rPr>
              <a:t>F</a:t>
            </a:r>
            <a:r>
              <a:rPr lang="en-US" sz="2100" dirty="0" smtClean="0">
                <a:solidFill>
                  <a:srgbClr val="FF0066"/>
                </a:solidFill>
                <a:latin typeface="Comic Sans MS" pitchFamily="66" charset="0"/>
              </a:rPr>
              <a:t>-scan”: </a:t>
            </a:r>
            <a:r>
              <a:rPr lang="en-US" sz="2100" dirty="0" smtClean="0">
                <a:latin typeface="Comic Sans MS" pitchFamily="66" charset="0"/>
              </a:rPr>
              <a:t>at fixed polar angle check collection efficiency as a function of the </a:t>
            </a:r>
            <a:r>
              <a:rPr lang="en-US" sz="2100" dirty="0" err="1" smtClean="0">
                <a:latin typeface="Comic Sans MS" pitchFamily="66" charset="0"/>
              </a:rPr>
              <a:t>azimuthal</a:t>
            </a:r>
            <a:r>
              <a:rPr lang="en-US" sz="2100" dirty="0" smtClean="0">
                <a:latin typeface="Comic Sans MS" pitchFamily="66" charset="0"/>
              </a:rPr>
              <a:t> angle</a:t>
            </a:r>
            <a:endParaRPr lang="en-US" sz="21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09800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Comic Sans MS" pitchFamily="66" charset="0"/>
              </a:rPr>
              <a:t>Example: 14.3 deg &amp; 3.5 </a:t>
            </a:r>
            <a:r>
              <a:rPr lang="en-US" u="sng" dirty="0" err="1" smtClean="0">
                <a:latin typeface="Comic Sans MS" pitchFamily="66" charset="0"/>
              </a:rPr>
              <a:t>GeV</a:t>
            </a:r>
            <a:endParaRPr lang="en-US" u="sng" dirty="0"/>
          </a:p>
        </p:txBody>
      </p:sp>
      <p:sp>
        <p:nvSpPr>
          <p:cNvPr id="8" name="Rectangle 7"/>
          <p:cNvSpPr/>
          <p:nvPr/>
        </p:nvSpPr>
        <p:spPr>
          <a:xfrm>
            <a:off x="0" y="4431268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Comic Sans MS" pitchFamily="66" charset="0"/>
              </a:rPr>
              <a:t>Example: 14.3 deg &amp; 1.5 </a:t>
            </a:r>
            <a:r>
              <a:rPr lang="en-US" u="sng" dirty="0" err="1" smtClean="0">
                <a:latin typeface="Comic Sans MS" pitchFamily="66" charset="0"/>
              </a:rPr>
              <a:t>GeV</a:t>
            </a:r>
            <a:endParaRPr lang="en-US" u="sng" dirty="0"/>
          </a:p>
        </p:txBody>
      </p:sp>
      <p:sp>
        <p:nvSpPr>
          <p:cNvPr id="9" name="Rectangle 8"/>
          <p:cNvSpPr/>
          <p:nvPr/>
        </p:nvSpPr>
        <p:spPr>
          <a:xfrm>
            <a:off x="4114800" y="5966936"/>
            <a:ext cx="5181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100" dirty="0" smtClean="0">
                <a:latin typeface="Comic Sans MS" pitchFamily="66" charset="0"/>
              </a:rPr>
              <a:t> Collection efficiency dependence of </a:t>
            </a:r>
            <a:r>
              <a:rPr lang="en-US" sz="2100" dirty="0" smtClean="0">
                <a:latin typeface="Symbol" pitchFamily="18" charset="2"/>
              </a:rPr>
              <a:t>F</a:t>
            </a:r>
            <a:r>
              <a:rPr lang="en-US" sz="2100" dirty="0" smtClean="0">
                <a:latin typeface="Comic Sans MS" pitchFamily="66" charset="0"/>
              </a:rPr>
              <a:t>: small effect at isolated kinematics</a:t>
            </a:r>
            <a:endParaRPr lang="en-US" sz="2100" dirty="0">
              <a:solidFill>
                <a:srgbClr val="FF0066"/>
              </a:solidFill>
            </a:endParaRPr>
          </a:p>
        </p:txBody>
      </p:sp>
      <p:pic>
        <p:nvPicPr>
          <p:cNvPr id="10" name="Picture 9" descr="scanphi_14.3deg_1.5gev_7phi.png"/>
          <p:cNvPicPr>
            <a:picLocks noChangeAspect="1"/>
          </p:cNvPicPr>
          <p:nvPr/>
        </p:nvPicPr>
        <p:blipFill>
          <a:blip r:embed="rId5" cstate="print"/>
          <a:srcRect l="59778" t="7778" r="26889" b="73333"/>
          <a:stretch>
            <a:fillRect/>
          </a:stretch>
        </p:blipFill>
        <p:spPr>
          <a:xfrm>
            <a:off x="0" y="5105400"/>
            <a:ext cx="1143000" cy="1295400"/>
          </a:xfrm>
          <a:prstGeom prst="rect">
            <a:avLst/>
          </a:prstGeom>
        </p:spPr>
      </p:pic>
      <p:pic>
        <p:nvPicPr>
          <p:cNvPr id="11" name="Picture 10" descr="scanphi_14.3deg_1.5gev_9phi.png"/>
          <p:cNvPicPr>
            <a:picLocks noChangeAspect="1"/>
          </p:cNvPicPr>
          <p:nvPr/>
        </p:nvPicPr>
        <p:blipFill>
          <a:blip r:embed="rId6" cstate="print"/>
          <a:srcRect l="60666" t="7778" r="26890" b="73334"/>
          <a:stretch>
            <a:fillRect/>
          </a:stretch>
        </p:blipFill>
        <p:spPr>
          <a:xfrm>
            <a:off x="1295400" y="5105400"/>
            <a:ext cx="1066800" cy="1295400"/>
          </a:xfrm>
          <a:prstGeom prst="rect">
            <a:avLst/>
          </a:prstGeom>
        </p:spPr>
      </p:pic>
      <p:pic>
        <p:nvPicPr>
          <p:cNvPr id="12" name="Picture 11" descr="scanphi_14.3deg_1.5gev_11phi.png"/>
          <p:cNvPicPr>
            <a:picLocks noChangeAspect="1"/>
          </p:cNvPicPr>
          <p:nvPr/>
        </p:nvPicPr>
        <p:blipFill>
          <a:blip r:embed="rId7" cstate="print"/>
          <a:srcRect l="59778" t="7778" r="28667" b="73333"/>
          <a:stretch>
            <a:fillRect/>
          </a:stretch>
        </p:blipFill>
        <p:spPr>
          <a:xfrm>
            <a:off x="2514600" y="5105400"/>
            <a:ext cx="990600" cy="1295400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2848</Words>
  <Application>Microsoft Office PowerPoint</Application>
  <PresentationFormat>On-screen Show (4:3)</PresentationFormat>
  <Paragraphs>400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Office Theme</vt:lpstr>
      <vt:lpstr>Equation</vt:lpstr>
      <vt:lpstr>Presentation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Preferred Customer</cp:lastModifiedBy>
  <cp:revision>535</cp:revision>
  <dcterms:created xsi:type="dcterms:W3CDTF">2006-08-16T00:00:00Z</dcterms:created>
  <dcterms:modified xsi:type="dcterms:W3CDTF">2011-06-03T12:34:52Z</dcterms:modified>
</cp:coreProperties>
</file>