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  <p:sldMasterId id="2147483663" r:id="rId3"/>
    <p:sldMasterId id="2147483885" r:id="rId4"/>
  </p:sldMasterIdLst>
  <p:notesMasterIdLst>
    <p:notesMasterId r:id="rId19"/>
  </p:notesMasterIdLst>
  <p:sldIdLst>
    <p:sldId id="266" r:id="rId5"/>
    <p:sldId id="304" r:id="rId6"/>
    <p:sldId id="300" r:id="rId7"/>
    <p:sldId id="301" r:id="rId8"/>
    <p:sldId id="302" r:id="rId9"/>
    <p:sldId id="271" r:id="rId10"/>
    <p:sldId id="306" r:id="rId11"/>
    <p:sldId id="314" r:id="rId12"/>
    <p:sldId id="280" r:id="rId13"/>
    <p:sldId id="305" r:id="rId14"/>
    <p:sldId id="303" r:id="rId15"/>
    <p:sldId id="313" r:id="rId16"/>
    <p:sldId id="310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</p:showPr>
  <p:clrMru>
    <a:srgbClr val="000052"/>
    <a:srgbClr val="0F0D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0.xml"/><Relationship Id="rId20" Type="http://schemas.openxmlformats.org/officeDocument/2006/relationships/printerSettings" Target="printerSettings/printerSettings1.bin"/><Relationship Id="rId4" Type="http://schemas.openxmlformats.org/officeDocument/2006/relationships/slideMaster" Target="slideMasters/slideMaster4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3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BE02AE7-59C9-C646-8E19-5F0FF5A1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AD143-8BF8-8B47-A004-1EAC7AD8FC79}" type="slidenum">
              <a:rPr lang="en-US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5</a:t>
            </a:fld>
            <a:endParaRPr lang="en-US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1873-B3EA-9443-A04F-171D5AFBAF2E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927C-CA40-254E-88A4-187CB6CCA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5C886-BE86-084A-B2CA-C3145600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8E1F-5C6E-7444-8FEA-54B983D4B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 dirty="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 dirty="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92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922" y="1600013"/>
            <a:ext cx="8229600" cy="18289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2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Font typeface="Wingdings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6EB4-012D-5145-B455-9D07D9A5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1/27/2009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PR-12-09-12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443CEE-5241-F040-A3D4-37838F045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25/05/2010 RD51 Collaboration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Cisbani-Musico-Minutoli / Status JLab Electronics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E86970-A8FA-774C-9FDF-2F2AF76BAE1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28C6-28A2-6040-B529-4F840768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99A5-E736-5641-80B3-71DCD0168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7677-7124-8348-A123-85E36D3C9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C150-CD1B-314E-B317-74AB3048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AC18-EE70-DE4A-8E9B-A8F07C07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1BD9-1EB2-F545-BFA3-51730A9C8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4892-707E-DD42-B366-9135FA289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299E-8159-AC4D-8C99-6A0884A1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Relationship Id="rId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85D1B75-22F4-F64A-87AA-100F1E34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200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78" name="Freeform 18"/>
            <p:cNvSpPr>
              <a:spLocks/>
            </p:cNvSpPr>
            <p:nvPr/>
          </p:nvSpPr>
          <p:spPr bwMode="hidden">
            <a:xfrm>
              <a:off x="5435" y="2702"/>
              <a:ext cx="323" cy="298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81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5" name="Freeform 35"/>
            <p:cNvSpPr>
              <a:spLocks/>
            </p:cNvSpPr>
            <p:nvPr/>
          </p:nvSpPr>
          <p:spPr bwMode="hidden">
            <a:xfrm>
              <a:off x="3950" y="0"/>
              <a:ext cx="1801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7" name="Freeform 37"/>
            <p:cNvSpPr>
              <a:spLocks/>
            </p:cNvSpPr>
            <p:nvPr/>
          </p:nvSpPr>
          <p:spPr bwMode="hidden">
            <a:xfrm>
              <a:off x="4694" y="0"/>
              <a:ext cx="1059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3481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900">
                <a:solidFill>
                  <a:srgbClr val="FFFF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2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  <p:sp>
            <p:nvSpPr>
              <p:cNvPr id="3482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900">
                  <a:solidFill>
                    <a:srgbClr val="FFFFFF"/>
                  </a:solidFill>
                  <a:latin typeface="Times New Roman" pitchFamily="-10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82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2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1" tIns="45653" rIns="91301" bIns="456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6A6F9B9-58B8-7A4F-B007-712598F92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14468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828936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243404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657872" algn="ctr" defTabSz="91384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-106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Blip>
          <a:blip r:embed="rId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06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470979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885448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29991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714385" indent="-228821" algn="l" defTabSz="913845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Blip>
          <a:blip r:embed="rId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68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936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04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872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341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809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277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745" algn="l" defTabSz="4144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E604BD2E-66CE-AA46-BFA4-BE6A8EE9B26C}" type="datetime1">
              <a:rPr lang="en-US"/>
              <a:pPr>
                <a:defRPr/>
              </a:pPr>
              <a:t>9/21/11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02041C2A-7D02-3B42-8EA5-1EDDDA362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8978900" y="0"/>
            <a:ext cx="163513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wrap="none" lIns="81639" tIns="42452" rIns="81639" bIns="42452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9459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457200" y="9525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9460" name="Text Placeholder 3"/>
          <p:cNvSpPr txBox="1"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2452" rIns="81639" bIns="42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 rot="5400000">
            <a:off x="7662863" y="3467100"/>
            <a:ext cx="2339975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09 Jun 2011 - Rome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 rot="5400000">
            <a:off x="7303295" y="6965156"/>
            <a:ext cx="3059112" cy="231775"/>
          </a:xfrm>
          <a:prstGeom prst="rect">
            <a:avLst/>
          </a:prstGeom>
          <a:noFill/>
          <a:ln>
            <a:noFill/>
          </a:ln>
        </p:spPr>
        <p:txBody>
          <a:bodyPr wrap="square" lIns="81639" tIns="42452" rIns="81639" bIns="42452" anchor="ctr" anchorCtr="0"/>
          <a:lstStyle>
            <a:lvl1pPr marL="0" marR="0" lv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800" b="1" kern="1200">
                <a:solidFill>
                  <a:srgbClr val="FFFFFF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r>
              <a:t>6th JLab12 Coll. / ISS Activity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 rot="5400000">
            <a:off x="8382000" y="7291388"/>
            <a:ext cx="1149350" cy="107950"/>
          </a:xfrm>
          <a:prstGeom prst="rect">
            <a:avLst/>
          </a:prstGeom>
          <a:noFill/>
          <a:ln>
            <a:noFill/>
          </a:ln>
        </p:spPr>
        <p:txBody>
          <a:bodyPr vert="eaVert" wrap="square" lIns="81639" tIns="42452" rIns="81639" bIns="42452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rgbClr val="FFFFFF"/>
                </a:solidFill>
                <a:latin typeface="Liberation Serif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5C35F48-F904-174B-A07E-3F7DE3E3B2D2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lang="en-US" sz="2900" kern="1200">
          <a:solidFill>
            <a:srgbClr val="000099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828675" algn="l"/>
          <a:tab pos="1657350" algn="l"/>
          <a:tab pos="2486025" algn="l"/>
          <a:tab pos="3316288" algn="l"/>
          <a:tab pos="4146550" algn="l"/>
          <a:tab pos="4975225" algn="l"/>
          <a:tab pos="5803900" algn="l"/>
          <a:tab pos="6634163" algn="l"/>
          <a:tab pos="7464425" algn="l"/>
          <a:tab pos="8293100" algn="l"/>
          <a:tab pos="9123363" algn="l"/>
        </a:tabLst>
        <a:defRPr sz="2900">
          <a:solidFill>
            <a:srgbClr val="000099"/>
          </a:solidFill>
          <a:latin typeface="Arial" pitchFamily="-107" charset="0"/>
          <a:ea typeface="ＭＳ Ｐゴシック" pitchFamily="-106" charset="-128"/>
          <a:cs typeface="ＭＳ Ｐゴシック" pitchFamily="-106" charset="-128"/>
        </a:defRPr>
      </a:lvl5pPr>
      <a:lvl6pPr marL="414726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6pPr>
      <a:lvl7pPr marL="829452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7pPr>
      <a:lvl8pPr marL="1244178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8pPr>
      <a:lvl9pPr marL="1658904" algn="ctr" rtl="0" fontAlgn="base">
        <a:spcBef>
          <a:spcPct val="0"/>
        </a:spcBef>
        <a:spcAft>
          <a:spcPct val="0"/>
        </a:spcAft>
        <a:tabLst>
          <a:tab pos="0" algn="l"/>
          <a:tab pos="829452" algn="l"/>
          <a:tab pos="1658904" algn="l"/>
          <a:tab pos="2486917" algn="l"/>
          <a:tab pos="3317809" algn="l"/>
          <a:tab pos="4147261" algn="l"/>
          <a:tab pos="4975274" algn="l"/>
          <a:tab pos="5804726" algn="l"/>
          <a:tab pos="6635618" algn="l"/>
          <a:tab pos="7465070" algn="l"/>
          <a:tab pos="8294522" algn="l"/>
          <a:tab pos="9123975" algn="l"/>
        </a:tabLst>
        <a:defRPr sz="2900">
          <a:solidFill>
            <a:srgbClr val="0000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725"/>
        </a:spcBef>
        <a:spcAft>
          <a:spcPct val="0"/>
        </a:spcAft>
        <a:tabLst>
          <a:tab pos="515938" algn="l"/>
          <a:tab pos="1346200" algn="l"/>
          <a:tab pos="2174875" algn="l"/>
          <a:tab pos="3005138" algn="l"/>
          <a:tab pos="3833813" algn="l"/>
          <a:tab pos="4664075" algn="l"/>
          <a:tab pos="5492750" algn="l"/>
          <a:tab pos="6323013" algn="l"/>
          <a:tab pos="7151688" algn="l"/>
          <a:tab pos="7981950" algn="l"/>
          <a:tab pos="8810625" algn="l"/>
        </a:tabLst>
        <a:defRPr lang="en-US" sz="2900" kern="1200">
          <a:solidFill>
            <a:srgbClr val="000000"/>
          </a:solidFill>
          <a:latin typeface="Arial" pitchFamily="18"/>
          <a:ea typeface="ＭＳ Ｐゴシック" pitchFamily="-106" charset="-128"/>
          <a:cs typeface="ＭＳ Ｐゴシック" pitchFamily="-106" charset="-128"/>
        </a:defRPr>
      </a:lvl1pPr>
      <a:lvl2pPr marL="673100" indent="-25876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-107" charset="0"/>
          <a:ea typeface="ＭＳ Ｐゴシック" pitchFamily="-107" charset="-128"/>
        </a:defRPr>
      </a:lvl2pPr>
      <a:lvl3pPr marL="10366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-107" charset="0"/>
          <a:ea typeface="ＭＳ Ｐゴシック" pitchFamily="-107" charset="-128"/>
        </a:defRPr>
      </a:lvl3pPr>
      <a:lvl4pPr marL="1450975" indent="-206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4pPr>
      <a:lvl5pPr marL="1865313" indent="-2063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ＭＳ Ｐゴシック" pitchFamily="-107" charset="-128"/>
        </a:defRPr>
      </a:lvl5pPr>
      <a:lvl6pPr marL="2280994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6pPr>
      <a:lvl7pPr marL="2695720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7pPr>
      <a:lvl8pPr marL="3110446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8pPr>
      <a:lvl9pPr marL="3525172" indent="-20736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pitchFamily="-107" charset="0"/>
          <a:ea typeface="ＭＳ Ｐゴシック" pitchFamily="-107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Relationship Id="rId3" Type="http://schemas.openxmlformats.org/officeDocument/2006/relationships/image" Target="../media/image14.wmf"/><Relationship Id="rId5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43000"/>
            <a:ext cx="7808913" cy="3240088"/>
          </a:xfrm>
          <a:solidFill>
            <a:srgbClr val="000052"/>
          </a:solidFill>
        </p:spPr>
        <p:txBody>
          <a:bodyPr/>
          <a:lstStyle/>
          <a:p>
            <a:pPr defTabSz="912813" eaLnBrk="1" hangingPunct="1">
              <a:spcBef>
                <a:spcPct val="30000"/>
              </a:spcBef>
              <a:spcAft>
                <a:spcPct val="25000"/>
              </a:spcAft>
              <a:tabLst>
                <a:tab pos="4659313" algn="l"/>
              </a:tabLst>
            </a:pP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2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GEM chambers for SoLID</a:t>
            </a:r>
            <a: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Nilanga Liyanage</a:t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solidFill>
                  <a:srgbClr val="FF33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solidFill>
                  <a:schemeClr val="bg1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University of Virginia</a:t>
            </a: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/>
            </a:r>
            <a:b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700"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700">
              <a:solidFill>
                <a:srgbClr val="CCECFF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09F4AE-0AAA-BE40-9D0C-2BE54AD37E54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UVa GEM development status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At present preparing lab for large prototype production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Refurbish the clean room with new filters etc.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Dry Nitrogen high voltage boxes for GEM foil testing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Dry Nitrogen storage cabinets for foil storage (to minimize oxidization effects)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mechanical stretcher for GEM foils. Etc. etc.  </a:t>
            </a:r>
            <a:endParaRPr lang="en-US" sz="2000">
              <a:solidFill>
                <a:srgbClr val="0F0D3F"/>
              </a:solidFill>
              <a:latin typeface="Comic Sans MS" pitchFamily="-106" charset="0"/>
            </a:endParaRPr>
          </a:p>
        </p:txBody>
      </p:sp>
      <p:pic>
        <p:nvPicPr>
          <p:cNvPr id="38917" name="Picture 6" descr="C:\Documents and Settings\colilli\Documenti\Immagini\gem_40x50_p0\gem_40x50_p0 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971800"/>
            <a:ext cx="349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3"/>
          <p:cNvSpPr txBox="1">
            <a:spLocks noChangeArrowheads="1"/>
          </p:cNvSpPr>
          <p:nvPr/>
        </p:nvSpPr>
        <p:spPr bwMode="auto">
          <a:xfrm>
            <a:off x="4800600" y="59436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Dry Nitrogen  cabinets for foil storage</a:t>
            </a:r>
            <a:endParaRPr lang="en-US" sz="2000">
              <a:solidFill>
                <a:srgbClr val="0F0D3F"/>
              </a:solidFill>
              <a:latin typeface="Comic Sans MS" pitchFamily="-106" charset="0"/>
            </a:endParaRPr>
          </a:p>
        </p:txBody>
      </p:sp>
      <p:sp>
        <p:nvSpPr>
          <p:cNvPr id="38920" name="TextBox 3"/>
          <p:cNvSpPr txBox="1">
            <a:spLocks noChangeArrowheads="1"/>
          </p:cNvSpPr>
          <p:nvPr/>
        </p:nvSpPr>
        <p:spPr bwMode="auto">
          <a:xfrm>
            <a:off x="-152400" y="5943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mechanical stretcher for GEM foils  </a:t>
            </a:r>
            <a:endParaRPr lang="en-US" sz="2000">
              <a:solidFill>
                <a:srgbClr val="0F0D3F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2D6282-5C9A-DF4D-B736-15ACF685BE98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11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UVa GEM development status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57200" y="1066800"/>
            <a:ext cx="8001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Funding received under EIC detector R&amp;D for a large prototype: ~ 100 cm x 40 cm section of a circle.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Close to large chamber module sizes of SoLID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Plan to fabricate this chamber in the spring.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Can learn a great deal for SoLID GEMs from this</a:t>
            </a:r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673100" y="3159125"/>
            <a:ext cx="8153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 develop techniques for fabrication of large GEM modules.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 study readout schemes: 10 degree stereo angle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 Study issues of signal to noise ratio for long readout strips.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EF51F-20F4-2843-B973-AF5F9AF0716C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12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Uva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group now owns an 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APV25 system  (2000 chan.) from the RD-51 Scalable Readout System (SRS) development.</a:t>
            </a:r>
          </a:p>
          <a:p>
            <a:pPr marL="342900" indent="-342900"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SRS system cost is lower; plus has the benefit of the large team effort backed by RD-51</a:t>
            </a:r>
          </a:p>
          <a:p>
            <a:pPr marL="342900" indent="-342900"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RD-51 plans to commercialize the fabrication; there will be the  possibility to get very  large systems in the future.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  <p:pic>
        <p:nvPicPr>
          <p:cNvPr id="4198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33588"/>
            <a:ext cx="7620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40A9D7-6BA5-9E41-BC0F-2D2DCB6F2A8C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13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Electronics</a:t>
            </a: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228600" y="838200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err="1">
                <a:solidFill>
                  <a:srgbClr val="000052"/>
                </a:solidFill>
                <a:latin typeface="Comic Sans MS" pitchFamily="-106" charset="0"/>
              </a:rPr>
              <a:t>Uva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is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also getting another  </a:t>
            </a: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APV-25 based prototype readout system (2800 chan.)  from the INFN group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Some delays due to problems at the company fabricating the boards; hope to get soon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 </a:t>
            </a:r>
          </a:p>
        </p:txBody>
      </p:sp>
      <p:pic>
        <p:nvPicPr>
          <p:cNvPr id="40965" name="Picture 5" descr="v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362200"/>
            <a:ext cx="21367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bidirezionale orizzontale 27"/>
          <p:cNvSpPr/>
          <p:nvPr/>
        </p:nvSpPr>
        <p:spPr>
          <a:xfrm>
            <a:off x="4876800" y="2971800"/>
            <a:ext cx="1727200" cy="2089150"/>
          </a:xfrm>
          <a:prstGeom prst="leftRightArrow">
            <a:avLst>
              <a:gd name="adj1" fmla="val 75669"/>
              <a:gd name="adj2" fmla="val 2508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Up to 10m</a:t>
            </a:r>
          </a:p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twisted,</a:t>
            </a:r>
          </a:p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shielded</a:t>
            </a:r>
          </a:p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copper cable</a:t>
            </a:r>
          </a:p>
        </p:txBody>
      </p:sp>
      <p:grpSp>
        <p:nvGrpSpPr>
          <p:cNvPr id="40967" name="Group 32"/>
          <p:cNvGrpSpPr>
            <a:grpSpLocks/>
          </p:cNvGrpSpPr>
          <p:nvPr/>
        </p:nvGrpSpPr>
        <p:grpSpPr bwMode="auto">
          <a:xfrm>
            <a:off x="228600" y="2667000"/>
            <a:ext cx="5199063" cy="2667000"/>
            <a:chOff x="107950" y="1458913"/>
            <a:chExt cx="5199062" cy="2667000"/>
          </a:xfrm>
        </p:grpSpPr>
        <p:grpSp>
          <p:nvGrpSpPr>
            <p:cNvPr id="40968" name="Group 6"/>
            <p:cNvGrpSpPr>
              <a:grpSpLocks/>
            </p:cNvGrpSpPr>
            <p:nvPr/>
          </p:nvGrpSpPr>
          <p:grpSpPr bwMode="auto">
            <a:xfrm>
              <a:off x="107950" y="1800421"/>
              <a:ext cx="1944688" cy="1944492"/>
              <a:chOff x="521" y="1026"/>
              <a:chExt cx="1723" cy="2146"/>
            </a:xfrm>
          </p:grpSpPr>
          <p:grpSp>
            <p:nvGrpSpPr>
              <p:cNvPr id="40976" name="Group 7"/>
              <p:cNvGrpSpPr>
                <a:grpSpLocks/>
              </p:cNvGrpSpPr>
              <p:nvPr/>
            </p:nvGrpSpPr>
            <p:grpSpPr bwMode="auto">
              <a:xfrm>
                <a:off x="521" y="1026"/>
                <a:ext cx="1723" cy="2146"/>
                <a:chOff x="521" y="1026"/>
                <a:chExt cx="1723" cy="2146"/>
              </a:xfrm>
            </p:grpSpPr>
            <p:pic>
              <p:nvPicPr>
                <p:cNvPr id="40978" name="Picture 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21" y="1026"/>
                  <a:ext cx="1482" cy="2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979" name="Picture 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888" y="1150"/>
                  <a:ext cx="356" cy="1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977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23" y="2018"/>
                <a:ext cx="1549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2D Readout</a:t>
                </a:r>
              </a:p>
            </p:txBody>
          </p:sp>
        </p:grpSp>
        <p:pic>
          <p:nvPicPr>
            <p:cNvPr id="40969" name="Picture 16" descr="PcbSingolo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1200" y="1924050"/>
              <a:ext cx="2789238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Line 17"/>
            <p:cNvSpPr>
              <a:spLocks noChangeShapeType="1"/>
            </p:cNvSpPr>
            <p:nvPr/>
          </p:nvSpPr>
          <p:spPr bwMode="auto">
            <a:xfrm>
              <a:off x="1981200" y="3789363"/>
              <a:ext cx="2808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3189288" y="3789363"/>
              <a:ext cx="806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75 mm</a:t>
              </a:r>
            </a:p>
          </p:txBody>
        </p:sp>
        <p:sp>
          <p:nvSpPr>
            <p:cNvPr id="40972" name="Line 19"/>
            <p:cNvSpPr>
              <a:spLocks noChangeShapeType="1"/>
            </p:cNvSpPr>
            <p:nvPr/>
          </p:nvSpPr>
          <p:spPr bwMode="auto">
            <a:xfrm>
              <a:off x="1836738" y="1916113"/>
              <a:ext cx="0" cy="172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3" name="Text Box 20"/>
            <p:cNvSpPr txBox="1">
              <a:spLocks noChangeArrowheads="1"/>
            </p:cNvSpPr>
            <p:nvPr/>
          </p:nvSpPr>
          <p:spPr bwMode="auto">
            <a:xfrm rot="-5400000">
              <a:off x="1156493" y="2564607"/>
              <a:ext cx="9763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/>
                <a:t>49.5 mm</a:t>
              </a:r>
            </a:p>
          </p:txBody>
        </p:sp>
        <p:sp>
          <p:nvSpPr>
            <p:cNvPr id="40974" name="Line 21"/>
            <p:cNvSpPr>
              <a:spLocks noChangeShapeType="1"/>
            </p:cNvSpPr>
            <p:nvPr/>
          </p:nvSpPr>
          <p:spPr bwMode="auto">
            <a:xfrm>
              <a:off x="4573588" y="1700213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5" name="Text Box 22"/>
            <p:cNvSpPr txBox="1">
              <a:spLocks noChangeArrowheads="1"/>
            </p:cNvSpPr>
            <p:nvPr/>
          </p:nvSpPr>
          <p:spPr bwMode="auto">
            <a:xfrm>
              <a:off x="4679950" y="1458913"/>
              <a:ext cx="6270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400"/>
                <a:t>8 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257800" cy="228600"/>
          </a:xfrm>
        </p:spPr>
        <p:txBody>
          <a:bodyPr/>
          <a:lstStyle/>
          <a:p>
            <a:pPr eaLnBrk="1" hangingPunct="1"/>
            <a:r>
              <a:rPr lang="en-US" sz="3200"/>
              <a:t>rough cost estimate</a:t>
            </a:r>
          </a:p>
        </p:txBody>
      </p:sp>
      <p:graphicFrame>
        <p:nvGraphicFramePr>
          <p:cNvPr id="13420" name="Group 108"/>
          <p:cNvGraphicFramePr>
            <a:graphicFrameLocks noGrp="1"/>
          </p:cNvGraphicFramePr>
          <p:nvPr/>
        </p:nvGraphicFramePr>
        <p:xfrm>
          <a:off x="0" y="381000"/>
          <a:ext cx="9144000" cy="5775961"/>
        </p:xfrm>
        <a:graphic>
          <a:graphicData uri="http://schemas.openxmlformats.org/drawingml/2006/table">
            <a:tbl>
              <a:tblPr/>
              <a:tblGrid>
                <a:gridCol w="2305050"/>
                <a:gridCol w="1460500"/>
                <a:gridCol w="1152525"/>
                <a:gridCol w="1458913"/>
                <a:gridCol w="1384300"/>
                <a:gridCol w="1382712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Item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Quantity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 cost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unit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Material only total cost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GEM foil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~100 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$2000/m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$3000/m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readout boards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$ 2500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chamber support frame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$ 1500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0.2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Supplies and tooling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FEE and DAQ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$ 3.0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$ 3.0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0.6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cables, power, etc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0.5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Gas system 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0.1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Technicians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 FTE-years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$ 80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1.0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Labor: Grad students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 student-years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$ 50 k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0.3 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support structure and integration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3.3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2.0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With 33% contingency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~4.4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~2.7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1" name="Text Box 37"/>
          <p:cNvSpPr txBox="1">
            <a:spLocks noChangeArrowheads="1"/>
          </p:cNvSpPr>
          <p:nvPr/>
        </p:nvSpPr>
        <p:spPr bwMode="auto">
          <a:xfrm>
            <a:off x="1812925" y="1190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112" name="TextBox 5"/>
          <p:cNvSpPr txBox="1">
            <a:spLocks noChangeArrowheads="1"/>
          </p:cNvSpPr>
          <p:nvPr/>
        </p:nvSpPr>
        <p:spPr bwMode="auto">
          <a:xfrm>
            <a:off x="1524000" y="6248400"/>
            <a:ext cx="494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R&amp;D and prototyping expenses: ~ $ 150 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/>
              <a:t> </a:t>
            </a:r>
            <a:r>
              <a:rPr lang="en-US" sz="2000">
                <a:latin typeface="Comic Sans MS" pitchFamily="-106" charset="0"/>
              </a:rPr>
              <a:t>Current proposal to instrument locations 4, 5, 6, 7, and 8 with GEM: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need to determine the number of GEM layers required and their locations, using the simulation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30 GEM modules at each location: each module with a 10-degree angular width.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458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2667000"/>
            <a:ext cx="431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176"/>
          <p:cNvGraphicFramePr>
            <a:graphicFrameLocks noGrp="1"/>
          </p:cNvGraphicFramePr>
          <p:nvPr/>
        </p:nvGraphicFramePr>
        <p:xfrm>
          <a:off x="304800" y="3429000"/>
          <a:ext cx="4648200" cy="2610144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Active area (m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~ 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2" name="TextBox 11"/>
          <p:cNvSpPr txBox="1">
            <a:spLocks noChangeArrowheads="1"/>
          </p:cNvSpPr>
          <p:nvPr/>
        </p:nvSpPr>
        <p:spPr bwMode="auto">
          <a:xfrm>
            <a:off x="5562600" y="5486400"/>
            <a:ext cx="1676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omic Sans MS" pitchFamily="-106" charset="0"/>
              </a:rPr>
              <a:t>Outline of a GEM module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286500" y="46863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685800"/>
            <a:ext cx="8686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Suggested readout scheme: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a 2D readout optimized to get high accuracy in the </a:t>
            </a:r>
            <a:r>
              <a:rPr lang="en-US" sz="2000" b="1">
                <a:latin typeface="Symbol" pitchFamily="-106" charset="2"/>
              </a:rPr>
              <a:t>f</a:t>
            </a:r>
            <a:r>
              <a:rPr lang="en-US" sz="2000">
                <a:latin typeface="Comic Sans MS" pitchFamily="-106" charset="0"/>
              </a:rPr>
              <a:t> coordinate, lower but sufficient resolution in the </a:t>
            </a:r>
            <a:r>
              <a:rPr lang="en-US" sz="2000" b="1">
                <a:latin typeface="Comic Sans MS" pitchFamily="-106" charset="0"/>
              </a:rPr>
              <a:t>r</a:t>
            </a:r>
            <a:r>
              <a:rPr lang="en-US" sz="2000">
                <a:latin typeface="Comic Sans MS" pitchFamily="-106" charset="0"/>
              </a:rPr>
              <a:t> coordinate.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each set of stripes parallel to one of the radial sides of the module: i.e. stripes at a 10-deg stereo angle to each other.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strip pitch is 0.6 mm for locations 7 and 8;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0.4 mm for locations 4, 5 and 6.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Issues:</a:t>
            </a:r>
            <a:endParaRPr lang="en-US" sz="2000">
              <a:solidFill>
                <a:srgbClr val="FF0000"/>
              </a:solidFill>
              <a:latin typeface="Comic Sans MS" pitchFamily="-106" charset="0"/>
            </a:endParaRP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 A full tracking simulation needs to determine that this readout scheme gives the required tracking resolution.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 How well will the 10-deg stereo angle separated strip layers work ? – need to test with prototypes. </a:t>
            </a:r>
          </a:p>
          <a:p>
            <a:pPr lvl="2"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pic>
        <p:nvPicPr>
          <p:cNvPr id="25605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053013"/>
            <a:ext cx="4419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57200" y="687388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For this readout scheme readout channel estimation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1" charset="-128"/>
              <a:cs typeface="+mn-cs"/>
            </a:endParaRP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PVDIS GEM configuration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228600" y="4114800"/>
            <a:ext cx="8686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with 20% spares, we will need about 200 k channels.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 Simulations and prototypes may indicate that we need more channels for high rate tracking; can be as much as 300 k total. 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Good news: </a:t>
            </a:r>
            <a:r>
              <a:rPr lang="en-US" sz="2000">
                <a:latin typeface="Comic Sans MS" pitchFamily="-106" charset="0"/>
              </a:rPr>
              <a:t>cost of electronics going down – cost per channel for the RD51 SRS APV-25 based readout is estimated to be ~ $ 2.50 - $ 3.00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00B050"/>
                </a:solidFill>
                <a:latin typeface="Comic Sans MS" pitchFamily="-106" charset="0"/>
              </a:rPr>
              <a:t>The total cost of  readout electronics can be less than $ 1 M </a:t>
            </a:r>
          </a:p>
        </p:txBody>
      </p:sp>
      <p:graphicFrame>
        <p:nvGraphicFramePr>
          <p:cNvPr id="7" name="Group 176"/>
          <p:cNvGraphicFramePr>
            <a:graphicFrameLocks noGrp="1"/>
          </p:cNvGraphicFramePr>
          <p:nvPr/>
        </p:nvGraphicFramePr>
        <p:xfrm>
          <a:off x="228600" y="1295400"/>
          <a:ext cx="4648200" cy="2610144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36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164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Six locations instrumented with GEM: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PVDIS GEM modules can be re-arranged to make all chamber layers for SIDIS. – </a:t>
            </a:r>
            <a:r>
              <a:rPr lang="en-US" sz="2000">
                <a:solidFill>
                  <a:srgbClr val="008000"/>
                </a:solidFill>
                <a:latin typeface="Comic Sans MS" pitchFamily="-106" charset="0"/>
              </a:rPr>
              <a:t>move the PVDIS modules closer to the axis so that they are next to each other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More than enough electronic channels from PVDIS setup.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The two configurations will work well with no need for new GEM or electronics fabrication. </a:t>
            </a:r>
          </a:p>
          <a:p>
            <a:pPr>
              <a:spcAft>
                <a:spcPts val="600"/>
              </a:spcAft>
            </a:pPr>
            <a:endParaRPr lang="en-US" sz="2000"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 eaLnBrk="1" hangingPunct="1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SIDIS GEM configuration</a:t>
            </a:r>
          </a:p>
        </p:txBody>
      </p:sp>
      <p:graphicFrame>
        <p:nvGraphicFramePr>
          <p:cNvPr id="8" name="Group 176"/>
          <p:cNvGraphicFramePr>
            <a:graphicFrameLocks noGrp="1"/>
          </p:cNvGraphicFramePr>
          <p:nvPr/>
        </p:nvGraphicFramePr>
        <p:xfrm>
          <a:off x="304800" y="2362200"/>
          <a:ext cx="5334000" cy="3159125"/>
        </p:xfrm>
        <a:graphic>
          <a:graphicData uri="http://schemas.openxmlformats.org/drawingml/2006/table">
            <a:tbl>
              <a:tblPr/>
              <a:tblGrid>
                <a:gridCol w="703263"/>
                <a:gridCol w="822325"/>
                <a:gridCol w="877887"/>
                <a:gridCol w="876300"/>
                <a:gridCol w="874713"/>
                <a:gridCol w="1179512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Plane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Z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Activearea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24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33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26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161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114800"/>
            <a:ext cx="14271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0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82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PVDIS</a:t>
            </a:r>
          </a:p>
        </p:txBody>
      </p:sp>
      <p:sp>
        <p:nvSpPr>
          <p:cNvPr id="27721" name="TextBox 9"/>
          <p:cNvSpPr txBox="1">
            <a:spLocks noChangeArrowheads="1"/>
          </p:cNvSpPr>
          <p:nvPr/>
        </p:nvSpPr>
        <p:spPr bwMode="auto">
          <a:xfrm>
            <a:off x="8316913" y="3657600"/>
            <a:ext cx="84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lnSpc>
                <a:spcPct val="80000"/>
              </a:lnSpc>
            </a:pPr>
            <a:r>
              <a:rPr lang="en-US" sz="2500">
                <a:solidFill>
                  <a:srgbClr val="FFFF00"/>
                </a:solidFill>
                <a:latin typeface="Comic Sans MS" pitchFamily="-106" charset="0"/>
              </a:rPr>
              <a:t>large area GEM chamber challenges</a:t>
            </a:r>
          </a:p>
          <a:p>
            <a:pPr algn="ctr" defTabSz="457200" eaLnBrk="1" hangingPunct="1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57200" y="1066800"/>
            <a:ext cx="8229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SoLID needs GEM modules as large at 100 cm x 40 cm.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The biggest challenge used to be the non-availability of large area GEM foils.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Not a problem anymore: </a:t>
            </a: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CERN shop can make foils as large as 200 cm x 50 cm now.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One problem may be the production capacity of the CERN shop: especially if a LHC related large GEM project gets underway.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Need to develop large GEM production capabilities in China.</a:t>
            </a:r>
            <a:endParaRPr lang="en-US" sz="2000">
              <a:solidFill>
                <a:srgbClr val="0F0D3F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lang="en-US" sz="2800" dirty="0">
              <a:latin typeface="Comic Sans MS"/>
              <a:ea typeface="+mj-ea"/>
              <a:cs typeface="+mj-cs"/>
            </a:endParaRPr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609600" y="2286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itchFamily="-106" charset="0"/>
              </a:rPr>
              <a:t>Recently, a very large prototype GEM module for CMS  was constructed and tested at CERN</a:t>
            </a:r>
            <a:endParaRPr lang="en-US"/>
          </a:p>
        </p:txBody>
      </p: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228600" y="4724400"/>
            <a:ext cx="7543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FF0000"/>
                </a:solidFill>
                <a:latin typeface="Comic Sans MS" pitchFamily="-106" charset="0"/>
              </a:rPr>
              <a:t>99 cm x (22 – 45.5) cm – very close the the dimensions of largest SoLID chambers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Comic Sans MS" pitchFamily="-106" charset="0"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1219200" y="5638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8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57721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Bottom-line</a:t>
            </a:r>
            <a:endParaRPr lang="en-US" sz="2800" dirty="0" smtClean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533400" y="838200"/>
            <a:ext cx="8305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With the strong effort led by RD-51 towards large GEM chambers and readout electronics: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Costs are coming down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srgbClr val="000052"/>
                </a:solidFill>
                <a:latin typeface="Comic Sans MS" pitchFamily="-106" charset="0"/>
              </a:rPr>
              <a:t>Many technical challenges are 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overcome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But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is a very large and very complicated GEM project from any standard; no one has ever done anything even close to this size.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We are soon starting on SBS GEM construction, this is about  half the size of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project.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So with large GEM chamber construction for SBS in Rome and at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Uva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and with the infrastructure and expertise we gain from the SBS project we would  be ready for the </a:t>
            </a:r>
            <a:r>
              <a:rPr lang="en-US" sz="20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2000" dirty="0" smtClean="0">
                <a:solidFill>
                  <a:srgbClr val="000052"/>
                </a:solidFill>
                <a:latin typeface="Comic Sans MS" pitchFamily="-106" charset="0"/>
              </a:rPr>
              <a:t> GEM construction in a couple of years. </a:t>
            </a:r>
            <a:endParaRPr lang="en-US" sz="2000" dirty="0">
              <a:solidFill>
                <a:srgbClr val="000052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23CBBA-5C88-5C4F-B85A-1920BBFF8374}" type="slidenum"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9</a:t>
            </a:fld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UVa GEM development status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457200" y="762000"/>
            <a:ext cx="8001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Beam test at Mainz in September with 10 cm x 10 cm prototype chambers and APV-25 electronics.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Construct two 40 cm x 50 cm prototype chambers this Fall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8153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latin typeface="Comic Sans MS" pitchFamily="-106" charset="0"/>
              </a:rPr>
              <a:t>  </a:t>
            </a: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GEM and readout  foils already ordered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 Expect chamber construction in October</a:t>
            </a:r>
          </a:p>
          <a:p>
            <a:pPr lvl="1"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srgbClr val="000052"/>
                </a:solidFill>
                <a:latin typeface="Comic Sans MS" pitchFamily="-106" charset="0"/>
              </a:rPr>
              <a:t>  Move to Jlab and beam testing with APV-25 electronics: November-May</a:t>
            </a:r>
          </a:p>
          <a:p>
            <a:pPr>
              <a:spcAft>
                <a:spcPts val="600"/>
              </a:spcAft>
            </a:pPr>
            <a:endParaRPr lang="en-US" sz="2000">
              <a:solidFill>
                <a:srgbClr val="0F0D3F"/>
              </a:solidFill>
              <a:latin typeface="Comic Sans MS" pitchFamily="-106" charset="0"/>
            </a:endParaRP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0" y="3657600"/>
            <a:ext cx="4724400" cy="230822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The 40 cm x 50 cm prototypes</a:t>
            </a:r>
          </a:p>
          <a:p>
            <a:pPr marL="0" lvl="1">
              <a:buFont typeface="Arial" pitchFamily="-106" charset="0"/>
              <a:buChar char="•"/>
            </a:pPr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 Size: 40x50 cm</a:t>
            </a:r>
            <a:r>
              <a:rPr lang="en-US" sz="1800" baseline="30000">
                <a:solidFill>
                  <a:srgbClr val="FF0000"/>
                </a:solidFill>
                <a:latin typeface="Comic Sans MS" pitchFamily="-106" charset="0"/>
              </a:rPr>
              <a:t>2</a:t>
            </a:r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 active area + 8 mm frame width</a:t>
            </a:r>
          </a:p>
          <a:p>
            <a:pPr marL="0" lvl="1">
              <a:buFont typeface="Arial" pitchFamily="-106" charset="0"/>
              <a:buChar char="•"/>
            </a:pPr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 2D strip readout (a la COMPASS) - 0.4 mm pitch</a:t>
            </a:r>
          </a:p>
          <a:p>
            <a:pPr marL="0" lvl="1">
              <a:buFont typeface="Arial" pitchFamily="-106" charset="0"/>
              <a:buChar char="•"/>
            </a:pPr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 INFN is now going into  40x50 cm</a:t>
            </a:r>
            <a:r>
              <a:rPr lang="en-US" sz="1800" baseline="30000">
                <a:solidFill>
                  <a:srgbClr val="FF0000"/>
                </a:solidFill>
                <a:latin typeface="Comic Sans MS" pitchFamily="-106" charset="0"/>
              </a:rPr>
              <a:t>2</a:t>
            </a:r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 GEM module production for SBS </a:t>
            </a:r>
          </a:p>
          <a:p>
            <a:pPr marL="0" lvl="1">
              <a:buFont typeface="Arial" pitchFamily="-106" charset="0"/>
              <a:buChar char="•"/>
            </a:pPr>
            <a:endParaRPr lang="en-US" sz="1800">
              <a:solidFill>
                <a:srgbClr val="FF0000"/>
              </a:solidFill>
              <a:latin typeface="Comic Sans MS" pitchFamily="-106" charset="0"/>
            </a:endParaRPr>
          </a:p>
        </p:txBody>
      </p:sp>
      <p:pic>
        <p:nvPicPr>
          <p:cNvPr id="34823" name="Picture 6" descr="C:\Documents and Settings\colilli\Desktop\test_beam_picture\DSCN7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24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4495800" y="5934075"/>
            <a:ext cx="4419600" cy="92392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-106" charset="0"/>
              </a:rPr>
              <a:t>The  INFN 40 cm x 50 cm prototype: the Uva chambers will be similar with small 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26807</TotalTime>
  <Words>1348</Words>
  <Application>Microsoft Macintosh PowerPoint</Application>
  <PresentationFormat>On-screen Show (4:3)</PresentationFormat>
  <Paragraphs>276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ＭＳ Ｐゴシック</vt:lpstr>
      <vt:lpstr>Wingdings</vt:lpstr>
      <vt:lpstr>Calibri</vt:lpstr>
      <vt:lpstr>Times New Roman</vt:lpstr>
      <vt:lpstr>Liberation Sans</vt:lpstr>
      <vt:lpstr>DejaVu Sans</vt:lpstr>
      <vt:lpstr>Liberation Serif</vt:lpstr>
      <vt:lpstr>Comic Sans MS</vt:lpstr>
      <vt:lpstr>Symbol</vt:lpstr>
      <vt:lpstr>Blank Presentation</vt:lpstr>
      <vt:lpstr>Beam</vt:lpstr>
      <vt:lpstr>Office Theme</vt:lpstr>
      <vt:lpstr>Title1</vt:lpstr>
      <vt:lpstr> GEM chambers for SoLID Nilanga Liyanage  University of Virginia    </vt:lpstr>
      <vt:lpstr>Slide 2</vt:lpstr>
      <vt:lpstr>Slide 3</vt:lpstr>
      <vt:lpstr>Slide 4</vt:lpstr>
      <vt:lpstr>Slide 5</vt:lpstr>
      <vt:lpstr>Slide 6</vt:lpstr>
      <vt:lpstr>Slide 7</vt:lpstr>
      <vt:lpstr>Bottom-line</vt:lpstr>
      <vt:lpstr>UVa GEM development status</vt:lpstr>
      <vt:lpstr>UVa GEM development status</vt:lpstr>
      <vt:lpstr>UVa GEM development status</vt:lpstr>
      <vt:lpstr>Slide 12</vt:lpstr>
      <vt:lpstr>Electronics</vt:lpstr>
      <vt:lpstr>rough cost estimate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FGT</dc:title>
  <dc:creator>Kent Paschke</dc:creator>
  <cp:lastModifiedBy>Krishni Wijesooriya</cp:lastModifiedBy>
  <cp:revision>98</cp:revision>
  <cp:lastPrinted>2011-01-28T17:14:15Z</cp:lastPrinted>
  <dcterms:created xsi:type="dcterms:W3CDTF">2011-09-21T13:29:57Z</dcterms:created>
  <dcterms:modified xsi:type="dcterms:W3CDTF">2011-09-21T16:51:07Z</dcterms:modified>
</cp:coreProperties>
</file>