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56" r:id="rId4"/>
    <p:sldId id="260" r:id="rId5"/>
    <p:sldId id="258" r:id="rId6"/>
    <p:sldId id="259" r:id="rId7"/>
    <p:sldId id="261" r:id="rId8"/>
    <p:sldId id="262" r:id="rId9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5" autoAdjust="0"/>
  </p:normalViewPr>
  <p:slideViewPr>
    <p:cSldViewPr>
      <p:cViewPr varScale="1">
        <p:scale>
          <a:sx n="78" d="100"/>
          <a:sy n="78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4E36-3BF8-40F3-BCEC-4C9389B31019}" type="datetimeFigureOut">
              <a:rPr lang="en-US" smtClean="0"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0EEE2-6753-4B22-ABF4-F69D939EA6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CE4C-735D-42A2-A4EB-1A819801A85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9F22-5145-41F9-BFC6-4E18681BA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5122-5C96-4AEB-8E33-AF9B73819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0BE9-BE05-4444-8959-17B283DC16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8406-2CD8-4C9B-BBE5-12E89B9B5B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D94A7-4089-4984-B105-BDFEBFCA09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930B-B7A9-468E-9EE5-EAEEA65B8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E84E-74BC-4F48-81EE-9F84027C30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59C7-F16A-4D0A-801B-EF9528EA5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7A9D-2F9F-4A0F-9AC8-916F75A657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EA81-5E05-4BE0-B2B0-FCFE35705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5536-006A-446F-AC5F-B54225D879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303F-AF95-458B-94C5-C76FE8DAC5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B818-6CF8-410C-98C2-095EFF4B8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D15C-A5A6-4D34-92E7-8E0595D3F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</a:rPr>
              <a:t>SoLID</a:t>
            </a:r>
            <a:r>
              <a:rPr lang="en-US" sz="5000" dirty="0" smtClean="0">
                <a:solidFill>
                  <a:srgbClr val="FF0000"/>
                </a:solidFill>
              </a:rPr>
              <a:t> Simulation Update</a:t>
            </a:r>
            <a:endParaRPr lang="en-US" sz="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>
            <a:normAutofit/>
          </a:bodyPr>
          <a:lstStyle/>
          <a:p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2011/09/21 </a:t>
            </a:r>
          </a:p>
          <a:p>
            <a:r>
              <a:rPr lang="en-US" i="1" dirty="0" err="1" smtClean="0">
                <a:solidFill>
                  <a:schemeClr val="tx1"/>
                </a:solidFill>
              </a:rPr>
              <a:t>Zhiwen</a:t>
            </a:r>
            <a:r>
              <a:rPr lang="en-US" i="1" dirty="0" smtClean="0">
                <a:solidFill>
                  <a:schemeClr val="tx1"/>
                </a:solidFill>
              </a:rPr>
              <a:t> Zhao, </a:t>
            </a:r>
            <a:r>
              <a:rPr lang="en-US" i="1" dirty="0" smtClean="0">
                <a:solidFill>
                  <a:schemeClr val="tx1"/>
                </a:solidFill>
              </a:rPr>
              <a:t>Seamus </a:t>
            </a:r>
            <a:r>
              <a:rPr lang="en-US" i="1" dirty="0" smtClean="0">
                <a:solidFill>
                  <a:schemeClr val="tx1"/>
                </a:solidFill>
              </a:rPr>
              <a:t>Riordan</a:t>
            </a:r>
            <a:endParaRPr lang="en-US" altLang="zh-CN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Ideal </a:t>
            </a:r>
            <a:r>
              <a:rPr lang="en-US" sz="4000" dirty="0" smtClean="0"/>
              <a:t>Magnet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Mehdi</a:t>
            </a:r>
            <a:r>
              <a:rPr lang="en-US" sz="2200" dirty="0" smtClean="0"/>
              <a:t> , Paul Reimer, </a:t>
            </a:r>
            <a:r>
              <a:rPr lang="en-US" sz="2200" dirty="0" err="1" smtClean="0"/>
              <a:t>Zhiwen</a:t>
            </a:r>
            <a:r>
              <a:rPr lang="en-US" sz="2200" dirty="0" smtClean="0"/>
              <a:t> Zhao)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15240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80583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C:\Users\zhao\Downloads\solid\magnet\kinema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932" y="2133600"/>
            <a:ext cx="3644068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ideal (short and fat) magnet and yoke are produced. Its SIDIS kinematics is studied. The result is similar to </a:t>
            </a:r>
            <a:r>
              <a:rPr lang="en-US" sz="3000" dirty="0" err="1" smtClean="0"/>
              <a:t>BaBar</a:t>
            </a:r>
            <a:r>
              <a:rPr lang="en-US" sz="3000" dirty="0" smtClean="0"/>
              <a:t>/CLEO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CLEO magnet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(Paul Reimer, Yang Zhang, </a:t>
            </a:r>
            <a:r>
              <a:rPr lang="en-US" sz="2200" dirty="0" err="1" smtClean="0"/>
              <a:t>Zhiwen</a:t>
            </a:r>
            <a:r>
              <a:rPr lang="en-US" sz="2200" dirty="0" smtClean="0"/>
              <a:t> Zhao)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15240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pic>
        <p:nvPicPr>
          <p:cNvPr id="1026" name="Picture 2" descr="C:\Users\zhao\Downloads\solid\magnet\CLEOv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00400"/>
            <a:ext cx="6446687" cy="3657600"/>
          </a:xfrm>
          <a:prstGeom prst="rect">
            <a:avLst/>
          </a:prstGeom>
          <a:noFill/>
        </p:spPr>
      </p:pic>
      <p:pic>
        <p:nvPicPr>
          <p:cNvPr id="1027" name="Picture 3" descr="C:\Users\zhao\Downloads\solid\magnet\CLEOV5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713" y="990600"/>
            <a:ext cx="6446687" cy="3657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new yoke for CLEO magnet is design. Field map and geometry are implemented in GEMC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pPr algn="r"/>
            <a:r>
              <a:rPr lang="en-US" sz="3000" dirty="0" smtClean="0"/>
              <a:t>Further tuning </a:t>
            </a:r>
          </a:p>
          <a:p>
            <a:pPr algn="r">
              <a:buNone/>
            </a:pPr>
            <a:r>
              <a:rPr lang="en-US" sz="3000" dirty="0" smtClean="0"/>
              <a:t>is still needed</a:t>
            </a:r>
          </a:p>
          <a:p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52800" y="1981200"/>
            <a:ext cx="2057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NO Edge in </a:t>
            </a:r>
            <a:r>
              <a:rPr lang="en-US" sz="2000" dirty="0" err="1" smtClean="0">
                <a:solidFill>
                  <a:srgbClr val="2006BA"/>
                </a:solidFill>
              </a:rPr>
              <a:t>endup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572000"/>
            <a:ext cx="22098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YES Edge in </a:t>
            </a:r>
            <a:r>
              <a:rPr lang="en-US" sz="2000" dirty="0" err="1" smtClean="0">
                <a:solidFill>
                  <a:srgbClr val="2006BA"/>
                </a:solidFill>
              </a:rPr>
              <a:t>endup</a:t>
            </a:r>
            <a:endParaRPr lang="en-US" sz="2000" dirty="0">
              <a:solidFill>
                <a:srgbClr val="2006B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Background in EC</a:t>
            </a:r>
            <a:br>
              <a:rPr lang="en-US" sz="4000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Zhiwen</a:t>
            </a:r>
            <a:r>
              <a:rPr lang="en-US" sz="2200" dirty="0" smtClean="0"/>
              <a:t> Zhao, </a:t>
            </a:r>
            <a:r>
              <a:rPr lang="en-US" sz="2200" dirty="0" err="1" smtClean="0"/>
              <a:t>Xin</a:t>
            </a:r>
            <a:r>
              <a:rPr lang="en-US" sz="2200" dirty="0" smtClean="0"/>
              <a:t> </a:t>
            </a:r>
            <a:r>
              <a:rPr lang="en-US" sz="2200" dirty="0" err="1" smtClean="0"/>
              <a:t>Qian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pic>
        <p:nvPicPr>
          <p:cNvPr id="27650" name="Picture 2" descr="C:\Users\zhao\Downloads\solid\solid_BaBar_SIDIS_Eflux_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89" y="3872068"/>
            <a:ext cx="5325611" cy="2909732"/>
          </a:xfrm>
          <a:prstGeom prst="rect">
            <a:avLst/>
          </a:prstGeom>
          <a:noFill/>
        </p:spPr>
      </p:pic>
      <p:pic>
        <p:nvPicPr>
          <p:cNvPr id="27651" name="Picture 3" descr="C:\Users\zhao\Downloads\solid\solid_BaBar_PVDIS_open_Eflux_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589" y="990600"/>
            <a:ext cx="5020811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990600"/>
            <a:ext cx="4953000" cy="2743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dirty="0" smtClean="0"/>
              <a:t>GEMC electron and photon energy flux confirms Geant3 result.</a:t>
            </a:r>
          </a:p>
          <a:p>
            <a:r>
              <a:rPr lang="en-US" sz="3000" dirty="0" err="1" smtClean="0"/>
              <a:t>Hadron</a:t>
            </a:r>
            <a:r>
              <a:rPr lang="en-US" sz="3000" dirty="0" smtClean="0"/>
              <a:t> energy flux is under study.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838200"/>
            <a:ext cx="2438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PVDIS forward angle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810000"/>
            <a:ext cx="2438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SIDIS forward angle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810000"/>
            <a:ext cx="2438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006BA"/>
                </a:solidFill>
              </a:rPr>
              <a:t>SIDIS </a:t>
            </a:r>
            <a:r>
              <a:rPr lang="en-US" sz="2000" dirty="0" err="1" smtClean="0">
                <a:solidFill>
                  <a:srgbClr val="2006BA"/>
                </a:solidFill>
              </a:rPr>
              <a:t>lareg</a:t>
            </a:r>
            <a:r>
              <a:rPr lang="en-US" sz="2000" dirty="0" smtClean="0">
                <a:solidFill>
                  <a:srgbClr val="2006BA"/>
                </a:solidFill>
              </a:rPr>
              <a:t> angle</a:t>
            </a:r>
            <a:endParaRPr lang="en-US" sz="2000" dirty="0">
              <a:solidFill>
                <a:srgbClr val="2006BA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0" y="4267200"/>
            <a:ext cx="2362200" cy="1905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Black: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baseline="0" dirty="0" smtClean="0">
                <a:solidFill>
                  <a:srgbClr val="FF0000"/>
                </a:solidFill>
              </a:rPr>
              <a:t>Red: electron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chemeClr val="accent3"/>
                </a:solidFill>
              </a:rPr>
              <a:t>Green: photon</a:t>
            </a:r>
            <a:endParaRPr lang="en-US" sz="2500" baseline="0" dirty="0" smtClean="0">
              <a:solidFill>
                <a:schemeClr val="accent3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Blue: </a:t>
            </a:r>
            <a:r>
              <a:rPr kumimoji="0" lang="en-US" sz="25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endParaRPr kumimoji="0" lang="en-US" sz="25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GEM Response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Zhiwen</a:t>
            </a:r>
            <a:r>
              <a:rPr lang="en-US" sz="2200" dirty="0" smtClean="0"/>
              <a:t> Zhao, </a:t>
            </a:r>
            <a:r>
              <a:rPr lang="en-US" sz="2200" dirty="0" err="1" smtClean="0"/>
              <a:t>Evaristo</a:t>
            </a:r>
            <a:r>
              <a:rPr lang="en-US" sz="2200" dirty="0" smtClean="0"/>
              <a:t> </a:t>
            </a:r>
            <a:r>
              <a:rPr lang="en-US" sz="2200" dirty="0" err="1" smtClean="0"/>
              <a:t>Cisbani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15240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990601"/>
            <a:ext cx="3886200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#  * </a:t>
            </a:r>
            <a:r>
              <a:rPr lang="en-US" sz="1200" dirty="0" err="1" smtClean="0"/>
              <a:t>HoneyComb</a:t>
            </a:r>
            <a:endParaRPr lang="en-US" sz="1200" dirty="0" smtClean="0"/>
          </a:p>
          <a:p>
            <a:r>
              <a:rPr lang="en-US" sz="1200" dirty="0" smtClean="0"/>
              <a:t>#  *  0   NEMA G10 120 um</a:t>
            </a:r>
          </a:p>
          <a:p>
            <a:r>
              <a:rPr lang="en-US" sz="1200" dirty="0" smtClean="0"/>
              <a:t>#  *  1   NOMEX    3</a:t>
            </a:r>
          </a:p>
          <a:p>
            <a:r>
              <a:rPr lang="en-US" sz="1200" dirty="0" smtClean="0"/>
              <a:t>#  *  2   NEMA G10 120 um</a:t>
            </a:r>
          </a:p>
          <a:p>
            <a:r>
              <a:rPr lang="en-US" sz="1200" dirty="0" smtClean="0"/>
              <a:t>#  * Drift Cathode</a:t>
            </a:r>
          </a:p>
          <a:p>
            <a:r>
              <a:rPr lang="en-US" sz="1200" dirty="0" smtClean="0"/>
              <a:t>#  *  4  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50 um</a:t>
            </a:r>
          </a:p>
          <a:p>
            <a:r>
              <a:rPr lang="en-US" sz="1200" dirty="0" smtClean="0"/>
              <a:t>#  *  3   Copper 5 um</a:t>
            </a:r>
          </a:p>
          <a:p>
            <a:r>
              <a:rPr lang="en-US" sz="1200" dirty="0" smtClean="0"/>
              <a:t>#  *  5   Air 3 mm</a:t>
            </a:r>
          </a:p>
          <a:p>
            <a:r>
              <a:rPr lang="en-US" sz="1200" dirty="0" smtClean="0"/>
              <a:t>#  * GEM0</a:t>
            </a:r>
          </a:p>
          <a:p>
            <a:r>
              <a:rPr lang="en-US" sz="1200" dirty="0" smtClean="0"/>
              <a:t>#  *  6   Copper 5 um</a:t>
            </a:r>
          </a:p>
          <a:p>
            <a:r>
              <a:rPr lang="en-US" sz="1200" dirty="0" smtClean="0"/>
              <a:t>#  *  7  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50 um</a:t>
            </a:r>
          </a:p>
          <a:p>
            <a:r>
              <a:rPr lang="en-US" sz="1200" dirty="0" smtClean="0"/>
              <a:t>#  *  8   Copper 5 um</a:t>
            </a:r>
          </a:p>
          <a:p>
            <a:r>
              <a:rPr lang="en-US" sz="1200" dirty="0" smtClean="0"/>
              <a:t>#  *  9   Air 2 mm</a:t>
            </a:r>
          </a:p>
          <a:p>
            <a:r>
              <a:rPr lang="en-US" sz="1200" dirty="0" smtClean="0"/>
              <a:t>#  * GEM1</a:t>
            </a:r>
          </a:p>
          <a:p>
            <a:r>
              <a:rPr lang="en-US" sz="1200" dirty="0" smtClean="0"/>
              <a:t>#  * 10   Copper 5 um</a:t>
            </a:r>
          </a:p>
          <a:p>
            <a:r>
              <a:rPr lang="en-US" sz="1200" dirty="0" smtClean="0"/>
              <a:t>#  * 11  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50 um</a:t>
            </a:r>
          </a:p>
          <a:p>
            <a:r>
              <a:rPr lang="en-US" sz="1200" dirty="0" smtClean="0"/>
              <a:t>#  * 12   Copper 5 um</a:t>
            </a:r>
          </a:p>
          <a:p>
            <a:r>
              <a:rPr lang="en-US" sz="1200" dirty="0" smtClean="0"/>
              <a:t>#  * 13   Air 2 mm</a:t>
            </a:r>
          </a:p>
          <a:p>
            <a:r>
              <a:rPr lang="en-US" sz="1200" dirty="0" smtClean="0"/>
              <a:t>#  * GEM2</a:t>
            </a:r>
          </a:p>
          <a:p>
            <a:r>
              <a:rPr lang="en-US" sz="1200" dirty="0" smtClean="0"/>
              <a:t>#  * 14   Copper 5 um</a:t>
            </a:r>
          </a:p>
          <a:p>
            <a:r>
              <a:rPr lang="en-US" sz="1200" dirty="0" smtClean="0"/>
              <a:t>#  * 15  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50 um</a:t>
            </a:r>
          </a:p>
          <a:p>
            <a:r>
              <a:rPr lang="en-US" sz="1200" dirty="0" smtClean="0"/>
              <a:t>#  * 16   Copper 5 um</a:t>
            </a:r>
          </a:p>
          <a:p>
            <a:r>
              <a:rPr lang="en-US" sz="1200" dirty="0" smtClean="0"/>
              <a:t>#  * 17   Air 2 mm </a:t>
            </a:r>
          </a:p>
          <a:p>
            <a:r>
              <a:rPr lang="en-US" sz="1200" dirty="0" smtClean="0"/>
              <a:t>#  * Readout Board</a:t>
            </a:r>
          </a:p>
          <a:p>
            <a:r>
              <a:rPr lang="en-US" sz="1200" dirty="0" smtClean="0"/>
              <a:t>#  * 18   Copper 10 um</a:t>
            </a:r>
          </a:p>
          <a:p>
            <a:r>
              <a:rPr lang="en-US" sz="1200" dirty="0" smtClean="0"/>
              <a:t>#  * 19   </a:t>
            </a:r>
            <a:r>
              <a:rPr lang="en-US" sz="1200" dirty="0" err="1" smtClean="0"/>
              <a:t>Kapton</a:t>
            </a:r>
            <a:r>
              <a:rPr lang="en-US" sz="1200" dirty="0" smtClean="0"/>
              <a:t> 50 um</a:t>
            </a:r>
          </a:p>
          <a:p>
            <a:r>
              <a:rPr lang="en-US" sz="1200" dirty="0" smtClean="0"/>
              <a:t>#  * 20   G10 120 um + 60 um (assume 60 um glue as G10)    # not </a:t>
            </a:r>
            <a:r>
              <a:rPr lang="en-US" sz="1200" dirty="0" err="1" smtClean="0"/>
              <a:t>implmented</a:t>
            </a:r>
            <a:r>
              <a:rPr lang="en-US" sz="1200" dirty="0" smtClean="0"/>
              <a:t> yet</a:t>
            </a:r>
          </a:p>
          <a:p>
            <a:r>
              <a:rPr lang="en-US" sz="1200" dirty="0" smtClean="0"/>
              <a:t>#  * Honeycomb</a:t>
            </a:r>
          </a:p>
          <a:p>
            <a:r>
              <a:rPr lang="en-US" sz="1200" dirty="0" smtClean="0"/>
              <a:t>#  * 21   NEMA G10 120 um</a:t>
            </a:r>
          </a:p>
          <a:p>
            <a:r>
              <a:rPr lang="en-US" sz="1200" dirty="0" smtClean="0"/>
              <a:t>#  * 22   NOMEX    3 um</a:t>
            </a:r>
          </a:p>
          <a:p>
            <a:r>
              <a:rPr lang="en-US" sz="1200" dirty="0" smtClean="0"/>
              <a:t>#  * 23   NEMA G10 120 um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12837"/>
            <a:ext cx="46482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</a:t>
            </a:r>
            <a:r>
              <a:rPr lang="en-US" sz="3000" dirty="0" err="1" smtClean="0"/>
              <a:t>ontain</a:t>
            </a:r>
            <a:r>
              <a:rPr lang="en-US" sz="3000" dirty="0" smtClean="0"/>
              <a:t> more realistic GEM response, we b</a:t>
            </a:r>
            <a:r>
              <a:rPr lang="en-US" sz="3000" dirty="0" smtClean="0"/>
              <a:t>orrow </a:t>
            </a:r>
            <a:r>
              <a:rPr lang="en-US" sz="3000" dirty="0" smtClean="0"/>
              <a:t>from SBS GEM </a:t>
            </a:r>
            <a:r>
              <a:rPr lang="en-US" sz="3000" dirty="0" smtClean="0"/>
              <a:t>simulation and </a:t>
            </a:r>
            <a:r>
              <a:rPr lang="en-US" sz="3000" dirty="0" smtClean="0"/>
              <a:t>the </a:t>
            </a:r>
            <a:r>
              <a:rPr lang="en-US" sz="3000" dirty="0" smtClean="0"/>
              <a:t>geometry and material of GEM module are realized in </a:t>
            </a:r>
            <a:r>
              <a:rPr lang="en-US" sz="3000" dirty="0" smtClean="0"/>
              <a:t>GEMC</a:t>
            </a:r>
            <a:r>
              <a:rPr lang="en-US" sz="3000" dirty="0" smtClean="0"/>
              <a:t>.</a:t>
            </a:r>
            <a:r>
              <a:rPr lang="en-US" sz="3000" dirty="0" smtClean="0"/>
              <a:t> 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dirty="0" smtClean="0"/>
              <a:t>EM background </a:t>
            </a:r>
            <a:r>
              <a:rPr lang="en-US" sz="3000" dirty="0" smtClean="0"/>
              <a:t>study is underway.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GEM Digitization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(Seamus Riordan, Richard S. Holmes)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15240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610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i="1" dirty="0" smtClean="0"/>
              <a:t>Started and in good progress</a:t>
            </a:r>
          </a:p>
          <a:p>
            <a:r>
              <a:rPr lang="en-US" sz="3000" dirty="0" smtClean="0"/>
              <a:t>Borrow from SBS and implement into GEMC.</a:t>
            </a:r>
          </a:p>
          <a:p>
            <a:r>
              <a:rPr lang="en-US" sz="2800" dirty="0" smtClean="0"/>
              <a:t>Produce realistic GEM responses. </a:t>
            </a:r>
            <a:endParaRPr lang="en-US" sz="3000" dirty="0" smtClean="0"/>
          </a:p>
          <a:p>
            <a:r>
              <a:rPr lang="en-US" sz="3000" dirty="0" smtClean="0"/>
              <a:t>This includes background and signal digitization.</a:t>
            </a:r>
            <a:endParaRPr lang="en-US" sz="3000" dirty="0" smtClean="0"/>
          </a:p>
          <a:p>
            <a:r>
              <a:rPr lang="en-US" sz="3000" dirty="0" smtClean="0"/>
              <a:t>Produce tracking framework.</a:t>
            </a:r>
          </a:p>
          <a:p>
            <a:r>
              <a:rPr lang="en-US" sz="3000" dirty="0" smtClean="0"/>
              <a:t>The digitization standard will be expended to other sub-systems.</a:t>
            </a:r>
            <a:endParaRPr lang="en-US" sz="3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0184" y="0"/>
            <a:ext cx="24638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simulation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610600" cy="4525963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SoLID</a:t>
            </a:r>
            <a:r>
              <a:rPr lang="en-US" sz="3000" dirty="0" smtClean="0"/>
              <a:t> GEMC Framework is ready.</a:t>
            </a:r>
          </a:p>
          <a:p>
            <a:r>
              <a:rPr lang="en-US" sz="3000" dirty="0" smtClean="0"/>
              <a:t>Event generators and data output are available. </a:t>
            </a:r>
            <a:endParaRPr lang="en-US" sz="3000" dirty="0" smtClean="0"/>
          </a:p>
          <a:p>
            <a:r>
              <a:rPr lang="en-US" sz="3000" dirty="0" smtClean="0"/>
              <a:t>Various magnet choices are implemented.</a:t>
            </a:r>
          </a:p>
          <a:p>
            <a:r>
              <a:rPr lang="en-US" sz="3000" dirty="0" smtClean="0"/>
              <a:t>Fine tuning CLEO option is in progress.</a:t>
            </a:r>
          </a:p>
          <a:p>
            <a:r>
              <a:rPr lang="en-US" sz="2800" dirty="0" smtClean="0"/>
              <a:t>PVDIS Baffle design is under control.</a:t>
            </a:r>
          </a:p>
          <a:p>
            <a:r>
              <a:rPr lang="en-US" sz="2800" dirty="0" smtClean="0"/>
              <a:t>Energy flux on EC is under </a:t>
            </a:r>
            <a:r>
              <a:rPr lang="en-US" sz="2800" dirty="0" smtClean="0"/>
              <a:t>control.</a:t>
            </a:r>
            <a:endParaRPr lang="en-US" sz="2800" dirty="0" smtClean="0"/>
          </a:p>
          <a:p>
            <a:r>
              <a:rPr lang="en-US" sz="2800" dirty="0" smtClean="0"/>
              <a:t>GEM response is in progress.</a:t>
            </a:r>
          </a:p>
          <a:p>
            <a:r>
              <a:rPr lang="en-US" sz="3000" dirty="0" smtClean="0"/>
              <a:t>Implementing digitization standard is in progress.</a:t>
            </a:r>
          </a:p>
          <a:p>
            <a:pPr>
              <a:buNone/>
            </a:pPr>
            <a:endParaRPr lang="en-US" sz="30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453</Words>
  <Application>Microsoft Office PowerPoint</Application>
  <PresentationFormat>On-screen Show (4:3)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宋体</vt:lpstr>
      <vt:lpstr>Office Theme</vt:lpstr>
      <vt:lpstr>1_Office Theme</vt:lpstr>
      <vt:lpstr>SoLID Simulation Update</vt:lpstr>
      <vt:lpstr>Ideal Magnet (Mehdi , Paul Reimer, Zhiwen Zhao)</vt:lpstr>
      <vt:lpstr>CLEO magnet (Paul Reimer, Yang Zhang, Zhiwen Zhao)</vt:lpstr>
      <vt:lpstr>Background in EC (Zhiwen Zhao, Xin Qian)</vt:lpstr>
      <vt:lpstr>GEM Response (Zhiwen Zhao, Evaristo Cisbani)</vt:lpstr>
      <vt:lpstr>GEM Digitization (Seamus Riordan, Richard S. Holmes)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geant4 to geant3 results</dc:title>
  <dc:creator>zhao</dc:creator>
  <cp:lastModifiedBy>zhao</cp:lastModifiedBy>
  <cp:revision>27</cp:revision>
  <dcterms:created xsi:type="dcterms:W3CDTF">2011-09-18T13:52:58Z</dcterms:created>
  <dcterms:modified xsi:type="dcterms:W3CDTF">2011-09-21T17:19:29Z</dcterms:modified>
</cp:coreProperties>
</file>