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5"/>
  </p:notesMasterIdLst>
  <p:sldIdLst>
    <p:sldId id="256" r:id="rId2"/>
    <p:sldId id="334" r:id="rId3"/>
    <p:sldId id="358" r:id="rId4"/>
    <p:sldId id="359" r:id="rId5"/>
    <p:sldId id="357" r:id="rId6"/>
    <p:sldId id="361" r:id="rId7"/>
    <p:sldId id="360" r:id="rId8"/>
    <p:sldId id="362" r:id="rId9"/>
    <p:sldId id="363" r:id="rId10"/>
    <p:sldId id="365" r:id="rId11"/>
    <p:sldId id="367" r:id="rId12"/>
    <p:sldId id="364" r:id="rId13"/>
    <p:sldId id="356" r:id="rId14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0000"/>
    <a:srgbClr val="3333CC"/>
    <a:srgbClr val="FE4A02"/>
    <a:srgbClr val="33CC33"/>
    <a:srgbClr val="CC3399"/>
    <a:srgbClr val="0101FF"/>
    <a:srgbClr val="FA7406"/>
    <a:srgbClr val="D67000"/>
    <a:srgbClr val="683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79" autoAdjust="0"/>
    <p:restoredTop sz="91683" autoAdjust="0"/>
  </p:normalViewPr>
  <p:slideViewPr>
    <p:cSldViewPr>
      <p:cViewPr varScale="1">
        <p:scale>
          <a:sx n="122" d="100"/>
          <a:sy n="122" d="100"/>
        </p:scale>
        <p:origin x="-130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456" y="-90"/>
      </p:cViewPr>
      <p:guideLst>
        <p:guide orient="horz" pos="2932"/>
        <p:guide pos="221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My%20Documents\Desktop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7.2513354344396888E-2"/>
          <c:y val="3.5551077768822319E-2"/>
          <c:w val="0.88524414239615168"/>
          <c:h val="0.85663194659722663"/>
        </c:manualLayout>
      </c:layout>
      <c:scatterChart>
        <c:scatterStyle val="smoothMarker"/>
        <c:ser>
          <c:idx val="0"/>
          <c:order val="0"/>
          <c:tx>
            <c:strRef>
              <c:f>Sheet2!$C$1</c:f>
              <c:strCache>
                <c:ptCount val="1"/>
                <c:pt idx="0">
                  <c:v>Resolution. (cm)</c:v>
                </c:pt>
              </c:strCache>
            </c:strRef>
          </c:tx>
          <c:xVal>
            <c:numRef>
              <c:f>Sheet2!$B$2:$B$7</c:f>
              <c:numCache>
                <c:formatCode>General</c:formatCode>
                <c:ptCount val="6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10</c:v>
                </c:pt>
                <c:pt idx="4">
                  <c:v>16</c:v>
                </c:pt>
                <c:pt idx="5">
                  <c:v>20</c:v>
                </c:pt>
              </c:numCache>
            </c:numRef>
          </c:xVal>
          <c:yVal>
            <c:numRef>
              <c:f>Sheet2!$C$2:$C$7</c:f>
              <c:numCache>
                <c:formatCode>General</c:formatCode>
                <c:ptCount val="6"/>
                <c:pt idx="0">
                  <c:v>0.70420000000000005</c:v>
                </c:pt>
                <c:pt idx="1">
                  <c:v>0.70130000000000003</c:v>
                </c:pt>
                <c:pt idx="2">
                  <c:v>0.83730000000000004</c:v>
                </c:pt>
                <c:pt idx="3">
                  <c:v>1.0289999999999977</c:v>
                </c:pt>
                <c:pt idx="4">
                  <c:v>2.0449999999999999</c:v>
                </c:pt>
                <c:pt idx="5">
                  <c:v>2.9899999999999998</c:v>
                </c:pt>
              </c:numCache>
            </c:numRef>
          </c:yVal>
          <c:smooth val="1"/>
        </c:ser>
        <c:ser>
          <c:idx val="2"/>
          <c:order val="1"/>
          <c:tx>
            <c:strRef>
              <c:f>Sheet2!$F$1</c:f>
              <c:strCache>
                <c:ptCount val="1"/>
                <c:pt idx="0">
                  <c:v>Back Ground (%)</c:v>
                </c:pt>
              </c:strCache>
            </c:strRef>
          </c:tx>
          <c:dLbls>
            <c:dLbl>
              <c:idx val="4"/>
              <c:layout>
                <c:manualLayout>
                  <c:x val="5.7129560239129193E-3"/>
                  <c:y val="1.0498687664041988E-2"/>
                </c:manualLayout>
              </c:layout>
              <c:showVal val="1"/>
            </c:dLbl>
            <c:showVal val="1"/>
          </c:dLbls>
          <c:xVal>
            <c:numRef>
              <c:f>Sheet2!$B$2:$B$7</c:f>
              <c:numCache>
                <c:formatCode>General</c:formatCode>
                <c:ptCount val="6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10</c:v>
                </c:pt>
                <c:pt idx="4">
                  <c:v>16</c:v>
                </c:pt>
                <c:pt idx="5">
                  <c:v>20</c:v>
                </c:pt>
              </c:numCache>
            </c:numRef>
          </c:xVal>
          <c:yVal>
            <c:numRef>
              <c:f>Sheet2!$F$2:$F$7</c:f>
              <c:numCache>
                <c:formatCode>0.0</c:formatCode>
                <c:ptCount val="6"/>
                <c:pt idx="0">
                  <c:v>0.36000000000000032</c:v>
                </c:pt>
                <c:pt idx="1">
                  <c:v>0.64000000000000112</c:v>
                </c:pt>
                <c:pt idx="2">
                  <c:v>0.64000000000000112</c:v>
                </c:pt>
                <c:pt idx="3">
                  <c:v>1</c:v>
                </c:pt>
                <c:pt idx="4">
                  <c:v>2.56</c:v>
                </c:pt>
                <c:pt idx="5">
                  <c:v>4</c:v>
                </c:pt>
              </c:numCache>
            </c:numRef>
          </c:yVal>
          <c:smooth val="1"/>
        </c:ser>
        <c:ser>
          <c:idx val="3"/>
          <c:order val="2"/>
          <c:tx>
            <c:strRef>
              <c:f>Sheet2!$I$1</c:f>
              <c:strCache>
                <c:ptCount val="1"/>
                <c:pt idx="0">
                  <c:v>Cost (M$)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x"/>
            <c:size val="10"/>
            <c:spPr>
              <a:ln>
                <a:solidFill>
                  <a:srgbClr val="7030A0"/>
                </a:solidFill>
              </a:ln>
            </c:spPr>
          </c:marker>
          <c:dLbls>
            <c:showVal val="1"/>
          </c:dLbls>
          <c:xVal>
            <c:numRef>
              <c:f>Sheet2!$B$2:$B$7</c:f>
              <c:numCache>
                <c:formatCode>General</c:formatCode>
                <c:ptCount val="6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10</c:v>
                </c:pt>
                <c:pt idx="4">
                  <c:v>16</c:v>
                </c:pt>
                <c:pt idx="5">
                  <c:v>20</c:v>
                </c:pt>
              </c:numCache>
            </c:numRef>
          </c:xVal>
          <c:yVal>
            <c:numRef>
              <c:f>Sheet2!$I$2:$I$7</c:f>
              <c:numCache>
                <c:formatCode>0.0</c:formatCode>
                <c:ptCount val="6"/>
                <c:pt idx="0">
                  <c:v>32.15</c:v>
                </c:pt>
                <c:pt idx="1">
                  <c:v>8.3250000000000028</c:v>
                </c:pt>
                <c:pt idx="2">
                  <c:v>2.4</c:v>
                </c:pt>
                <c:pt idx="3">
                  <c:v>1.6700000000000019</c:v>
                </c:pt>
                <c:pt idx="4">
                  <c:v>0.85312500000000124</c:v>
                </c:pt>
                <c:pt idx="5">
                  <c:v>0.68000000000000094</c:v>
                </c:pt>
              </c:numCache>
            </c:numRef>
          </c:yVal>
          <c:smooth val="1"/>
        </c:ser>
        <c:axId val="138336896"/>
        <c:axId val="138342784"/>
      </c:scatterChart>
      <c:valAx>
        <c:axId val="138336896"/>
        <c:scaling>
          <c:orientation val="minMax"/>
        </c:scaling>
        <c:axPos val="b"/>
        <c:numFmt formatCode="General" sourceLinked="1"/>
        <c:tickLblPos val="nextTo"/>
        <c:crossAx val="138342784"/>
        <c:crosses val="autoZero"/>
        <c:crossBetween val="midCat"/>
      </c:valAx>
      <c:valAx>
        <c:axId val="138342784"/>
        <c:scaling>
          <c:orientation val="minMax"/>
          <c:max val="4"/>
        </c:scaling>
        <c:axPos val="l"/>
        <c:majorGridlines/>
        <c:numFmt formatCode="General" sourceLinked="1"/>
        <c:tickLblPos val="nextTo"/>
        <c:crossAx val="13833689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3021289005540979"/>
          <c:y val="0.36185279505219087"/>
          <c:w val="0.25913779830638889"/>
          <c:h val="0.2556552617984863"/>
        </c:manualLayout>
      </c:layout>
      <c:spPr>
        <a:solidFill>
          <a:schemeClr val="bg1"/>
        </a:solidFill>
        <a:ln w="9525" cmpd="sng"/>
      </c:sp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EEF162-ABEB-4D55-A70D-90BD4ABAEA6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9CE592-423B-4AC1-9B4E-EF5077ADDCCF}">
      <dgm:prSet/>
      <dgm:spPr/>
      <dgm:t>
        <a:bodyPr/>
        <a:lstStyle/>
        <a:p>
          <a:r>
            <a:rPr lang="en-US" dirty="0" smtClean="0"/>
            <a:t>Requirement</a:t>
          </a:r>
          <a:endParaRPr lang="en-US" dirty="0"/>
        </a:p>
      </dgm:t>
    </dgm:pt>
    <dgm:pt modelId="{46C04251-8296-4397-B607-DB317A926CF3}" type="parTrans" cxnId="{1324F7C6-46AC-4A32-8E85-3BEEA766BAC2}">
      <dgm:prSet/>
      <dgm:spPr/>
      <dgm:t>
        <a:bodyPr/>
        <a:lstStyle/>
        <a:p>
          <a:endParaRPr lang="en-US"/>
        </a:p>
      </dgm:t>
    </dgm:pt>
    <dgm:pt modelId="{098E3830-81BE-48BD-8EE3-C85CCBD3D292}" type="sibTrans" cxnId="{1324F7C6-46AC-4A32-8E85-3BEEA766BAC2}">
      <dgm:prSet/>
      <dgm:spPr/>
      <dgm:t>
        <a:bodyPr/>
        <a:lstStyle/>
        <a:p>
          <a:endParaRPr lang="en-US"/>
        </a:p>
      </dgm:t>
    </dgm:pt>
    <dgm:pt modelId="{4BFFAF7A-3CED-4B50-A6C3-3628D2D68062}">
      <dgm:prSet/>
      <dgm:spPr/>
      <dgm:t>
        <a:bodyPr/>
        <a:lstStyle/>
        <a:p>
          <a:r>
            <a:rPr lang="en-US" dirty="0" smtClean="0"/>
            <a:t>Conclusion</a:t>
          </a:r>
          <a:endParaRPr lang="en-US" dirty="0"/>
        </a:p>
      </dgm:t>
    </dgm:pt>
    <dgm:pt modelId="{BD079614-71C8-48E2-85B0-21A18BB89A58}" type="parTrans" cxnId="{3AFE4080-FDD1-4B6D-BDBA-B89F76C6CD05}">
      <dgm:prSet/>
      <dgm:spPr/>
      <dgm:t>
        <a:bodyPr/>
        <a:lstStyle/>
        <a:p>
          <a:endParaRPr lang="en-US"/>
        </a:p>
      </dgm:t>
    </dgm:pt>
    <dgm:pt modelId="{50A8025D-4F44-4CF5-B572-2CEC6457294F}" type="sibTrans" cxnId="{3AFE4080-FDD1-4B6D-BDBA-B89F76C6CD05}">
      <dgm:prSet/>
      <dgm:spPr/>
      <dgm:t>
        <a:bodyPr/>
        <a:lstStyle/>
        <a:p>
          <a:endParaRPr lang="en-US"/>
        </a:p>
      </dgm:t>
    </dgm:pt>
    <dgm:pt modelId="{F3AAB71F-B70C-4226-94E6-6D5593E243DD}">
      <dgm:prSet/>
      <dgm:spPr/>
      <dgm:t>
        <a:bodyPr/>
        <a:lstStyle/>
        <a:p>
          <a:r>
            <a:rPr lang="en-US" dirty="0" smtClean="0"/>
            <a:t>Budget Estimation</a:t>
          </a:r>
          <a:endParaRPr lang="en-US" dirty="0"/>
        </a:p>
      </dgm:t>
    </dgm:pt>
    <dgm:pt modelId="{34C6EBFB-D84D-4394-A433-9925BCF4037B}" type="parTrans" cxnId="{82A91496-63F1-483F-BA58-E074EA290FC2}">
      <dgm:prSet/>
      <dgm:spPr/>
      <dgm:t>
        <a:bodyPr/>
        <a:lstStyle/>
        <a:p>
          <a:endParaRPr lang="en-US"/>
        </a:p>
      </dgm:t>
    </dgm:pt>
    <dgm:pt modelId="{AA6DB218-9997-44DC-8C13-F837D37006F9}" type="sibTrans" cxnId="{82A91496-63F1-483F-BA58-E074EA290FC2}">
      <dgm:prSet/>
      <dgm:spPr/>
      <dgm:t>
        <a:bodyPr/>
        <a:lstStyle/>
        <a:p>
          <a:endParaRPr lang="en-US"/>
        </a:p>
      </dgm:t>
    </dgm:pt>
    <dgm:pt modelId="{115FF3D3-323D-4D82-9B86-C723EC89329B}">
      <dgm:prSet/>
      <dgm:spPr/>
      <dgm:t>
        <a:bodyPr/>
        <a:lstStyle/>
        <a:p>
          <a:r>
            <a:rPr lang="en-US" dirty="0" smtClean="0"/>
            <a:t>Design Progress</a:t>
          </a:r>
          <a:endParaRPr lang="en-US" dirty="0"/>
        </a:p>
      </dgm:t>
    </dgm:pt>
    <dgm:pt modelId="{0401D2A0-7E88-41BA-B6DE-E8515187D80F}" type="parTrans" cxnId="{6C63F9CB-FA59-4CFA-89F9-437AD8F67912}">
      <dgm:prSet/>
      <dgm:spPr/>
      <dgm:t>
        <a:bodyPr/>
        <a:lstStyle/>
        <a:p>
          <a:endParaRPr lang="en-US"/>
        </a:p>
      </dgm:t>
    </dgm:pt>
    <dgm:pt modelId="{760525E5-C909-4897-B152-265BAA2F7895}" type="sibTrans" cxnId="{6C63F9CB-FA59-4CFA-89F9-437AD8F67912}">
      <dgm:prSet/>
      <dgm:spPr/>
      <dgm:t>
        <a:bodyPr/>
        <a:lstStyle/>
        <a:p>
          <a:endParaRPr lang="en-US"/>
        </a:p>
      </dgm:t>
    </dgm:pt>
    <dgm:pt modelId="{58BEB35F-8A96-42A8-B092-F5729C0E1C91}">
      <dgm:prSet/>
      <dgm:spPr/>
      <dgm:t>
        <a:bodyPr/>
        <a:lstStyle/>
        <a:p>
          <a:r>
            <a:rPr lang="en-US" dirty="0" smtClean="0"/>
            <a:t>Shashlyk calorimeter</a:t>
          </a:r>
          <a:endParaRPr lang="en-US" dirty="0"/>
        </a:p>
      </dgm:t>
    </dgm:pt>
    <dgm:pt modelId="{8DD805F3-073F-467F-9C65-4BE24E3074FC}" type="parTrans" cxnId="{2F4D0732-19AD-44CB-BAB6-77128827379B}">
      <dgm:prSet/>
      <dgm:spPr/>
      <dgm:t>
        <a:bodyPr/>
        <a:lstStyle/>
        <a:p>
          <a:endParaRPr lang="en-US"/>
        </a:p>
      </dgm:t>
    </dgm:pt>
    <dgm:pt modelId="{B4B231D4-42FF-47F6-95D5-41712EF3DD2E}" type="sibTrans" cxnId="{2F4D0732-19AD-44CB-BAB6-77128827379B}">
      <dgm:prSet/>
      <dgm:spPr/>
      <dgm:t>
        <a:bodyPr/>
        <a:lstStyle/>
        <a:p>
          <a:endParaRPr lang="en-US"/>
        </a:p>
      </dgm:t>
    </dgm:pt>
    <dgm:pt modelId="{2DBAF42F-FEAC-4AA0-9A10-D4008552DC5A}">
      <dgm:prSet/>
      <dgm:spPr/>
      <dgm:t>
        <a:bodyPr/>
        <a:lstStyle/>
        <a:p>
          <a:r>
            <a:rPr lang="en-US" dirty="0" smtClean="0"/>
            <a:t>Preshower/shower separation</a:t>
          </a:r>
          <a:endParaRPr lang="en-US" dirty="0"/>
        </a:p>
      </dgm:t>
    </dgm:pt>
    <dgm:pt modelId="{D37FD7A5-6390-4F21-93E2-20136AD01A1C}" type="parTrans" cxnId="{13B4592E-67C9-48C2-9802-D0640449EB0A}">
      <dgm:prSet/>
      <dgm:spPr/>
      <dgm:t>
        <a:bodyPr/>
        <a:lstStyle/>
        <a:p>
          <a:endParaRPr lang="en-US"/>
        </a:p>
      </dgm:t>
    </dgm:pt>
    <dgm:pt modelId="{A1DCA71E-81CE-4E99-B2DB-DECF28442096}" type="sibTrans" cxnId="{13B4592E-67C9-48C2-9802-D0640449EB0A}">
      <dgm:prSet/>
      <dgm:spPr/>
      <dgm:t>
        <a:bodyPr/>
        <a:lstStyle/>
        <a:p>
          <a:endParaRPr lang="en-US"/>
        </a:p>
      </dgm:t>
    </dgm:pt>
    <dgm:pt modelId="{F90C72E9-6CD0-4BCD-902F-2B9E227EF01C}">
      <dgm:prSet/>
      <dgm:spPr/>
      <dgm:t>
        <a:bodyPr/>
        <a:lstStyle/>
        <a:p>
          <a:r>
            <a:rPr lang="en-US" dirty="0" smtClean="0"/>
            <a:t>Clear fiber connector</a:t>
          </a:r>
          <a:endParaRPr lang="en-US" dirty="0"/>
        </a:p>
      </dgm:t>
    </dgm:pt>
    <dgm:pt modelId="{73195978-D0C1-4861-A991-4FB7F7784E97}" type="parTrans" cxnId="{68BE44BB-9D60-4706-8688-3119563C1FAE}">
      <dgm:prSet/>
      <dgm:spPr/>
      <dgm:t>
        <a:bodyPr/>
        <a:lstStyle/>
        <a:p>
          <a:endParaRPr lang="en-US"/>
        </a:p>
      </dgm:t>
    </dgm:pt>
    <dgm:pt modelId="{7983C411-2245-4D2C-B0AA-F2CD26761AEF}" type="sibTrans" cxnId="{68BE44BB-9D60-4706-8688-3119563C1FAE}">
      <dgm:prSet/>
      <dgm:spPr/>
      <dgm:t>
        <a:bodyPr/>
        <a:lstStyle/>
        <a:p>
          <a:endParaRPr lang="en-US"/>
        </a:p>
      </dgm:t>
    </dgm:pt>
    <dgm:pt modelId="{53DC3E45-D1E8-4021-96C4-3C009C34F991}" type="pres">
      <dgm:prSet presAssocID="{72EEF162-ABEB-4D55-A70D-90BD4ABAEA6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54CFCC-E852-4686-B858-0243977DB076}" type="pres">
      <dgm:prSet presAssocID="{7E9CE592-423B-4AC1-9B4E-EF5077ADDCC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174A0E-4D29-49E8-87ED-621C0F3BC5AD}" type="pres">
      <dgm:prSet presAssocID="{098E3830-81BE-48BD-8EE3-C85CCBD3D292}" presName="spacer" presStyleCnt="0"/>
      <dgm:spPr/>
    </dgm:pt>
    <dgm:pt modelId="{C1430DB7-B870-4413-9D60-ACA1D0E2443B}" type="pres">
      <dgm:prSet presAssocID="{115FF3D3-323D-4D82-9B86-C723EC89329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1F24DD-6A8E-4170-81FD-7BFC64E9230C}" type="pres">
      <dgm:prSet presAssocID="{115FF3D3-323D-4D82-9B86-C723EC89329B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E65C6F-E4D9-4D11-9A6F-818873947499}" type="pres">
      <dgm:prSet presAssocID="{F3AAB71F-B70C-4226-94E6-6D5593E243D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4EFEA6-1722-4DFA-9E41-C74D741E0262}" type="pres">
      <dgm:prSet presAssocID="{AA6DB218-9997-44DC-8C13-F837D37006F9}" presName="spacer" presStyleCnt="0"/>
      <dgm:spPr/>
    </dgm:pt>
    <dgm:pt modelId="{47AB083B-A961-4BBB-8934-48C08DC5FDF5}" type="pres">
      <dgm:prSet presAssocID="{4BFFAF7A-3CED-4B50-A6C3-3628D2D6806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C6862B-D8ED-488F-81C8-EED638B68FBD}" type="presOf" srcId="{4BFFAF7A-3CED-4B50-A6C3-3628D2D68062}" destId="{47AB083B-A961-4BBB-8934-48C08DC5FDF5}" srcOrd="0" destOrd="0" presId="urn:microsoft.com/office/officeart/2005/8/layout/vList2"/>
    <dgm:cxn modelId="{CD981324-8E09-4291-9BCD-C99944551B49}" type="presOf" srcId="{7E9CE592-423B-4AC1-9B4E-EF5077ADDCCF}" destId="{7654CFCC-E852-4686-B858-0243977DB076}" srcOrd="0" destOrd="0" presId="urn:microsoft.com/office/officeart/2005/8/layout/vList2"/>
    <dgm:cxn modelId="{83645CD6-426D-4732-A5F6-B92F8592812A}" type="presOf" srcId="{2DBAF42F-FEAC-4AA0-9A10-D4008552DC5A}" destId="{8B1F24DD-6A8E-4170-81FD-7BFC64E9230C}" srcOrd="0" destOrd="1" presId="urn:microsoft.com/office/officeart/2005/8/layout/vList2"/>
    <dgm:cxn modelId="{1324F7C6-46AC-4A32-8E85-3BEEA766BAC2}" srcId="{72EEF162-ABEB-4D55-A70D-90BD4ABAEA6D}" destId="{7E9CE592-423B-4AC1-9B4E-EF5077ADDCCF}" srcOrd="0" destOrd="0" parTransId="{46C04251-8296-4397-B607-DB317A926CF3}" sibTransId="{098E3830-81BE-48BD-8EE3-C85CCBD3D292}"/>
    <dgm:cxn modelId="{13B4592E-67C9-48C2-9802-D0640449EB0A}" srcId="{115FF3D3-323D-4D82-9B86-C723EC89329B}" destId="{2DBAF42F-FEAC-4AA0-9A10-D4008552DC5A}" srcOrd="1" destOrd="0" parTransId="{D37FD7A5-6390-4F21-93E2-20136AD01A1C}" sibTransId="{A1DCA71E-81CE-4E99-B2DB-DECF28442096}"/>
    <dgm:cxn modelId="{3AFE4080-FDD1-4B6D-BDBA-B89F76C6CD05}" srcId="{72EEF162-ABEB-4D55-A70D-90BD4ABAEA6D}" destId="{4BFFAF7A-3CED-4B50-A6C3-3628D2D68062}" srcOrd="3" destOrd="0" parTransId="{BD079614-71C8-48E2-85B0-21A18BB89A58}" sibTransId="{50A8025D-4F44-4CF5-B572-2CEC6457294F}"/>
    <dgm:cxn modelId="{2F4D0732-19AD-44CB-BAB6-77128827379B}" srcId="{115FF3D3-323D-4D82-9B86-C723EC89329B}" destId="{58BEB35F-8A96-42A8-B092-F5729C0E1C91}" srcOrd="0" destOrd="0" parTransId="{8DD805F3-073F-467F-9C65-4BE24E3074FC}" sibTransId="{B4B231D4-42FF-47F6-95D5-41712EF3DD2E}"/>
    <dgm:cxn modelId="{D564AC13-96FD-4EDD-9247-B544EF59D08E}" type="presOf" srcId="{58BEB35F-8A96-42A8-B092-F5729C0E1C91}" destId="{8B1F24DD-6A8E-4170-81FD-7BFC64E9230C}" srcOrd="0" destOrd="0" presId="urn:microsoft.com/office/officeart/2005/8/layout/vList2"/>
    <dgm:cxn modelId="{68BE44BB-9D60-4706-8688-3119563C1FAE}" srcId="{115FF3D3-323D-4D82-9B86-C723EC89329B}" destId="{F90C72E9-6CD0-4BCD-902F-2B9E227EF01C}" srcOrd="2" destOrd="0" parTransId="{73195978-D0C1-4861-A991-4FB7F7784E97}" sibTransId="{7983C411-2245-4D2C-B0AA-F2CD26761AEF}"/>
    <dgm:cxn modelId="{323292EC-82BB-453E-A472-B6B6FCC8D6DA}" type="presOf" srcId="{72EEF162-ABEB-4D55-A70D-90BD4ABAEA6D}" destId="{53DC3E45-D1E8-4021-96C4-3C009C34F991}" srcOrd="0" destOrd="0" presId="urn:microsoft.com/office/officeart/2005/8/layout/vList2"/>
    <dgm:cxn modelId="{9EFE8B83-A3EE-4829-B288-44376475E260}" type="presOf" srcId="{115FF3D3-323D-4D82-9B86-C723EC89329B}" destId="{C1430DB7-B870-4413-9D60-ACA1D0E2443B}" srcOrd="0" destOrd="0" presId="urn:microsoft.com/office/officeart/2005/8/layout/vList2"/>
    <dgm:cxn modelId="{1FC825EE-6F05-4825-8763-CB92EE049A92}" type="presOf" srcId="{F3AAB71F-B70C-4226-94E6-6D5593E243DD}" destId="{72E65C6F-E4D9-4D11-9A6F-818873947499}" srcOrd="0" destOrd="0" presId="urn:microsoft.com/office/officeart/2005/8/layout/vList2"/>
    <dgm:cxn modelId="{6C63F9CB-FA59-4CFA-89F9-437AD8F67912}" srcId="{72EEF162-ABEB-4D55-A70D-90BD4ABAEA6D}" destId="{115FF3D3-323D-4D82-9B86-C723EC89329B}" srcOrd="1" destOrd="0" parTransId="{0401D2A0-7E88-41BA-B6DE-E8515187D80F}" sibTransId="{760525E5-C909-4897-B152-265BAA2F7895}"/>
    <dgm:cxn modelId="{07FBE1A3-DDFD-4FBA-8E08-AF2F4DEEA1F4}" type="presOf" srcId="{F90C72E9-6CD0-4BCD-902F-2B9E227EF01C}" destId="{8B1F24DD-6A8E-4170-81FD-7BFC64E9230C}" srcOrd="0" destOrd="2" presId="urn:microsoft.com/office/officeart/2005/8/layout/vList2"/>
    <dgm:cxn modelId="{82A91496-63F1-483F-BA58-E074EA290FC2}" srcId="{72EEF162-ABEB-4D55-A70D-90BD4ABAEA6D}" destId="{F3AAB71F-B70C-4226-94E6-6D5593E243DD}" srcOrd="2" destOrd="0" parTransId="{34C6EBFB-D84D-4394-A433-9925BCF4037B}" sibTransId="{AA6DB218-9997-44DC-8C13-F837D37006F9}"/>
    <dgm:cxn modelId="{29403955-DECF-4D6A-BF00-78737F26F7E3}" type="presParOf" srcId="{53DC3E45-D1E8-4021-96C4-3C009C34F991}" destId="{7654CFCC-E852-4686-B858-0243977DB076}" srcOrd="0" destOrd="0" presId="urn:microsoft.com/office/officeart/2005/8/layout/vList2"/>
    <dgm:cxn modelId="{35DF949C-9455-4A69-99C7-926840FD39E8}" type="presParOf" srcId="{53DC3E45-D1E8-4021-96C4-3C009C34F991}" destId="{41174A0E-4D29-49E8-87ED-621C0F3BC5AD}" srcOrd="1" destOrd="0" presId="urn:microsoft.com/office/officeart/2005/8/layout/vList2"/>
    <dgm:cxn modelId="{8CE16C23-A5E0-48A3-B0F4-EC73DA9F9986}" type="presParOf" srcId="{53DC3E45-D1E8-4021-96C4-3C009C34F991}" destId="{C1430DB7-B870-4413-9D60-ACA1D0E2443B}" srcOrd="2" destOrd="0" presId="urn:microsoft.com/office/officeart/2005/8/layout/vList2"/>
    <dgm:cxn modelId="{BA271D7F-C3A6-4CF8-BDB8-612E6F4AA2FE}" type="presParOf" srcId="{53DC3E45-D1E8-4021-96C4-3C009C34F991}" destId="{8B1F24DD-6A8E-4170-81FD-7BFC64E9230C}" srcOrd="3" destOrd="0" presId="urn:microsoft.com/office/officeart/2005/8/layout/vList2"/>
    <dgm:cxn modelId="{720F3757-8DF5-4CDE-9E5F-609DA5933E88}" type="presParOf" srcId="{53DC3E45-D1E8-4021-96C4-3C009C34F991}" destId="{72E65C6F-E4D9-4D11-9A6F-818873947499}" srcOrd="4" destOrd="0" presId="urn:microsoft.com/office/officeart/2005/8/layout/vList2"/>
    <dgm:cxn modelId="{2F240E24-F0D9-4F5A-9031-904164A8C82A}" type="presParOf" srcId="{53DC3E45-D1E8-4021-96C4-3C009C34F991}" destId="{BA4EFEA6-1722-4DFA-9E41-C74D741E0262}" srcOrd="5" destOrd="0" presId="urn:microsoft.com/office/officeart/2005/8/layout/vList2"/>
    <dgm:cxn modelId="{2BAA3FA0-7890-4050-99CD-A188A0CE2994}" type="presParOf" srcId="{53DC3E45-D1E8-4021-96C4-3C009C34F991}" destId="{47AB083B-A961-4BBB-8934-48C08DC5FDF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54CFCC-E852-4686-B858-0243977DB076}">
      <dsp:nvSpPr>
        <dsp:cNvPr id="0" name=""/>
        <dsp:cNvSpPr/>
      </dsp:nvSpPr>
      <dsp:spPr>
        <a:xfrm>
          <a:off x="0" y="102212"/>
          <a:ext cx="4724399" cy="8976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Requirement</a:t>
          </a:r>
          <a:endParaRPr lang="en-US" sz="3100" kern="1200" dirty="0"/>
        </a:p>
      </dsp:txBody>
      <dsp:txXfrm>
        <a:off x="0" y="102212"/>
        <a:ext cx="4724399" cy="897682"/>
      </dsp:txXfrm>
    </dsp:sp>
    <dsp:sp modelId="{C1430DB7-B870-4413-9D60-ACA1D0E2443B}">
      <dsp:nvSpPr>
        <dsp:cNvPr id="0" name=""/>
        <dsp:cNvSpPr/>
      </dsp:nvSpPr>
      <dsp:spPr>
        <a:xfrm>
          <a:off x="0" y="1089175"/>
          <a:ext cx="4724399" cy="8976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Design Progress</a:t>
          </a:r>
          <a:endParaRPr lang="en-US" sz="3100" kern="1200" dirty="0"/>
        </a:p>
      </dsp:txBody>
      <dsp:txXfrm>
        <a:off x="0" y="1089175"/>
        <a:ext cx="4724399" cy="897682"/>
      </dsp:txXfrm>
    </dsp:sp>
    <dsp:sp modelId="{8B1F24DD-6A8E-4170-81FD-7BFC64E9230C}">
      <dsp:nvSpPr>
        <dsp:cNvPr id="0" name=""/>
        <dsp:cNvSpPr/>
      </dsp:nvSpPr>
      <dsp:spPr>
        <a:xfrm>
          <a:off x="0" y="1986857"/>
          <a:ext cx="4724399" cy="1957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000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Shashlyk calorimeter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Preshower/shower separation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Clear fiber connector</a:t>
          </a:r>
          <a:endParaRPr lang="en-US" sz="2400" kern="1200" dirty="0"/>
        </a:p>
      </dsp:txBody>
      <dsp:txXfrm>
        <a:off x="0" y="1986857"/>
        <a:ext cx="4724399" cy="1957185"/>
      </dsp:txXfrm>
    </dsp:sp>
    <dsp:sp modelId="{72E65C6F-E4D9-4D11-9A6F-818873947499}">
      <dsp:nvSpPr>
        <dsp:cNvPr id="0" name=""/>
        <dsp:cNvSpPr/>
      </dsp:nvSpPr>
      <dsp:spPr>
        <a:xfrm>
          <a:off x="0" y="3944042"/>
          <a:ext cx="4724399" cy="8976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Budget Estimation</a:t>
          </a:r>
          <a:endParaRPr lang="en-US" sz="3100" kern="1200" dirty="0"/>
        </a:p>
      </dsp:txBody>
      <dsp:txXfrm>
        <a:off x="0" y="3944042"/>
        <a:ext cx="4724399" cy="897682"/>
      </dsp:txXfrm>
    </dsp:sp>
    <dsp:sp modelId="{47AB083B-A961-4BBB-8934-48C08DC5FDF5}">
      <dsp:nvSpPr>
        <dsp:cNvPr id="0" name=""/>
        <dsp:cNvSpPr/>
      </dsp:nvSpPr>
      <dsp:spPr>
        <a:xfrm>
          <a:off x="0" y="4931005"/>
          <a:ext cx="4724399" cy="8976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Conclusion</a:t>
          </a:r>
          <a:endParaRPr lang="en-US" sz="3100" kern="1200" dirty="0"/>
        </a:p>
      </dsp:txBody>
      <dsp:txXfrm>
        <a:off x="0" y="4931005"/>
        <a:ext cx="4724399" cy="8976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8131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300"/>
            </a:lvl1pPr>
          </a:lstStyle>
          <a:p>
            <a:fld id="{76DED6FA-3620-42DE-A214-F363622CAC83}" type="datetimeFigureOut">
              <a:rPr lang="en-US" smtClean="0"/>
              <a:pPr/>
              <a:t>9/30/2011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17" tIns="46659" rIns="93317" bIns="46659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8131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300"/>
            </a:lvl1pPr>
          </a:lstStyle>
          <a:p>
            <a:fld id="{81D27BB4-7507-496B-A596-4501E78419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27BB4-7507-496B-A596-4501E78419B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 up slides</a:t>
            </a:r>
            <a:r>
              <a:rPr lang="en-US" baseline="0" dirty="0" smtClean="0"/>
              <a:t> pion/electron 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76C24-6A9A-4CDC-BEF3-9219CCE4E19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grpSp>
        <p:nvGrpSpPr>
          <p:cNvPr id="2" name="组合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任意多边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任意多边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任意多边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en-US" altLang="zh-CN" smtClean="0"/>
              <a:t>Review Session on SoLID</a:t>
            </a:r>
            <a:endParaRPr lang="en-US" dirty="0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smtClean="0"/>
              <a:t>Calorimeter Design</a:t>
            </a:r>
            <a:endParaRPr 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5" descr="E:\My Documents\my file\JLab\Document\Logo\JLab_logo_white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378453"/>
            <a:ext cx="1600200" cy="403347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zh-CN" smtClean="0"/>
              <a:t>Review Session on SoLID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Calorimeter Design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zh-CN" smtClean="0"/>
              <a:t>Review Session on SoLID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Calorimeter Design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553200" y="6407944"/>
            <a:ext cx="2094072" cy="365760"/>
          </a:xfrm>
        </p:spPr>
        <p:txBody>
          <a:bodyPr/>
          <a:lstStyle>
            <a:lvl1pPr>
              <a:defRPr sz="900"/>
            </a:lvl1pPr>
            <a:extLst/>
          </a:lstStyle>
          <a:p>
            <a:r>
              <a:rPr lang="en-US" altLang="zh-CN" smtClean="0"/>
              <a:t>Review Session on SoLID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495801" y="6407944"/>
            <a:ext cx="2057400" cy="365125"/>
          </a:xfrm>
        </p:spPr>
        <p:txBody>
          <a:bodyPr/>
          <a:lstStyle>
            <a:lvl1pPr>
              <a:defRPr sz="900"/>
            </a:lvl1pPr>
            <a:extLst/>
          </a:lstStyle>
          <a:p>
            <a:r>
              <a:rPr lang="en-US" smtClean="0"/>
              <a:t>Calorimeter Design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  <p:transition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altLang="zh-CN" smtClean="0"/>
              <a:t>Review Session on SoLID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Calorimeter Design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燕尾形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燕尾形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altLang="zh-CN" smtClean="0"/>
              <a:t>Review Session on SoLID</a:t>
            </a:r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Calorimeter Design</a:t>
            </a: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zh-CN" smtClean="0"/>
              <a:t>Review Session on SoLID</a:t>
            </a:r>
            <a:endParaRPr 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Calorimeter Design</a:t>
            </a:r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5" descr="E:\My Documents\my file\JLab\Document\Logo\JLab_logo_whit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477000"/>
            <a:ext cx="1447800" cy="364933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altLang="zh-CN" smtClean="0"/>
              <a:t>Review Session on SoLID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Calorimeter Design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zh-CN" smtClean="0"/>
              <a:t>Review Session on SoLID</a:t>
            </a:r>
            <a:endParaRPr 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Calorimeter Design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r>
              <a:rPr lang="en-US" altLang="zh-CN" smtClean="0"/>
              <a:t>Review Session on SoLID</a:t>
            </a:r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Calorimeter Design</a:t>
            </a: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5" descr="E:\My Documents\my file\JLab\Document\Logo\JLab_logo_whit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477000"/>
            <a:ext cx="1447800" cy="364933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altLang="zh-CN" smtClean="0"/>
              <a:t>Review Session on SoLID</a:t>
            </a:r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Calorimeter Design</a:t>
            </a: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任意多边形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燕尾形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燕尾形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pic>
        <p:nvPicPr>
          <p:cNvPr id="15" name="Picture 5" descr="E:\My Documents\my file\JLab\Document\Logo\JLab_logo_white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493067"/>
            <a:ext cx="1447800" cy="364933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任意多边形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0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r>
              <a:rPr lang="en-US" altLang="zh-CN" smtClean="0"/>
              <a:t>Review Session on SoLID</a:t>
            </a:r>
            <a:endParaRPr lang="en-US" dirty="0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4495800" y="6407944"/>
            <a:ext cx="2234953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0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r>
              <a:rPr lang="en-US" smtClean="0"/>
              <a:t>Calorimeter Design</a:t>
            </a:r>
            <a:endParaRPr 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5" descr="E:\My Documents\my file\JLab\Document\Logo\JLab_logo_white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200" y="6493067"/>
            <a:ext cx="1447800" cy="36493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trips dir="ru"/>
  </p:transition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152400" y="990600"/>
            <a:ext cx="8458200" cy="1676399"/>
          </a:xfrm>
          <a:prstGeom prst="rect">
            <a:avLst/>
          </a:prstGeom>
        </p:spPr>
        <p:txBody>
          <a:bodyPr vert="horz" anchor="b">
            <a:normAutofit fontScale="97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altLang="zh-CN" sz="5400" b="1" noProof="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Calorimeter Design</a:t>
            </a:r>
          </a:p>
          <a:p>
            <a:pPr lvl="0" algn="r">
              <a:spcBef>
                <a:spcPct val="0"/>
              </a:spcBef>
              <a:defRPr/>
            </a:pPr>
            <a:r>
              <a:rPr kumimoji="0" lang="en-US" altLang="zh-CN" sz="5400" b="1" i="0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for SoLID Project</a:t>
            </a:r>
            <a:endParaRPr kumimoji="0" lang="zh-CN" altLang="en-US" sz="29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副标题 2"/>
          <p:cNvSpPr txBox="1">
            <a:spLocks/>
          </p:cNvSpPr>
          <p:nvPr/>
        </p:nvSpPr>
        <p:spPr>
          <a:xfrm>
            <a:off x="685800" y="3276600"/>
            <a:ext cx="7772400" cy="1199704"/>
          </a:xfrm>
          <a:prstGeom prst="rect">
            <a:avLst/>
          </a:prstGeom>
        </p:spPr>
        <p:txBody>
          <a:bodyPr vert="horz" lIns="45720" rIns="45720">
            <a:normAutofit lnSpcReduction="10000"/>
          </a:bodyPr>
          <a:lstStyle/>
          <a:p>
            <a:pPr marR="64008" lvl="0" algn="r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Jin </a:t>
            </a:r>
            <a:r>
              <a:rPr lang="en-US" altLang="zh-CN" sz="2400" dirty="0" smtClean="0">
                <a:solidFill>
                  <a:schemeClr val="tx2"/>
                </a:solidFill>
              </a:rPr>
              <a:t>Huang, </a:t>
            </a:r>
            <a:r>
              <a:rPr lang="en-US" altLang="zh-CN" sz="2400" dirty="0" err="1" smtClean="0">
                <a:solidFill>
                  <a:schemeClr val="tx2"/>
                </a:solidFill>
              </a:rPr>
              <a:t>Mehdi</a:t>
            </a:r>
            <a:r>
              <a:rPr lang="en-US" altLang="zh-CN" sz="2400" dirty="0" smtClean="0">
                <a:solidFill>
                  <a:schemeClr val="tx2"/>
                </a:solidFill>
              </a:rPr>
              <a:t> </a:t>
            </a:r>
            <a:r>
              <a:rPr lang="en-US" altLang="zh-CN" sz="2400" dirty="0" err="1" smtClean="0">
                <a:solidFill>
                  <a:schemeClr val="tx2"/>
                </a:solidFill>
              </a:rPr>
              <a:t>Meziane</a:t>
            </a:r>
            <a:r>
              <a:rPr lang="en-US" altLang="zh-CN" sz="2400" dirty="0" smtClean="0">
                <a:solidFill>
                  <a:schemeClr val="tx2"/>
                </a:solidFill>
              </a:rPr>
              <a:t>, Zhiwen Zhao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64008" algn="r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altLang="zh-CN" sz="2200" dirty="0" smtClean="0">
                <a:solidFill>
                  <a:schemeClr val="tx2"/>
                </a:solidFill>
              </a:rPr>
              <a:t>Physics Division Review Session on SoLID Project</a:t>
            </a:r>
          </a:p>
          <a:p>
            <a:pPr marR="64008" algn="r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altLang="zh-CN" sz="2200" dirty="0" smtClean="0">
                <a:solidFill>
                  <a:schemeClr val="tx2"/>
                </a:solidFill>
              </a:rPr>
              <a:t>Sept 30, 2011, Jefferson Lab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1481328"/>
            <a:ext cx="79248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Preshower-shower separation for better </a:t>
            </a:r>
            <a:r>
              <a:rPr lang="en-US" sz="2000" dirty="0" err="1" smtClean="0"/>
              <a:t>electrion</a:t>
            </a:r>
            <a:r>
              <a:rPr lang="en-US" sz="2000" dirty="0" smtClean="0"/>
              <a:t> ID</a:t>
            </a:r>
          </a:p>
          <a:p>
            <a:r>
              <a:rPr lang="en-US" sz="2000" dirty="0" smtClean="0"/>
              <a:t>Options</a:t>
            </a:r>
          </a:p>
          <a:p>
            <a:pPr lvl="1"/>
            <a:r>
              <a:rPr lang="en-US" sz="1800" dirty="0" smtClean="0"/>
              <a:t>Curve fiber from front, example (ZEUS) below</a:t>
            </a:r>
          </a:p>
          <a:p>
            <a:pPr lvl="1"/>
            <a:r>
              <a:rPr lang="en-US" sz="1800" dirty="0" smtClean="0"/>
              <a:t>Run fiber through shower part within light-protected tube</a:t>
            </a:r>
          </a:p>
          <a:p>
            <a:pPr lvl="1"/>
            <a:r>
              <a:rPr lang="en-US" sz="2000" dirty="0" smtClean="0"/>
              <a:t>Run </a:t>
            </a:r>
            <a:r>
              <a:rPr lang="en-US" sz="2000" dirty="0" err="1" smtClean="0"/>
              <a:t>preshower</a:t>
            </a:r>
            <a:r>
              <a:rPr lang="en-US" sz="2000" dirty="0" smtClean="0"/>
              <a:t> fiber (separately) to outside magnetic field</a:t>
            </a:r>
          </a:p>
          <a:p>
            <a:pPr lvl="1"/>
            <a:endParaRPr lang="en-US" sz="1800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&lt;jinhuang@mit.edu&gt;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Preshower</a:t>
            </a:r>
            <a:r>
              <a:rPr lang="en-US" dirty="0" smtClean="0"/>
              <a:t>/shower</a:t>
            </a:r>
            <a:endParaRPr lang="en-US" dirty="0"/>
          </a:p>
        </p:txBody>
      </p:sp>
      <p:grpSp>
        <p:nvGrpSpPr>
          <p:cNvPr id="9" name="组合 8"/>
          <p:cNvGrpSpPr/>
          <p:nvPr/>
        </p:nvGrpSpPr>
        <p:grpSpPr>
          <a:xfrm>
            <a:off x="685800" y="4067175"/>
            <a:ext cx="7924800" cy="2562225"/>
            <a:chOff x="1219200" y="3200400"/>
            <a:chExt cx="7924800" cy="2562225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29000" y="3200400"/>
              <a:ext cx="5715000" cy="2562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矩形 7"/>
            <p:cNvSpPr/>
            <p:nvPr/>
          </p:nvSpPr>
          <p:spPr>
            <a:xfrm>
              <a:off x="1219200" y="3657600"/>
              <a:ext cx="2178802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ZEUS forward Cal.</a:t>
              </a:r>
            </a:p>
            <a:p>
              <a:r>
                <a:rPr lang="en-US" sz="1100" dirty="0" smtClean="0">
                  <a:solidFill>
                    <a:schemeClr val="bg1">
                      <a:lumMod val="50000"/>
                    </a:schemeClr>
                  </a:solidFill>
                </a:rPr>
                <a:t>Bamberger, NIM, 2000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ransition>
    <p:strips dir="r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Large angle calorimeter</a:t>
            </a:r>
          </a:p>
          <a:p>
            <a:pPr lvl="1"/>
            <a:r>
              <a:rPr lang="en-US" sz="1600" dirty="0" smtClean="0"/>
              <a:t>Prefer transporting photons to outside magnetic field</a:t>
            </a:r>
          </a:p>
          <a:p>
            <a:pPr lvl="1"/>
            <a:r>
              <a:rPr lang="en-US" sz="1600" dirty="0" smtClean="0"/>
              <a:t>No field/PMT read out/easy to maintain</a:t>
            </a:r>
          </a:p>
          <a:p>
            <a:r>
              <a:rPr lang="en-US" sz="1800" dirty="0" smtClean="0"/>
              <a:t>Forward calorimeter</a:t>
            </a:r>
          </a:p>
          <a:p>
            <a:pPr marL="736092" lvl="1" indent="-342900">
              <a:buFont typeface="+mj-lt"/>
              <a:buAutoNum type="alphaUcPeriod"/>
            </a:pPr>
            <a:r>
              <a:rPr lang="en-US" sz="1600" dirty="0" smtClean="0"/>
              <a:t>In field readout (&lt;~100G), PMT with mu-metal shielding</a:t>
            </a:r>
          </a:p>
          <a:p>
            <a:pPr marL="736092" lvl="1" indent="-342900">
              <a:buFont typeface="+mj-lt"/>
              <a:buAutoNum type="alphaUcPeriod"/>
            </a:pPr>
            <a:r>
              <a:rPr lang="en-US" sz="1600" dirty="0" smtClean="0"/>
              <a:t>Transport photons to outside end cap</a:t>
            </a:r>
          </a:p>
          <a:p>
            <a:pPr lvl="1"/>
            <a:r>
              <a:rPr lang="en-US" sz="1600" dirty="0" smtClean="0"/>
              <a:t>Options still under study.</a:t>
            </a:r>
          </a:p>
          <a:p>
            <a:r>
              <a:rPr lang="en-US" sz="1800" dirty="0" smtClean="0"/>
              <a:t>Fiber connectors and clear fiber </a:t>
            </a:r>
          </a:p>
          <a:p>
            <a:pPr lvl="1"/>
            <a:r>
              <a:rPr lang="en-US" sz="1600" dirty="0" smtClean="0"/>
              <a:t>Clear fiber are cheaper, w/ longer attenuation length</a:t>
            </a:r>
          </a:p>
          <a:p>
            <a:pPr lvl="1"/>
            <a:endParaRPr lang="en-US" sz="1600" dirty="0" smtClean="0"/>
          </a:p>
          <a:p>
            <a:endParaRPr lang="en-US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Review Session on SoLID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Calorimeter Design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Photon Readout Options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838200" y="4191000"/>
            <a:ext cx="7440189" cy="2362200"/>
            <a:chOff x="1703811" y="4648200"/>
            <a:chExt cx="7440189" cy="2362200"/>
          </a:xfrm>
        </p:grpSpPr>
        <p:graphicFrame>
          <p:nvGraphicFramePr>
            <p:cNvPr id="2050" name="Object 2"/>
            <p:cNvGraphicFramePr>
              <a:graphicFrameLocks noChangeAspect="1"/>
            </p:cNvGraphicFramePr>
            <p:nvPr/>
          </p:nvGraphicFramePr>
          <p:xfrm>
            <a:off x="5105400" y="4795091"/>
            <a:ext cx="4038600" cy="2062909"/>
          </p:xfrm>
          <a:graphic>
            <a:graphicData uri="http://schemas.openxmlformats.org/presentationml/2006/ole">
              <p:oleObj spid="_x0000_s2050" r:id="rId3" imgW="6982975" imgH="3566843" progId="">
                <p:embed/>
              </p:oleObj>
            </a:graphicData>
          </a:graphic>
        </p:graphicFrame>
        <p:pic>
          <p:nvPicPr>
            <p:cNvPr id="9" name="Picture 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03811" y="4648200"/>
              <a:ext cx="3477789" cy="23622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8" name="Rectangle 7"/>
            <p:cNvSpPr/>
            <p:nvPr/>
          </p:nvSpPr>
          <p:spPr>
            <a:xfrm>
              <a:off x="3856545" y="4800600"/>
              <a:ext cx="246413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128-fiber connector</a:t>
              </a:r>
            </a:p>
            <a:p>
              <a:pPr algn="ctr"/>
              <a:r>
                <a:rPr lang="en-US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LHCb</a:t>
              </a:r>
              <a:endPara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Review Session on SoLID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Calorimeter Design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(preliminary)</a:t>
            </a:r>
            <a:endParaRPr lang="en-US" dirty="0"/>
          </a:p>
        </p:txBody>
      </p:sp>
      <p:graphicFrame>
        <p:nvGraphicFramePr>
          <p:cNvPr id="7" name="Content Placeholder 5"/>
          <p:cNvGraphicFramePr>
            <a:graphicFrameLocks noGrp="1"/>
          </p:cNvGraphicFramePr>
          <p:nvPr>
            <p:ph idx="1"/>
          </p:nvPr>
        </p:nvGraphicFramePr>
        <p:xfrm>
          <a:off x="228600" y="1481138"/>
          <a:ext cx="8763002" cy="2938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3214"/>
                <a:gridCol w="938893"/>
                <a:gridCol w="938893"/>
                <a:gridCol w="973667"/>
                <a:gridCol w="973667"/>
                <a:gridCol w="973667"/>
                <a:gridCol w="1043213"/>
                <a:gridCol w="1095375"/>
                <a:gridCol w="782413"/>
              </a:tblGrid>
              <a:tr h="73461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Experiment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Angle(degree)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Radius(cm)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Area(m</a:t>
                      </a:r>
                      <a:r>
                        <a:rPr lang="en-US" sz="1400" baseline="30000" dirty="0" smtClean="0"/>
                        <a:t>2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Number of modules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Module cost (M$)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Fiber Extension (M$)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PMT+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support (M$)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Total cost</a:t>
                      </a:r>
                      <a:endParaRPr lang="en-US" sz="1400" dirty="0"/>
                    </a:p>
                  </a:txBody>
                  <a:tcPr anchor="ctr"/>
                </a:tc>
              </a:tr>
              <a:tr h="73461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PVDIS </a:t>
                      </a:r>
                    </a:p>
                    <a:p>
                      <a:pPr algn="ctr"/>
                      <a:r>
                        <a:rPr lang="en-US" sz="1400" dirty="0" smtClean="0"/>
                        <a:t>(forward angle)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22-35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110-258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~10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1000?</a:t>
                      </a:r>
                      <a:br>
                        <a:rPr lang="en-US" sz="1400" dirty="0" smtClean="0"/>
                      </a:br>
                      <a:r>
                        <a:rPr lang="en-US" sz="1200" dirty="0" smtClean="0"/>
                        <a:t>~</a:t>
                      </a:r>
                      <a:r>
                        <a:rPr lang="en-US" sz="800" dirty="0" smtClean="0"/>
                        <a:t>Baffle</a:t>
                      </a:r>
                      <a:r>
                        <a:rPr lang="en-US" sz="800" baseline="0" dirty="0" smtClean="0"/>
                        <a:t> design</a:t>
                      </a:r>
                      <a:endParaRPr lang="en-US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1.5</a:t>
                      </a:r>
                      <a:endParaRPr lang="en-US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0.6</a:t>
                      </a:r>
                      <a:endParaRPr lang="en-US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2.1</a:t>
                      </a:r>
                      <a:endParaRPr lang="en-US" sz="1400" dirty="0"/>
                    </a:p>
                  </a:txBody>
                  <a:tcPr anchor="ctr"/>
                </a:tc>
              </a:tr>
              <a:tr h="73461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SIDIS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(forward angle)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9-15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107-202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948</a:t>
                      </a:r>
                      <a:endParaRPr lang="en-US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</a:tr>
              <a:tr h="73461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SIDIS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(large angle)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17-24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82-141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460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0.3(?)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1.4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内容占位符 1"/>
          <p:cNvSpPr txBox="1">
            <a:spLocks/>
          </p:cNvSpPr>
          <p:nvPr/>
        </p:nvSpPr>
        <p:spPr>
          <a:xfrm>
            <a:off x="457200" y="4343400"/>
            <a:ext cx="8229600" cy="204489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457200" y="4508309"/>
            <a:ext cx="8229600" cy="166389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内容占位符 1"/>
          <p:cNvSpPr txBox="1">
            <a:spLocks/>
          </p:cNvSpPr>
          <p:nvPr/>
        </p:nvSpPr>
        <p:spPr>
          <a:xfrm>
            <a:off x="457200" y="4572000"/>
            <a:ext cx="8458200" cy="160020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400" dirty="0" smtClean="0"/>
              <a:t>+Support structure: 0.2M$ (?) </a:t>
            </a: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sz="2400" dirty="0" smtClean="0"/>
              <a:t>10x10cm Shashlyk module costs about $1~1.5K each</a:t>
            </a: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sz="2400" dirty="0" smtClean="0"/>
              <a:t>PVDIS : factor 0.5 reduction due to only covers ~half of azimuthal angle, which depends on baffle design.</a:t>
            </a: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sz="2400" dirty="0" smtClean="0"/>
              <a:t>PVDIS and SIDIS forward angle calorimeter will rearrange modules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Shashlik</a:t>
            </a:r>
            <a:r>
              <a:rPr lang="en-US" sz="2400" dirty="0" smtClean="0"/>
              <a:t> calorimeter is the best option</a:t>
            </a:r>
          </a:p>
          <a:p>
            <a:pPr lvl="1"/>
            <a:r>
              <a:rPr lang="en-US" sz="2000" dirty="0" smtClean="0"/>
              <a:t>Good energy resolution/Radiation resistant/Concentrated photon output/Matured production</a:t>
            </a:r>
          </a:p>
          <a:p>
            <a:endParaRPr lang="en-US" sz="2400" dirty="0" smtClean="0"/>
          </a:p>
          <a:p>
            <a:r>
              <a:rPr lang="en-US" sz="2400" dirty="0" smtClean="0"/>
              <a:t>Tuning the design for SoLID</a:t>
            </a:r>
          </a:p>
          <a:p>
            <a:pPr lvl="1"/>
            <a:r>
              <a:rPr lang="en-US" sz="2000" dirty="0" smtClean="0"/>
              <a:t>Tuning </a:t>
            </a:r>
            <a:r>
              <a:rPr lang="en-US" sz="2000" dirty="0" err="1" smtClean="0"/>
              <a:t>Pb-Sci</a:t>
            </a:r>
            <a:r>
              <a:rPr lang="en-US" sz="2000" dirty="0" smtClean="0"/>
              <a:t> ratio/Preshower-shower thickness/lateral size and shape/layout</a:t>
            </a:r>
          </a:p>
          <a:p>
            <a:endParaRPr lang="en-US" sz="2400" dirty="0" smtClean="0"/>
          </a:p>
          <a:p>
            <a:r>
              <a:rPr lang="en-US" sz="2400" dirty="0" smtClean="0"/>
              <a:t>Exploring new features</a:t>
            </a:r>
          </a:p>
          <a:p>
            <a:pPr lvl="1"/>
            <a:r>
              <a:rPr lang="en-US" sz="2000" dirty="0" smtClean="0"/>
              <a:t>Preshower/shower splitting/clear fiber extensions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Review Session on SoLID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Calorimeter Design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内容占位符 6"/>
          <p:cNvGraphicFramePr>
            <a:graphicFrameLocks noGrp="1"/>
          </p:cNvGraphicFramePr>
          <p:nvPr>
            <p:ph idx="1"/>
          </p:nvPr>
        </p:nvGraphicFramePr>
        <p:xfrm>
          <a:off x="3733800" y="469900"/>
          <a:ext cx="4724400" cy="5930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Review Session on SoLID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-487362" y="381000"/>
            <a:ext cx="3840162" cy="1143000"/>
          </a:xfrm>
        </p:spPr>
        <p:txBody>
          <a:bodyPr>
            <a:normAutofit/>
          </a:bodyPr>
          <a:lstStyle/>
          <a:p>
            <a:pPr algn="r"/>
            <a:r>
              <a:rPr lang="en-US" sz="6000" u="sng" cap="small" dirty="0" smtClean="0"/>
              <a:t>Outline</a:t>
            </a:r>
            <a:endParaRPr lang="en-US" sz="6000" u="sng" cap="smal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Calorimeter Design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Calorimeters for SoLID experiments</a:t>
            </a:r>
            <a:endParaRPr lang="en-US" sz="3600" dirty="0"/>
          </a:p>
        </p:txBody>
      </p:sp>
      <p:pic>
        <p:nvPicPr>
          <p:cNvPr id="4" name="Picture 2" descr="Z:\work_doc\solid\BaBar_SIDIS_ec_forwardangle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CE5F9"/>
              </a:clrFrom>
              <a:clrTo>
                <a:srgbClr val="CCE5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2286000"/>
            <a:ext cx="3806722" cy="38862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CE5F9"/>
              </a:clrFrom>
              <a:clrTo>
                <a:srgbClr val="CCE5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2362200"/>
            <a:ext cx="358170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own Arrow 5"/>
          <p:cNvSpPr/>
          <p:nvPr/>
        </p:nvSpPr>
        <p:spPr>
          <a:xfrm rot="2166104">
            <a:off x="7691337" y="2015996"/>
            <a:ext cx="381659" cy="114247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477000" y="1524000"/>
            <a:ext cx="243840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2006BA"/>
                </a:solidFill>
              </a:rPr>
              <a:t>PVDIS forward angle</a:t>
            </a:r>
            <a:endParaRPr lang="en-US" dirty="0">
              <a:solidFill>
                <a:srgbClr val="2006BA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 rot="2166104">
            <a:off x="3773773" y="2340841"/>
            <a:ext cx="381659" cy="1036004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52800" y="1905000"/>
            <a:ext cx="243840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2006BA"/>
                </a:solidFill>
              </a:rPr>
              <a:t>SIDIS forward angle</a:t>
            </a:r>
            <a:endParaRPr lang="en-US" dirty="0">
              <a:solidFill>
                <a:srgbClr val="2006BA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2286000"/>
            <a:ext cx="24384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2006BA"/>
                </a:solidFill>
              </a:rPr>
              <a:t>SIDIS large angle</a:t>
            </a:r>
            <a:endParaRPr lang="en-US" sz="2000" dirty="0">
              <a:solidFill>
                <a:srgbClr val="2006BA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 rot="20069750">
            <a:off x="1546593" y="2857754"/>
            <a:ext cx="381659" cy="899205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6553200" y="6407944"/>
            <a:ext cx="2094072" cy="365760"/>
          </a:xfrm>
        </p:spPr>
        <p:txBody>
          <a:bodyPr/>
          <a:lstStyle/>
          <a:p>
            <a:r>
              <a:rPr lang="en-US" altLang="zh-CN" smtClean="0"/>
              <a:t>Review Session on SoLID</a:t>
            </a:r>
            <a:endParaRPr lang="en-US" dirty="0"/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495801" y="6407944"/>
            <a:ext cx="2057400" cy="365125"/>
          </a:xfrm>
        </p:spPr>
        <p:txBody>
          <a:bodyPr/>
          <a:lstStyle/>
          <a:p>
            <a:r>
              <a:rPr lang="en-US" dirty="0" smtClean="0"/>
              <a:t>Calorimeter Design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Requirement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91200"/>
          </a:xfrm>
        </p:spPr>
        <p:txBody>
          <a:bodyPr>
            <a:noAutofit/>
          </a:bodyPr>
          <a:lstStyle/>
          <a:p>
            <a:r>
              <a:rPr lang="en-US" sz="2200" dirty="0" smtClean="0"/>
              <a:t>Electron-hadron separation</a:t>
            </a:r>
          </a:p>
          <a:p>
            <a:pPr lvl="1"/>
            <a:r>
              <a:rPr lang="en-US" sz="1800" dirty="0" smtClean="0"/>
              <a:t>100:1 pion rejection in electron sample</a:t>
            </a:r>
          </a:p>
          <a:p>
            <a:pPr lvl="1"/>
            <a:r>
              <a:rPr lang="en-US" sz="1800" dirty="0" smtClean="0"/>
              <a:t>Energy resolution: </a:t>
            </a:r>
            <a:r>
              <a:rPr lang="el-GR" sz="1800" dirty="0" smtClean="0"/>
              <a:t>σ</a:t>
            </a:r>
            <a:r>
              <a:rPr lang="en-US" sz="1800" dirty="0" smtClean="0"/>
              <a:t>(E)/E ~ </a:t>
            </a:r>
            <a:r>
              <a:rPr lang="en-US" sz="1800" dirty="0" smtClean="0">
                <a:solidFill>
                  <a:schemeClr val="accent1"/>
                </a:solidFill>
              </a:rPr>
              <a:t>6%</a:t>
            </a:r>
            <a:r>
              <a:rPr lang="en-US" sz="1800" dirty="0" smtClean="0"/>
              <a:t>/√E</a:t>
            </a:r>
          </a:p>
          <a:p>
            <a:r>
              <a:rPr lang="en-US" sz="2200" dirty="0" smtClean="0"/>
              <a:t>Provide shower Position</a:t>
            </a:r>
          </a:p>
          <a:p>
            <a:pPr lvl="1"/>
            <a:r>
              <a:rPr lang="el-GR" sz="1800" dirty="0" smtClean="0"/>
              <a:t>σ </a:t>
            </a:r>
            <a:r>
              <a:rPr lang="en-US" sz="1800" dirty="0" smtClean="0"/>
              <a:t>~1cm, for tracking initial seed / suppress background</a:t>
            </a:r>
          </a:p>
          <a:p>
            <a:r>
              <a:rPr lang="en-US" sz="2200" dirty="0" smtClean="0"/>
              <a:t>Time response</a:t>
            </a:r>
          </a:p>
          <a:p>
            <a:pPr lvl="1"/>
            <a:r>
              <a:rPr lang="el-GR" sz="1800" dirty="0" smtClean="0"/>
              <a:t>σ </a:t>
            </a:r>
            <a:r>
              <a:rPr lang="en-US" sz="1800" dirty="0" smtClean="0"/>
              <a:t>&lt;~ few hundreds </a:t>
            </a:r>
            <a:r>
              <a:rPr lang="en-US" sz="1800" dirty="0" err="1" smtClean="0"/>
              <a:t>ps</a:t>
            </a:r>
            <a:endParaRPr lang="en-US" sz="1800" dirty="0" smtClean="0"/>
          </a:p>
          <a:p>
            <a:pPr lvl="1"/>
            <a:r>
              <a:rPr lang="en-US" sz="1800" dirty="0" smtClean="0"/>
              <a:t>provide trigger/identify beam bunch (TOF PID)</a:t>
            </a:r>
          </a:p>
          <a:p>
            <a:r>
              <a:rPr lang="en-US" sz="2200" dirty="0" smtClean="0"/>
              <a:t>Radiation resistant</a:t>
            </a:r>
          </a:p>
          <a:p>
            <a:pPr lvl="1"/>
            <a:r>
              <a:rPr lang="en-US" sz="1800" dirty="0" smtClean="0"/>
              <a:t>PVDIS  forward angle</a:t>
            </a:r>
          </a:p>
          <a:p>
            <a:pPr lvl="2"/>
            <a:r>
              <a:rPr lang="en-US" sz="1600" dirty="0" smtClean="0"/>
              <a:t>EM &lt;=2k GeV/cm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/s + pion (GeV/cm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/s), 	total ~&lt;60 </a:t>
            </a:r>
            <a:r>
              <a:rPr lang="en-US" sz="1600" dirty="0" err="1" smtClean="0"/>
              <a:t>krad</a:t>
            </a:r>
            <a:r>
              <a:rPr lang="en-US" sz="1600" dirty="0" smtClean="0"/>
              <a:t>/year</a:t>
            </a:r>
          </a:p>
          <a:p>
            <a:pPr lvl="1"/>
            <a:r>
              <a:rPr lang="en-US" sz="1800" dirty="0" smtClean="0"/>
              <a:t>SIDIS   forward angle </a:t>
            </a:r>
          </a:p>
          <a:p>
            <a:pPr lvl="2"/>
            <a:r>
              <a:rPr lang="en-US" sz="1600" dirty="0" smtClean="0"/>
              <a:t>EM &lt;=5k GeV/cm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/s + pion , total, 		total ~&lt;100 </a:t>
            </a:r>
            <a:r>
              <a:rPr lang="en-US" sz="1600" dirty="0" err="1" smtClean="0"/>
              <a:t>krad</a:t>
            </a:r>
            <a:r>
              <a:rPr lang="en-US" sz="1600" dirty="0" smtClean="0"/>
              <a:t>/year</a:t>
            </a:r>
          </a:p>
          <a:p>
            <a:pPr lvl="1"/>
            <a:r>
              <a:rPr lang="en-US" sz="1800" dirty="0" smtClean="0"/>
              <a:t>SIDIS   large angle</a:t>
            </a:r>
          </a:p>
          <a:p>
            <a:pPr lvl="2"/>
            <a:r>
              <a:rPr lang="en-US" sz="1600" dirty="0" smtClean="0"/>
              <a:t>EM &lt;=20k GeV/cm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/s + pion, total, 		total ~&lt;400 </a:t>
            </a:r>
            <a:r>
              <a:rPr lang="en-US" sz="1600" dirty="0" err="1" smtClean="0"/>
              <a:t>krad</a:t>
            </a:r>
            <a:r>
              <a:rPr lang="en-US" sz="1600" dirty="0" smtClean="0"/>
              <a:t>/year</a:t>
            </a:r>
          </a:p>
          <a:p>
            <a:pPr>
              <a:buNone/>
            </a:pPr>
            <a:endParaRPr lang="en-US" sz="2200" dirty="0" smtClean="0"/>
          </a:p>
          <a:p>
            <a:endParaRPr lang="en-US" sz="2200" dirty="0" smtClean="0"/>
          </a:p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6553200" y="6407944"/>
            <a:ext cx="2094072" cy="365760"/>
          </a:xfrm>
        </p:spPr>
        <p:txBody>
          <a:bodyPr/>
          <a:lstStyle/>
          <a:p>
            <a:r>
              <a:rPr lang="en-US" altLang="zh-CN" smtClean="0"/>
              <a:t>Review Session on SoLID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495801" y="6407944"/>
            <a:ext cx="2057400" cy="365125"/>
          </a:xfrm>
        </p:spPr>
        <p:txBody>
          <a:bodyPr/>
          <a:lstStyle/>
          <a:p>
            <a:r>
              <a:rPr lang="en-US" dirty="0" smtClean="0"/>
              <a:t>Calorimeter Design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3352800"/>
            <a:ext cx="8229600" cy="2819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Shashlyk calorimeter</a:t>
            </a:r>
          </a:p>
          <a:p>
            <a:pPr lvl="1"/>
            <a:r>
              <a:rPr lang="en-US" sz="1800" dirty="0" smtClean="0"/>
              <a:t>Lead-scintillator sampling calorimeter</a:t>
            </a:r>
          </a:p>
          <a:p>
            <a:pPr lvl="1"/>
            <a:r>
              <a:rPr lang="en-US" sz="1800" dirty="0" smtClean="0"/>
              <a:t>Fiber collects and reads out light</a:t>
            </a:r>
          </a:p>
          <a:p>
            <a:r>
              <a:rPr lang="en-US" sz="2000" dirty="0" smtClean="0"/>
              <a:t>Satisfy the SoLID requirement</a:t>
            </a:r>
          </a:p>
          <a:p>
            <a:pPr lvl="1"/>
            <a:r>
              <a:rPr lang="en-US" sz="1800" dirty="0" smtClean="0"/>
              <a:t>Good energy resolution (tunable)</a:t>
            </a:r>
          </a:p>
          <a:p>
            <a:pPr lvl="1"/>
            <a:r>
              <a:rPr lang="en-US" sz="1800" dirty="0" smtClean="0"/>
              <a:t>Radiation hardness ~ 500kRad</a:t>
            </a:r>
          </a:p>
          <a:p>
            <a:r>
              <a:rPr lang="en-US" sz="2000" dirty="0" smtClean="0"/>
              <a:t>Easier to collect and read out the light</a:t>
            </a:r>
          </a:p>
          <a:p>
            <a:r>
              <a:rPr lang="en-US" sz="2000" dirty="0" smtClean="0"/>
              <a:t>Well developed technology, many experiments</a:t>
            </a:r>
            <a:endParaRPr lang="en-US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Review Session on SoLID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Best option: Shashlyk calorimeter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Calorimeter Design</a:t>
            </a:r>
            <a:endParaRPr lang="en-US" dirty="0"/>
          </a:p>
        </p:txBody>
      </p:sp>
      <p:grpSp>
        <p:nvGrpSpPr>
          <p:cNvPr id="13" name="组合 12"/>
          <p:cNvGrpSpPr/>
          <p:nvPr/>
        </p:nvGrpSpPr>
        <p:grpSpPr>
          <a:xfrm>
            <a:off x="457200" y="1371600"/>
            <a:ext cx="5715000" cy="1518884"/>
            <a:chOff x="2667000" y="4724400"/>
            <a:chExt cx="6064250" cy="1611705"/>
          </a:xfrm>
        </p:grpSpPr>
        <p:pic>
          <p:nvPicPr>
            <p:cNvPr id="14" name="Picture 12" descr="Mod_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67000" y="4724400"/>
              <a:ext cx="6064250" cy="1611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矩形 11"/>
            <p:cNvSpPr/>
            <p:nvPr/>
          </p:nvSpPr>
          <p:spPr>
            <a:xfrm>
              <a:off x="2667000" y="4724400"/>
              <a:ext cx="2313455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Typical </a:t>
              </a:r>
              <a:r>
                <a:rPr lang="en-US" sz="1600" dirty="0" err="1" smtClean="0">
                  <a:solidFill>
                    <a:schemeClr val="bg1"/>
                  </a:solidFill>
                </a:rPr>
                <a:t>Shashlik</a:t>
              </a:r>
              <a:endParaRPr lang="en-US" sz="16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sz="1100" dirty="0" err="1" smtClean="0">
                  <a:solidFill>
                    <a:schemeClr val="bg1"/>
                  </a:solidFill>
                </a:rPr>
                <a:t>Polyakov</a:t>
              </a:r>
              <a:r>
                <a:rPr lang="en-US" sz="1100" dirty="0" smtClean="0">
                  <a:solidFill>
                    <a:schemeClr val="bg1"/>
                  </a:solidFill>
                </a:rPr>
                <a:t>, COMPASS Talk, 2010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371600"/>
            <a:ext cx="2869568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7086600" y="1143000"/>
            <a:ext cx="888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KOPIO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Flexible design to customize for exp. needs</a:t>
            </a:r>
          </a:p>
          <a:p>
            <a:r>
              <a:rPr lang="en-US" sz="2400" dirty="0" smtClean="0"/>
              <a:t>Experience collaborations contacted</a:t>
            </a:r>
          </a:p>
          <a:p>
            <a:pPr lvl="1"/>
            <a:r>
              <a:rPr lang="en-US" sz="2000" dirty="0" err="1" smtClean="0"/>
              <a:t>IHEP@Protvino</a:t>
            </a:r>
            <a:r>
              <a:rPr lang="en-US" sz="2000" dirty="0" smtClean="0"/>
              <a:t> (design &amp; production), </a:t>
            </a:r>
            <a:br>
              <a:rPr lang="en-US" sz="2000" dirty="0" smtClean="0"/>
            </a:br>
            <a:r>
              <a:rPr lang="en-US" sz="2000" dirty="0" err="1" smtClean="0"/>
              <a:t>INR@Trozik</a:t>
            </a:r>
            <a:r>
              <a:rPr lang="en-US" sz="2000" dirty="0" smtClean="0"/>
              <a:t> (design), </a:t>
            </a:r>
            <a:r>
              <a:rPr lang="en-US" sz="2000" dirty="0" err="1" smtClean="0"/>
              <a:t>Uniplast</a:t>
            </a:r>
            <a:r>
              <a:rPr lang="en-US" sz="2000" dirty="0" smtClean="0"/>
              <a:t> (production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200 </a:t>
            </a:r>
            <a:r>
              <a:rPr lang="en-US" sz="2000" dirty="0" smtClean="0"/>
              <a:t>module/month mass production (~</a:t>
            </a:r>
            <a:r>
              <a:rPr lang="en-US" sz="2000" smtClean="0"/>
              <a:t>1500 needed)</a:t>
            </a:r>
            <a:endParaRPr lang="en-US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Review Session on SoLID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Calorimeter Design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Flexible Design of Shashlyk Detectors </a:t>
            </a:r>
            <a:endParaRPr lang="en-US" sz="32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685800" y="3048000"/>
            <a:ext cx="8077200" cy="3217371"/>
            <a:chOff x="762000" y="3124200"/>
            <a:chExt cx="8077200" cy="3217371"/>
          </a:xfrm>
        </p:grpSpPr>
        <p:graphicFrame>
          <p:nvGraphicFramePr>
            <p:cNvPr id="13" name="内容占位符 6"/>
            <p:cNvGraphicFramePr>
              <a:graphicFrameLocks/>
            </p:cNvGraphicFramePr>
            <p:nvPr/>
          </p:nvGraphicFramePr>
          <p:xfrm>
            <a:off x="762000" y="3124200"/>
            <a:ext cx="8077200" cy="3217371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2819400"/>
                  <a:gridCol w="1828800"/>
                  <a:gridCol w="1676400"/>
                  <a:gridCol w="1752600"/>
                </a:tblGrid>
                <a:tr h="454343">
                  <a:tc>
                    <a:txBody>
                      <a:bodyPr/>
                      <a:lstStyle/>
                      <a:p>
                        <a:pPr marL="0" marR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1200" dirty="0" smtClean="0"/>
                          <a:t>Experiment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1200" dirty="0" smtClean="0"/>
                          <a:t>COMPASS</a:t>
                        </a:r>
                      </a:p>
                      <a:p>
                        <a:endParaRPr lang="en-US" sz="12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1200" dirty="0" smtClean="0"/>
                          <a:t>PANDA</a:t>
                        </a:r>
                      </a:p>
                      <a:p>
                        <a:pPr marL="0" marR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lang="en-US" sz="1200" dirty="0" smtClean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1200" dirty="0" smtClean="0"/>
                          <a:t>KIPIO</a:t>
                        </a:r>
                      </a:p>
                    </a:txBody>
                    <a:tcPr/>
                  </a:tc>
                </a:tr>
                <a:tr h="267261">
                  <a:tc>
                    <a:txBody>
                      <a:bodyPr/>
                      <a:lstStyle/>
                      <a:p>
                        <a:pPr marL="0" marR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1200" dirty="0" err="1" smtClean="0"/>
                          <a:t>Pb</a:t>
                        </a:r>
                        <a:r>
                          <a:rPr lang="en-US" sz="1200" baseline="0" dirty="0" smtClean="0"/>
                          <a:t> Thick/ Layer  (mm)</a:t>
                        </a:r>
                        <a:endParaRPr lang="en-US" sz="1200" dirty="0" smtClean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sz="1200" dirty="0" smtClean="0"/>
                          <a:t>0.8</a:t>
                        </a:r>
                        <a:endParaRPr lang="en-US" sz="12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sz="1200" dirty="0" smtClean="0"/>
                          <a:t>0.3</a:t>
                        </a:r>
                        <a:endParaRPr lang="en-US" sz="12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sz="1200" dirty="0" smtClean="0"/>
                          <a:t>0.28</a:t>
                        </a:r>
                        <a:endParaRPr lang="en-US" sz="1200" dirty="0"/>
                      </a:p>
                    </a:txBody>
                    <a:tcPr/>
                  </a:tc>
                </a:tr>
                <a:tr h="267261">
                  <a:tc>
                    <a:txBody>
                      <a:bodyPr/>
                      <a:lstStyle/>
                      <a:p>
                        <a:pPr marL="0" marR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1200" dirty="0" err="1" smtClean="0"/>
                          <a:t>Sci</a:t>
                        </a:r>
                        <a:r>
                          <a:rPr lang="en-US" sz="1200" dirty="0" smtClean="0"/>
                          <a:t> </a:t>
                        </a:r>
                        <a:r>
                          <a:rPr lang="en-US" sz="1200" baseline="0" dirty="0" smtClean="0"/>
                          <a:t>Thick/ Layer  (mm)</a:t>
                        </a:r>
                        <a:endParaRPr lang="en-US" sz="1200" dirty="0" smtClean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sz="1200" dirty="0" smtClean="0"/>
                          <a:t>1.5</a:t>
                        </a:r>
                        <a:endParaRPr lang="en-US" sz="12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sz="1200" dirty="0" smtClean="0"/>
                          <a:t>1.5</a:t>
                        </a:r>
                        <a:endParaRPr lang="en-US" sz="12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sz="1200" dirty="0" smtClean="0"/>
                          <a:t>1.5</a:t>
                        </a:r>
                        <a:endParaRPr lang="en-US" sz="1200" dirty="0"/>
                      </a:p>
                    </a:txBody>
                    <a:tcPr/>
                  </a:tc>
                </a:tr>
                <a:tr h="315933">
                  <a:tc>
                    <a:txBody>
                      <a:bodyPr/>
                      <a:lstStyle/>
                      <a:p>
                        <a:r>
                          <a:rPr lang="en-US" sz="1200" dirty="0" smtClean="0"/>
                          <a:t>Energy Res.    a/</a:t>
                        </a:r>
                        <a:r>
                          <a:rPr lang="en-US" sz="1200" dirty="0" err="1" smtClean="0"/>
                          <a:t>sqrt</a:t>
                        </a:r>
                        <a:r>
                          <a:rPr lang="en-US" sz="1200" dirty="0" smtClean="0"/>
                          <a:t>(E)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sz="1200" dirty="0" smtClean="0"/>
                          <a:t>6.5%</a:t>
                        </a:r>
                        <a:endParaRPr lang="en-US" sz="12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sz="1200" dirty="0" smtClean="0"/>
                          <a:t>~3%</a:t>
                        </a:r>
                        <a:endParaRPr lang="en-US" sz="12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sz="1200" dirty="0" smtClean="0"/>
                          <a:t>~3%</a:t>
                        </a:r>
                        <a:endParaRPr lang="en-US" sz="1200" dirty="0"/>
                      </a:p>
                    </a:txBody>
                    <a:tcPr/>
                  </a:tc>
                </a:tr>
                <a:tr h="315933">
                  <a:tc>
                    <a:txBody>
                      <a:bodyPr/>
                      <a:lstStyle/>
                      <a:p>
                        <a:pPr marL="0" marR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1200" dirty="0" smtClean="0"/>
                          <a:t>Rad. Length,</a:t>
                        </a:r>
                        <a:r>
                          <a:rPr lang="en-US" sz="1200" baseline="0" dirty="0" smtClean="0"/>
                          <a:t> </a:t>
                        </a:r>
                        <a:r>
                          <a:rPr lang="en-US" sz="1200" dirty="0" smtClean="0"/>
                          <a:t>X</a:t>
                        </a:r>
                        <a:r>
                          <a:rPr lang="en-US" sz="1200" baseline="-25000" dirty="0" smtClean="0"/>
                          <a:t>0</a:t>
                        </a:r>
                        <a:r>
                          <a:rPr lang="en-US" sz="1200" baseline="0" dirty="0" smtClean="0"/>
                          <a:t> (mm)</a:t>
                        </a:r>
                        <a:endParaRPr lang="en-US" sz="1200" dirty="0" smtClean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sz="1200" dirty="0" smtClean="0"/>
                          <a:t>17.5</a:t>
                        </a:r>
                        <a:endParaRPr lang="en-US" sz="12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sz="1200" dirty="0" smtClean="0"/>
                          <a:t>34</a:t>
                        </a:r>
                        <a:endParaRPr lang="en-US" sz="12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sz="1200" dirty="0" smtClean="0"/>
                          <a:t>35</a:t>
                        </a:r>
                        <a:endParaRPr lang="en-US" sz="1200" dirty="0"/>
                      </a:p>
                    </a:txBody>
                    <a:tcPr/>
                  </a:tc>
                </a:tr>
                <a:tr h="315933">
                  <a:tc>
                    <a:txBody>
                      <a:bodyPr/>
                      <a:lstStyle/>
                      <a:p>
                        <a:pPr marL="0" marR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1200" dirty="0" smtClean="0"/>
                          <a:t>Total Rad. Length (X</a:t>
                        </a:r>
                        <a:r>
                          <a:rPr lang="en-US" sz="1200" baseline="-25000" dirty="0" smtClean="0"/>
                          <a:t>0</a:t>
                        </a:r>
                        <a:r>
                          <a:rPr lang="en-US" sz="1200" dirty="0" smtClean="0"/>
                          <a:t>)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sz="1200" dirty="0" smtClean="0"/>
                          <a:t>22.5</a:t>
                        </a:r>
                        <a:endParaRPr lang="en-US" sz="12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sz="1200" dirty="0" smtClean="0"/>
                          <a:t>20</a:t>
                        </a:r>
                        <a:endParaRPr lang="en-US" sz="12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sz="1200" dirty="0" smtClean="0"/>
                          <a:t>16</a:t>
                        </a:r>
                        <a:endParaRPr lang="en-US" sz="1200" dirty="0"/>
                      </a:p>
                    </a:txBody>
                    <a:tcPr/>
                  </a:tc>
                </a:tr>
                <a:tr h="315933">
                  <a:tc>
                    <a:txBody>
                      <a:bodyPr/>
                      <a:lstStyle/>
                      <a:p>
                        <a:pPr marL="0" marR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1200" dirty="0" smtClean="0"/>
                          <a:t>Moliere radius (mm)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sz="1200" dirty="0" smtClean="0"/>
                          <a:t>36</a:t>
                        </a:r>
                        <a:endParaRPr lang="en-US" sz="12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sz="1200" dirty="0" smtClean="0"/>
                          <a:t>59</a:t>
                        </a:r>
                        <a:endParaRPr lang="en-US" sz="12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sz="1200" dirty="0" smtClean="0"/>
                          <a:t>60</a:t>
                        </a:r>
                        <a:endParaRPr lang="en-US" sz="1200" dirty="0"/>
                      </a:p>
                    </a:txBody>
                    <a:tcPr/>
                  </a:tc>
                </a:tr>
                <a:tr h="315933">
                  <a:tc>
                    <a:txBody>
                      <a:bodyPr/>
                      <a:lstStyle/>
                      <a:p>
                        <a:pPr marL="0" marR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1200" dirty="0" smtClean="0"/>
                          <a:t>Typical Detecting Energy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sz="1200" dirty="0" smtClean="0"/>
                          <a:t>10</a:t>
                        </a:r>
                        <a:r>
                          <a:rPr lang="en-US" sz="1200" baseline="30000" dirty="0" smtClean="0"/>
                          <a:t>1</a:t>
                        </a:r>
                        <a:r>
                          <a:rPr lang="en-US" sz="1200" baseline="0" dirty="0" smtClean="0"/>
                          <a:t>~</a:t>
                        </a:r>
                        <a:r>
                          <a:rPr lang="en-US" sz="1200" dirty="0" smtClean="0"/>
                          <a:t>10</a:t>
                        </a:r>
                        <a:r>
                          <a:rPr lang="en-US" sz="1200" baseline="30000" dirty="0" smtClean="0"/>
                          <a:t>2</a:t>
                        </a:r>
                        <a:r>
                          <a:rPr lang="en-US" sz="1200" dirty="0" smtClean="0"/>
                          <a:t>GeV?</a:t>
                        </a:r>
                        <a:endParaRPr lang="en-US" sz="12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sz="1200" dirty="0" smtClean="0"/>
                          <a:t>&lt;10GeV</a:t>
                        </a:r>
                        <a:endParaRPr lang="en-US" sz="12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sz="1200" dirty="0" smtClean="0"/>
                          <a:t>&lt;1GeV</a:t>
                        </a:r>
                        <a:endParaRPr lang="en-US" sz="1200" dirty="0"/>
                      </a:p>
                    </a:txBody>
                    <a:tcPr/>
                  </a:tc>
                </a:tr>
                <a:tr h="315933">
                  <a:tc>
                    <a:txBody>
                      <a:bodyPr/>
                      <a:lstStyle/>
                      <a:p>
                        <a:r>
                          <a:rPr lang="en-US" sz="1200" dirty="0" smtClean="0"/>
                          <a:t>Trans.</a:t>
                        </a:r>
                        <a:r>
                          <a:rPr lang="en-US" sz="1200" baseline="0" dirty="0" smtClean="0"/>
                          <a:t> Size (cm)</a:t>
                        </a:r>
                        <a:endParaRPr lang="en-US" sz="1200" dirty="0" smtClean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sz="1200" dirty="0" smtClean="0"/>
                          <a:t>~4x4</a:t>
                        </a:r>
                        <a:endParaRPr lang="en-US" sz="12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sz="1200" dirty="0" smtClean="0"/>
                          <a:t>11x11</a:t>
                        </a:r>
                        <a:endParaRPr lang="en-US" sz="12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1200" dirty="0" smtClean="0"/>
                          <a:t>11x11</a:t>
                        </a:r>
                      </a:p>
                    </a:txBody>
                    <a:tcPr/>
                  </a:tc>
                </a:tr>
                <a:tr h="315933">
                  <a:tc>
                    <a:txBody>
                      <a:bodyPr/>
                      <a:lstStyle/>
                      <a:p>
                        <a:r>
                          <a:rPr lang="en-US" sz="1200" dirty="0" smtClean="0"/>
                          <a:t>Active depth(cm)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sz="1200" dirty="0" smtClean="0"/>
                          <a:t>400</a:t>
                        </a:r>
                        <a:endParaRPr lang="en-US" sz="12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sz="1200" dirty="0" smtClean="0"/>
                          <a:t>680</a:t>
                        </a:r>
                        <a:endParaRPr lang="en-US" sz="12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sz="1200" dirty="0" smtClean="0"/>
                          <a:t>555</a:t>
                        </a:r>
                        <a:endParaRPr lang="en-US" sz="1200" dirty="0"/>
                      </a:p>
                    </a:txBody>
                    <a:tcPr/>
                  </a:tc>
                </a:tr>
              </a:tbl>
            </a:graphicData>
          </a:graphic>
        </p:graphicFrame>
        <p:cxnSp>
          <p:nvCxnSpPr>
            <p:cNvPr id="14" name="直接箭头连接符 12"/>
            <p:cNvCxnSpPr/>
            <p:nvPr/>
          </p:nvCxnSpPr>
          <p:spPr>
            <a:xfrm>
              <a:off x="3657600" y="5625291"/>
              <a:ext cx="4724400" cy="1588"/>
            </a:xfrm>
            <a:prstGeom prst="straightConnector1">
              <a:avLst/>
            </a:prstGeom>
            <a:ln w="28575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箭头连接符 13"/>
            <p:cNvCxnSpPr/>
            <p:nvPr/>
          </p:nvCxnSpPr>
          <p:spPr>
            <a:xfrm>
              <a:off x="3657600" y="5015691"/>
              <a:ext cx="4724400" cy="1588"/>
            </a:xfrm>
            <a:prstGeom prst="straightConnector1">
              <a:avLst/>
            </a:prstGeom>
            <a:ln w="28575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箭头连接符 14"/>
            <p:cNvCxnSpPr/>
            <p:nvPr/>
          </p:nvCxnSpPr>
          <p:spPr>
            <a:xfrm>
              <a:off x="3657600" y="3796491"/>
              <a:ext cx="4724400" cy="1588"/>
            </a:xfrm>
            <a:prstGeom prst="straightConnector1">
              <a:avLst/>
            </a:prstGeom>
            <a:ln w="28575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strips dir="r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Review Session on SoLID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Calorimeter Design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Tuning for SoLID/Lead-</a:t>
            </a:r>
            <a:r>
              <a:rPr lang="en-US" dirty="0" err="1" smtClean="0"/>
              <a:t>Sci</a:t>
            </a:r>
            <a:r>
              <a:rPr lang="en-US" dirty="0" smtClean="0"/>
              <a:t> Ratio</a:t>
            </a:r>
            <a:endParaRPr lang="en-US" dirty="0"/>
          </a:p>
        </p:txBody>
      </p:sp>
      <p:sp>
        <p:nvSpPr>
          <p:cNvPr id="7" name="内容占位符 1"/>
          <p:cNvSpPr txBox="1">
            <a:spLocks/>
          </p:cNvSpPr>
          <p:nvPr/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lvl="1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sz="2400" dirty="0" smtClean="0"/>
              <a:t>Dedicated Geant4 MC developed</a:t>
            </a:r>
          </a:p>
          <a:p>
            <a:pPr marL="365760" marR="0" lvl="1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Reach 100:1 pion rejection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w/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Pb</a:t>
            </a:r>
            <a:r>
              <a:rPr lang="en-US" sz="2000" dirty="0" smtClean="0"/>
              <a:t> thick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=0.6mm/Layer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C:\Users\Huang Jin\AppData\Local\Temp\c1_n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514599"/>
            <a:ext cx="4572000" cy="3100551"/>
          </a:xfrm>
          <a:prstGeom prst="rect">
            <a:avLst/>
          </a:prstGeom>
          <a:noFill/>
        </p:spPr>
      </p:pic>
      <p:pic>
        <p:nvPicPr>
          <p:cNvPr id="9" name="Picture 3" descr="C:\Users\Huang Jin\AppData\Local\Temp\c1_n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590800"/>
            <a:ext cx="4382146" cy="2971800"/>
          </a:xfrm>
          <a:prstGeom prst="rect">
            <a:avLst/>
          </a:prstGeom>
          <a:noFill/>
        </p:spPr>
      </p:pic>
      <p:sp>
        <p:nvSpPr>
          <p:cNvPr id="10" name="矩形 9"/>
          <p:cNvSpPr/>
          <p:nvPr/>
        </p:nvSpPr>
        <p:spPr>
          <a:xfrm>
            <a:off x="3124200" y="5257800"/>
            <a:ext cx="1000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 (GeV)</a:t>
            </a:r>
            <a:endParaRPr lang="en-US" dirty="0"/>
          </a:p>
        </p:txBody>
      </p:sp>
      <p:sp>
        <p:nvSpPr>
          <p:cNvPr id="11" name="矩形 10"/>
          <p:cNvSpPr/>
          <p:nvPr/>
        </p:nvSpPr>
        <p:spPr>
          <a:xfrm>
            <a:off x="7391400" y="5257800"/>
            <a:ext cx="1000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 (GeV)</a:t>
            </a:r>
            <a:endParaRPr lang="en-US" dirty="0"/>
          </a:p>
        </p:txBody>
      </p:sp>
      <p:sp>
        <p:nvSpPr>
          <p:cNvPr id="12" name="矩形 11"/>
          <p:cNvSpPr/>
          <p:nvPr/>
        </p:nvSpPr>
        <p:spPr>
          <a:xfrm>
            <a:off x="1066800" y="2362200"/>
            <a:ext cx="2220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Electron Efficiency</a:t>
            </a:r>
            <a:endParaRPr lang="en-US" dirty="0"/>
          </a:p>
        </p:txBody>
      </p:sp>
      <p:sp>
        <p:nvSpPr>
          <p:cNvPr id="13" name="矩形 12"/>
          <p:cNvSpPr/>
          <p:nvPr/>
        </p:nvSpPr>
        <p:spPr>
          <a:xfrm>
            <a:off x="5790882" y="2362200"/>
            <a:ext cx="2133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1/(Pion rejection)</a:t>
            </a:r>
            <a:endParaRPr lang="en-US" dirty="0"/>
          </a:p>
        </p:txBody>
      </p:sp>
      <p:cxnSp>
        <p:nvCxnSpPr>
          <p:cNvPr id="14" name="直接连接符 14"/>
          <p:cNvCxnSpPr/>
          <p:nvPr/>
        </p:nvCxnSpPr>
        <p:spPr>
          <a:xfrm>
            <a:off x="533400" y="3429000"/>
            <a:ext cx="365760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5"/>
          <p:cNvCxnSpPr/>
          <p:nvPr/>
        </p:nvCxnSpPr>
        <p:spPr>
          <a:xfrm>
            <a:off x="4876800" y="4724400"/>
            <a:ext cx="365760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6"/>
          <p:cNvSpPr/>
          <p:nvPr/>
        </p:nvSpPr>
        <p:spPr>
          <a:xfrm>
            <a:off x="3276600" y="3429000"/>
            <a:ext cx="630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97%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7" name="矩形 17"/>
          <p:cNvSpPr/>
          <p:nvPr/>
        </p:nvSpPr>
        <p:spPr>
          <a:xfrm>
            <a:off x="6553200" y="4343400"/>
            <a:ext cx="1944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100:1 Rejection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8" name="右箭头 18"/>
          <p:cNvSpPr/>
          <p:nvPr/>
        </p:nvSpPr>
        <p:spPr>
          <a:xfrm>
            <a:off x="1676400" y="5486400"/>
            <a:ext cx="1219200" cy="685800"/>
          </a:xfrm>
          <a:prstGeom prst="rightArrow">
            <a:avLst>
              <a:gd name="adj1" fmla="val 100000"/>
              <a:gd name="adj2" fmla="val 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Active:</a:t>
            </a:r>
          </a:p>
          <a:p>
            <a:pPr algn="ctr"/>
            <a:r>
              <a:rPr lang="en-US" dirty="0" smtClean="0"/>
              <a:t>3~7 GeV</a:t>
            </a:r>
            <a:endParaRPr lang="en-US" dirty="0"/>
          </a:p>
        </p:txBody>
      </p:sp>
      <p:cxnSp>
        <p:nvCxnSpPr>
          <p:cNvPr id="19" name="直接连接符 19"/>
          <p:cNvCxnSpPr/>
          <p:nvPr/>
        </p:nvCxnSpPr>
        <p:spPr>
          <a:xfrm rot="5400000">
            <a:off x="-38100" y="4229100"/>
            <a:ext cx="29718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20"/>
          <p:cNvCxnSpPr/>
          <p:nvPr/>
        </p:nvCxnSpPr>
        <p:spPr>
          <a:xfrm rot="5400000">
            <a:off x="1524000" y="4267200"/>
            <a:ext cx="28956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2"/>
          <p:cNvCxnSpPr/>
          <p:nvPr/>
        </p:nvCxnSpPr>
        <p:spPr>
          <a:xfrm>
            <a:off x="1447800" y="5334000"/>
            <a:ext cx="1524000" cy="1588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7"/>
          <p:cNvCxnSpPr/>
          <p:nvPr/>
        </p:nvCxnSpPr>
        <p:spPr>
          <a:xfrm rot="5400000">
            <a:off x="4305300" y="4305300"/>
            <a:ext cx="29718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8"/>
          <p:cNvCxnSpPr/>
          <p:nvPr/>
        </p:nvCxnSpPr>
        <p:spPr>
          <a:xfrm rot="5400000">
            <a:off x="5867400" y="4343400"/>
            <a:ext cx="28956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9"/>
          <p:cNvCxnSpPr/>
          <p:nvPr/>
        </p:nvCxnSpPr>
        <p:spPr>
          <a:xfrm>
            <a:off x="5791200" y="5334000"/>
            <a:ext cx="1524000" cy="1588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trips dir="r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Review Session on SoLID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Calorimeter Design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Tuning for SoLID/Lateral Size</a:t>
            </a:r>
            <a:br>
              <a:rPr lang="en-US" dirty="0" smtClean="0"/>
            </a:br>
            <a:r>
              <a:rPr lang="en-US" sz="2400" dirty="0" smtClean="0"/>
              <a:t>Rough numbers</a:t>
            </a:r>
            <a:endParaRPr lang="en-US" dirty="0"/>
          </a:p>
        </p:txBody>
      </p:sp>
      <p:graphicFrame>
        <p:nvGraphicFramePr>
          <p:cNvPr id="7" name="内容占位符 9"/>
          <p:cNvGraphicFramePr>
            <a:graphicFrameLocks/>
          </p:cNvGraphicFramePr>
          <p:nvPr/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矩形 7"/>
          <p:cNvSpPr/>
          <p:nvPr/>
        </p:nvSpPr>
        <p:spPr>
          <a:xfrm>
            <a:off x="4038600" y="5943600"/>
            <a:ext cx="1877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block Size (cm)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 rot="5400000">
            <a:off x="3009900" y="1562100"/>
            <a:ext cx="2057400" cy="106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Good Balance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Review Session on SoLID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Calorimeter Design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Layout map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838200" y="1066800"/>
            <a:ext cx="7696200" cy="5505510"/>
            <a:chOff x="1219200" y="1066800"/>
            <a:chExt cx="7696200" cy="5505510"/>
          </a:xfrm>
        </p:grpSpPr>
        <p:pic>
          <p:nvPicPr>
            <p:cNvPr id="7" name="Picture 6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48400" y="1524000"/>
              <a:ext cx="2133600" cy="215493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80173" y="4114800"/>
              <a:ext cx="2070054" cy="208023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362200" y="6019800"/>
              <a:ext cx="19889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Square 10*10 cm </a:t>
              </a:r>
              <a:endParaRPr lang="en-US" sz="2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669831" y="3638490"/>
              <a:ext cx="12907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Hexagon</a:t>
              </a:r>
              <a:endParaRPr lang="en-US" sz="2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632962" y="6172200"/>
              <a:ext cx="13644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Ring Sector</a:t>
              </a:r>
              <a:endParaRPr lang="en-US" sz="2000" dirty="0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219200" y="1676400"/>
              <a:ext cx="4170021" cy="4189910"/>
              <a:chOff x="1295400" y="0"/>
              <a:chExt cx="5762625" cy="5790110"/>
            </a:xfrm>
          </p:grpSpPr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=""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5400" y="23276"/>
                <a:ext cx="5739459" cy="57668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="" xmlns:a14="http://schemas.microsoft.com/office/drawing/2010/main">
                      <a14:imgLayer r:embed="rId5">
                        <a14:imgEffect>
                          <a14:backgroundRemoval t="158" b="99209" l="2862" r="99046"/>
                        </a14:imgEffect>
                      </a14:imgLayer>
                    </a14:imgProps>
                  </a:ex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5400" y="0"/>
                <a:ext cx="5762625" cy="579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3095625" y="3439578"/>
                <a:ext cx="21050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Square 10*10 cm </a:t>
                </a:r>
                <a:endParaRPr lang="en-US" dirty="0"/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1447800" y="1066800"/>
              <a:ext cx="36576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Preferred 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715000" y="1066800"/>
              <a:ext cx="32004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Also studied</a:t>
              </a:r>
              <a:endParaRPr lang="en-US" dirty="0"/>
            </a:p>
          </p:txBody>
        </p:sp>
      </p:grpSp>
      <p:cxnSp>
        <p:nvCxnSpPr>
          <p:cNvPr id="24" name="Straight Connector 23"/>
          <p:cNvCxnSpPr/>
          <p:nvPr/>
        </p:nvCxnSpPr>
        <p:spPr>
          <a:xfrm>
            <a:off x="5029200" y="914400"/>
            <a:ext cx="0" cy="548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trips dir="r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聚合">
  <a:themeElements>
    <a:clrScheme name="Mine - 3">
      <a:dk1>
        <a:srgbClr val="001C54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FF6600"/>
      </a:accent6>
      <a:hlink>
        <a:srgbClr val="99FF99"/>
      </a:hlink>
      <a:folHlink>
        <a:srgbClr val="B0DFA0"/>
      </a:folHlink>
    </a:clrScheme>
    <a:fontScheme name="聚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聚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13741</TotalTime>
  <Words>693</Words>
  <Application>Microsoft Office PowerPoint</Application>
  <PresentationFormat>On-screen Show (4:3)</PresentationFormat>
  <Paragraphs>222</Paragraphs>
  <Slides>13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聚合</vt:lpstr>
      <vt:lpstr>Slide 1</vt:lpstr>
      <vt:lpstr>Outline</vt:lpstr>
      <vt:lpstr>Calorimeters for SoLID experiments</vt:lpstr>
      <vt:lpstr>Requirement</vt:lpstr>
      <vt:lpstr>Best option: Shashlyk calorimeter </vt:lpstr>
      <vt:lpstr>Flexible Design of Shashlyk Detectors </vt:lpstr>
      <vt:lpstr>Tuning for SoLID/Lead-Sci Ratio</vt:lpstr>
      <vt:lpstr>Tuning for SoLID/Lateral Size Rough numbers</vt:lpstr>
      <vt:lpstr>Layout map</vt:lpstr>
      <vt:lpstr>Preshower/shower</vt:lpstr>
      <vt:lpstr>Photon Readout Options</vt:lpstr>
      <vt:lpstr>Budget (preliminary)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Jin</dc:creator>
  <cp:lastModifiedBy>Huang Jin</cp:lastModifiedBy>
  <cp:revision>1431</cp:revision>
  <dcterms:created xsi:type="dcterms:W3CDTF">2009-04-16T15:29:42Z</dcterms:created>
  <dcterms:modified xsi:type="dcterms:W3CDTF">2011-09-30T17:56:33Z</dcterms:modified>
</cp:coreProperties>
</file>