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81" r:id="rId3"/>
    <p:sldId id="285" r:id="rId4"/>
    <p:sldId id="257" r:id="rId5"/>
    <p:sldId id="295" r:id="rId6"/>
    <p:sldId id="263" r:id="rId7"/>
    <p:sldId id="278" r:id="rId8"/>
    <p:sldId id="259" r:id="rId9"/>
    <p:sldId id="260" r:id="rId10"/>
    <p:sldId id="261" r:id="rId11"/>
    <p:sldId id="286" r:id="rId12"/>
    <p:sldId id="291" r:id="rId13"/>
    <p:sldId id="290" r:id="rId14"/>
    <p:sldId id="279" r:id="rId15"/>
    <p:sldId id="264" r:id="rId16"/>
    <p:sldId id="300" r:id="rId17"/>
    <p:sldId id="299" r:id="rId18"/>
    <p:sldId id="284" r:id="rId19"/>
    <p:sldId id="262" r:id="rId20"/>
    <p:sldId id="282" r:id="rId21"/>
    <p:sldId id="283" r:id="rId22"/>
    <p:sldId id="294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5" r:id="rId32"/>
    <p:sldId id="276" r:id="rId33"/>
    <p:sldId id="27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84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E86AC-6199-415F-8D4E-D92D5F273F7B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7AEF-D135-49C5-A02E-AFDFC735A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18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0DB6-149F-4AF1-BA2F-4869D6A633F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325E-8FBA-4552-A025-53D3FF9DAE94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69AF-EC57-45C6-B72E-0521A84D8697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BC70-F026-4652-BC15-A4EA07229E88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90B3-5E26-44D2-8C7D-C4F11C7F6F05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6E48-94EC-4F2D-AB00-8EF2F5D398E1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D14B-0B7C-4538-9170-1916EEFF1D5D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52B8-FCDB-4E6E-910B-1462A3534931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21B3-B2C8-48DD-B6E3-C22AD3BD1735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B761E-B40E-4D3B-87CB-AB93380CC916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BEF1-E326-4478-ACC6-F5800A0C89F8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FF8A-AB98-4984-8C74-FB0854EAB525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979B-1502-4ACC-B5B0-E2415AF0F4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DAQ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Transversity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PVDIS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Alexandre</a:t>
            </a:r>
            <a:r>
              <a:rPr lang="en-US" dirty="0" smtClean="0"/>
              <a:t>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Rory </a:t>
            </a:r>
            <a:r>
              <a:rPr lang="en-US" dirty="0" err="1" smtClean="0"/>
              <a:t>Miskimen</a:t>
            </a:r>
            <a:endParaRPr lang="en-US" dirty="0" smtClean="0"/>
          </a:p>
          <a:p>
            <a:r>
              <a:rPr lang="en-US" dirty="0" smtClean="0"/>
              <a:t>Yi </a:t>
            </a:r>
            <a:r>
              <a:rPr lang="en-US" dirty="0" err="1" smtClean="0"/>
              <a:t>Qiang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1"/>
          <a:ext cx="8001000" cy="463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33"/>
                <a:gridCol w="1268767"/>
                <a:gridCol w="1333500"/>
                <a:gridCol w="1333500"/>
                <a:gridCol w="1333500"/>
                <a:gridCol w="1333500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810000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6000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690000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204000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300000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77800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2334000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B53-9BFE-4BDC-BA18-7F02EC3249E4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9500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754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5B9-D239-45C8-BE4E-1414328C7BD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PVDIS+SIDIS </a:t>
            </a:r>
            <a:r>
              <a:rPr lang="en-US" dirty="0" smtClean="0"/>
              <a:t>electronics required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255805"/>
          <a:ext cx="7543800" cy="506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502"/>
                <a:gridCol w="1794398"/>
                <a:gridCol w="1885950"/>
                <a:gridCol w="1885950"/>
              </a:tblGrid>
              <a:tr h="354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Module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Unit</a:t>
                      </a:r>
                      <a:r>
                        <a:rPr lang="en-US" sz="1600" b="0" i="0" u="none" strike="noStrike" baseline="0" dirty="0" smtClean="0">
                          <a:latin typeface="Arial"/>
                        </a:rPr>
                        <a:t> price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Number of modules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Price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FADC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210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945000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105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420000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Discriminator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525000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VME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latin typeface="Arial"/>
                        </a:rPr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CTP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300000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SSP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40000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GTP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3500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180000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150000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VXS crate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690000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73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latin typeface="Arial"/>
                        </a:rPr>
                        <a:t>248200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L3 farm node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latin typeface="Arial"/>
                        </a:rPr>
                        <a:t>60000</a:t>
                      </a: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728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Arial"/>
                        </a:rPr>
                        <a:t>Total detectors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Arial"/>
                        </a:rPr>
                        <a:t>3644700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1243-E9E1-46CD-A16B-4B298794ECAF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85800" y="1905000"/>
            <a:ext cx="76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7337" y="1850409"/>
            <a:ext cx="782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High</a:t>
            </a:r>
          </a:p>
          <a:p>
            <a:pPr algn="ctr"/>
            <a:r>
              <a:rPr lang="en-US" dirty="0" smtClean="0"/>
              <a:t>Res</a:t>
            </a:r>
          </a:p>
          <a:p>
            <a:pPr algn="ctr"/>
            <a:r>
              <a:rPr lang="en-US" dirty="0" smtClean="0"/>
              <a:t>timing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Hall A computer upgrade</a:t>
            </a:r>
          </a:p>
          <a:p>
            <a:pPr lvl="1"/>
            <a:r>
              <a:rPr lang="en-US" dirty="0" smtClean="0"/>
              <a:t>FADC tests </a:t>
            </a:r>
          </a:p>
          <a:p>
            <a:pPr lvl="1"/>
            <a:r>
              <a:rPr lang="en-US" dirty="0" smtClean="0"/>
              <a:t>Intel  VME CPU test : reach 10 KHz rate with </a:t>
            </a:r>
            <a:r>
              <a:rPr lang="en-US" dirty="0" err="1" smtClean="0"/>
              <a:t>fastbus</a:t>
            </a:r>
            <a:r>
              <a:rPr lang="en-US" dirty="0" smtClean="0"/>
              <a:t> for g2p </a:t>
            </a:r>
          </a:p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GEM + APV25 GEM tests during g2p</a:t>
            </a:r>
          </a:p>
          <a:p>
            <a:pPr lvl="1"/>
            <a:r>
              <a:rPr lang="en-US" dirty="0" smtClean="0"/>
              <a:t>FADC tests ( achieve 100 KHz trigger rate for Compton for PEPPO )</a:t>
            </a:r>
          </a:p>
          <a:p>
            <a:pPr lvl="1"/>
            <a:r>
              <a:rPr lang="en-US" dirty="0" smtClean="0"/>
              <a:t>HCAL Trigger development</a:t>
            </a:r>
          </a:p>
          <a:p>
            <a:pPr lvl="1"/>
            <a:r>
              <a:rPr lang="en-US" dirty="0" smtClean="0"/>
              <a:t>4 JLAB FADC250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Small scale setup for testing  : FADC + trigger + </a:t>
            </a:r>
            <a:r>
              <a:rPr lang="en-US" dirty="0" err="1" smtClean="0"/>
              <a:t>fastbus</a:t>
            </a:r>
            <a:r>
              <a:rPr lang="en-US" dirty="0" smtClean="0"/>
              <a:t> + APV25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A1n : </a:t>
            </a:r>
          </a:p>
          <a:p>
            <a:pPr lvl="2"/>
            <a:r>
              <a:rPr lang="en-US" dirty="0" smtClean="0"/>
              <a:t>Full scale test of GEM</a:t>
            </a:r>
          </a:p>
          <a:p>
            <a:pPr lvl="2"/>
            <a:r>
              <a:rPr lang="en-US" dirty="0" smtClean="0"/>
              <a:t>Digital Trigger electronics test  parasitic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Full scale system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9048-D9C8-4663-8FB9-32972ACCFF8E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requires high rate capability and advanced trigger capability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benefits from Hall D development</a:t>
            </a:r>
          </a:p>
          <a:p>
            <a:pPr lvl="1"/>
            <a:r>
              <a:rPr lang="en-US" dirty="0" smtClean="0"/>
              <a:t>Trigger using FADC</a:t>
            </a:r>
          </a:p>
          <a:p>
            <a:pPr lvl="1"/>
            <a:r>
              <a:rPr lang="en-US" dirty="0" smtClean="0"/>
              <a:t>L3 farm</a:t>
            </a:r>
          </a:p>
          <a:p>
            <a:r>
              <a:rPr lang="en-US" dirty="0" smtClean="0"/>
              <a:t>Electronics and performance to be tested in the next few years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electronics for both experiment around 4 M$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D449-0856-405F-89B0-A026F799DF8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1896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920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321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25B9-D239-45C8-BE4E-1414328C7BD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JLAB electronics PVDIS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1143001"/>
          <a:ext cx="8001000" cy="5184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233"/>
                <a:gridCol w="1268767"/>
                <a:gridCol w="1333500"/>
                <a:gridCol w="1333500"/>
                <a:gridCol w="1333500"/>
                <a:gridCol w="1333500"/>
              </a:tblGrid>
              <a:tr h="562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Channel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Unit price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Total price sector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Total price 30 sectors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27000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810000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4700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1500000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4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TID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6000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180000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SD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150000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11500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23000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690000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VME CPU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Arial"/>
                        </a:rPr>
                        <a:t>3400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6800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204000</a:t>
                      </a: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CTP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5000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10000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300000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46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Total price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127800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3834000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90B53-9BFE-4BDC-BA18-7F02EC3249E4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CTP</a:t>
            </a:r>
            <a:r>
              <a:rPr lang="en-US" sz="140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TI</a:t>
            </a:r>
            <a:r>
              <a:rPr lang="en-US" sz="140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/>
              <a:t>SD</a:t>
            </a:r>
            <a:r>
              <a:rPr lang="en-US" sz="140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Detector</a:t>
            </a:r>
          </a:p>
          <a:p>
            <a:pPr algn="ctr" eaLnBrk="0" hangingPunct="0"/>
            <a:r>
              <a:rPr lang="en-US" sz="1200" b="1" i="1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/>
              <a:t>Copper Ribbon Cable</a:t>
            </a:r>
          </a:p>
          <a:p>
            <a:pPr algn="ctr" eaLnBrk="0" hangingPunct="0"/>
            <a:r>
              <a:rPr lang="en-US" sz="1200" b="1" i="1"/>
              <a:t>(~1.5 m)</a:t>
            </a:r>
          </a:p>
          <a:p>
            <a:pPr algn="ctr" eaLnBrk="0" hangingPunct="0"/>
            <a:r>
              <a:rPr lang="en-US" sz="1200" b="1" i="1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 </a:t>
            </a:r>
            <a:r>
              <a:rPr lang="en-US" sz="1400" b="1"/>
              <a:t>VXS </a:t>
            </a:r>
            <a:r>
              <a:rPr lang="en-US" sz="140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089650" y="5638800"/>
            <a:ext cx="2773363" cy="623888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>
                <a:solidFill>
                  <a:schemeClr val="accent2"/>
                </a:solidFill>
              </a:rPr>
              <a:t> Trigger Latency ~ 3 </a:t>
            </a:r>
            <a:r>
              <a:rPr lang="el-GR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(F1TDC pipeline ~3.9 </a:t>
            </a:r>
            <a:r>
              <a:rPr lang="el-GR" b="1">
                <a:solidFill>
                  <a:schemeClr val="accent2"/>
                </a:solidFill>
              </a:rPr>
              <a:t>μ</a:t>
            </a:r>
            <a:r>
              <a:rPr lang="en-US" b="1">
                <a:solidFill>
                  <a:schemeClr val="accent2"/>
                </a:solidFill>
              </a:rPr>
              <a:t>s)</a:t>
            </a:r>
            <a:endParaRPr lang="el-GR" b="1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>
                <a:solidFill>
                  <a:srgbClr val="FF0000"/>
                </a:solidFill>
              </a:rPr>
              <a:t>  Boards at JLAB</a:t>
            </a:r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3956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  Pipelined detector readout  electronics: </a:t>
            </a:r>
          </a:p>
          <a:p>
            <a:r>
              <a:rPr lang="en-US" sz="1400"/>
              <a:t>                fADC and F1TDC</a:t>
            </a:r>
            <a:endParaRPr lang="de-DE" sz="140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2800" y="1752600"/>
            <a:ext cx="152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sectors</a:t>
            </a:r>
          </a:p>
          <a:p>
            <a:pPr algn="ctr"/>
            <a:r>
              <a:rPr lang="en-US" dirty="0" smtClean="0"/>
              <a:t>combine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22098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29200" y="19812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4191000"/>
            <a:ext cx="990600" cy="1524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D3FA-9E4C-40E4-B189-8FEABF1D9EDF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17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25D-7B44-4A90-90AE-72B62AB32747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err="1" smtClean="0"/>
              <a:t>Pion</a:t>
            </a:r>
            <a:endParaRPr lang="en-US" dirty="0" smtClean="0"/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2D7F-26E8-401D-8329-A457634B38C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A1CE-08E1-43F3-AA2E-E61EEAABBA39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</a:t>
              </a:r>
              <a:r>
                <a:rPr lang="en-US" sz="1100" dirty="0" err="1" smtClean="0">
                  <a:latin typeface="Century Gothic"/>
                  <a:cs typeface="Century Gothic"/>
                </a:rPr>
                <a:t>x</a:t>
              </a:r>
              <a:r>
                <a:rPr lang="en-US" sz="1100" dirty="0" smtClean="0">
                  <a:latin typeface="Century Gothic"/>
                  <a:cs typeface="Century Gothic"/>
                </a:rPr>
                <a:t>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DE1A-F57C-4EC4-A165-59E670C66AE7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</a:t>
            </a:r>
            <a:r>
              <a:rPr lang="en-US" sz="1800" dirty="0" err="1" smtClean="0">
                <a:cs typeface="Times New Roman" pitchFamily="18" charset="0"/>
              </a:rPr>
              <a:t>GeV</a:t>
            </a:r>
            <a:r>
              <a:rPr lang="en-US" sz="1800" dirty="0" smtClean="0"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</a:t>
            </a:r>
            <a:r>
              <a:rPr lang="en-US" sz="1800" dirty="0" err="1" smtClean="0"/>
              <a:t>kB</a:t>
            </a:r>
            <a:r>
              <a:rPr lang="en-US" sz="1800" dirty="0" smtClean="0"/>
              <a:t>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/>
                <a:t>Energy BCAL  (GeV</a:t>
              </a:r>
              <a:r>
                <a:rPr lang="en-US" sz="800" b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</a:t>
              </a:r>
              <a:r>
                <a:rPr lang="en-US" sz="1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GeV</a:t>
              </a:r>
              <a:endPara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</a:t>
            </a:r>
            <a:r>
              <a:rPr lang="en-US" dirty="0" err="1" smtClean="0">
                <a:cs typeface="Times New Roman" pitchFamily="18" charset="0"/>
              </a:rPr>
              <a:t>GeV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D2C8CF06-A9B4-49AC-AA89-A68C3E65F55D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Electronics for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</a:t>
            </a:r>
            <a:r>
              <a:rPr lang="en-US" sz="1800" dirty="0" err="1" smtClean="0">
                <a:latin typeface="Century Gothic"/>
                <a:cs typeface="Century Gothic"/>
              </a:rPr>
              <a:t>backplate</a:t>
            </a:r>
            <a:endParaRPr lang="en-US" sz="1800" dirty="0" smtClean="0">
              <a:latin typeface="Century Gothic"/>
              <a:cs typeface="Century Gothic"/>
            </a:endParaRP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</a:t>
            </a:r>
            <a:r>
              <a:rPr lang="en-US" sz="1800" dirty="0" err="1" smtClean="0">
                <a:latin typeface="Century Gothic"/>
                <a:cs typeface="Century Gothic"/>
              </a:rPr>
              <a:t>Gbps</a:t>
            </a:r>
            <a:r>
              <a:rPr lang="en-US" sz="1800" dirty="0" smtClean="0">
                <a:latin typeface="Century Gothic"/>
                <a:cs typeface="Century Gothic"/>
              </a:rPr>
              <a:t>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32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 or 115 </a:t>
            </a:r>
            <a:r>
              <a:rPr lang="en-US" sz="1800" dirty="0" err="1" smtClean="0">
                <a:latin typeface="Century Gothic"/>
              </a:rPr>
              <a:t>ps</a:t>
            </a:r>
            <a:r>
              <a:rPr lang="en-US" sz="1800" dirty="0" smtClean="0">
                <a:latin typeface="Century Gothic"/>
              </a:rPr>
              <a:t>, 48 </a:t>
            </a:r>
            <a:r>
              <a:rPr lang="en-US" sz="1800" dirty="0" err="1" smtClean="0">
                <a:latin typeface="Century Gothic"/>
              </a:rPr>
              <a:t>ch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697963D-3BE3-41B8-81F1-92389526FB0A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</a:t>
            </a:r>
            <a:r>
              <a:rPr lang="en-US" sz="1600" dirty="0" err="1" smtClean="0"/>
              <a:t>ch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9746775-7779-48E1-98D7-F0FEFDFDBED6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A6F63602-A565-48B9-B2FC-26EFEC444570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Prescale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</a:t>
            </a:r>
            <a:r>
              <a:rPr lang="en-US" sz="1600" dirty="0" err="1" smtClean="0"/>
              <a:t>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2A2E4FF-12A8-47D2-9A72-F26D75996276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ethernet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Gbps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63B17831-2DEA-4B59-B162-3831285C4B83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err="1" smtClean="0">
                <a:latin typeface="Symbol" charset="2"/>
                <a:cs typeface="Symbol" charset="2"/>
              </a:rPr>
              <a:t>g</a:t>
            </a:r>
            <a:r>
              <a:rPr lang="en-US" sz="1600" dirty="0" err="1" smtClean="0"/>
              <a:t>/s</a:t>
            </a:r>
            <a:r>
              <a:rPr lang="en-US" sz="1600" dirty="0" smtClean="0"/>
              <a:t>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err="1" smtClean="0">
                <a:solidFill>
                  <a:srgbClr val="000090"/>
                </a:solidFill>
              </a:rPr>
              <a:t>Calorimetry</a:t>
            </a:r>
            <a:endParaRPr lang="en-US" sz="1600" b="1" u="sng" dirty="0" smtClean="0">
              <a:solidFill>
                <a:srgbClr val="000090"/>
              </a:solidFill>
            </a:endParaRP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</a:t>
            </a:r>
            <a:r>
              <a:rPr lang="en-US" sz="1200" dirty="0" err="1" smtClean="0"/>
              <a:t>scintillators</a:t>
            </a:r>
            <a:r>
              <a:rPr lang="en-US" sz="12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565D419F-7870-4D79-97B5-EBEE7617CE3A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1752600"/>
            <a:ext cx="1905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sectors</a:t>
            </a:r>
          </a:p>
          <a:p>
            <a:pPr algn="ctr"/>
            <a:r>
              <a:rPr lang="en-US" dirty="0" smtClean="0"/>
              <a:t>Combined </a:t>
            </a:r>
          </a:p>
          <a:p>
            <a:pPr algn="ctr"/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10 regions of interests</a:t>
            </a:r>
          </a:p>
          <a:p>
            <a:pPr algn="ctr"/>
            <a:r>
              <a:rPr lang="en-US" dirty="0" smtClean="0"/>
              <a:t>Max rate 300 KHz</a:t>
            </a:r>
          </a:p>
          <a:p>
            <a:pPr algn="ctr"/>
            <a:r>
              <a:rPr lang="en-US" dirty="0" smtClean="0"/>
              <a:t>10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5352-9485-44C4-A9BE-AF550435B9B7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k</a:t>
                      </a:r>
                      <a:r>
                        <a:rPr lang="en-US" sz="2400" b="1" dirty="0" err="1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</a:t>
                      </a:r>
                      <a:r>
                        <a:rPr lang="en-US" sz="2400" b="1" dirty="0" err="1" smtClean="0"/>
                        <a:t>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</a:t>
                      </a:r>
                      <a:r>
                        <a:rPr lang="en-US" sz="2400" b="1" dirty="0" err="1" smtClean="0"/>
                        <a:t>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</a:t>
            </a:r>
            <a:r>
              <a:rPr lang="en-US" sz="1200" b="1" dirty="0" err="1" smtClean="0"/>
              <a:t>Chapelin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</a:t>
            </a:r>
            <a:r>
              <a:rPr lang="en-US" sz="1200" b="1" dirty="0" err="1" smtClean="0"/>
              <a:t>Landgraf</a:t>
            </a:r>
            <a:r>
              <a:rPr lang="en-US" sz="1200" b="1" dirty="0" smtClean="0"/>
              <a:t> Private Comm. 2/11/2010</a:t>
            </a:r>
          </a:p>
          <a:p>
            <a:r>
              <a:rPr lang="en-US" sz="1200" b="1" dirty="0" smtClean="0"/>
              <a:t>** CHEP2006 talk </a:t>
            </a:r>
            <a:r>
              <a:rPr lang="en-US" sz="1200" b="1" dirty="0" err="1" smtClean="0"/>
              <a:t>MartinL</a:t>
            </a:r>
            <a:r>
              <a:rPr lang="en-US" sz="1200" b="1" dirty="0" smtClean="0"/>
              <a:t>. </a:t>
            </a:r>
            <a:r>
              <a:rPr lang="en-US" sz="1200" b="1" dirty="0" err="1" smtClean="0"/>
              <a:t>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GlueX</a:t>
            </a:r>
            <a:r>
              <a:rPr lang="en-US" dirty="0" smtClean="0"/>
              <a:t>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80BEEE48-5911-4A89-9AD2-CF5E65E5622E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rcServer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runcontrol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</a:t>
                      </a:r>
                      <a:r>
                        <a:rPr lang="en-US" sz="1400" baseline="0" dirty="0" err="1" smtClean="0"/>
                        <a:t>rcPlatform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rcgui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msql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cdev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dptcl</a:t>
                      </a:r>
                      <a:r>
                        <a:rPr lang="en-US" sz="1400" dirty="0" smtClean="0"/>
                        <a:t>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en-US" sz="1400" baseline="0" dirty="0" err="1" smtClean="0"/>
                        <a:t>vxWorks</a:t>
                      </a:r>
                      <a:r>
                        <a:rPr lang="en-US" sz="1400" baseline="0" dirty="0" smtClean="0"/>
                        <a:t>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</a:t>
                      </a:r>
                      <a:r>
                        <a:rPr lang="en-US" sz="1400" baseline="0" dirty="0" err="1" smtClean="0"/>
                        <a:t>Timestamping</a:t>
                      </a:r>
                      <a:r>
                        <a:rPr lang="en-US" sz="1400" baseline="0" dirty="0" smtClean="0"/>
                        <a:t>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B2BC7D35-5AF5-43D2-8969-31A162314AF3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E24F44DF-C2CB-4B87-AA8D-B78378B06759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fld id="{CF88357E-9D35-4AB1-9353-69A474F7C8CD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APV25 + VME module based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VME readout : 4 APV25 = 512 channels</a:t>
            </a:r>
          </a:p>
          <a:p>
            <a:endParaRPr lang="en-US" dirty="0" smtClean="0"/>
          </a:p>
          <a:p>
            <a:r>
              <a:rPr lang="en-US" dirty="0" smtClean="0"/>
              <a:t>1 separate VXS crate for GEM </a:t>
            </a:r>
            <a:r>
              <a:rPr lang="en-US" dirty="0" smtClean="0"/>
              <a:t>readout</a:t>
            </a:r>
          </a:p>
          <a:p>
            <a:endParaRPr lang="en-US" dirty="0" smtClean="0"/>
          </a:p>
          <a:p>
            <a:r>
              <a:rPr lang="en-US" dirty="0" smtClean="0"/>
              <a:t>2 crates per sectors for FADC and GEM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99B9-5929-45DC-87B6-F866799603FC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SIDIS Detector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</a:t>
            </a:r>
            <a:r>
              <a:rPr lang="en-US" dirty="0" err="1" smtClean="0"/>
              <a:t>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r>
                        <a:rPr lang="en-US" baseline="0" dirty="0" smtClean="0"/>
                        <a:t> (time)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 x 2 (X/Y)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181600"/>
            <a:ext cx="4703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header and other over head</a:t>
            </a:r>
          </a:p>
          <a:p>
            <a:pPr algn="ctr"/>
            <a:r>
              <a:rPr lang="en-US" sz="2400" dirty="0" smtClean="0"/>
              <a:t>event size is ~ </a:t>
            </a:r>
            <a:r>
              <a:rPr lang="en-US" sz="2400" b="1" dirty="0" smtClean="0"/>
              <a:t>4 </a:t>
            </a:r>
            <a:r>
              <a:rPr lang="en-US" sz="2400" b="1" dirty="0" err="1" smtClean="0"/>
              <a:t>kB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Virtually dead time less</a:t>
            </a:r>
          </a:p>
          <a:p>
            <a:r>
              <a:rPr lang="en-US" dirty="0" smtClean="0"/>
              <a:t>Flexibility in L1</a:t>
            </a:r>
          </a:p>
          <a:p>
            <a:endParaRPr lang="en-US" dirty="0" smtClean="0"/>
          </a:p>
          <a:p>
            <a:r>
              <a:rPr lang="en-US" dirty="0" smtClean="0"/>
              <a:t>Data online filtering with L3 farm</a:t>
            </a:r>
          </a:p>
          <a:p>
            <a:r>
              <a:rPr lang="en-US" dirty="0" smtClean="0"/>
              <a:t>Reduce data to from 800 Mb/s to 50 Mb/s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D50E-349D-4361-B0CA-274BFCE7755F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data reduction algorithm</a:t>
            </a:r>
          </a:p>
          <a:p>
            <a:pPr lvl="1"/>
            <a:r>
              <a:rPr lang="en-US" dirty="0" smtClean="0"/>
              <a:t>Crude tracking</a:t>
            </a:r>
          </a:p>
          <a:p>
            <a:pPr lvl="1"/>
            <a:r>
              <a:rPr lang="en-US" dirty="0" smtClean="0"/>
              <a:t>Geometrical region on interests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Determine number of nodes needed for required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F790-7B84-4535-A21A-3EF0361576E5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ADC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PEPPO : injector positron experiment</a:t>
            </a:r>
          </a:p>
          <a:p>
            <a:pPr lvl="1"/>
            <a:r>
              <a:rPr lang="en-US" dirty="0" smtClean="0"/>
              <a:t>2 prototype FADC</a:t>
            </a:r>
          </a:p>
          <a:p>
            <a:pPr lvl="1"/>
            <a:r>
              <a:rPr lang="en-US" dirty="0" smtClean="0"/>
              <a:t>2 New Hall D FADC</a:t>
            </a:r>
            <a:endParaRPr lang="en-US" dirty="0"/>
          </a:p>
          <a:p>
            <a:pPr lvl="1"/>
            <a:r>
              <a:rPr lang="en-US" dirty="0" smtClean="0"/>
              <a:t>Test pipelining</a:t>
            </a:r>
            <a:endParaRPr lang="en-US" dirty="0"/>
          </a:p>
          <a:p>
            <a:pPr lvl="1"/>
            <a:r>
              <a:rPr lang="en-US" dirty="0" smtClean="0"/>
              <a:t>Goal : reach 100 KHz similar to Hall A Compton DAQ</a:t>
            </a:r>
          </a:p>
          <a:p>
            <a:pPr lvl="1"/>
            <a:r>
              <a:rPr lang="en-US" dirty="0" smtClean="0"/>
              <a:t>Some beam maybe available in October</a:t>
            </a:r>
          </a:p>
          <a:p>
            <a:r>
              <a:rPr lang="en-US" dirty="0" err="1" smtClean="0"/>
              <a:t>Umass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test setup for Hall D electronics</a:t>
            </a:r>
          </a:p>
          <a:p>
            <a:pPr lvl="1"/>
            <a:r>
              <a:rPr lang="en-US" dirty="0" smtClean="0"/>
              <a:t>Can develop PVDIS electronics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C16D-A6F2-4D8A-852B-4CC4A6B12353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Elliot </a:t>
            </a:r>
            <a:r>
              <a:rPr lang="en-US" dirty="0" err="1" smtClean="0"/>
              <a:t>Wollin</a:t>
            </a:r>
            <a:r>
              <a:rPr lang="en-US" dirty="0" smtClean="0"/>
              <a:t> and </a:t>
            </a:r>
            <a:r>
              <a:rPr lang="en-US" dirty="0" err="1" smtClean="0"/>
              <a:t>Vardjan</a:t>
            </a:r>
            <a:endParaRPr lang="en-US" dirty="0" smtClean="0"/>
          </a:p>
          <a:p>
            <a:pPr lvl="1"/>
            <a:r>
              <a:rPr lang="en-US" dirty="0" err="1" smtClean="0"/>
              <a:t>Cosmics</a:t>
            </a:r>
            <a:r>
              <a:rPr lang="en-US" dirty="0" smtClean="0"/>
              <a:t> test stand this fall using CODA 3 alpha</a:t>
            </a:r>
          </a:p>
          <a:p>
            <a:pPr lvl="1"/>
            <a:r>
              <a:rPr lang="en-US" dirty="0" smtClean="0"/>
              <a:t>CODA 3 support L3 farm nodes</a:t>
            </a:r>
          </a:p>
          <a:p>
            <a:pPr lvl="2"/>
            <a:r>
              <a:rPr lang="en-US" dirty="0" smtClean="0"/>
              <a:t>All events go through L3 when going to Event Recorder</a:t>
            </a:r>
          </a:p>
          <a:p>
            <a:pPr lvl="2"/>
            <a:r>
              <a:rPr lang="en-US" dirty="0" smtClean="0"/>
              <a:t>Events transferred using ET between nodes</a:t>
            </a:r>
          </a:p>
          <a:p>
            <a:pPr lvl="2"/>
            <a:r>
              <a:rPr lang="en-US" dirty="0" smtClean="0"/>
              <a:t>Nodes and process managing being worked out by </a:t>
            </a:r>
            <a:r>
              <a:rPr lang="en-US" dirty="0" err="1" smtClean="0"/>
              <a:t>Vardjan</a:t>
            </a:r>
            <a:endParaRPr lang="en-US" dirty="0" smtClean="0"/>
          </a:p>
          <a:p>
            <a:pPr lvl="1"/>
            <a:r>
              <a:rPr lang="en-US" dirty="0" smtClean="0"/>
              <a:t>CODA 3 Alpha available after Thanksgiving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D522-FAE8-4186-9439-2286F16FB7F9}" type="datetime1">
              <a:rPr lang="en-US" smtClean="0"/>
              <a:pPr/>
              <a:t>9/30/2011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2308</Words>
  <Application>Microsoft Office PowerPoint</Application>
  <PresentationFormat>On-screen Show (4:3)</PresentationFormat>
  <Paragraphs>1013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SoLID DAQ for Transversity and PVDIS</vt:lpstr>
      <vt:lpstr>Detector layout and trigger for PVDIS</vt:lpstr>
      <vt:lpstr>Detector layout and trigger for SIDIS</vt:lpstr>
      <vt:lpstr>GEM readout</vt:lpstr>
      <vt:lpstr>SoLID SIDIS Detector Rates</vt:lpstr>
      <vt:lpstr>Pipelined Hall D DAQ </vt:lpstr>
      <vt:lpstr>L3 Farm</vt:lpstr>
      <vt:lpstr>Flash ADC work</vt:lpstr>
      <vt:lpstr>Hall D developments</vt:lpstr>
      <vt:lpstr>JLAB electronics PVDIS</vt:lpstr>
      <vt:lpstr>SIDIS channel count</vt:lpstr>
      <vt:lpstr>PVDIS+SIDIS electronics required</vt:lpstr>
      <vt:lpstr>Time line</vt:lpstr>
      <vt:lpstr>Conclusion</vt:lpstr>
      <vt:lpstr>Backup slides</vt:lpstr>
      <vt:lpstr>SIDIS channel count</vt:lpstr>
      <vt:lpstr>JLAB electronics PVDIS</vt:lpstr>
      <vt:lpstr>Slide 18</vt:lpstr>
      <vt:lpstr>Detector layout and trigger for SIDIS</vt:lpstr>
      <vt:lpstr>Pipelined Hall D DAQ </vt:lpstr>
      <vt:lpstr>Pipelined Hall D DAQ </vt:lpstr>
      <vt:lpstr>L3 Farm</vt:lpstr>
      <vt:lpstr>Hall D L1 Trigger-DAQ Rate</vt:lpstr>
      <vt:lpstr>Custom Electronics for JLab</vt:lpstr>
      <vt:lpstr>L1 Trigger Diagram</vt:lpstr>
      <vt:lpstr>L1 Trigger Diagram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camsonne</dc:creator>
  <cp:lastModifiedBy>camsonne</cp:lastModifiedBy>
  <cp:revision>84</cp:revision>
  <dcterms:created xsi:type="dcterms:W3CDTF">2011-09-21T02:43:12Z</dcterms:created>
  <dcterms:modified xsi:type="dcterms:W3CDTF">2011-09-30T16:54:29Z</dcterms:modified>
</cp:coreProperties>
</file>