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2" r:id="rId2"/>
    <p:sldId id="289" r:id="rId3"/>
    <p:sldId id="288" r:id="rId4"/>
    <p:sldId id="294" r:id="rId5"/>
    <p:sldId id="293" r:id="rId6"/>
    <p:sldId id="29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00FF00"/>
    <a:srgbClr val="FF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30" autoAdjust="0"/>
    <p:restoredTop sz="94660"/>
  </p:normalViewPr>
  <p:slideViewPr>
    <p:cSldViewPr>
      <p:cViewPr varScale="1">
        <p:scale>
          <a:sx n="73" d="100"/>
          <a:sy n="73" d="100"/>
        </p:scale>
        <p:origin x="-106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814EBF-21CF-4CBF-B7A2-A19ABF30A856}" type="datetimeFigureOut">
              <a:rPr lang="en-US" smtClean="0"/>
              <a:pPr/>
              <a:t>10/12/2011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AE73FA-F1FE-4285-82F5-C9D4FFD5B3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5" name="Footer Placeholder 4"/>
          <p:cNvSpPr>
            <a:spLocks noGrp="1"/>
          </p:cNvSpPr>
          <p:nvPr>
            <p:ph type="ftr" sz="quarter" idx="11"/>
          </p:nvPr>
        </p:nvSpPr>
        <p:spPr/>
        <p:txBody>
          <a:bodyPr/>
          <a:lstStyle/>
          <a:p>
            <a:r>
              <a:rPr lang="en-US" dirty="0" smtClean="0"/>
              <a:t>Robert Michaels,  Hall A</a:t>
            </a:r>
            <a:endParaRPr lang="en-US" dirty="0"/>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144B73-7483-425B-B1C9-13E3526666C0}" type="datetimeFigureOut">
              <a:rPr lang="en-US" smtClean="0"/>
              <a:pPr/>
              <a:t>10/12/2011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44B73-7483-425B-B1C9-13E3526666C0}" type="datetimeFigureOut">
              <a:rPr lang="en-US" smtClean="0"/>
              <a:pPr/>
              <a:t>10/12/2011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Robert Michaels,  Hall 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1FE56-8517-402A-97B2-B05D2BD005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76200"/>
            <a:ext cx="8610600" cy="584775"/>
          </a:xfrm>
          <a:prstGeom prst="rect">
            <a:avLst/>
          </a:prstGeom>
          <a:noFill/>
        </p:spPr>
        <p:txBody>
          <a:bodyPr wrap="square" rtlCol="0">
            <a:spAutoFit/>
          </a:bodyPr>
          <a:lstStyle/>
          <a:p>
            <a:pPr algn="ctr"/>
            <a:r>
              <a:rPr lang="en-US" sz="3200" b="1" dirty="0" smtClean="0">
                <a:solidFill>
                  <a:srgbClr val="FF0000"/>
                </a:solidFill>
                <a:latin typeface="Arial" pitchFamily="34" charset="0"/>
                <a:cs typeface="Arial" pitchFamily="34" charset="0"/>
              </a:rPr>
              <a:t>Comments from Physics Division</a:t>
            </a:r>
            <a:endParaRPr lang="en-US" sz="3200" b="1" dirty="0">
              <a:solidFill>
                <a:srgbClr val="FF0000"/>
              </a:solidFill>
              <a:latin typeface="Arial" pitchFamily="34" charset="0"/>
              <a:cs typeface="Arial" pitchFamily="34" charset="0"/>
            </a:endParaRPr>
          </a:p>
        </p:txBody>
      </p:sp>
      <p:sp>
        <p:nvSpPr>
          <p:cNvPr id="5" name="TextBox 4"/>
          <p:cNvSpPr txBox="1"/>
          <p:nvPr/>
        </p:nvSpPr>
        <p:spPr>
          <a:xfrm>
            <a:off x="1371600" y="676870"/>
            <a:ext cx="6324600" cy="923330"/>
          </a:xfrm>
          <a:prstGeom prst="rect">
            <a:avLst/>
          </a:prstGeom>
          <a:noFill/>
        </p:spPr>
        <p:txBody>
          <a:bodyPr wrap="square" rtlCol="0">
            <a:spAutoFit/>
          </a:bodyPr>
          <a:lstStyle/>
          <a:p>
            <a:pPr algn="ctr"/>
            <a:r>
              <a:rPr lang="en-US" i="1" dirty="0" smtClean="0">
                <a:latin typeface="Arial" pitchFamily="34" charset="0"/>
                <a:cs typeface="Arial" pitchFamily="34" charset="0"/>
              </a:rPr>
              <a:t>Rolf </a:t>
            </a:r>
            <a:r>
              <a:rPr lang="en-US" i="1" dirty="0" err="1" smtClean="0">
                <a:latin typeface="Arial" pitchFamily="34" charset="0"/>
                <a:cs typeface="Arial" pitchFamily="34" charset="0"/>
              </a:rPr>
              <a:t>Ent</a:t>
            </a:r>
            <a:endParaRPr lang="en-US" i="1" dirty="0" smtClean="0">
              <a:latin typeface="Arial" pitchFamily="34" charset="0"/>
              <a:cs typeface="Arial" pitchFamily="34" charset="0"/>
            </a:endParaRPr>
          </a:p>
          <a:p>
            <a:pPr algn="ctr"/>
            <a:r>
              <a:rPr lang="en-US" i="1" dirty="0" smtClean="0">
                <a:latin typeface="Arial" pitchFamily="34" charset="0"/>
                <a:cs typeface="Arial" pitchFamily="34" charset="0"/>
              </a:rPr>
              <a:t>Acting Associate Director for Experimental Nuclear Physics</a:t>
            </a:r>
          </a:p>
          <a:p>
            <a:pPr algn="ctr"/>
            <a:r>
              <a:rPr lang="en-US" i="1" dirty="0" smtClean="0">
                <a:latin typeface="Arial" pitchFamily="34" charset="0"/>
                <a:cs typeface="Arial" pitchFamily="34" charset="0"/>
              </a:rPr>
              <a:t>SOLID collaboration meeting, October 14, 2011</a:t>
            </a:r>
          </a:p>
        </p:txBody>
      </p:sp>
      <p:grpSp>
        <p:nvGrpSpPr>
          <p:cNvPr id="2" name="Group 13"/>
          <p:cNvGrpSpPr/>
          <p:nvPr/>
        </p:nvGrpSpPr>
        <p:grpSpPr>
          <a:xfrm>
            <a:off x="69836" y="5875360"/>
            <a:ext cx="8965422" cy="914400"/>
            <a:chOff x="-203405" y="4820585"/>
            <a:chExt cx="9222701" cy="753257"/>
          </a:xfrm>
          <a:noFill/>
        </p:grpSpPr>
        <p:sp>
          <p:nvSpPr>
            <p:cNvPr id="7" name="Line 6"/>
            <p:cNvSpPr>
              <a:spLocks noChangeShapeType="1"/>
            </p:cNvSpPr>
            <p:nvPr/>
          </p:nvSpPr>
          <p:spPr bwMode="auto">
            <a:xfrm>
              <a:off x="-152400" y="5205413"/>
              <a:ext cx="9140825" cy="0"/>
            </a:xfrm>
            <a:prstGeom prst="line">
              <a:avLst/>
            </a:prstGeom>
            <a:grpFill/>
            <a:ln w="92075">
              <a:solidFill>
                <a:srgbClr val="00279F"/>
              </a:solidFill>
              <a:round/>
              <a:headEnd/>
              <a:tailEnd/>
            </a:ln>
          </p:spPr>
          <p:txBody>
            <a:bodyPr wrap="none" anchor="ctr"/>
            <a:lstStyle/>
            <a:p>
              <a:pPr>
                <a:defRPr/>
              </a:pPr>
              <a:endParaRPr lang="en-US"/>
            </a:p>
          </p:txBody>
        </p:sp>
        <p:sp>
          <p:nvSpPr>
            <p:cNvPr id="8" name="Rectangle 7"/>
            <p:cNvSpPr>
              <a:spLocks noChangeArrowheads="1"/>
            </p:cNvSpPr>
            <p:nvPr/>
          </p:nvSpPr>
          <p:spPr bwMode="auto">
            <a:xfrm>
              <a:off x="2857887" y="5145685"/>
              <a:ext cx="4038600" cy="141981"/>
            </a:xfrm>
            <a:prstGeom prst="rect">
              <a:avLst/>
            </a:prstGeom>
            <a:solidFill>
              <a:schemeClr val="bg1"/>
            </a:solidFill>
            <a:ln w="9525">
              <a:noFill/>
              <a:miter lim="800000"/>
              <a:headEnd/>
              <a:tailEnd/>
            </a:ln>
          </p:spPr>
          <p:txBody>
            <a:bodyPr lIns="0" tIns="0" rIns="0" bIns="0">
              <a:spAutoFit/>
            </a:bodyPr>
            <a:lstStyle/>
            <a:p>
              <a:pPr algn="ctr">
                <a:lnSpc>
                  <a:spcPct val="80000"/>
                </a:lnSpc>
                <a:defRPr/>
              </a:pPr>
              <a:r>
                <a:rPr lang="en-US" sz="1400" dirty="0">
                  <a:solidFill>
                    <a:srgbClr val="339966"/>
                  </a:solidFill>
                  <a:latin typeface="Century Schoolbook" pitchFamily="-60" charset="0"/>
                </a:rPr>
                <a:t> </a:t>
              </a:r>
              <a:r>
                <a:rPr lang="en-US" sz="1200" dirty="0">
                  <a:solidFill>
                    <a:srgbClr val="339966"/>
                  </a:solidFill>
                  <a:latin typeface="Century Schoolbook" pitchFamily="-60" charset="0"/>
                </a:rPr>
                <a:t>Thomas Jefferson National Accelerator Facility</a:t>
              </a:r>
            </a:p>
          </p:txBody>
        </p:sp>
        <p:pic>
          <p:nvPicPr>
            <p:cNvPr id="9" name="Picture 8"/>
            <p:cNvPicPr>
              <a:picLocks noChangeAspect="1" noChangeArrowheads="1"/>
            </p:cNvPicPr>
            <p:nvPr/>
          </p:nvPicPr>
          <p:blipFill>
            <a:blip r:embed="rId2" cstate="print"/>
            <a:srcRect/>
            <a:stretch>
              <a:fillRect/>
            </a:stretch>
          </p:blipFill>
          <p:spPr bwMode="auto">
            <a:xfrm>
              <a:off x="7172572" y="4876799"/>
              <a:ext cx="1846724" cy="614363"/>
            </a:xfrm>
            <a:prstGeom prst="rect">
              <a:avLst/>
            </a:prstGeom>
            <a:grpFill/>
            <a:ln w="9525">
              <a:noFill/>
              <a:miter lim="800000"/>
              <a:headEnd/>
              <a:tailEnd/>
            </a:ln>
          </p:spPr>
        </p:pic>
        <p:pic>
          <p:nvPicPr>
            <p:cNvPr id="10" name="Picture 9" descr="NP-logo-Nl copy"/>
            <p:cNvPicPr>
              <a:picLocks noChangeAspect="1" noChangeArrowheads="1"/>
            </p:cNvPicPr>
            <p:nvPr/>
          </p:nvPicPr>
          <p:blipFill>
            <a:blip r:embed="rId3" cstate="print"/>
            <a:srcRect/>
            <a:stretch>
              <a:fillRect/>
            </a:stretch>
          </p:blipFill>
          <p:spPr bwMode="auto">
            <a:xfrm>
              <a:off x="-203405" y="4820585"/>
              <a:ext cx="1652667" cy="753257"/>
            </a:xfrm>
            <a:prstGeom prst="rect">
              <a:avLst/>
            </a:prstGeom>
            <a:grpFill/>
            <a:ln w="9525">
              <a:noFill/>
              <a:miter lim="800000"/>
              <a:headEnd/>
              <a:tailEnd/>
            </a:ln>
          </p:spPr>
        </p:pic>
        <p:pic>
          <p:nvPicPr>
            <p:cNvPr id="11" name="Picture 10"/>
            <p:cNvPicPr>
              <a:picLocks noChangeAspect="1" noChangeArrowheads="1"/>
            </p:cNvPicPr>
            <p:nvPr/>
          </p:nvPicPr>
          <p:blipFill>
            <a:blip r:embed="rId4" cstate="print"/>
            <a:srcRect/>
            <a:stretch>
              <a:fillRect/>
            </a:stretch>
          </p:blipFill>
          <p:spPr bwMode="auto">
            <a:xfrm>
              <a:off x="1630563" y="4898894"/>
              <a:ext cx="976312" cy="652462"/>
            </a:xfrm>
            <a:prstGeom prst="rect">
              <a:avLst/>
            </a:prstGeom>
            <a:grpFill/>
            <a:ln w="9525">
              <a:noFill/>
              <a:miter lim="800000"/>
              <a:headEnd/>
              <a:tailEnd/>
            </a:ln>
          </p:spPr>
        </p:pic>
      </p:grpSp>
      <p:sp>
        <p:nvSpPr>
          <p:cNvPr id="12" name="TextBox 11"/>
          <p:cNvSpPr txBox="1"/>
          <p:nvPr/>
        </p:nvSpPr>
        <p:spPr>
          <a:xfrm>
            <a:off x="533400" y="1676400"/>
            <a:ext cx="8229600" cy="4001095"/>
          </a:xfrm>
          <a:prstGeom prst="rect">
            <a:avLst/>
          </a:prstGeom>
          <a:noFill/>
        </p:spPr>
        <p:txBody>
          <a:bodyPr wrap="square" rtlCol="0">
            <a:spAutoFit/>
          </a:bodyPr>
          <a:lstStyle/>
          <a:p>
            <a:pPr marL="342900" indent="-342900"/>
            <a:r>
              <a:rPr lang="en-US" sz="2400" dirty="0" smtClean="0">
                <a:latin typeface="Arial" pitchFamily="34" charset="0"/>
                <a:cs typeface="Arial" pitchFamily="34" charset="0"/>
              </a:rPr>
              <a:t>12 </a:t>
            </a:r>
            <a:r>
              <a:rPr lang="en-US" sz="2400" dirty="0" err="1" smtClean="0">
                <a:latin typeface="Arial" pitchFamily="34" charset="0"/>
                <a:cs typeface="Arial" pitchFamily="34" charset="0"/>
              </a:rPr>
              <a:t>GeV</a:t>
            </a:r>
            <a:r>
              <a:rPr lang="en-US" sz="2400" dirty="0" smtClean="0">
                <a:latin typeface="Arial" pitchFamily="34" charset="0"/>
                <a:cs typeface="Arial" pitchFamily="34" charset="0"/>
              </a:rPr>
              <a:t> Physics concept in Hall A:</a:t>
            </a:r>
          </a:p>
          <a:p>
            <a:pPr marL="1257300" lvl="2" indent="-342900">
              <a:buFont typeface="Arial" pitchFamily="34" charset="0"/>
              <a:buChar char="•"/>
            </a:pPr>
            <a:r>
              <a:rPr lang="en-US" dirty="0" smtClean="0">
                <a:latin typeface="Arial" pitchFamily="34" charset="0"/>
                <a:cs typeface="Arial" pitchFamily="34" charset="0"/>
              </a:rPr>
              <a:t>Beam line  is  upgraded to accept 11 </a:t>
            </a:r>
            <a:r>
              <a:rPr lang="en-US" dirty="0" err="1" smtClean="0">
                <a:latin typeface="Arial" pitchFamily="34" charset="0"/>
                <a:cs typeface="Arial" pitchFamily="34" charset="0"/>
              </a:rPr>
              <a:t>GeV</a:t>
            </a:r>
            <a:r>
              <a:rPr lang="en-US" dirty="0" smtClean="0">
                <a:latin typeface="Arial" pitchFamily="34" charset="0"/>
                <a:cs typeface="Arial" pitchFamily="34" charset="0"/>
              </a:rPr>
              <a:t> beam (12 </a:t>
            </a:r>
            <a:r>
              <a:rPr lang="en-US" dirty="0" err="1" smtClean="0">
                <a:latin typeface="Arial" pitchFamily="34" charset="0"/>
                <a:cs typeface="Arial" pitchFamily="34" charset="0"/>
              </a:rPr>
              <a:t>GeV</a:t>
            </a:r>
            <a:r>
              <a:rPr lang="en-US" dirty="0" smtClean="0">
                <a:latin typeface="Arial" pitchFamily="34" charset="0"/>
                <a:cs typeface="Arial" pitchFamily="34" charset="0"/>
              </a:rPr>
              <a:t> Project)</a:t>
            </a:r>
          </a:p>
          <a:p>
            <a:pPr marL="1257300" lvl="2" indent="-342900">
              <a:buFont typeface="Arial" pitchFamily="34" charset="0"/>
              <a:buChar char="•"/>
            </a:pPr>
            <a:r>
              <a:rPr lang="en-US" dirty="0" smtClean="0">
                <a:latin typeface="Arial" pitchFamily="34" charset="0"/>
                <a:cs typeface="Arial" pitchFamily="34" charset="0"/>
              </a:rPr>
              <a:t>Main Hall A infrastructure remains for 12 </a:t>
            </a:r>
            <a:r>
              <a:rPr lang="en-US" dirty="0" err="1" smtClean="0">
                <a:latin typeface="Arial" pitchFamily="34" charset="0"/>
                <a:cs typeface="Arial" pitchFamily="34" charset="0"/>
              </a:rPr>
              <a:t>GeV</a:t>
            </a:r>
            <a:r>
              <a:rPr lang="en-US" dirty="0" smtClean="0">
                <a:latin typeface="Arial" pitchFamily="34" charset="0"/>
                <a:cs typeface="Arial" pitchFamily="34" charset="0"/>
              </a:rPr>
              <a:t> operations:</a:t>
            </a:r>
          </a:p>
          <a:p>
            <a:pPr marL="3086100" lvl="6" indent="-342900">
              <a:buFontTx/>
              <a:buChar char="-"/>
            </a:pPr>
            <a:r>
              <a:rPr lang="en-US" dirty="0" smtClean="0">
                <a:latin typeface="Arial" pitchFamily="34" charset="0"/>
                <a:cs typeface="Arial" pitchFamily="34" charset="0"/>
              </a:rPr>
              <a:t>Pair of HRS spectrometers</a:t>
            </a:r>
          </a:p>
          <a:p>
            <a:pPr marL="3086100" lvl="6" indent="-342900">
              <a:buFontTx/>
              <a:buChar char="-"/>
            </a:pPr>
            <a:r>
              <a:rPr lang="en-US" dirty="0" err="1" smtClean="0">
                <a:latin typeface="Arial" pitchFamily="34" charset="0"/>
                <a:cs typeface="Arial" pitchFamily="34" charset="0"/>
              </a:rPr>
              <a:t>BigBite</a:t>
            </a:r>
            <a:r>
              <a:rPr lang="en-US" dirty="0" smtClean="0">
                <a:latin typeface="Arial" pitchFamily="34" charset="0"/>
                <a:cs typeface="Arial" pitchFamily="34" charset="0"/>
              </a:rPr>
              <a:t> spectrometer</a:t>
            </a:r>
          </a:p>
          <a:p>
            <a:pPr marL="3086100" lvl="6" indent="-342900">
              <a:buFontTx/>
              <a:buChar char="-"/>
            </a:pPr>
            <a:r>
              <a:rPr lang="en-US" dirty="0" smtClean="0">
                <a:latin typeface="Arial" pitchFamily="34" charset="0"/>
                <a:cs typeface="Arial" pitchFamily="34" charset="0"/>
              </a:rPr>
              <a:t>Calorimeters such as </a:t>
            </a:r>
            <a:r>
              <a:rPr lang="en-US" dirty="0" err="1" smtClean="0">
                <a:latin typeface="Arial" pitchFamily="34" charset="0"/>
                <a:cs typeface="Arial" pitchFamily="34" charset="0"/>
              </a:rPr>
              <a:t>BigCal</a:t>
            </a:r>
            <a:r>
              <a:rPr lang="en-US" dirty="0" smtClean="0">
                <a:latin typeface="Arial" pitchFamily="34" charset="0"/>
                <a:cs typeface="Arial" pitchFamily="34" charset="0"/>
              </a:rPr>
              <a:t> &amp; DVCS-PbF2</a:t>
            </a:r>
          </a:p>
          <a:p>
            <a:pPr marL="3086100" lvl="6" indent="-342900">
              <a:buFontTx/>
              <a:buChar char="-"/>
            </a:pPr>
            <a:r>
              <a:rPr lang="en-US" dirty="0" smtClean="0">
                <a:latin typeface="Arial" pitchFamily="34" charset="0"/>
                <a:cs typeface="Arial" pitchFamily="34" charset="0"/>
              </a:rPr>
              <a:t>Cryogenic and Polarized </a:t>
            </a:r>
            <a:r>
              <a:rPr lang="en-US" baseline="30000" dirty="0" smtClean="0">
                <a:latin typeface="Arial" pitchFamily="34" charset="0"/>
                <a:cs typeface="Arial" pitchFamily="34" charset="0"/>
              </a:rPr>
              <a:t>3</a:t>
            </a:r>
            <a:r>
              <a:rPr lang="en-US" dirty="0" smtClean="0">
                <a:latin typeface="Arial" pitchFamily="34" charset="0"/>
                <a:cs typeface="Arial" pitchFamily="34" charset="0"/>
              </a:rPr>
              <a:t>He Targets</a:t>
            </a:r>
          </a:p>
          <a:p>
            <a:pPr marL="1257300" lvl="2" indent="-342900">
              <a:buFont typeface="Arial" pitchFamily="34" charset="0"/>
              <a:buChar char="•"/>
            </a:pPr>
            <a:r>
              <a:rPr lang="en-US" dirty="0" smtClean="0">
                <a:latin typeface="Arial" pitchFamily="34" charset="0"/>
                <a:cs typeface="Arial" pitchFamily="34" charset="0"/>
              </a:rPr>
              <a:t>Scientific program foreseen to be a mix of base equipment experiments with upgrades from lab capital equipment budget augmented with large installation experiments</a:t>
            </a:r>
          </a:p>
          <a:p>
            <a:pPr marL="1257300" lvl="2" indent="-342900"/>
            <a:r>
              <a:rPr lang="en-US" dirty="0" smtClean="0">
                <a:solidFill>
                  <a:srgbClr val="0070C0"/>
                </a:solidFill>
                <a:latin typeface="Arial" pitchFamily="34" charset="0"/>
                <a:cs typeface="Arial" pitchFamily="34" charset="0"/>
              </a:rPr>
              <a:t>			Consistent with 2007 NSAC Long Range Plan </a:t>
            </a:r>
          </a:p>
          <a:p>
            <a:pPr marL="342900" indent="-342900"/>
            <a:endParaRPr lang="en-US" sz="800" dirty="0" smtClean="0">
              <a:latin typeface="Arial" pitchFamily="34" charset="0"/>
              <a:cs typeface="Arial" pitchFamily="34" charset="0"/>
            </a:endParaRPr>
          </a:p>
          <a:p>
            <a:pPr marL="342900" indent="-342900"/>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sym typeface="Wingdings" pitchFamily="2" charset="2"/>
              </a:rPr>
              <a:t> SBS &amp; </a:t>
            </a:r>
            <a:r>
              <a:rPr lang="en-US" sz="2400" dirty="0" err="1" smtClean="0">
                <a:solidFill>
                  <a:srgbClr val="FF0000"/>
                </a:solidFill>
                <a:latin typeface="Arial" pitchFamily="34" charset="0"/>
                <a:cs typeface="Arial" pitchFamily="34" charset="0"/>
                <a:sym typeface="Wingdings" pitchFamily="2" charset="2"/>
              </a:rPr>
              <a:t>Moller</a:t>
            </a:r>
            <a:r>
              <a:rPr lang="en-US" sz="2400" dirty="0" smtClean="0">
                <a:solidFill>
                  <a:srgbClr val="FF0000"/>
                </a:solidFill>
                <a:latin typeface="Arial" pitchFamily="34" charset="0"/>
                <a:cs typeface="Arial" pitchFamily="34" charset="0"/>
                <a:sym typeface="Wingdings" pitchFamily="2" charset="2"/>
              </a:rPr>
              <a:t> &amp; SOLID</a:t>
            </a:r>
            <a:endParaRPr lang="en-US" sz="2400" dirty="0" smtClean="0">
              <a:solidFill>
                <a:srgbClr val="FF0000"/>
              </a:solidFill>
              <a:latin typeface="Arial" pitchFamily="34" charset="0"/>
              <a:cs typeface="Arial" pitchFamily="34" charset="0"/>
            </a:endParaRPr>
          </a:p>
          <a:p>
            <a:pPr marL="342900" indent="-342900">
              <a:buAutoNum type="arabicPlain" startAt="12"/>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182562"/>
            <a:ext cx="7848600" cy="808038"/>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b="1" noProof="0" dirty="0" smtClean="0">
                <a:solidFill>
                  <a:srgbClr val="FF0000"/>
                </a:solidFill>
                <a:latin typeface="Arial" pitchFamily="34" charset="0"/>
                <a:ea typeface="+mj-ea"/>
                <a:cs typeface="Arial" pitchFamily="34" charset="0"/>
              </a:rPr>
              <a:t>12 </a:t>
            </a:r>
            <a:r>
              <a:rPr lang="en-US" sz="2800" b="1" noProof="0" dirty="0" err="1" smtClean="0">
                <a:solidFill>
                  <a:srgbClr val="FF0000"/>
                </a:solidFill>
                <a:latin typeface="Arial" pitchFamily="34" charset="0"/>
                <a:ea typeface="+mj-ea"/>
                <a:cs typeface="Arial" pitchFamily="34" charset="0"/>
              </a:rPr>
              <a:t>GeV</a:t>
            </a:r>
            <a:r>
              <a:rPr lang="en-US" sz="2800" b="1" noProof="0" dirty="0" smtClean="0">
                <a:solidFill>
                  <a:srgbClr val="FF0000"/>
                </a:solidFill>
                <a:latin typeface="Arial" pitchFamily="34" charset="0"/>
                <a:ea typeface="+mj-ea"/>
                <a:cs typeface="Arial" pitchFamily="34" charset="0"/>
              </a:rPr>
              <a:t> Experiments approved in Hall A</a:t>
            </a:r>
            <a:r>
              <a:rPr kumimoji="0" lang="en-US" sz="2800" b="1" i="0" u="none" strike="noStrike" kern="1200" cap="none" spc="0" normalizeH="0" baseline="0" noProof="0" dirty="0" smtClean="0">
                <a:ln>
                  <a:noFill/>
                </a:ln>
                <a:solidFill>
                  <a:srgbClr val="FF0000"/>
                </a:solidFill>
                <a:effectLst/>
                <a:uLnTx/>
                <a:uFillTx/>
                <a:latin typeface="Arial" pitchFamily="34" charset="0"/>
                <a:ea typeface="+mj-ea"/>
                <a:cs typeface="Arial" pitchFamily="34" charset="0"/>
              </a:rPr>
              <a:t>   </a:t>
            </a:r>
          </a:p>
        </p:txBody>
      </p:sp>
      <p:graphicFrame>
        <p:nvGraphicFramePr>
          <p:cNvPr id="3" name="Table 2"/>
          <p:cNvGraphicFramePr>
            <a:graphicFrameLocks noGrp="1"/>
          </p:cNvGraphicFramePr>
          <p:nvPr/>
        </p:nvGraphicFramePr>
        <p:xfrm>
          <a:off x="609600" y="787400"/>
          <a:ext cx="7924800" cy="3175000"/>
        </p:xfrm>
        <a:graphic>
          <a:graphicData uri="http://schemas.openxmlformats.org/drawingml/2006/table">
            <a:tbl>
              <a:tblPr firstRow="1" bandRow="1">
                <a:tableStyleId>{5C22544A-7EE6-4342-B048-85BDC9FD1C3A}</a:tableStyleId>
              </a:tblPr>
              <a:tblGrid>
                <a:gridCol w="4048539"/>
                <a:gridCol w="1292087"/>
                <a:gridCol w="1292087"/>
                <a:gridCol w="1292087"/>
              </a:tblGrid>
              <a:tr h="370840">
                <a:tc>
                  <a:txBody>
                    <a:bodyPr/>
                    <a:lstStyle/>
                    <a:p>
                      <a:endParaRPr lang="en-US" sz="1400" dirty="0">
                        <a:solidFill>
                          <a:schemeClr val="tx1"/>
                        </a:solidFill>
                        <a:latin typeface="Arial" pitchFamily="34" charset="0"/>
                        <a:cs typeface="Arial" pitchFamily="34" charset="0"/>
                      </a:endParaRPr>
                    </a:p>
                  </a:txBody>
                  <a:tcPr/>
                </a:tc>
                <a:tc>
                  <a:txBody>
                    <a:bodyPr/>
                    <a:lstStyle/>
                    <a:p>
                      <a:r>
                        <a:rPr lang="en-US" sz="1400" dirty="0" smtClean="0">
                          <a:solidFill>
                            <a:schemeClr val="tx1"/>
                          </a:solidFill>
                          <a:latin typeface="Arial" pitchFamily="34" charset="0"/>
                          <a:cs typeface="Arial" pitchFamily="34" charset="0"/>
                        </a:rPr>
                        <a:t>Base equipment experiments</a:t>
                      </a:r>
                      <a:endParaRPr lang="en-US" sz="1400" dirty="0">
                        <a:solidFill>
                          <a:schemeClr val="tx1"/>
                        </a:solidFill>
                        <a:latin typeface="Arial" pitchFamily="34" charset="0"/>
                        <a:cs typeface="Arial" pitchFamily="34" charset="0"/>
                      </a:endParaRPr>
                    </a:p>
                  </a:txBody>
                  <a:tcPr/>
                </a:tc>
                <a:tc>
                  <a:txBody>
                    <a:bodyPr/>
                    <a:lstStyle/>
                    <a:p>
                      <a:r>
                        <a:rPr lang="en-US" sz="1400" b="1" dirty="0" smtClean="0">
                          <a:solidFill>
                            <a:schemeClr val="tx1"/>
                          </a:solidFill>
                          <a:latin typeface="Arial" pitchFamily="34" charset="0"/>
                          <a:cs typeface="Arial" pitchFamily="34" charset="0"/>
                        </a:rPr>
                        <a:t>SBS experiments</a:t>
                      </a:r>
                      <a:endParaRPr lang="en-US" sz="1400" b="1" dirty="0">
                        <a:solidFill>
                          <a:schemeClr val="tx1"/>
                        </a:solidFill>
                        <a:latin typeface="Arial" pitchFamily="34" charset="0"/>
                        <a:cs typeface="Arial" pitchFamily="34" charset="0"/>
                      </a:endParaRPr>
                    </a:p>
                  </a:txBody>
                  <a:tcPr/>
                </a:tc>
                <a:tc>
                  <a:txBody>
                    <a:bodyPr/>
                    <a:lstStyle/>
                    <a:p>
                      <a:r>
                        <a:rPr lang="en-US" sz="1400" dirty="0" smtClean="0">
                          <a:solidFill>
                            <a:schemeClr val="tx1"/>
                          </a:solidFill>
                          <a:latin typeface="Arial" pitchFamily="34" charset="0"/>
                          <a:cs typeface="Arial" pitchFamily="34" charset="0"/>
                        </a:rPr>
                        <a:t>Large Installations </a:t>
                      </a:r>
                      <a:r>
                        <a:rPr lang="en-US" sz="1200" dirty="0" smtClean="0">
                          <a:solidFill>
                            <a:schemeClr val="tx1"/>
                          </a:solidFill>
                          <a:latin typeface="Arial" pitchFamily="34" charset="0"/>
                          <a:cs typeface="Arial" pitchFamily="34" charset="0"/>
                        </a:rPr>
                        <a:t>(</a:t>
                      </a:r>
                      <a:r>
                        <a:rPr lang="en-US" sz="1200" dirty="0" err="1" smtClean="0">
                          <a:solidFill>
                            <a:schemeClr val="tx1"/>
                          </a:solidFill>
                          <a:latin typeface="Arial" pitchFamily="34" charset="0"/>
                          <a:cs typeface="Arial" pitchFamily="34" charset="0"/>
                        </a:rPr>
                        <a:t>Moller</a:t>
                      </a:r>
                      <a:r>
                        <a:rPr lang="en-US" sz="1200" dirty="0" smtClean="0">
                          <a:solidFill>
                            <a:schemeClr val="tx1"/>
                          </a:solidFill>
                          <a:latin typeface="Arial" pitchFamily="34" charset="0"/>
                          <a:cs typeface="Arial" pitchFamily="34" charset="0"/>
                        </a:rPr>
                        <a:t>/SOLID)</a:t>
                      </a:r>
                      <a:endParaRPr lang="en-US" sz="1200" dirty="0">
                        <a:solidFill>
                          <a:schemeClr val="tx1"/>
                        </a:solidFill>
                        <a:latin typeface="Arial" pitchFamily="34" charset="0"/>
                        <a:cs typeface="Arial" pitchFamily="34" charset="0"/>
                      </a:endParaRPr>
                    </a:p>
                  </a:txBody>
                  <a:tcPr/>
                </a:tc>
              </a:tr>
              <a:tr h="370840">
                <a:tc>
                  <a:txBody>
                    <a:bodyPr/>
                    <a:lstStyle/>
                    <a:p>
                      <a:r>
                        <a:rPr lang="en-US" sz="1400" dirty="0" smtClean="0">
                          <a:solidFill>
                            <a:schemeClr val="tx1"/>
                          </a:solidFill>
                          <a:latin typeface="Arial" pitchFamily="34" charset="0"/>
                          <a:cs typeface="Arial" pitchFamily="34" charset="0"/>
                        </a:rPr>
                        <a:t>The Transverse structure</a:t>
                      </a:r>
                      <a:r>
                        <a:rPr lang="en-US" sz="1400" baseline="0" dirty="0" smtClean="0">
                          <a:solidFill>
                            <a:schemeClr val="tx1"/>
                          </a:solidFill>
                          <a:latin typeface="Arial" pitchFamily="34" charset="0"/>
                          <a:cs typeface="Arial" pitchFamily="34" charset="0"/>
                        </a:rPr>
                        <a:t> of the Hadrons</a:t>
                      </a:r>
                    </a:p>
                    <a:p>
                      <a:r>
                        <a:rPr lang="en-US" sz="1400" baseline="0" dirty="0" smtClean="0">
                          <a:solidFill>
                            <a:schemeClr val="tx1"/>
                          </a:solidFill>
                          <a:latin typeface="Arial" pitchFamily="34" charset="0"/>
                          <a:cs typeface="Arial" pitchFamily="34" charset="0"/>
                        </a:rPr>
                        <a:t>(elastic and transition form factors)</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1</a:t>
                      </a:r>
                      <a:endParaRPr lang="en-US" sz="1400" dirty="0">
                        <a:solidFill>
                          <a:schemeClr val="tx1"/>
                        </a:solidFill>
                        <a:latin typeface="Arial" pitchFamily="34" charset="0"/>
                        <a:cs typeface="Arial" pitchFamily="34" charset="0"/>
                      </a:endParaRPr>
                    </a:p>
                  </a:txBody>
                  <a:tcPr/>
                </a:tc>
                <a:tc>
                  <a:txBody>
                    <a:bodyPr/>
                    <a:lstStyle/>
                    <a:p>
                      <a:pPr algn="ctr"/>
                      <a:r>
                        <a:rPr lang="en-US" sz="1400" b="0" dirty="0" smtClean="0">
                          <a:solidFill>
                            <a:schemeClr val="tx1"/>
                          </a:solidFill>
                          <a:latin typeface="Arial" pitchFamily="34" charset="0"/>
                          <a:cs typeface="Arial" pitchFamily="34" charset="0"/>
                        </a:rPr>
                        <a:t>3</a:t>
                      </a:r>
                      <a:endParaRPr lang="en-US" sz="1400" b="0" dirty="0">
                        <a:solidFill>
                          <a:schemeClr val="tx1"/>
                        </a:solidFill>
                        <a:latin typeface="Arial" pitchFamily="34" charset="0"/>
                        <a:cs typeface="Arial" pitchFamily="34" charset="0"/>
                      </a:endParaRPr>
                    </a:p>
                  </a:txBody>
                  <a:tcPr/>
                </a:tc>
                <a:tc>
                  <a:txBody>
                    <a:bodyPr/>
                    <a:lstStyle/>
                    <a:p>
                      <a:pPr algn="ctr"/>
                      <a:endParaRPr lang="en-US" sz="1400">
                        <a:solidFill>
                          <a:schemeClr val="tx1"/>
                        </a:solidFill>
                        <a:latin typeface="Arial" pitchFamily="34" charset="0"/>
                        <a:cs typeface="Arial" pitchFamily="34" charset="0"/>
                      </a:endParaRPr>
                    </a:p>
                  </a:txBody>
                  <a:tcPr/>
                </a:tc>
              </a:tr>
              <a:tr h="370840">
                <a:tc>
                  <a:txBody>
                    <a:bodyPr/>
                    <a:lstStyle/>
                    <a:p>
                      <a:r>
                        <a:rPr lang="en-US" sz="1400" dirty="0" smtClean="0">
                          <a:solidFill>
                            <a:schemeClr val="tx1"/>
                          </a:solidFill>
                          <a:latin typeface="Arial" pitchFamily="34" charset="0"/>
                          <a:cs typeface="Arial" pitchFamily="34" charset="0"/>
                        </a:rPr>
                        <a:t>The Longitudinal Structure of the Hadrons</a:t>
                      </a:r>
                    </a:p>
                    <a:p>
                      <a:r>
                        <a:rPr lang="en-US" sz="1400" dirty="0" smtClean="0">
                          <a:solidFill>
                            <a:schemeClr val="tx1"/>
                          </a:solidFill>
                          <a:latin typeface="Arial" pitchFamily="34" charset="0"/>
                          <a:cs typeface="Arial" pitchFamily="34" charset="0"/>
                        </a:rPr>
                        <a:t>(</a:t>
                      </a:r>
                      <a:r>
                        <a:rPr lang="en-US" sz="1400" dirty="0" err="1" smtClean="0">
                          <a:solidFill>
                            <a:schemeClr val="tx1"/>
                          </a:solidFill>
                          <a:latin typeface="Arial" pitchFamily="34" charset="0"/>
                          <a:cs typeface="Arial" pitchFamily="34" charset="0"/>
                        </a:rPr>
                        <a:t>Unpolarized</a:t>
                      </a:r>
                      <a:r>
                        <a:rPr lang="en-US" sz="1400" dirty="0" smtClean="0">
                          <a:solidFill>
                            <a:schemeClr val="tx1"/>
                          </a:solidFill>
                          <a:latin typeface="Arial" pitchFamily="34" charset="0"/>
                          <a:cs typeface="Arial" pitchFamily="34" charset="0"/>
                        </a:rPr>
                        <a:t> and polarized</a:t>
                      </a:r>
                      <a:r>
                        <a:rPr lang="en-US" sz="1400" baseline="0" dirty="0" smtClean="0">
                          <a:solidFill>
                            <a:schemeClr val="tx1"/>
                          </a:solidFill>
                          <a:latin typeface="Arial" pitchFamily="34" charset="0"/>
                          <a:cs typeface="Arial" pitchFamily="34" charset="0"/>
                        </a:rPr>
                        <a:t> </a:t>
                      </a:r>
                      <a:r>
                        <a:rPr lang="en-US" sz="1400" baseline="0" dirty="0" err="1" smtClean="0">
                          <a:solidFill>
                            <a:schemeClr val="tx1"/>
                          </a:solidFill>
                          <a:latin typeface="Arial" pitchFamily="34" charset="0"/>
                          <a:cs typeface="Arial" pitchFamily="34" charset="0"/>
                        </a:rPr>
                        <a:t>parton</a:t>
                      </a:r>
                      <a:r>
                        <a:rPr lang="en-US" sz="1400" baseline="0" dirty="0" smtClean="0">
                          <a:solidFill>
                            <a:schemeClr val="tx1"/>
                          </a:solidFill>
                          <a:latin typeface="Arial" pitchFamily="34" charset="0"/>
                          <a:cs typeface="Arial" pitchFamily="34" charset="0"/>
                        </a:rPr>
                        <a:t> distributions)</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2</a:t>
                      </a:r>
                      <a:endParaRPr lang="en-US" sz="1400" dirty="0">
                        <a:solidFill>
                          <a:schemeClr val="tx1"/>
                        </a:solidFill>
                        <a:latin typeface="Arial" pitchFamily="34" charset="0"/>
                        <a:cs typeface="Arial" pitchFamily="34" charset="0"/>
                      </a:endParaRPr>
                    </a:p>
                  </a:txBody>
                  <a:tcPr/>
                </a:tc>
                <a:tc>
                  <a:txBody>
                    <a:bodyPr/>
                    <a:lstStyle/>
                    <a:p>
                      <a:pPr algn="ctr"/>
                      <a:endParaRPr lang="en-US" sz="1400" b="0" dirty="0">
                        <a:solidFill>
                          <a:schemeClr val="tx1"/>
                        </a:solidFill>
                        <a:latin typeface="Arial" pitchFamily="34" charset="0"/>
                        <a:cs typeface="Arial" pitchFamily="34" charset="0"/>
                      </a:endParaRPr>
                    </a:p>
                  </a:txBody>
                  <a:tcPr/>
                </a:tc>
                <a:tc>
                  <a:txBody>
                    <a:bodyPr/>
                    <a:lstStyle/>
                    <a:p>
                      <a:pPr algn="ctr"/>
                      <a:endParaRPr lang="en-US" sz="1400">
                        <a:solidFill>
                          <a:schemeClr val="tx1"/>
                        </a:solidFill>
                        <a:latin typeface="Arial" pitchFamily="34" charset="0"/>
                        <a:cs typeface="Arial" pitchFamily="34" charset="0"/>
                      </a:endParaRPr>
                    </a:p>
                  </a:txBody>
                  <a:tcPr/>
                </a:tc>
              </a:tr>
              <a:tr h="370840">
                <a:tc>
                  <a:txBody>
                    <a:bodyPr/>
                    <a:lstStyle/>
                    <a:p>
                      <a:r>
                        <a:rPr lang="en-US" sz="1400" dirty="0" smtClean="0">
                          <a:solidFill>
                            <a:schemeClr val="tx1"/>
                          </a:solidFill>
                          <a:latin typeface="Arial" pitchFamily="34" charset="0"/>
                          <a:cs typeface="Arial" pitchFamily="34" charset="0"/>
                        </a:rPr>
                        <a:t>The 3D Structure</a:t>
                      </a:r>
                      <a:r>
                        <a:rPr lang="en-US" sz="1400" baseline="0" dirty="0" smtClean="0">
                          <a:solidFill>
                            <a:schemeClr val="tx1"/>
                          </a:solidFill>
                          <a:latin typeface="Arial" pitchFamily="34" charset="0"/>
                          <a:cs typeface="Arial" pitchFamily="34" charset="0"/>
                        </a:rPr>
                        <a:t> of the Hadrons</a:t>
                      </a:r>
                    </a:p>
                    <a:p>
                      <a:r>
                        <a:rPr lang="en-US" sz="1400" baseline="0" dirty="0" smtClean="0">
                          <a:solidFill>
                            <a:schemeClr val="tx1"/>
                          </a:solidFill>
                          <a:latin typeface="Arial" pitchFamily="34" charset="0"/>
                          <a:cs typeface="Arial" pitchFamily="34" charset="0"/>
                        </a:rPr>
                        <a:t>(GPDs and TMDs)</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1</a:t>
                      </a:r>
                      <a:endParaRPr lang="en-US" sz="1400" dirty="0">
                        <a:solidFill>
                          <a:schemeClr val="tx1"/>
                        </a:solidFill>
                        <a:latin typeface="Arial" pitchFamily="34" charset="0"/>
                        <a:cs typeface="Arial" pitchFamily="34" charset="0"/>
                      </a:endParaRPr>
                    </a:p>
                  </a:txBody>
                  <a:tcPr/>
                </a:tc>
                <a:tc>
                  <a:txBody>
                    <a:bodyPr/>
                    <a:lstStyle/>
                    <a:p>
                      <a:pPr algn="ctr"/>
                      <a:r>
                        <a:rPr lang="en-US" sz="1400" b="0" dirty="0" smtClean="0">
                          <a:solidFill>
                            <a:schemeClr val="tx1"/>
                          </a:solidFill>
                          <a:latin typeface="Arial" pitchFamily="34" charset="0"/>
                          <a:cs typeface="Arial" pitchFamily="34" charset="0"/>
                        </a:rPr>
                        <a:t>1</a:t>
                      </a:r>
                      <a:endParaRPr lang="en-US" sz="1400" b="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0/2</a:t>
                      </a:r>
                      <a:endParaRPr lang="en-US" sz="1400" dirty="0">
                        <a:solidFill>
                          <a:schemeClr val="tx1"/>
                        </a:solidFill>
                        <a:latin typeface="Arial" pitchFamily="34" charset="0"/>
                        <a:cs typeface="Arial" pitchFamily="34" charset="0"/>
                      </a:endParaRPr>
                    </a:p>
                  </a:txBody>
                  <a:tcPr/>
                </a:tc>
              </a:tr>
              <a:tr h="370840">
                <a:tc>
                  <a:txBody>
                    <a:bodyPr/>
                    <a:lstStyle/>
                    <a:p>
                      <a:r>
                        <a:rPr lang="en-US" sz="1400" dirty="0" smtClean="0">
                          <a:solidFill>
                            <a:schemeClr val="tx1"/>
                          </a:solidFill>
                          <a:latin typeface="Arial" pitchFamily="34" charset="0"/>
                          <a:cs typeface="Arial" pitchFamily="34" charset="0"/>
                        </a:rPr>
                        <a:t>Hadrons and Cold Nuclear Matter</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2</a:t>
                      </a:r>
                      <a:endParaRPr lang="en-US" sz="1400" dirty="0">
                        <a:solidFill>
                          <a:schemeClr val="tx1"/>
                        </a:solidFill>
                        <a:latin typeface="Arial" pitchFamily="34" charset="0"/>
                        <a:cs typeface="Arial" pitchFamily="34" charset="0"/>
                      </a:endParaRPr>
                    </a:p>
                  </a:txBody>
                  <a:tcPr/>
                </a:tc>
                <a:tc>
                  <a:txBody>
                    <a:bodyPr/>
                    <a:lstStyle/>
                    <a:p>
                      <a:pPr algn="ctr"/>
                      <a:endParaRPr lang="en-US" sz="1400" b="1" dirty="0">
                        <a:solidFill>
                          <a:srgbClr val="FF0000"/>
                        </a:solidFill>
                        <a:latin typeface="Arial" pitchFamily="34" charset="0"/>
                        <a:cs typeface="Arial" pitchFamily="34" charset="0"/>
                      </a:endParaRPr>
                    </a:p>
                  </a:txBody>
                  <a:tcPr/>
                </a:tc>
                <a:tc>
                  <a:txBody>
                    <a:bodyPr/>
                    <a:lstStyle/>
                    <a:p>
                      <a:pPr algn="ctr"/>
                      <a:endParaRPr lang="en-US" sz="1400" dirty="0">
                        <a:solidFill>
                          <a:schemeClr val="tx1"/>
                        </a:solidFill>
                        <a:latin typeface="Arial" pitchFamily="34" charset="0"/>
                        <a:cs typeface="Arial" pitchFamily="34" charset="0"/>
                      </a:endParaRPr>
                    </a:p>
                  </a:txBody>
                  <a:tcPr/>
                </a:tc>
              </a:tr>
              <a:tr h="370840">
                <a:tc>
                  <a:txBody>
                    <a:bodyPr/>
                    <a:lstStyle/>
                    <a:p>
                      <a:r>
                        <a:rPr lang="en-US" sz="1400" dirty="0" smtClean="0">
                          <a:solidFill>
                            <a:schemeClr val="tx1"/>
                          </a:solidFill>
                          <a:latin typeface="Arial" pitchFamily="34" charset="0"/>
                          <a:cs typeface="Arial" pitchFamily="34" charset="0"/>
                        </a:rPr>
                        <a:t>Low-Energy Tests of the Standard Model and Fundamental Symmetries</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1</a:t>
                      </a:r>
                      <a:endParaRPr lang="en-US" sz="1400" dirty="0">
                        <a:solidFill>
                          <a:schemeClr val="tx1"/>
                        </a:solidFill>
                        <a:latin typeface="Arial" pitchFamily="34" charset="0"/>
                        <a:cs typeface="Arial" pitchFamily="34" charset="0"/>
                      </a:endParaRPr>
                    </a:p>
                  </a:txBody>
                  <a:tcPr/>
                </a:tc>
                <a:tc>
                  <a:txBody>
                    <a:bodyPr/>
                    <a:lstStyle/>
                    <a:p>
                      <a:pPr algn="ctr"/>
                      <a:endParaRPr lang="en-US" sz="1400" b="1" dirty="0">
                        <a:solidFill>
                          <a:srgbClr val="FF0000"/>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1/1</a:t>
                      </a:r>
                      <a:endParaRPr lang="en-US" sz="1400" dirty="0">
                        <a:solidFill>
                          <a:schemeClr val="tx1"/>
                        </a:solidFill>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762000"/>
            <a:ext cx="8458200" cy="5170646"/>
          </a:xfrm>
          <a:prstGeom prst="rect">
            <a:avLst/>
          </a:prstGeom>
          <a:noFill/>
        </p:spPr>
        <p:txBody>
          <a:bodyPr wrap="square" rtlCol="0">
            <a:spAutoFit/>
          </a:bodyPr>
          <a:lstStyle/>
          <a:p>
            <a:r>
              <a:rPr lang="en-US" sz="2000" dirty="0" smtClean="0">
                <a:solidFill>
                  <a:srgbClr val="0000FF"/>
                </a:solidFill>
                <a:latin typeface="Arial" pitchFamily="34" charset="0"/>
                <a:cs typeface="Arial" pitchFamily="34" charset="0"/>
              </a:rPr>
              <a:t>Vibrant  and  Exciting  Science  Program  in  Hall  A, with in initial years a program of base equipment interleaved with SBS experiments, followed by a high-science-profile large installation program</a:t>
            </a:r>
          </a:p>
          <a:p>
            <a:endParaRPr lang="en-US" dirty="0" smtClean="0">
              <a:latin typeface="Arial" pitchFamily="34" charset="0"/>
              <a:cs typeface="Arial" pitchFamily="34" charset="0"/>
            </a:endParaRPr>
          </a:p>
          <a:p>
            <a:r>
              <a:rPr lang="en-US" dirty="0" smtClean="0">
                <a:solidFill>
                  <a:srgbClr val="FF0000"/>
                </a:solidFill>
                <a:latin typeface="Arial" pitchFamily="34" charset="0"/>
                <a:cs typeface="Arial" pitchFamily="34" charset="0"/>
              </a:rPr>
              <a:t>SBS:    </a:t>
            </a:r>
            <a:r>
              <a:rPr lang="en-US" dirty="0" smtClean="0">
                <a:latin typeface="Arial" pitchFamily="34" charset="0"/>
                <a:cs typeface="Arial" pitchFamily="34" charset="0"/>
              </a:rPr>
              <a:t>relatively modest investment </a:t>
            </a:r>
          </a:p>
          <a:p>
            <a:r>
              <a:rPr lang="en-US" dirty="0" smtClean="0">
                <a:latin typeface="Arial" pitchFamily="34" charset="0"/>
                <a:cs typeface="Arial" pitchFamily="34" charset="0"/>
              </a:rPr>
              <a:t>            high luminosity + open geometry +  GEM detectors</a:t>
            </a:r>
          </a:p>
          <a:p>
            <a:r>
              <a:rPr lang="en-US" dirty="0" smtClean="0">
                <a:latin typeface="Arial" pitchFamily="34" charset="0"/>
                <a:cs typeface="Arial" pitchFamily="34" charset="0"/>
              </a:rPr>
              <a:t>            high Q</a:t>
            </a:r>
            <a:r>
              <a:rPr lang="en-US" baseline="30000" dirty="0" smtClean="0">
                <a:latin typeface="Arial" pitchFamily="34" charset="0"/>
                <a:cs typeface="Arial" pitchFamily="34" charset="0"/>
              </a:rPr>
              <a:t>2</a:t>
            </a:r>
            <a:r>
              <a:rPr lang="en-US" dirty="0" smtClean="0">
                <a:latin typeface="Arial" pitchFamily="34" charset="0"/>
                <a:cs typeface="Arial" pitchFamily="34" charset="0"/>
              </a:rPr>
              <a:t> reach for electromagnetic form factors</a:t>
            </a:r>
          </a:p>
          <a:p>
            <a:r>
              <a:rPr lang="en-US" dirty="0" smtClean="0">
                <a:latin typeface="Arial" pitchFamily="34" charset="0"/>
                <a:cs typeface="Arial" pitchFamily="34" charset="0"/>
              </a:rPr>
              <a:t>            early physics potential for Semi-Inclusive DIS</a:t>
            </a:r>
          </a:p>
          <a:p>
            <a:r>
              <a:rPr lang="en-US" dirty="0" smtClean="0">
                <a:latin typeface="Arial" pitchFamily="34" charset="0"/>
                <a:cs typeface="Arial" pitchFamily="34" charset="0"/>
              </a:rPr>
              <a:t>            		</a:t>
            </a:r>
            <a:r>
              <a:rPr lang="en-US" dirty="0" smtClean="0">
                <a:solidFill>
                  <a:srgbClr val="0000FF"/>
                </a:solidFill>
                <a:latin typeface="Arial" pitchFamily="34" charset="0"/>
                <a:cs typeface="Arial" pitchFamily="34" charset="0"/>
              </a:rPr>
              <a:t>DOE/NP Science, Technical, Cost &amp; Schedule Review ongoing</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solidFill>
                  <a:srgbClr val="FF0000"/>
                </a:solidFill>
                <a:latin typeface="Arial" pitchFamily="34" charset="0"/>
                <a:cs typeface="Arial" pitchFamily="34" charset="0"/>
              </a:rPr>
              <a:t>Two  Large  Installation Experiments/Programs:</a:t>
            </a:r>
          </a:p>
          <a:p>
            <a:r>
              <a:rPr lang="en-US" dirty="0" smtClean="0">
                <a:latin typeface="Arial" pitchFamily="34" charset="0"/>
                <a:cs typeface="Arial" pitchFamily="34" charset="0"/>
              </a:rPr>
              <a:t>          </a:t>
            </a:r>
            <a:r>
              <a:rPr lang="en-US" b="1" dirty="0" smtClean="0">
                <a:solidFill>
                  <a:srgbClr val="00B050"/>
                </a:solidFill>
                <a:latin typeface="Arial" pitchFamily="34" charset="0"/>
                <a:cs typeface="Arial" pitchFamily="34" charset="0"/>
              </a:rPr>
              <a:t>MOLLER</a:t>
            </a:r>
            <a:r>
              <a:rPr lang="en-US" dirty="0" smtClean="0">
                <a:latin typeface="Arial" pitchFamily="34" charset="0"/>
                <a:cs typeface="Arial" pitchFamily="34" charset="0"/>
              </a:rPr>
              <a:t>  (e-e scattering) :  unique window to multi-</a:t>
            </a:r>
            <a:r>
              <a:rPr lang="en-US" dirty="0" err="1" smtClean="0">
                <a:latin typeface="Arial" pitchFamily="34" charset="0"/>
                <a:cs typeface="Arial" pitchFamily="34" charset="0"/>
              </a:rPr>
              <a:t>TeV</a:t>
            </a:r>
            <a:r>
              <a:rPr lang="en-US" dirty="0" smtClean="0">
                <a:latin typeface="Arial" pitchFamily="34" charset="0"/>
                <a:cs typeface="Arial" pitchFamily="34" charset="0"/>
              </a:rPr>
              <a:t> scale  physics  	complementary  to  high-energy  physics</a:t>
            </a:r>
          </a:p>
          <a:p>
            <a:r>
              <a:rPr lang="en-US" dirty="0" smtClean="0">
                <a:latin typeface="Arial" pitchFamily="34" charset="0"/>
                <a:cs typeface="Arial" pitchFamily="34" charset="0"/>
              </a:rPr>
              <a:t>		</a:t>
            </a:r>
            <a:r>
              <a:rPr lang="en-US" dirty="0" smtClean="0">
                <a:solidFill>
                  <a:srgbClr val="0000FF"/>
                </a:solidFill>
                <a:latin typeface="Arial" pitchFamily="34" charset="0"/>
                <a:cs typeface="Arial" pitchFamily="34" charset="0"/>
              </a:rPr>
              <a:t>MIE Proposal Submitted to DOE/NP September 2011</a:t>
            </a:r>
          </a:p>
          <a:p>
            <a:endParaRPr lang="en-US" dirty="0" smtClean="0">
              <a:latin typeface="Arial" pitchFamily="34" charset="0"/>
              <a:cs typeface="Arial" pitchFamily="34" charset="0"/>
            </a:endParaRPr>
          </a:p>
          <a:p>
            <a:r>
              <a:rPr lang="en-US" b="1" dirty="0" smtClean="0">
                <a:solidFill>
                  <a:srgbClr val="00B050"/>
                </a:solidFill>
                <a:latin typeface="Arial" pitchFamily="34" charset="0"/>
                <a:cs typeface="Arial" pitchFamily="34" charset="0"/>
              </a:rPr>
              <a:t>          SOLID  </a:t>
            </a:r>
            <a:r>
              <a:rPr lang="en-US" dirty="0" err="1" smtClean="0">
                <a:latin typeface="Arial" pitchFamily="34" charset="0"/>
                <a:cs typeface="Arial" pitchFamily="34" charset="0"/>
              </a:rPr>
              <a:t>solenoidal</a:t>
            </a:r>
            <a:r>
              <a:rPr lang="en-US" dirty="0" smtClean="0">
                <a:latin typeface="Arial" pitchFamily="34" charset="0"/>
                <a:cs typeface="Arial" pitchFamily="34" charset="0"/>
              </a:rPr>
              <a:t> detector with high  luminosity : </a:t>
            </a:r>
          </a:p>
          <a:p>
            <a:r>
              <a:rPr lang="en-US" dirty="0" smtClean="0">
                <a:latin typeface="Arial" pitchFamily="34" charset="0"/>
                <a:cs typeface="Arial" pitchFamily="34" charset="0"/>
              </a:rPr>
              <a:t>	broad  physics  program  on QCD  imaging  and </a:t>
            </a:r>
          </a:p>
          <a:p>
            <a:r>
              <a:rPr lang="en-US" dirty="0" smtClean="0">
                <a:latin typeface="Arial" pitchFamily="34" charset="0"/>
                <a:cs typeface="Arial" pitchFamily="34" charset="0"/>
              </a:rPr>
              <a:t>	standard model tests.</a:t>
            </a:r>
          </a:p>
        </p:txBody>
      </p:sp>
      <p:sp>
        <p:nvSpPr>
          <p:cNvPr id="6" name="TextBox 5"/>
          <p:cNvSpPr txBox="1"/>
          <p:nvPr/>
        </p:nvSpPr>
        <p:spPr>
          <a:xfrm>
            <a:off x="228600" y="152400"/>
            <a:ext cx="8686800" cy="523220"/>
          </a:xfrm>
          <a:prstGeom prst="rect">
            <a:avLst/>
          </a:prstGeom>
          <a:noFill/>
        </p:spPr>
        <p:txBody>
          <a:bodyPr wrap="square" rtlCol="0">
            <a:spAutoFit/>
          </a:bodyPr>
          <a:lstStyle/>
          <a:p>
            <a:pPr algn="ctr"/>
            <a:r>
              <a:rPr lang="en-US" sz="2800" b="1" dirty="0" smtClean="0">
                <a:solidFill>
                  <a:srgbClr val="FF0000"/>
                </a:solidFill>
                <a:latin typeface="Arial" pitchFamily="34" charset="0"/>
                <a:cs typeface="Arial" pitchFamily="34" charset="0"/>
              </a:rPr>
              <a:t>Hall A 12-GeV Science Program</a:t>
            </a:r>
            <a:endParaRPr lang="en-US" sz="28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762000"/>
            <a:ext cx="8458200" cy="5016758"/>
          </a:xfrm>
          <a:prstGeom prst="rect">
            <a:avLst/>
          </a:prstGeom>
          <a:noFill/>
        </p:spPr>
        <p:txBody>
          <a:bodyPr wrap="square" rtlCol="0">
            <a:spAutoFit/>
          </a:bodyPr>
          <a:lstStyle/>
          <a:p>
            <a:r>
              <a:rPr lang="en-US" sz="2000" dirty="0" smtClean="0">
                <a:latin typeface="Arial" pitchFamily="34" charset="0"/>
                <a:cs typeface="Arial" pitchFamily="34" charset="0"/>
              </a:rPr>
              <a:t>Brainstorming Session with Experimental Physics Division on Sept. 30</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Mix of relatively short/concise presentations, and then quite some questions and discussions to see where we are with the SOLID ideas in terms of the technical requirements, possible detectors, electronics, presumed sizes, channels, etc.</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Overview				Paul Souder</a:t>
            </a:r>
          </a:p>
          <a:p>
            <a:r>
              <a:rPr lang="en-US" sz="2000" dirty="0" smtClean="0">
                <a:latin typeface="Arial" pitchFamily="34" charset="0"/>
                <a:cs typeface="Arial" pitchFamily="34" charset="0"/>
              </a:rPr>
              <a:t>	GEMs					</a:t>
            </a:r>
            <a:r>
              <a:rPr lang="en-US" sz="2000" dirty="0" err="1" smtClean="0">
                <a:latin typeface="Arial" pitchFamily="34" charset="0"/>
                <a:cs typeface="Arial" pitchFamily="34" charset="0"/>
              </a:rPr>
              <a:t>Nilanga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Liyanage</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Cherenkov Detectors			</a:t>
            </a:r>
            <a:r>
              <a:rPr lang="en-US" sz="2000" dirty="0" err="1" smtClean="0">
                <a:latin typeface="Arial" pitchFamily="34" charset="0"/>
                <a:cs typeface="Arial" pitchFamily="34" charset="0"/>
              </a:rPr>
              <a:t>Simona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Malace</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EM Calorimeters			Jin Huang</a:t>
            </a:r>
          </a:p>
          <a:p>
            <a:r>
              <a:rPr lang="en-US" sz="2000" dirty="0" smtClean="0">
                <a:latin typeface="Arial" pitchFamily="34" charset="0"/>
                <a:cs typeface="Arial" pitchFamily="34" charset="0"/>
              </a:rPr>
              <a:t>	DAQ					</a:t>
            </a:r>
            <a:r>
              <a:rPr lang="en-US" sz="2000" dirty="0" err="1" smtClean="0">
                <a:latin typeface="Arial" pitchFamily="34" charset="0"/>
                <a:cs typeface="Arial" pitchFamily="34" charset="0"/>
              </a:rPr>
              <a:t>Alexandre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Camsonne</a:t>
            </a:r>
            <a:endParaRPr lang="en-US" sz="2000" dirty="0" smtClean="0">
              <a:latin typeface="Arial" pitchFamily="34" charset="0"/>
              <a:cs typeface="Arial" pitchFamily="34" charset="0"/>
            </a:endParaRP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Presentations were right on the mark, concise while giving the relevant ideas, and helpful to evoke questions and discussion. The progress and convergence since early June was impressive.</a:t>
            </a:r>
            <a:endParaRPr lang="en-US" dirty="0" smtClean="0">
              <a:latin typeface="Arial" pitchFamily="34" charset="0"/>
              <a:cs typeface="Arial" pitchFamily="34" charset="0"/>
            </a:endParaRPr>
          </a:p>
        </p:txBody>
      </p:sp>
      <p:sp>
        <p:nvSpPr>
          <p:cNvPr id="6" name="TextBox 5"/>
          <p:cNvSpPr txBox="1"/>
          <p:nvPr/>
        </p:nvSpPr>
        <p:spPr>
          <a:xfrm>
            <a:off x="228600" y="152400"/>
            <a:ext cx="8686800" cy="523220"/>
          </a:xfrm>
          <a:prstGeom prst="rect">
            <a:avLst/>
          </a:prstGeom>
          <a:noFill/>
        </p:spPr>
        <p:txBody>
          <a:bodyPr wrap="square" rtlCol="0">
            <a:spAutoFit/>
          </a:bodyPr>
          <a:lstStyle/>
          <a:p>
            <a:pPr algn="ctr"/>
            <a:r>
              <a:rPr lang="en-US" sz="2800" b="1" dirty="0" smtClean="0">
                <a:solidFill>
                  <a:srgbClr val="FF0000"/>
                </a:solidFill>
                <a:latin typeface="Arial" pitchFamily="34" charset="0"/>
                <a:cs typeface="Arial" pitchFamily="34" charset="0"/>
              </a:rPr>
              <a:t>SOLID</a:t>
            </a:r>
            <a:endParaRPr lang="en-US" sz="28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58444" y="304800"/>
            <a:ext cx="8252157" cy="6219826"/>
          </a:xfrm>
          <a:prstGeom prst="rect">
            <a:avLst/>
          </a:prstGeom>
          <a:noFill/>
          <a:ln w="9525">
            <a:noFill/>
            <a:miter lim="800000"/>
            <a:headEnd/>
            <a:tailEnd/>
          </a:ln>
        </p:spPr>
      </p:pic>
      <p:sp>
        <p:nvSpPr>
          <p:cNvPr id="3" name="TextBox 2"/>
          <p:cNvSpPr txBox="1"/>
          <p:nvPr/>
        </p:nvSpPr>
        <p:spPr>
          <a:xfrm>
            <a:off x="3352800" y="1002268"/>
            <a:ext cx="2133918" cy="369332"/>
          </a:xfrm>
          <a:prstGeom prst="rect">
            <a:avLst/>
          </a:prstGeom>
          <a:noFill/>
        </p:spPr>
        <p:txBody>
          <a:bodyPr wrap="none" rtlCol="0">
            <a:spAutoFit/>
          </a:bodyPr>
          <a:lstStyle/>
          <a:p>
            <a:r>
              <a:rPr lang="en-US" dirty="0" smtClean="0">
                <a:latin typeface="Arial" pitchFamily="34" charset="0"/>
                <a:cs typeface="Arial" pitchFamily="34" charset="0"/>
              </a:rPr>
              <a:t>(from Paul Souder)</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609600"/>
            <a:ext cx="8458200" cy="6093976"/>
          </a:xfrm>
          <a:prstGeom prst="rect">
            <a:avLst/>
          </a:prstGeom>
          <a:noFill/>
        </p:spPr>
        <p:txBody>
          <a:bodyPr wrap="square" rtlCol="0">
            <a:spAutoFit/>
          </a:bodyPr>
          <a:lstStyle/>
          <a:p>
            <a:r>
              <a:rPr lang="en-US" sz="2000" dirty="0" smtClean="0">
                <a:latin typeface="Arial" pitchFamily="34" charset="0"/>
                <a:cs typeface="Arial" pitchFamily="34" charset="0"/>
              </a:rPr>
              <a:t>Brainstorming Session with Experimental Physics Division on Sept. 30</a:t>
            </a:r>
          </a:p>
          <a:p>
            <a:endParaRPr lang="en-US" sz="800" dirty="0" smtClean="0">
              <a:latin typeface="Arial" pitchFamily="34" charset="0"/>
              <a:cs typeface="Arial" pitchFamily="34" charset="0"/>
            </a:endParaRPr>
          </a:p>
          <a:p>
            <a:r>
              <a:rPr lang="en-US" sz="2000" dirty="0" smtClean="0">
                <a:latin typeface="Arial" pitchFamily="34" charset="0"/>
                <a:cs typeface="Arial" pitchFamily="34" charset="0"/>
              </a:rPr>
              <a:t>Some discussion/ideas following the meeting:</a:t>
            </a:r>
          </a:p>
          <a:p>
            <a:pPr>
              <a:buFont typeface="Arial" pitchFamily="34" charset="0"/>
              <a:buChar char="•"/>
            </a:pPr>
            <a:r>
              <a:rPr lang="en-US" sz="2000" dirty="0" smtClean="0">
                <a:latin typeface="Arial" pitchFamily="34" charset="0"/>
                <a:cs typeface="Arial" pitchFamily="34" charset="0"/>
              </a:rPr>
              <a:t> CLEO magnet seems magnet of choice</a:t>
            </a:r>
          </a:p>
          <a:p>
            <a:r>
              <a:rPr lang="en-US" sz="2000" dirty="0" smtClean="0">
                <a:latin typeface="Arial" pitchFamily="34" charset="0"/>
                <a:cs typeface="Arial" pitchFamily="34" charset="0"/>
              </a:rPr>
              <a:t>	- to be removed from beam line Summer 2013?</a:t>
            </a:r>
          </a:p>
          <a:p>
            <a:pPr>
              <a:buFont typeface="Arial" pitchFamily="34" charset="0"/>
              <a:buChar char="•"/>
            </a:pPr>
            <a:r>
              <a:rPr lang="en-US" sz="2000" dirty="0" smtClean="0">
                <a:latin typeface="Arial" pitchFamily="34" charset="0"/>
                <a:cs typeface="Arial" pitchFamily="34" charset="0"/>
              </a:rPr>
              <a:t> PVDIS needs ~200K GEM channels (25 m</a:t>
            </a:r>
            <a:r>
              <a:rPr lang="en-US" sz="2000" baseline="30000" dirty="0" smtClean="0">
                <a:latin typeface="Arial" pitchFamily="34" charset="0"/>
                <a:cs typeface="Arial" pitchFamily="34" charset="0"/>
              </a:rPr>
              <a:t>2</a:t>
            </a:r>
            <a:r>
              <a:rPr lang="en-US" sz="2000" dirty="0" smtClean="0">
                <a:latin typeface="Arial" pitchFamily="34" charset="0"/>
                <a:cs typeface="Arial" pitchFamily="34" charset="0"/>
              </a:rPr>
              <a:t>), SBS needs 110K (18 m</a:t>
            </a:r>
            <a:r>
              <a:rPr lang="en-US" sz="2000" baseline="30000" dirty="0" smtClean="0">
                <a:latin typeface="Arial" pitchFamily="34" charset="0"/>
                <a:cs typeface="Arial" pitchFamily="34" charset="0"/>
              </a:rPr>
              <a:t>2</a:t>
            </a:r>
            <a:r>
              <a:rPr lang="en-US" sz="2000" dirty="0" smtClean="0">
                <a:latin typeface="Arial" pitchFamily="34" charset="0"/>
                <a:cs typeface="Arial" pitchFamily="34" charset="0"/>
              </a:rPr>
              <a:t>)</a:t>
            </a:r>
          </a:p>
          <a:p>
            <a:r>
              <a:rPr lang="en-US" sz="2000" dirty="0" smtClean="0">
                <a:latin typeface="Arial" pitchFamily="34" charset="0"/>
                <a:cs typeface="Arial" pitchFamily="34" charset="0"/>
              </a:rPr>
              <a:t>	- cost driven by labor, electronics, cabling – ~5M$ total</a:t>
            </a:r>
          </a:p>
          <a:p>
            <a:pPr>
              <a:buFont typeface="Arial" pitchFamily="34" charset="0"/>
              <a:buChar char="•"/>
            </a:pPr>
            <a:r>
              <a:rPr lang="en-US" sz="2000" dirty="0" smtClean="0">
                <a:latin typeface="Arial" pitchFamily="34" charset="0"/>
                <a:cs typeface="Arial" pitchFamily="34" charset="0"/>
              </a:rPr>
              <a:t> Cherenkov costs driven by PMTs – PVDIS only e Cherenkov ~1.5M$</a:t>
            </a:r>
          </a:p>
          <a:p>
            <a:r>
              <a:rPr lang="en-US" sz="2000" dirty="0" smtClean="0">
                <a:latin typeface="Arial" pitchFamily="34" charset="0"/>
                <a:cs typeface="Arial" pitchFamily="34" charset="0"/>
              </a:rPr>
              <a:t>				    -- SIDIS  also </a:t>
            </a:r>
            <a:r>
              <a:rPr lang="en-US" sz="2000" dirty="0" smtClean="0">
                <a:latin typeface="Symbol" pitchFamily="18" charset="2"/>
                <a:cs typeface="Arial" pitchFamily="34" charset="0"/>
              </a:rPr>
              <a:t>p</a:t>
            </a:r>
            <a:r>
              <a:rPr lang="en-US" sz="2000" dirty="0" smtClean="0">
                <a:latin typeface="Arial" pitchFamily="34" charset="0"/>
                <a:cs typeface="Arial" pitchFamily="34" charset="0"/>
              </a:rPr>
              <a:t> Cherenkov ~1.5M$</a:t>
            </a:r>
          </a:p>
          <a:p>
            <a:pPr>
              <a:buFont typeface="Arial" pitchFamily="34" charset="0"/>
              <a:buChar char="•"/>
            </a:pPr>
            <a:r>
              <a:rPr lang="en-US" sz="2000" dirty="0" smtClean="0">
                <a:latin typeface="Arial" pitchFamily="34" charset="0"/>
                <a:cs typeface="Arial" pitchFamily="34" charset="0"/>
              </a:rPr>
              <a:t> radiation hard with energy resolution requirements drives </a:t>
            </a:r>
            <a:r>
              <a:rPr lang="en-US" sz="2000" dirty="0" err="1" smtClean="0">
                <a:latin typeface="Arial" pitchFamily="34" charset="0"/>
                <a:cs typeface="Arial" pitchFamily="34" charset="0"/>
              </a:rPr>
              <a:t>Shashlyk</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 relatively new detector technique </a:t>
            </a:r>
            <a:r>
              <a:rPr lang="en-US" sz="2000" dirty="0" smtClean="0">
                <a:latin typeface="Arial" pitchFamily="34" charset="0"/>
                <a:cs typeface="Arial" pitchFamily="34" charset="0"/>
                <a:sym typeface="Wingdings" pitchFamily="2" charset="2"/>
              </a:rPr>
              <a:t> can’t scrounge</a:t>
            </a:r>
          </a:p>
          <a:p>
            <a:r>
              <a:rPr lang="en-US" sz="2000" dirty="0" smtClean="0">
                <a:latin typeface="Arial" pitchFamily="34" charset="0"/>
                <a:cs typeface="Arial" pitchFamily="34" charset="0"/>
                <a:sym typeface="Wingdings" pitchFamily="2" charset="2"/>
              </a:rPr>
              <a:t>	- $1-1.5K per module, PVDIS (SIDIS) needs 1,000 (1,500)</a:t>
            </a:r>
          </a:p>
          <a:p>
            <a:r>
              <a:rPr lang="en-US" sz="2000" dirty="0" smtClean="0">
                <a:latin typeface="Arial" pitchFamily="34" charset="0"/>
                <a:cs typeface="Arial" pitchFamily="34" charset="0"/>
                <a:sym typeface="Wingdings" pitchFamily="2" charset="2"/>
              </a:rPr>
              <a:t>	- but can/should scrounge PMTs + CAEN HV from FNAL?</a:t>
            </a:r>
          </a:p>
          <a:p>
            <a:pPr>
              <a:buFont typeface="Arial" pitchFamily="34" charset="0"/>
              <a:buChar char="•"/>
            </a:pPr>
            <a:r>
              <a:rPr lang="en-US" sz="2000" dirty="0" smtClean="0">
                <a:latin typeface="Arial" pitchFamily="34" charset="0"/>
                <a:cs typeface="Arial" pitchFamily="34" charset="0"/>
              </a:rPr>
              <a:t> fast (pipelined) electronics costs high	- PVDIS ~2.5M$</a:t>
            </a:r>
          </a:p>
          <a:p>
            <a:pPr lvl="8"/>
            <a:r>
              <a:rPr lang="en-US" sz="2000" dirty="0" smtClean="0">
                <a:latin typeface="Arial" pitchFamily="34" charset="0"/>
                <a:cs typeface="Arial" pitchFamily="34" charset="0"/>
              </a:rPr>
              <a:t>	- SIDIS   ~4M$</a:t>
            </a:r>
          </a:p>
          <a:p>
            <a:r>
              <a:rPr lang="en-US" sz="2000" dirty="0" smtClean="0">
                <a:latin typeface="Arial" pitchFamily="34" charset="0"/>
                <a:cs typeface="Arial" pitchFamily="34" charset="0"/>
              </a:rPr>
              <a:t>	- should share as much as possible</a:t>
            </a:r>
          </a:p>
          <a:p>
            <a:r>
              <a:rPr lang="en-US" sz="2000" dirty="0" smtClean="0">
                <a:latin typeface="Arial" pitchFamily="34" charset="0"/>
                <a:cs typeface="Arial" pitchFamily="34" charset="0"/>
              </a:rPr>
              <a:t>		(SBS, Hall C/</a:t>
            </a:r>
            <a:r>
              <a:rPr lang="en-US" sz="2000" dirty="0" smtClean="0">
                <a:latin typeface="Symbol" pitchFamily="18" charset="2"/>
                <a:cs typeface="Arial" pitchFamily="34" charset="0"/>
              </a:rPr>
              <a:t>p</a:t>
            </a:r>
            <a:r>
              <a:rPr lang="en-US" sz="2000" baseline="30000" dirty="0" smtClean="0">
                <a:latin typeface="Arial" pitchFamily="34" charset="0"/>
                <a:cs typeface="Arial" pitchFamily="34" charset="0"/>
              </a:rPr>
              <a:t>0</a:t>
            </a:r>
            <a:r>
              <a:rPr lang="en-US" sz="2000" dirty="0" smtClean="0">
                <a:latin typeface="Arial" pitchFamily="34" charset="0"/>
                <a:cs typeface="Arial" pitchFamily="34" charset="0"/>
              </a:rPr>
              <a:t>, Hall B/RICH, Hall D/RICH)</a:t>
            </a:r>
          </a:p>
          <a:p>
            <a:endParaRPr lang="en-US" sz="800" dirty="0" smtClean="0">
              <a:latin typeface="Arial" pitchFamily="34" charset="0"/>
              <a:cs typeface="Arial" pitchFamily="34" charset="0"/>
            </a:endParaRPr>
          </a:p>
          <a:p>
            <a:r>
              <a:rPr lang="en-US" dirty="0" smtClean="0">
                <a:latin typeface="Arial" pitchFamily="34" charset="0"/>
                <a:cs typeface="Arial" pitchFamily="34" charset="0"/>
              </a:rPr>
              <a:t>One option to maybe investigate further is to split functions, and mix a Chinese contribution, NSF/MRE, modest DOE/MIE, </a:t>
            </a:r>
            <a:r>
              <a:rPr lang="en-US" dirty="0" err="1" smtClean="0">
                <a:latin typeface="Arial" pitchFamily="34" charset="0"/>
                <a:cs typeface="Arial" pitchFamily="34" charset="0"/>
              </a:rPr>
              <a:t>JLab</a:t>
            </a:r>
            <a:r>
              <a:rPr lang="en-US" dirty="0" smtClean="0">
                <a:latin typeface="Arial" pitchFamily="34" charset="0"/>
                <a:cs typeface="Arial" pitchFamily="34" charset="0"/>
              </a:rPr>
              <a:t> capital equipment, scrounging PMTs/HV, and sharing readout systems amongst Halls (utilizing Hall multiplicity)</a:t>
            </a:r>
          </a:p>
        </p:txBody>
      </p:sp>
      <p:sp>
        <p:nvSpPr>
          <p:cNvPr id="6" name="TextBox 5"/>
          <p:cNvSpPr txBox="1"/>
          <p:nvPr/>
        </p:nvSpPr>
        <p:spPr>
          <a:xfrm>
            <a:off x="228600" y="76200"/>
            <a:ext cx="8686800" cy="523220"/>
          </a:xfrm>
          <a:prstGeom prst="rect">
            <a:avLst/>
          </a:prstGeom>
          <a:noFill/>
        </p:spPr>
        <p:txBody>
          <a:bodyPr wrap="square" rtlCol="0">
            <a:spAutoFit/>
          </a:bodyPr>
          <a:lstStyle/>
          <a:p>
            <a:pPr algn="ctr"/>
            <a:r>
              <a:rPr lang="en-US" sz="2800" b="1" dirty="0" smtClean="0">
                <a:solidFill>
                  <a:srgbClr val="FF0000"/>
                </a:solidFill>
                <a:latin typeface="Arial" pitchFamily="34" charset="0"/>
                <a:cs typeface="Arial" pitchFamily="34" charset="0"/>
              </a:rPr>
              <a:t>SOLID – loose thoughts</a:t>
            </a:r>
            <a:endParaRPr lang="en-US" sz="28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1650</TotalTime>
  <Words>325</Words>
  <Application>Microsoft Office PowerPoint</Application>
  <PresentationFormat>On-screen Show (4:3)</PresentationFormat>
  <Paragraphs>86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Jefferson Science Associates,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rom</dc:creator>
  <cp:lastModifiedBy>ent</cp:lastModifiedBy>
  <cp:revision>193</cp:revision>
  <dcterms:created xsi:type="dcterms:W3CDTF">2011-06-01T18:15:06Z</dcterms:created>
  <dcterms:modified xsi:type="dcterms:W3CDTF">2011-10-12T22:15:45Z</dcterms:modified>
</cp:coreProperties>
</file>