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83" r:id="rId3"/>
    <p:sldId id="280" r:id="rId4"/>
    <p:sldId id="285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94660"/>
  </p:normalViewPr>
  <p:slideViewPr>
    <p:cSldViewPr>
      <p:cViewPr varScale="1">
        <p:scale>
          <a:sx n="68" d="100"/>
          <a:sy n="6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4EBF-21CF-4CBF-B7A2-A19ABF30A856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E73FA-F1FE-4285-82F5-C9D4FFD5B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Michaels,  Hall 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4B73-7483-425B-B1C9-13E3526666C0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Robert Michaels,  Hall 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FE56-8517-402A-97B2-B05D2BD00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3" descr="Moller_from_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410" y="2710368"/>
            <a:ext cx="2027840" cy="125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88913" y="528554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2514600" y="28136"/>
            <a:ext cx="5562600" cy="8080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Future   in   Hall  A   at  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JLab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396875" y="534111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5713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01875" y="529189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89313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56113" y="528554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2913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89713" y="528554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77150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8" name="TextBox 7"/>
          <p:cNvSpPr txBox="1">
            <a:spLocks noChangeArrowheads="1"/>
          </p:cNvSpPr>
          <p:nvPr/>
        </p:nvSpPr>
        <p:spPr bwMode="auto">
          <a:xfrm>
            <a:off x="1455738" y="533476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2012</a:t>
            </a:r>
          </a:p>
        </p:txBody>
      </p:sp>
      <p:sp>
        <p:nvSpPr>
          <p:cNvPr id="47119" name="TextBox 8"/>
          <p:cNvSpPr txBox="1">
            <a:spLocks noChangeArrowheads="1"/>
          </p:cNvSpPr>
          <p:nvPr/>
        </p:nvSpPr>
        <p:spPr bwMode="auto">
          <a:xfrm>
            <a:off x="2543175" y="534111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2013</a:t>
            </a:r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3603625" y="5326823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2014</a:t>
            </a:r>
          </a:p>
        </p:txBody>
      </p:sp>
      <p:sp>
        <p:nvSpPr>
          <p:cNvPr id="47121" name="TextBox 10"/>
          <p:cNvSpPr txBox="1">
            <a:spLocks noChangeArrowheads="1"/>
          </p:cNvSpPr>
          <p:nvPr/>
        </p:nvSpPr>
        <p:spPr bwMode="auto">
          <a:xfrm>
            <a:off x="4664075" y="5347461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2015</a:t>
            </a:r>
          </a:p>
        </p:txBody>
      </p:sp>
      <p:sp>
        <p:nvSpPr>
          <p:cNvPr id="47122" name="TextBox 11"/>
          <p:cNvSpPr txBox="1">
            <a:spLocks noChangeArrowheads="1"/>
          </p:cNvSpPr>
          <p:nvPr/>
        </p:nvSpPr>
        <p:spPr bwMode="auto">
          <a:xfrm>
            <a:off x="5695950" y="5347461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2016</a:t>
            </a:r>
          </a:p>
        </p:txBody>
      </p:sp>
      <p:sp>
        <p:nvSpPr>
          <p:cNvPr id="47123" name="TextBox 12"/>
          <p:cNvSpPr txBox="1">
            <a:spLocks noChangeArrowheads="1"/>
          </p:cNvSpPr>
          <p:nvPr/>
        </p:nvSpPr>
        <p:spPr bwMode="auto">
          <a:xfrm>
            <a:off x="6789738" y="533476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2017</a:t>
            </a:r>
          </a:p>
        </p:txBody>
      </p:sp>
      <p:sp>
        <p:nvSpPr>
          <p:cNvPr id="47124" name="TextBox 13"/>
          <p:cNvSpPr txBox="1">
            <a:spLocks noChangeArrowheads="1"/>
          </p:cNvSpPr>
          <p:nvPr/>
        </p:nvSpPr>
        <p:spPr bwMode="auto">
          <a:xfrm>
            <a:off x="7891463" y="533476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2018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66750" y="2076450"/>
            <a:ext cx="990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67000" y="2815888"/>
            <a:ext cx="1295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91150" y="2562072"/>
            <a:ext cx="144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57750" y="2562072"/>
            <a:ext cx="1295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05600" y="3505200"/>
            <a:ext cx="20637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2" name="TextBox 43"/>
          <p:cNvSpPr txBox="1">
            <a:spLocks noChangeArrowheads="1"/>
          </p:cNvSpPr>
          <p:nvPr/>
        </p:nvSpPr>
        <p:spPr bwMode="auto">
          <a:xfrm>
            <a:off x="595532" y="1706884"/>
            <a:ext cx="101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g2p/</a:t>
            </a:r>
            <a:r>
              <a:rPr lang="en-US" dirty="0" err="1">
                <a:solidFill>
                  <a:srgbClr val="00B050"/>
                </a:solidFill>
              </a:rPr>
              <a:t>GEp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133" name="TextBox 44"/>
          <p:cNvSpPr txBox="1">
            <a:spLocks noChangeArrowheads="1"/>
          </p:cNvSpPr>
          <p:nvPr/>
        </p:nvSpPr>
        <p:spPr bwMode="auto">
          <a:xfrm>
            <a:off x="1631848" y="1715092"/>
            <a:ext cx="184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12 mo.  Shutdown   </a:t>
            </a:r>
          </a:p>
        </p:txBody>
      </p:sp>
      <p:sp>
        <p:nvSpPr>
          <p:cNvPr id="47135" name="TextBox 46"/>
          <p:cNvSpPr txBox="1">
            <a:spLocks noChangeArrowheads="1"/>
          </p:cNvSpPr>
          <p:nvPr/>
        </p:nvSpPr>
        <p:spPr bwMode="auto">
          <a:xfrm>
            <a:off x="3810000" y="1754948"/>
            <a:ext cx="1951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Early  Experiments</a:t>
            </a:r>
          </a:p>
        </p:txBody>
      </p:sp>
      <p:sp>
        <p:nvSpPr>
          <p:cNvPr id="47136" name="TextBox 47"/>
          <p:cNvSpPr txBox="1">
            <a:spLocks noChangeArrowheads="1"/>
          </p:cNvSpPr>
          <p:nvPr/>
        </p:nvSpPr>
        <p:spPr bwMode="auto">
          <a:xfrm>
            <a:off x="2534528" y="289208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12 </a:t>
            </a:r>
            <a:r>
              <a:rPr lang="en-US" dirty="0" err="1" smtClean="0">
                <a:solidFill>
                  <a:srgbClr val="0070C0"/>
                </a:solidFill>
              </a:rPr>
              <a:t>GeV</a:t>
            </a:r>
            <a:r>
              <a:rPr lang="en-US" dirty="0" smtClean="0">
                <a:solidFill>
                  <a:srgbClr val="0070C0"/>
                </a:solidFill>
              </a:rPr>
              <a:t> Commissioning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7137" name="TextBox 48"/>
          <p:cNvSpPr txBox="1">
            <a:spLocks noChangeArrowheads="1"/>
          </p:cNvSpPr>
          <p:nvPr/>
        </p:nvSpPr>
        <p:spPr bwMode="auto">
          <a:xfrm>
            <a:off x="5245100" y="218244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SuperBigbite  </a:t>
            </a:r>
          </a:p>
        </p:txBody>
      </p:sp>
      <p:sp>
        <p:nvSpPr>
          <p:cNvPr id="47138" name="TextBox 49"/>
          <p:cNvSpPr txBox="1">
            <a:spLocks noChangeArrowheads="1"/>
          </p:cNvSpPr>
          <p:nvPr/>
        </p:nvSpPr>
        <p:spPr bwMode="auto">
          <a:xfrm>
            <a:off x="6096000" y="3048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Moller</a:t>
            </a:r>
            <a:r>
              <a:rPr lang="en-US" dirty="0">
                <a:solidFill>
                  <a:srgbClr val="00B0F0"/>
                </a:solidFill>
              </a:rPr>
              <a:t>  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7139" name="TextBox 50"/>
          <p:cNvSpPr txBox="1">
            <a:spLocks noChangeArrowheads="1"/>
          </p:cNvSpPr>
          <p:nvPr/>
        </p:nvSpPr>
        <p:spPr bwMode="auto">
          <a:xfrm>
            <a:off x="6738432" y="46482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SOLID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396038" y="2562072"/>
            <a:ext cx="1295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15000" y="3505200"/>
            <a:ext cx="1981200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696493" y="4775775"/>
            <a:ext cx="838200" cy="158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4" name="TextBox 56"/>
          <p:cNvSpPr txBox="1">
            <a:spLocks noChangeArrowheads="1"/>
          </p:cNvSpPr>
          <p:nvPr/>
        </p:nvSpPr>
        <p:spPr bwMode="auto">
          <a:xfrm>
            <a:off x="2667000" y="3733800"/>
            <a:ext cx="2254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Beam  1</a:t>
            </a:r>
            <a:r>
              <a:rPr lang="en-US" baseline="30000" dirty="0">
                <a:solidFill>
                  <a:srgbClr val="FF6600"/>
                </a:solidFill>
              </a:rPr>
              <a:t>st</a:t>
            </a:r>
            <a:r>
              <a:rPr lang="en-US" dirty="0">
                <a:solidFill>
                  <a:srgbClr val="FF6600"/>
                </a:solidFill>
              </a:rPr>
              <a:t>   to  Hall A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254500" y="2082581"/>
            <a:ext cx="990600" cy="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52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4" y="2347912"/>
            <a:ext cx="2193925" cy="14333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49" name="Group 13"/>
          <p:cNvGrpSpPr/>
          <p:nvPr/>
        </p:nvGrpSpPr>
        <p:grpSpPr>
          <a:xfrm>
            <a:off x="69836" y="5875360"/>
            <a:ext cx="8965422" cy="914400"/>
            <a:chOff x="-203405" y="4820585"/>
            <a:chExt cx="9222701" cy="753257"/>
          </a:xfrm>
          <a:noFill/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-152400" y="5205413"/>
              <a:ext cx="9140825" cy="0"/>
            </a:xfrm>
            <a:prstGeom prst="line">
              <a:avLst/>
            </a:prstGeom>
            <a:grpFill/>
            <a:ln w="92075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857887" y="5145685"/>
              <a:ext cx="4038600" cy="141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339966"/>
                  </a:solidFill>
                  <a:latin typeface="Century Schoolbook" pitchFamily="-60" charset="0"/>
                </a:rPr>
                <a:t> </a:t>
              </a:r>
              <a:r>
                <a:rPr lang="en-US" sz="1200" dirty="0">
                  <a:solidFill>
                    <a:srgbClr val="339966"/>
                  </a:solidFill>
                  <a:latin typeface="Century Schoolbook" pitchFamily="-60" charset="0"/>
                </a:rPr>
                <a:t>Thomas Jefferson National Accelerator Facility</a:t>
              </a:r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2572" y="4876799"/>
              <a:ext cx="1846724" cy="614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 descr="NP-logo-Nl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03405" y="4820585"/>
              <a:ext cx="1652667" cy="7532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30563" y="4898894"/>
              <a:ext cx="976312" cy="652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3" descr="arms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81000" y="42204"/>
            <a:ext cx="1905000" cy="1270000"/>
          </a:xfrm>
          <a:prstGeom prst="rect">
            <a:avLst/>
          </a:prstGeom>
          <a:noFill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 l="3403" t="14978" r="1875" b="4770"/>
          <a:stretch>
            <a:fillRect/>
          </a:stretch>
        </p:blipFill>
        <p:spPr bwMode="auto">
          <a:xfrm>
            <a:off x="7578860" y="4094872"/>
            <a:ext cx="1452596" cy="1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cxnSp>
        <p:nvCxnSpPr>
          <p:cNvPr id="60" name="Straight Connector 59"/>
          <p:cNvCxnSpPr/>
          <p:nvPr/>
        </p:nvCxnSpPr>
        <p:spPr>
          <a:xfrm>
            <a:off x="6457950" y="5041073"/>
            <a:ext cx="17526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91350" y="5041073"/>
            <a:ext cx="17526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9400" y="756140"/>
            <a:ext cx="2366677" cy="1724464"/>
          </a:xfrm>
          <a:prstGeom prst="rect">
            <a:avLst/>
          </a:prstGeom>
          <a:noFill/>
          <a:ln>
            <a:noFill/>
          </a:ln>
          <a:effectLst>
            <a:outerShdw blurRad="127000" dist="76199" dir="7860002" algn="ctr" rotWithShape="0">
              <a:srgbClr val="727272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598964" y="6538797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 Michaels,  Hall A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676400" y="2077328"/>
            <a:ext cx="990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681068" y="2085536"/>
            <a:ext cx="1600200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528" y="1905000"/>
            <a:ext cx="49330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Low  Energy  </a:t>
            </a:r>
            <a:r>
              <a:rPr lang="en-US" sz="2000" dirty="0" smtClean="0">
                <a:solidFill>
                  <a:srgbClr val="00B050"/>
                </a:solidFill>
              </a:rPr>
              <a:t>--  Commissioning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Dark Matter </a:t>
            </a:r>
            <a:r>
              <a:rPr lang="en-US" dirty="0" smtClean="0">
                <a:solidFill>
                  <a:srgbClr val="0070C0"/>
                </a:solidFill>
              </a:rPr>
              <a:t>APEX</a:t>
            </a:r>
            <a:r>
              <a:rPr lang="en-US" dirty="0" smtClean="0"/>
              <a:t>  (1 – 4 </a:t>
            </a:r>
            <a:r>
              <a:rPr lang="en-US" dirty="0" err="1" smtClean="0"/>
              <a:t>GeV</a:t>
            </a:r>
            <a:r>
              <a:rPr lang="en-US" dirty="0" smtClean="0"/>
              <a:t>)       34 days</a:t>
            </a:r>
          </a:p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Neutron Skin </a:t>
            </a:r>
            <a:r>
              <a:rPr lang="en-US" dirty="0" smtClean="0">
                <a:solidFill>
                  <a:srgbClr val="0070C0"/>
                </a:solidFill>
              </a:rPr>
              <a:t>PREX</a:t>
            </a:r>
            <a:r>
              <a:rPr lang="en-US" dirty="0" smtClean="0"/>
              <a:t>  (1 </a:t>
            </a:r>
            <a:r>
              <a:rPr lang="en-US" dirty="0" err="1" smtClean="0"/>
              <a:t>GeV</a:t>
            </a:r>
            <a:r>
              <a:rPr lang="en-US" dirty="0" smtClean="0"/>
              <a:t>)            35 days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Standard  Equipment  </a:t>
            </a:r>
            <a:r>
              <a:rPr lang="en-US" sz="2000" dirty="0" smtClean="0">
                <a:solidFill>
                  <a:srgbClr val="00B050"/>
                </a:solidFill>
              </a:rPr>
              <a:t>-- Early  12 </a:t>
            </a:r>
            <a:r>
              <a:rPr lang="en-US" sz="2000" dirty="0" err="1" smtClean="0">
                <a:solidFill>
                  <a:srgbClr val="00B050"/>
                </a:solidFill>
              </a:rPr>
              <a:t>GeV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002060"/>
                </a:solidFill>
              </a:rPr>
              <a:t>*</a:t>
            </a:r>
            <a:r>
              <a:rPr lang="en-US" dirty="0" smtClean="0"/>
              <a:t> Proton </a:t>
            </a:r>
            <a:r>
              <a:rPr lang="en-US" dirty="0" err="1" smtClean="0"/>
              <a:t>Electromag</a:t>
            </a:r>
            <a:r>
              <a:rPr lang="en-US" dirty="0" smtClean="0"/>
              <a:t>. structure </a:t>
            </a:r>
            <a:r>
              <a:rPr lang="en-US" dirty="0" err="1" smtClean="0">
                <a:solidFill>
                  <a:srgbClr val="0070C0"/>
                </a:solidFill>
              </a:rPr>
              <a:t>GMp</a:t>
            </a:r>
            <a:r>
              <a:rPr lang="en-US" dirty="0" smtClean="0"/>
              <a:t>     25 days</a:t>
            </a:r>
          </a:p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Deeply Virtual Compton </a:t>
            </a:r>
            <a:r>
              <a:rPr lang="en-US" dirty="0" smtClean="0">
                <a:solidFill>
                  <a:srgbClr val="0070C0"/>
                </a:solidFill>
              </a:rPr>
              <a:t>DVCS</a:t>
            </a:r>
            <a:r>
              <a:rPr lang="en-US" dirty="0" smtClean="0"/>
              <a:t>           100 days</a:t>
            </a:r>
          </a:p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002060"/>
                </a:solidFill>
              </a:rPr>
              <a:t>*</a:t>
            </a:r>
            <a:r>
              <a:rPr lang="en-US" dirty="0" smtClean="0"/>
              <a:t> Neutron Spin Structure </a:t>
            </a:r>
            <a:r>
              <a:rPr lang="en-US" dirty="0" smtClean="0">
                <a:solidFill>
                  <a:srgbClr val="0070C0"/>
                </a:solidFill>
              </a:rPr>
              <a:t>A1n</a:t>
            </a:r>
            <a:r>
              <a:rPr lang="en-US" dirty="0" smtClean="0"/>
              <a:t>                 23 days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Tritium  Target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Valence quark ratio  </a:t>
            </a:r>
            <a:r>
              <a:rPr lang="en-US" dirty="0" smtClean="0">
                <a:solidFill>
                  <a:srgbClr val="0070C0"/>
                </a:solidFill>
              </a:rPr>
              <a:t>d/u </a:t>
            </a:r>
            <a:r>
              <a:rPr lang="en-US" dirty="0" smtClean="0"/>
              <a:t>                        42 days</a:t>
            </a:r>
          </a:p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002060"/>
                </a:solidFill>
              </a:rPr>
              <a:t>*</a:t>
            </a:r>
            <a:r>
              <a:rPr lang="en-US" dirty="0" smtClean="0"/>
              <a:t> Short-range nuclear structure </a:t>
            </a:r>
            <a:r>
              <a:rPr lang="en-US" dirty="0" smtClean="0">
                <a:solidFill>
                  <a:srgbClr val="0070C0"/>
                </a:solidFill>
              </a:rPr>
              <a:t>(x &gt; 1)    </a:t>
            </a:r>
            <a:r>
              <a:rPr lang="en-US" dirty="0" smtClean="0"/>
              <a:t>19 days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001128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Ron Gilman (chair)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Javier Gomez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Douglas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Higinbotham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Charles Hyde</a:t>
            </a:r>
          </a:p>
          <a:p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Nilanga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Liyanage</a:t>
            </a:r>
            <a:endParaRPr lang="en-US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Kent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Paschke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767796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  recommend  at our Winter 2011 collaboration  meeting  a </a:t>
            </a:r>
            <a:r>
              <a:rPr lang="en-US" dirty="0" smtClean="0">
                <a:solidFill>
                  <a:srgbClr val="FF0000"/>
                </a:solidFill>
              </a:rPr>
              <a:t>sequence  of  experiments for  commissioning and  for  early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 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002060"/>
                </a:solidFill>
              </a:rPr>
              <a:t>  beam in Hall 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Program  Prior  to   </a:t>
            </a:r>
            <a:r>
              <a:rPr lang="en-US" sz="2000" dirty="0" smtClean="0">
                <a:solidFill>
                  <a:srgbClr val="0070C0"/>
                </a:solidFill>
              </a:rPr>
              <a:t>(or  interleaved with)   </a:t>
            </a:r>
            <a:r>
              <a:rPr lang="en-US" sz="2400" dirty="0" smtClean="0">
                <a:solidFill>
                  <a:srgbClr val="00B050"/>
                </a:solidFill>
              </a:rPr>
              <a:t>SBS  Project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324020"/>
            <a:ext cx="350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GeV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Planning   Committee</a:t>
            </a:r>
          </a:p>
          <a:p>
            <a:r>
              <a:rPr lang="en-US" dirty="0" smtClean="0"/>
              <a:t>Hall  A  Collaboration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143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Approved  Experiments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1296" y="6566933"/>
            <a:ext cx="1868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 Michaels,  Hall A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200" y="5638800"/>
            <a:ext cx="685800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9128" y="54524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Suggestions to Lab Mgt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9128" y="59096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Present  to  2012  PAC 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7200" y="6096000"/>
            <a:ext cx="685800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   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*   A -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8913" y="528554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1219200" y="56272"/>
            <a:ext cx="6858000" cy="80803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SuperBigBite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  in Hall  A      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396875" y="534111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5713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01875" y="529189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89313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56113" y="528554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2913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89713" y="528554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77150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8" name="TextBox 7"/>
          <p:cNvSpPr txBox="1">
            <a:spLocks noChangeArrowheads="1"/>
          </p:cNvSpPr>
          <p:nvPr/>
        </p:nvSpPr>
        <p:spPr bwMode="auto">
          <a:xfrm>
            <a:off x="1455738" y="533476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2012</a:t>
            </a:r>
          </a:p>
        </p:txBody>
      </p:sp>
      <p:sp>
        <p:nvSpPr>
          <p:cNvPr id="47119" name="TextBox 8"/>
          <p:cNvSpPr txBox="1">
            <a:spLocks noChangeArrowheads="1"/>
          </p:cNvSpPr>
          <p:nvPr/>
        </p:nvSpPr>
        <p:spPr bwMode="auto">
          <a:xfrm>
            <a:off x="2543175" y="534111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2013</a:t>
            </a:r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3603625" y="5326823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2014</a:t>
            </a:r>
          </a:p>
        </p:txBody>
      </p:sp>
      <p:sp>
        <p:nvSpPr>
          <p:cNvPr id="47121" name="TextBox 10"/>
          <p:cNvSpPr txBox="1">
            <a:spLocks noChangeArrowheads="1"/>
          </p:cNvSpPr>
          <p:nvPr/>
        </p:nvSpPr>
        <p:spPr bwMode="auto">
          <a:xfrm>
            <a:off x="4664075" y="5347461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2015</a:t>
            </a:r>
          </a:p>
        </p:txBody>
      </p:sp>
      <p:sp>
        <p:nvSpPr>
          <p:cNvPr id="47122" name="TextBox 11"/>
          <p:cNvSpPr txBox="1">
            <a:spLocks noChangeArrowheads="1"/>
          </p:cNvSpPr>
          <p:nvPr/>
        </p:nvSpPr>
        <p:spPr bwMode="auto">
          <a:xfrm>
            <a:off x="5695950" y="5347461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2016</a:t>
            </a:r>
          </a:p>
        </p:txBody>
      </p:sp>
      <p:sp>
        <p:nvSpPr>
          <p:cNvPr id="47123" name="TextBox 12"/>
          <p:cNvSpPr txBox="1">
            <a:spLocks noChangeArrowheads="1"/>
          </p:cNvSpPr>
          <p:nvPr/>
        </p:nvSpPr>
        <p:spPr bwMode="auto">
          <a:xfrm>
            <a:off x="6789738" y="533476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2017</a:t>
            </a:r>
          </a:p>
        </p:txBody>
      </p:sp>
      <p:sp>
        <p:nvSpPr>
          <p:cNvPr id="47124" name="TextBox 13"/>
          <p:cNvSpPr txBox="1">
            <a:spLocks noChangeArrowheads="1"/>
          </p:cNvSpPr>
          <p:nvPr/>
        </p:nvSpPr>
        <p:spPr bwMode="auto">
          <a:xfrm>
            <a:off x="7891463" y="533476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2018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391150" y="4981768"/>
            <a:ext cx="144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57750" y="4981768"/>
            <a:ext cx="1295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7" name="TextBox 48"/>
          <p:cNvSpPr txBox="1">
            <a:spLocks noChangeArrowheads="1"/>
          </p:cNvSpPr>
          <p:nvPr/>
        </p:nvSpPr>
        <p:spPr bwMode="auto">
          <a:xfrm>
            <a:off x="5526460" y="4602136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SuperBigbite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396038" y="4981768"/>
            <a:ext cx="129540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/>
          <p:cNvGrpSpPr/>
          <p:nvPr/>
        </p:nvGrpSpPr>
        <p:grpSpPr>
          <a:xfrm>
            <a:off x="69836" y="5875360"/>
            <a:ext cx="8965422" cy="914400"/>
            <a:chOff x="-203405" y="4820585"/>
            <a:chExt cx="9222701" cy="753257"/>
          </a:xfrm>
          <a:noFill/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-152400" y="5205413"/>
              <a:ext cx="9140825" cy="0"/>
            </a:xfrm>
            <a:prstGeom prst="line">
              <a:avLst/>
            </a:prstGeom>
            <a:grpFill/>
            <a:ln w="92075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857887" y="5145685"/>
              <a:ext cx="4038600" cy="141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339966"/>
                  </a:solidFill>
                  <a:latin typeface="Century Schoolbook" pitchFamily="-60" charset="0"/>
                </a:rPr>
                <a:t> </a:t>
              </a:r>
              <a:r>
                <a:rPr lang="en-US" sz="1200" dirty="0">
                  <a:solidFill>
                    <a:srgbClr val="339966"/>
                  </a:solidFill>
                  <a:latin typeface="Century Schoolbook" pitchFamily="-60" charset="0"/>
                </a:rPr>
                <a:t>Thomas Jefferson National Accelerator Facility</a:t>
              </a:r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2572" y="4876799"/>
              <a:ext cx="1846724" cy="614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 descr="NP-logo-Nl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03405" y="4820585"/>
              <a:ext cx="1652667" cy="7532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0563" y="4898894"/>
              <a:ext cx="976312" cy="652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TextBox 60"/>
          <p:cNvSpPr txBox="1"/>
          <p:nvPr/>
        </p:nvSpPr>
        <p:spPr>
          <a:xfrm>
            <a:off x="5450056" y="940188"/>
            <a:ext cx="358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   Well-received  by  2  internal  	technical  reviews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 3 A-  and 1 B+  rated experiment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   Separate  projects  connected  to  	experimental  capabilities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000" u="sng" dirty="0" smtClean="0">
                <a:solidFill>
                  <a:srgbClr val="FF0000"/>
                </a:solidFill>
              </a:rPr>
              <a:t>DOE   Review</a:t>
            </a:r>
            <a:r>
              <a:rPr lang="en-US" dirty="0" smtClean="0">
                <a:solidFill>
                  <a:srgbClr val="0070C0"/>
                </a:solidFill>
              </a:rPr>
              <a:t>  (Science,           	Technical, Cost, Schedule)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Oct 13-14,   2011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002060"/>
                </a:solidFill>
              </a:rPr>
              <a:t>@ </a:t>
            </a:r>
            <a:r>
              <a:rPr lang="en-US" sz="1600" dirty="0" err="1" smtClean="0">
                <a:solidFill>
                  <a:srgbClr val="002060"/>
                </a:solidFill>
              </a:rPr>
              <a:t>JLab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31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6396" y="858128"/>
            <a:ext cx="5029200" cy="3886200"/>
          </a:xfrm>
          <a:prstGeom prst="rect">
            <a:avLst/>
          </a:prstGeom>
          <a:noFill/>
          <a:ln>
            <a:noFill/>
          </a:ln>
          <a:effectLst>
            <a:outerShdw blurRad="127000" dist="76199" dir="7860002" algn="ctr" rotWithShape="0">
              <a:srgbClr val="727272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598964" y="6538797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 Michaels,  Hall 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927100"/>
            <a:ext cx="5676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/>
          </p:cNvSpPr>
          <p:nvPr/>
        </p:nvSpPr>
        <p:spPr bwMode="auto">
          <a:xfrm>
            <a:off x="188913" y="5284788"/>
            <a:ext cx="10795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1952625" y="55563"/>
            <a:ext cx="5562600" cy="808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500" b="1" smtClean="0">
                <a:solidFill>
                  <a:srgbClr val="FF0000"/>
                </a:solidFill>
                <a:latin typeface="Georgia" pitchFamily="18" charset="0"/>
                <a:sym typeface="Georgia" pitchFamily="18" charset="0"/>
              </a:rPr>
              <a:t>MOLLER  Experiment  in   Hall  A</a:t>
            </a:r>
            <a:endParaRPr lang="en-US" sz="2500" b="1" smtClean="0">
              <a:solidFill>
                <a:srgbClr val="FF0000"/>
              </a:solidFill>
              <a:latin typeface="Georgia" pitchFamily="18" charset="0"/>
              <a:ea typeface="ヒラギノ明朝 ProN W6" charset="-128"/>
              <a:sym typeface="Georgia" pitchFamily="18" charset="0"/>
            </a:endParaRPr>
          </a:p>
        </p:txBody>
      </p:sp>
      <p:sp>
        <p:nvSpPr>
          <p:cNvPr id="13317" name="Rectangle 4"/>
          <p:cNvSpPr>
            <a:spLocks/>
          </p:cNvSpPr>
          <p:nvPr/>
        </p:nvSpPr>
        <p:spPr bwMode="auto">
          <a:xfrm>
            <a:off x="396875" y="5340350"/>
            <a:ext cx="927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2011</a:t>
            </a:r>
          </a:p>
        </p:txBody>
      </p:sp>
      <p:sp>
        <p:nvSpPr>
          <p:cNvPr id="13318" name="Rectangle 5"/>
          <p:cNvSpPr>
            <a:spLocks/>
          </p:cNvSpPr>
          <p:nvPr/>
        </p:nvSpPr>
        <p:spPr bwMode="auto">
          <a:xfrm>
            <a:off x="1255713" y="5284788"/>
            <a:ext cx="1079500" cy="457200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9" name="Rectangle 6"/>
          <p:cNvSpPr>
            <a:spLocks/>
          </p:cNvSpPr>
          <p:nvPr/>
        </p:nvSpPr>
        <p:spPr bwMode="auto">
          <a:xfrm>
            <a:off x="2301875" y="5291138"/>
            <a:ext cx="10795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0" name="Rectangle 7"/>
          <p:cNvSpPr>
            <a:spLocks/>
          </p:cNvSpPr>
          <p:nvPr/>
        </p:nvSpPr>
        <p:spPr bwMode="auto">
          <a:xfrm>
            <a:off x="3389313" y="5284788"/>
            <a:ext cx="1079500" cy="457200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1" name="Rectangle 8"/>
          <p:cNvSpPr>
            <a:spLocks/>
          </p:cNvSpPr>
          <p:nvPr/>
        </p:nvSpPr>
        <p:spPr bwMode="auto">
          <a:xfrm>
            <a:off x="4456113" y="5284788"/>
            <a:ext cx="10795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2" name="Rectangle 9"/>
          <p:cNvSpPr>
            <a:spLocks/>
          </p:cNvSpPr>
          <p:nvPr/>
        </p:nvSpPr>
        <p:spPr bwMode="auto">
          <a:xfrm>
            <a:off x="5522913" y="5284788"/>
            <a:ext cx="1079500" cy="457200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3" name="Rectangle 10"/>
          <p:cNvSpPr>
            <a:spLocks/>
          </p:cNvSpPr>
          <p:nvPr/>
        </p:nvSpPr>
        <p:spPr bwMode="auto">
          <a:xfrm>
            <a:off x="6589713" y="5284788"/>
            <a:ext cx="10795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4" name="Rectangle 11"/>
          <p:cNvSpPr>
            <a:spLocks/>
          </p:cNvSpPr>
          <p:nvPr/>
        </p:nvSpPr>
        <p:spPr bwMode="auto">
          <a:xfrm>
            <a:off x="7677150" y="5284788"/>
            <a:ext cx="1079500" cy="457200"/>
          </a:xfrm>
          <a:prstGeom prst="rect">
            <a:avLst/>
          </a:prstGeom>
          <a:solidFill>
            <a:srgbClr val="92D050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5" name="Rectangle 12"/>
          <p:cNvSpPr>
            <a:spLocks/>
          </p:cNvSpPr>
          <p:nvPr/>
        </p:nvSpPr>
        <p:spPr bwMode="auto">
          <a:xfrm>
            <a:off x="1455738" y="5334000"/>
            <a:ext cx="927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2012</a:t>
            </a:r>
          </a:p>
        </p:txBody>
      </p:sp>
      <p:sp>
        <p:nvSpPr>
          <p:cNvPr id="13326" name="Rectangle 13"/>
          <p:cNvSpPr>
            <a:spLocks/>
          </p:cNvSpPr>
          <p:nvPr/>
        </p:nvSpPr>
        <p:spPr bwMode="auto">
          <a:xfrm>
            <a:off x="2543175" y="5340350"/>
            <a:ext cx="927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2013</a:t>
            </a:r>
          </a:p>
        </p:txBody>
      </p:sp>
      <p:sp>
        <p:nvSpPr>
          <p:cNvPr id="13327" name="Rectangle 14"/>
          <p:cNvSpPr>
            <a:spLocks/>
          </p:cNvSpPr>
          <p:nvPr/>
        </p:nvSpPr>
        <p:spPr bwMode="auto">
          <a:xfrm>
            <a:off x="3603625" y="5326063"/>
            <a:ext cx="927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2014</a:t>
            </a:r>
          </a:p>
        </p:txBody>
      </p:sp>
      <p:sp>
        <p:nvSpPr>
          <p:cNvPr id="13328" name="Rectangle 15"/>
          <p:cNvSpPr>
            <a:spLocks/>
          </p:cNvSpPr>
          <p:nvPr/>
        </p:nvSpPr>
        <p:spPr bwMode="auto">
          <a:xfrm>
            <a:off x="4664075" y="5346700"/>
            <a:ext cx="927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2015</a:t>
            </a:r>
          </a:p>
        </p:txBody>
      </p:sp>
      <p:sp>
        <p:nvSpPr>
          <p:cNvPr id="13329" name="Rectangle 16"/>
          <p:cNvSpPr>
            <a:spLocks/>
          </p:cNvSpPr>
          <p:nvPr/>
        </p:nvSpPr>
        <p:spPr bwMode="auto">
          <a:xfrm>
            <a:off x="5695950" y="5346700"/>
            <a:ext cx="927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2016</a:t>
            </a:r>
          </a:p>
        </p:txBody>
      </p:sp>
      <p:sp>
        <p:nvSpPr>
          <p:cNvPr id="13330" name="Rectangle 17"/>
          <p:cNvSpPr>
            <a:spLocks/>
          </p:cNvSpPr>
          <p:nvPr/>
        </p:nvSpPr>
        <p:spPr bwMode="auto">
          <a:xfrm>
            <a:off x="6789738" y="5334000"/>
            <a:ext cx="927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2017</a:t>
            </a:r>
          </a:p>
        </p:txBody>
      </p:sp>
      <p:sp>
        <p:nvSpPr>
          <p:cNvPr id="13331" name="Rectangle 18"/>
          <p:cNvSpPr>
            <a:spLocks/>
          </p:cNvSpPr>
          <p:nvPr/>
        </p:nvSpPr>
        <p:spPr bwMode="auto">
          <a:xfrm>
            <a:off x="7891463" y="5334000"/>
            <a:ext cx="927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2018</a:t>
            </a:r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6705600" y="5094288"/>
            <a:ext cx="206375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33" name="Rectangle 20"/>
          <p:cNvSpPr>
            <a:spLocks/>
          </p:cNvSpPr>
          <p:nvPr/>
        </p:nvSpPr>
        <p:spPr bwMode="auto">
          <a:xfrm>
            <a:off x="6096000" y="4732608"/>
            <a:ext cx="2070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rgbClr val="00B0F0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MOLLER  </a:t>
            </a:r>
            <a:endParaRPr lang="en-US" sz="1800" dirty="0">
              <a:solidFill>
                <a:srgbClr val="00B0F0"/>
              </a:solidFill>
              <a:latin typeface="Calibri" pitchFamily="34" charset="0"/>
              <a:ea typeface="ＭＳ Ｐゴシック" charset="-128"/>
              <a:sym typeface="Calibri" pitchFamily="34" charset="0"/>
            </a:endParaRPr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>
            <a:off x="5715000" y="5094288"/>
            <a:ext cx="1981200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8263" y="5875338"/>
            <a:ext cx="8966200" cy="914400"/>
            <a:chOff x="0" y="0"/>
            <a:chExt cx="5647" cy="576"/>
          </a:xfrm>
        </p:grpSpPr>
        <p:sp>
          <p:nvSpPr>
            <p:cNvPr id="13338" name="Line 22"/>
            <p:cNvSpPr>
              <a:spLocks noChangeShapeType="1"/>
            </p:cNvSpPr>
            <p:nvPr/>
          </p:nvSpPr>
          <p:spPr bwMode="auto">
            <a:xfrm>
              <a:off x="31" y="294"/>
              <a:ext cx="5597" cy="0"/>
            </a:xfrm>
            <a:prstGeom prst="line">
              <a:avLst/>
            </a:prstGeom>
            <a:noFill/>
            <a:ln w="92075">
              <a:solidFill>
                <a:srgbClr val="00279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9" name="Rectangle 23"/>
            <p:cNvSpPr>
              <a:spLocks/>
            </p:cNvSpPr>
            <p:nvPr/>
          </p:nvSpPr>
          <p:spPr bwMode="auto">
            <a:xfrm>
              <a:off x="1875" y="248"/>
              <a:ext cx="2480" cy="1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80000"/>
                </a:lnSpc>
              </a:pPr>
              <a:r>
                <a:rPr lang="en-US" sz="1400">
                  <a:solidFill>
                    <a:srgbClr val="339966"/>
                  </a:solidFill>
                  <a:latin typeface="Century Schoolbook" pitchFamily="18" charset="0"/>
                  <a:ea typeface="ＭＳ Ｐゴシック" charset="-128"/>
                  <a:sym typeface="Century Schoolbook" pitchFamily="18" charset="0"/>
                </a:rPr>
                <a:t> </a:t>
              </a:r>
              <a:r>
                <a:rPr lang="en-US" sz="1200">
                  <a:solidFill>
                    <a:srgbClr val="339966"/>
                  </a:solidFill>
                  <a:latin typeface="Century Schoolbook" pitchFamily="18" charset="0"/>
                  <a:ea typeface="ＭＳ Ｐゴシック" charset="-128"/>
                  <a:sym typeface="Century Schoolbook" pitchFamily="18" charset="0"/>
                </a:rPr>
                <a:t>Thomas Jefferson National Accelerator Facility</a:t>
              </a:r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516" y="42"/>
              <a:ext cx="1131" cy="470"/>
              <a:chOff x="0" y="0"/>
              <a:chExt cx="1130" cy="469"/>
            </a:xfrm>
          </p:grpSpPr>
          <p:sp>
            <p:nvSpPr>
              <p:cNvPr id="13347" name="Rectangle 24"/>
              <p:cNvSpPr>
                <a:spLocks/>
              </p:cNvSpPr>
              <p:nvPr/>
            </p:nvSpPr>
            <p:spPr bwMode="auto">
              <a:xfrm>
                <a:off x="0" y="0"/>
                <a:ext cx="1130" cy="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3348" name="Picture 2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1130" cy="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0" y="0"/>
              <a:ext cx="1012" cy="576"/>
              <a:chOff x="0" y="0"/>
              <a:chExt cx="1012" cy="576"/>
            </a:xfrm>
          </p:grpSpPr>
          <p:sp>
            <p:nvSpPr>
              <p:cNvPr id="13345" name="Rectangle 27"/>
              <p:cNvSpPr>
                <a:spLocks/>
              </p:cNvSpPr>
              <p:nvPr/>
            </p:nvSpPr>
            <p:spPr bwMode="auto">
              <a:xfrm>
                <a:off x="0" y="0"/>
                <a:ext cx="101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3346" name="Picture 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1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1123" y="59"/>
              <a:ext cx="597" cy="499"/>
              <a:chOff x="0" y="0"/>
              <a:chExt cx="597" cy="498"/>
            </a:xfrm>
          </p:grpSpPr>
          <p:sp>
            <p:nvSpPr>
              <p:cNvPr id="13343" name="Rectangle 30"/>
              <p:cNvSpPr>
                <a:spLocks/>
              </p:cNvSpPr>
              <p:nvPr/>
            </p:nvSpPr>
            <p:spPr bwMode="auto">
              <a:xfrm>
                <a:off x="0" y="0"/>
                <a:ext cx="597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3344" name="Picture 31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597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336" name="Rectangle 34"/>
          <p:cNvSpPr>
            <a:spLocks/>
          </p:cNvSpPr>
          <p:nvPr/>
        </p:nvSpPr>
        <p:spPr bwMode="auto">
          <a:xfrm>
            <a:off x="5727700" y="762000"/>
            <a:ext cx="3403600" cy="426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>
              <a:buClr>
                <a:srgbClr val="0070C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    Fundamental  electroweak  	e-e   coupling</a:t>
            </a:r>
          </a:p>
          <a:p>
            <a:pPr algn="l">
              <a:buClr>
                <a:srgbClr val="0070C0"/>
              </a:buClr>
              <a:buSzPct val="100000"/>
              <a:buFont typeface="Arial" pitchFamily="34" charset="0"/>
              <a:buChar char="•"/>
            </a:pPr>
            <a:endParaRPr lang="en-US" sz="1800" dirty="0">
              <a:solidFill>
                <a:srgbClr val="0070C0"/>
              </a:solidFill>
              <a:latin typeface="Calibri" pitchFamily="34" charset="0"/>
              <a:ea typeface="ＭＳ Ｐゴシック" charset="-128"/>
              <a:sym typeface="Calibri" pitchFamily="34" charset="0"/>
            </a:endParaRPr>
          </a:p>
          <a:p>
            <a:pPr algn="l">
              <a:buClr>
                <a:srgbClr val="0070C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    4th generation parity </a:t>
            </a:r>
            <a:r>
              <a:rPr lang="en-US" sz="1800" dirty="0" err="1">
                <a:solidFill>
                  <a:srgbClr val="0070C0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expt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; exploit steady improvements in technical capabilities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ＭＳ Ｐゴシック" charset="-128"/>
              <a:sym typeface="Calibri" pitchFamily="34" charset="0"/>
            </a:endParaRP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alibri" pitchFamily="34" charset="0"/>
              <a:ea typeface="ＭＳ Ｐゴシック" charset="-128"/>
              <a:sym typeface="Calibri" pitchFamily="34" charset="0"/>
            </a:endParaRPr>
          </a:p>
          <a:p>
            <a:pPr algn="l">
              <a:buClr>
                <a:srgbClr val="00B05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   </a:t>
            </a:r>
            <a:r>
              <a:rPr lang="en-US" altLang="ja-JP" sz="1800" dirty="0" smtClean="0">
                <a:solidFill>
                  <a:srgbClr val="00B050"/>
                </a:solidFill>
                <a:latin typeface="Calibri" pitchFamily="34" charset="0"/>
                <a:sym typeface="Calibri" pitchFamily="34" charset="0"/>
              </a:rPr>
              <a:t>A </a:t>
            </a:r>
            <a:r>
              <a:rPr lang="en-US" altLang="ja-JP" sz="1800" dirty="0">
                <a:solidFill>
                  <a:srgbClr val="00B050"/>
                </a:solidFill>
                <a:latin typeface="Calibri" pitchFamily="34" charset="0"/>
                <a:sym typeface="Calibri" pitchFamily="34" charset="0"/>
              </a:rPr>
              <a:t>Rating,  344 days </a:t>
            </a:r>
            <a:r>
              <a:rPr lang="en-US" altLang="ja-JP" sz="1800" dirty="0" smtClean="0">
                <a:solidFill>
                  <a:srgbClr val="00B050"/>
                </a:solidFill>
                <a:latin typeface="Calibri" pitchFamily="34" charset="0"/>
                <a:sym typeface="Calibri" pitchFamily="34" charset="0"/>
              </a:rPr>
              <a:t>approved</a:t>
            </a:r>
            <a:endParaRPr lang="en-US" altLang="ja-JP" sz="1800" dirty="0">
              <a:solidFill>
                <a:schemeClr val="tx1"/>
              </a:solidFill>
              <a:latin typeface="Calibri" pitchFamily="34" charset="0"/>
              <a:sym typeface="Calibri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alibri" pitchFamily="34" charset="0"/>
              <a:sym typeface="Calibri" pitchFamily="34" charset="0"/>
            </a:endParaRPr>
          </a:p>
          <a:p>
            <a:pPr algn="l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  Very  favorable   Director</a:t>
            </a:r>
            <a:r>
              <a:rPr lang="ja-JP" altLang="en-US" sz="1800">
                <a:solidFill>
                  <a:schemeClr val="tx1"/>
                </a:solidFill>
                <a:latin typeface="Arial" pitchFamily="34" charset="0"/>
                <a:ea typeface="ＭＳ Ｐゴシック" charset="-128"/>
                <a:sym typeface="Calibri" pitchFamily="34" charset="0"/>
              </a:rPr>
              <a:t>’</a:t>
            </a:r>
            <a:r>
              <a:rPr lang="en-US" altLang="ja-JP" sz="1800" dirty="0">
                <a:solidFill>
                  <a:schemeClr val="tx1"/>
                </a:solidFill>
                <a:latin typeface="Calibri" pitchFamily="34" charset="0"/>
                <a:sym typeface="Calibri" pitchFamily="34" charset="0"/>
              </a:rPr>
              <a:t>s 	Review,  Jan 14-15, 2010</a:t>
            </a:r>
          </a:p>
          <a:p>
            <a:pPr algn="l">
              <a:buClr>
                <a:srgbClr val="FF0000"/>
              </a:buClr>
              <a:buSzPct val="100000"/>
              <a:buFont typeface="Arial" pitchFamily="34" charset="0"/>
              <a:buChar char="•"/>
            </a:pPr>
            <a:endParaRPr lang="en-US" sz="1800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algn="l">
              <a:buClr>
                <a:srgbClr val="FF000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Proposal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 submitted  to  DOE</a:t>
            </a:r>
          </a:p>
          <a:p>
            <a:pPr algn="l">
              <a:buClr>
                <a:srgbClr val="FF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		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Sept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2011</a:t>
            </a:r>
            <a:endParaRPr lang="en-US" sz="1600" dirty="0">
              <a:solidFill>
                <a:schemeClr val="tx1"/>
              </a:solidFill>
              <a:latin typeface="Calibri" pitchFamily="34" charset="0"/>
              <a:sym typeface="Calibri" pitchFamily="34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  </a:t>
            </a:r>
          </a:p>
        </p:txBody>
      </p:sp>
      <p:sp>
        <p:nvSpPr>
          <p:cNvPr id="13337" name="Rectangle 35"/>
          <p:cNvSpPr>
            <a:spLocks/>
          </p:cNvSpPr>
          <p:nvPr/>
        </p:nvSpPr>
        <p:spPr bwMode="auto">
          <a:xfrm>
            <a:off x="5597525" y="6537325"/>
            <a:ext cx="2984500" cy="254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sym typeface="Calibri" pitchFamily="34" charset="0"/>
              </a:rPr>
              <a:t>Robert Michaels,  Hall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8913" y="528554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562600" cy="8080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SOLID   in   Hall  A     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396875" y="534111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5713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01875" y="529189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89313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56113" y="528554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2913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89713" y="5285548"/>
            <a:ext cx="1066800" cy="457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77150" y="5285548"/>
            <a:ext cx="1066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8" name="TextBox 7"/>
          <p:cNvSpPr txBox="1">
            <a:spLocks noChangeArrowheads="1"/>
          </p:cNvSpPr>
          <p:nvPr/>
        </p:nvSpPr>
        <p:spPr bwMode="auto">
          <a:xfrm>
            <a:off x="1455738" y="533476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2012</a:t>
            </a:r>
          </a:p>
        </p:txBody>
      </p:sp>
      <p:sp>
        <p:nvSpPr>
          <p:cNvPr id="47119" name="TextBox 8"/>
          <p:cNvSpPr txBox="1">
            <a:spLocks noChangeArrowheads="1"/>
          </p:cNvSpPr>
          <p:nvPr/>
        </p:nvSpPr>
        <p:spPr bwMode="auto">
          <a:xfrm>
            <a:off x="2543175" y="534111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2013</a:t>
            </a:r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3603625" y="5326823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2014</a:t>
            </a:r>
          </a:p>
        </p:txBody>
      </p:sp>
      <p:sp>
        <p:nvSpPr>
          <p:cNvPr id="47121" name="TextBox 10"/>
          <p:cNvSpPr txBox="1">
            <a:spLocks noChangeArrowheads="1"/>
          </p:cNvSpPr>
          <p:nvPr/>
        </p:nvSpPr>
        <p:spPr bwMode="auto">
          <a:xfrm>
            <a:off x="4664075" y="5347461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2015</a:t>
            </a:r>
          </a:p>
        </p:txBody>
      </p:sp>
      <p:sp>
        <p:nvSpPr>
          <p:cNvPr id="47122" name="TextBox 11"/>
          <p:cNvSpPr txBox="1">
            <a:spLocks noChangeArrowheads="1"/>
          </p:cNvSpPr>
          <p:nvPr/>
        </p:nvSpPr>
        <p:spPr bwMode="auto">
          <a:xfrm>
            <a:off x="5695950" y="5347461"/>
            <a:ext cx="91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2016</a:t>
            </a:r>
          </a:p>
        </p:txBody>
      </p:sp>
      <p:sp>
        <p:nvSpPr>
          <p:cNvPr id="47123" name="TextBox 12"/>
          <p:cNvSpPr txBox="1">
            <a:spLocks noChangeArrowheads="1"/>
          </p:cNvSpPr>
          <p:nvPr/>
        </p:nvSpPr>
        <p:spPr bwMode="auto">
          <a:xfrm>
            <a:off x="6789738" y="533476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2017</a:t>
            </a:r>
          </a:p>
        </p:txBody>
      </p:sp>
      <p:sp>
        <p:nvSpPr>
          <p:cNvPr id="47124" name="TextBox 13"/>
          <p:cNvSpPr txBox="1">
            <a:spLocks noChangeArrowheads="1"/>
          </p:cNvSpPr>
          <p:nvPr/>
        </p:nvSpPr>
        <p:spPr bwMode="auto">
          <a:xfrm>
            <a:off x="7891463" y="5334761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2018</a:t>
            </a:r>
          </a:p>
        </p:txBody>
      </p:sp>
      <p:sp>
        <p:nvSpPr>
          <p:cNvPr id="47139" name="TextBox 50"/>
          <p:cNvSpPr txBox="1">
            <a:spLocks noChangeArrowheads="1"/>
          </p:cNvSpPr>
          <p:nvPr/>
        </p:nvSpPr>
        <p:spPr bwMode="auto">
          <a:xfrm>
            <a:off x="6738432" y="46482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SOLID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69836" y="5875360"/>
            <a:ext cx="8965422" cy="914400"/>
            <a:chOff x="-203405" y="4820585"/>
            <a:chExt cx="9222701" cy="753257"/>
          </a:xfrm>
          <a:noFill/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-152400" y="5205413"/>
              <a:ext cx="9140825" cy="0"/>
            </a:xfrm>
            <a:prstGeom prst="line">
              <a:avLst/>
            </a:prstGeom>
            <a:grpFill/>
            <a:ln w="92075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857887" y="5145685"/>
              <a:ext cx="4038600" cy="1419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1400" dirty="0">
                  <a:solidFill>
                    <a:srgbClr val="339966"/>
                  </a:solidFill>
                  <a:latin typeface="Century Schoolbook" pitchFamily="-60" charset="0"/>
                </a:rPr>
                <a:t> </a:t>
              </a:r>
              <a:r>
                <a:rPr lang="en-US" sz="1200" dirty="0">
                  <a:solidFill>
                    <a:srgbClr val="339966"/>
                  </a:solidFill>
                  <a:latin typeface="Century Schoolbook" pitchFamily="-60" charset="0"/>
                </a:rPr>
                <a:t>Thomas Jefferson National Accelerator Facility</a:t>
              </a:r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2572" y="4876799"/>
              <a:ext cx="1846724" cy="6143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 descr="NP-logo-Nl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03405" y="4820585"/>
              <a:ext cx="1652667" cy="7532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0563" y="4898894"/>
              <a:ext cx="976312" cy="652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 l="3403" t="14978" r="1875" b="4770"/>
          <a:stretch>
            <a:fillRect/>
          </a:stretch>
        </p:blipFill>
        <p:spPr bwMode="auto">
          <a:xfrm>
            <a:off x="56272" y="948396"/>
            <a:ext cx="4594276" cy="39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cxnSp>
        <p:nvCxnSpPr>
          <p:cNvPr id="60" name="Straight Connector 59"/>
          <p:cNvCxnSpPr/>
          <p:nvPr/>
        </p:nvCxnSpPr>
        <p:spPr>
          <a:xfrm>
            <a:off x="6457950" y="5041073"/>
            <a:ext cx="17526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66438" y="5029202"/>
            <a:ext cx="1657349" cy="1187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866244" y="679940"/>
            <a:ext cx="403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   Solenoid  Field,  Detectors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   Broad  Physics  Program:  		SIDIS,   Parity Violation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   3  A -rated experiments approved by 	PAC.  (+1 	cond. approved)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Project still at an early stage.  Has a large interest from Chinese collaborators. 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 Studies of design options, manpower, and costs continue this Fall.  Will plan for a Director’s review.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8964" y="6538797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 Michaels,  Hall 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301</Words>
  <Application>Microsoft Office PowerPoint</Application>
  <PresentationFormat>On-screen Show (4:3)</PresentationFormat>
  <Paragraphs>120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Future   in   Hall  A   at   JLab   </vt:lpstr>
      <vt:lpstr>Slide 2</vt:lpstr>
      <vt:lpstr>SuperBigBite  in Hall  A      </vt:lpstr>
      <vt:lpstr>MOLLER  Experiment  in   Hall  A</vt:lpstr>
      <vt:lpstr>SOLID   in   Hall  A     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</dc:creator>
  <cp:lastModifiedBy>rom</cp:lastModifiedBy>
  <cp:revision>172</cp:revision>
  <dcterms:created xsi:type="dcterms:W3CDTF">2011-06-01T18:15:06Z</dcterms:created>
  <dcterms:modified xsi:type="dcterms:W3CDTF">2011-10-18T15:29:29Z</dcterms:modified>
</cp:coreProperties>
</file>