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59" r:id="rId4"/>
    <p:sldId id="261" r:id="rId5"/>
    <p:sldId id="262" r:id="rId6"/>
    <p:sldId id="274" r:id="rId7"/>
    <p:sldId id="263" r:id="rId8"/>
    <p:sldId id="268" r:id="rId9"/>
    <p:sldId id="267" r:id="rId10"/>
    <p:sldId id="269" r:id="rId11"/>
    <p:sldId id="270" r:id="rId12"/>
    <p:sldId id="272" r:id="rId13"/>
    <p:sldId id="266" r:id="rId14"/>
    <p:sldId id="264" r:id="rId15"/>
    <p:sldId id="265" r:id="rId16"/>
    <p:sldId id="275" r:id="rId17"/>
    <p:sldId id="276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B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10/14/11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751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10/14/11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09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eimer\Documents\text\talk\NP-logo-Nlarge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1031704" cy="5402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10 October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Paul E. Reimer  SoLID Magnet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10 October 2011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Paul E. Reimer  SoLID Magnet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9.emf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allaweb.jlab.org/wiki/index.php/Meeting_solid_coll_2011_0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09800" y="29503"/>
            <a:ext cx="6934200" cy="1069975"/>
          </a:xfrm>
        </p:spPr>
        <p:txBody>
          <a:bodyPr/>
          <a:lstStyle/>
          <a:p>
            <a:r>
              <a:rPr lang="en-US" dirty="0" smtClean="0"/>
              <a:t>Searching  for a Solenoid for SoLID 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6400800" cy="4114800"/>
          </a:xfrm>
        </p:spPr>
        <p:txBody>
          <a:bodyPr/>
          <a:lstStyle/>
          <a:p>
            <a:r>
              <a:rPr lang="en-US" dirty="0" smtClean="0"/>
              <a:t>Paul E. Reimer</a:t>
            </a:r>
          </a:p>
          <a:p>
            <a:r>
              <a:rPr lang="en-US" dirty="0" smtClean="0"/>
              <a:t>Physics Division</a:t>
            </a:r>
          </a:p>
          <a:p>
            <a:r>
              <a:rPr lang="en-US" dirty="0" smtClean="0"/>
              <a:t>Argonne National Laboratory</a:t>
            </a:r>
          </a:p>
          <a:p>
            <a:r>
              <a:rPr lang="en-US" dirty="0" smtClean="0"/>
              <a:t>15 October 2011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Choice of coil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Progress in obtaining coil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Field maps</a:t>
            </a:r>
          </a:p>
          <a:p>
            <a:pPr marL="1085850" lvl="1" indent="-342900"/>
            <a:r>
              <a:rPr lang="en-US" dirty="0" smtClean="0"/>
              <a:t>Discussion of issues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19" y="1066800"/>
            <a:ext cx="501650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066800"/>
            <a:ext cx="1600200" cy="15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pectrometer, Shim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26667" r="38825" b="23333"/>
          <a:stretch/>
        </p:blipFill>
        <p:spPr>
          <a:xfrm rot="5400000">
            <a:off x="3032760" y="3337560"/>
            <a:ext cx="284988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Common end cap to fit SIDIS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2895600" cy="3810000"/>
          </a:xfrm>
        </p:spPr>
        <p:txBody>
          <a:bodyPr/>
          <a:lstStyle/>
          <a:p>
            <a:r>
              <a:rPr lang="en-US" dirty="0" smtClean="0"/>
              <a:t>EM calorimeter could not be mounted to rear wall of end cap</a:t>
            </a:r>
          </a:p>
          <a:p>
            <a:r>
              <a:rPr lang="en-US" dirty="0" smtClean="0"/>
              <a:t>Must be movable to match acceptance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6474" r="16368"/>
          <a:stretch/>
        </p:blipFill>
        <p:spPr>
          <a:xfrm>
            <a:off x="2992477" y="609600"/>
            <a:ext cx="6151523" cy="40005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486400" y="47244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PVDIS acceptance</a:t>
            </a:r>
          </a:p>
          <a:p>
            <a:r>
              <a:rPr lang="en-US" dirty="0" smtClean="0"/>
              <a:t>SIDIS acceptance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2" name="Curved Connector 11"/>
          <p:cNvCxnSpPr/>
          <p:nvPr/>
        </p:nvCxnSpPr>
        <p:spPr bwMode="auto">
          <a:xfrm rot="16200000" flipV="1">
            <a:off x="4596145" y="3896386"/>
            <a:ext cx="1143000" cy="914400"/>
          </a:xfrm>
          <a:prstGeom prst="curvedConnector3">
            <a:avLst>
              <a:gd name="adj1" fmla="val -64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urved Connector 15"/>
          <p:cNvCxnSpPr/>
          <p:nvPr/>
        </p:nvCxnSpPr>
        <p:spPr bwMode="auto">
          <a:xfrm rot="10800000">
            <a:off x="3657600" y="3581400"/>
            <a:ext cx="1981200" cy="1676400"/>
          </a:xfrm>
          <a:prstGeom prst="curvedConnector3">
            <a:avLst>
              <a:gd name="adj1" fmla="val 85219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7239000" y="1066800"/>
            <a:ext cx="1295400" cy="8382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Field in Cherenkov PMT region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CLEOV6TAIL1000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37" y="762000"/>
            <a:ext cx="7315200" cy="4150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17526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20-30 G</a:t>
            </a:r>
          </a:p>
          <a:p>
            <a:pPr marL="0" indent="0" algn="ctr">
              <a:buNone/>
            </a:pPr>
            <a:r>
              <a:rPr lang="en-US" dirty="0" smtClean="0"/>
              <a:t>Light Cherenkov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00600" y="18288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>90-150 G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>Heavy Cherenkov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EOV6CHSH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71" b="35204"/>
          <a:stretch/>
        </p:blipFill>
        <p:spPr>
          <a:xfrm>
            <a:off x="1862852" y="762000"/>
            <a:ext cx="6832699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Field in Cherenkov PMT region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17526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20-30 G</a:t>
            </a:r>
          </a:p>
          <a:p>
            <a:pPr marL="0" indent="0" algn="ctr">
              <a:buNone/>
            </a:pPr>
            <a:r>
              <a:rPr lang="en-US" dirty="0" smtClean="0"/>
              <a:t>Light Cherenkov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00600" y="18288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>10-30G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>Heavy Cherenkov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5029200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Shielding Cherenkov PMT’s is possible</a:t>
            </a:r>
          </a:p>
          <a:p>
            <a:r>
              <a:rPr lang="en-US" dirty="0" smtClean="0"/>
              <a:t>Should be done in 3d (Poisson with gap will give worst case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600" y="1219200"/>
            <a:ext cx="1828800" cy="1485900"/>
            <a:chOff x="452814" y="1551497"/>
            <a:chExt cx="1828800" cy="1485900"/>
          </a:xfrm>
        </p:grpSpPr>
        <p:sp>
          <p:nvSpPr>
            <p:cNvPr id="11" name="Oval 10"/>
            <p:cNvSpPr/>
            <p:nvPr/>
          </p:nvSpPr>
          <p:spPr bwMode="auto">
            <a:xfrm rot="21244465">
              <a:off x="1773916" y="2459716"/>
              <a:ext cx="342900" cy="342900"/>
            </a:xfrm>
            <a:prstGeom prst="ellipse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3232303" lon="21534993" rev="2449428"/>
              </a:camera>
              <a:lightRig rig="threePt" dir="t"/>
            </a:scene3d>
            <a:sp3d extrusionH="1270000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 bwMode="auto">
            <a:xfrm rot="10444465">
              <a:off x="452814" y="1551497"/>
              <a:ext cx="1828800" cy="1485900"/>
            </a:xfrm>
            <a:prstGeom prst="triangle">
              <a:avLst/>
            </a:prstGeom>
            <a:noFill/>
            <a:ln w="9525" cap="flat" cmpd="sng" algn="ctr">
              <a:solidFill>
                <a:srgbClr val="727CA3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686134" lon="20641150" rev="21013644"/>
              </a:camera>
              <a:lightRig rig="threePt" dir="t"/>
            </a:scene3d>
            <a:sp3d extrusionH="1270000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 rot="21244465">
              <a:off x="1779816" y="2455490"/>
              <a:ext cx="342900" cy="2286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7A202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71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SIDIS Target region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3048000" cy="1554163"/>
          </a:xfrm>
        </p:spPr>
        <p:txBody>
          <a:bodyPr/>
          <a:lstStyle/>
          <a:p>
            <a:r>
              <a:rPr lang="en-US" dirty="0" smtClean="0"/>
              <a:t>What is the field in the SIDIS Target region?</a:t>
            </a:r>
          </a:p>
          <a:p>
            <a:r>
              <a:rPr lang="en-US" dirty="0" smtClean="0"/>
              <a:t>What field can we stand?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CLEOV6TAIL0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0" r="9262" b="7378"/>
          <a:stretch/>
        </p:blipFill>
        <p:spPr>
          <a:xfrm>
            <a:off x="16241" y="762000"/>
            <a:ext cx="9105662" cy="366217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888018"/>
              </p:ext>
            </p:extLst>
          </p:nvPr>
        </p:nvGraphicFramePr>
        <p:xfrm>
          <a:off x="3429000" y="4419600"/>
          <a:ext cx="5465582" cy="2052320"/>
        </p:xfrm>
        <a:graphic>
          <a:graphicData uri="http://schemas.openxmlformats.org/drawingml/2006/table">
            <a:tbl>
              <a:tblPr/>
              <a:tblGrid>
                <a:gridCol w="589082"/>
                <a:gridCol w="589576"/>
                <a:gridCol w="1126252"/>
                <a:gridCol w="1058584"/>
                <a:gridCol w="1043504"/>
                <a:gridCol w="1058584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|B|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(cm)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(cm)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(G)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(G)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(G)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(G-cm)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-350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5.11E+01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5.11E+01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-350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-7.98E-01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5.11E+01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5.11E+01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2.55E+01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-350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-1.60E+00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5.11E+01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5.11E+01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5.11E+01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-350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-2.39E+00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5.10E+01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5.11E+01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7.66E+01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-350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-3.18E+00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5.10E+01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5.11E+01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1.02E+02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-350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-3.85E+00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5.09E+01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5.11E+01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1.27E+02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609600" y="4038600"/>
            <a:ext cx="838200" cy="3048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3400" y="2057400"/>
            <a:ext cx="2743200" cy="2286000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6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SIDIS Target region  Can it be shielded?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CLEOV6TAILPLATE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2" b="24041"/>
          <a:stretch/>
        </p:blipFill>
        <p:spPr>
          <a:xfrm>
            <a:off x="21393" y="2209800"/>
            <a:ext cx="4310540" cy="3704367"/>
          </a:xfrm>
          <a:prstGeom prst="rect">
            <a:avLst/>
          </a:prstGeom>
        </p:spPr>
      </p:pic>
      <p:pic>
        <p:nvPicPr>
          <p:cNvPr id="8" name="Picture 7" descr="CLEOV6TAIL65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71" b="17500"/>
          <a:stretch/>
        </p:blipFill>
        <p:spPr>
          <a:xfrm>
            <a:off x="4724400" y="2362200"/>
            <a:ext cx="3961987" cy="347747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r>
              <a:rPr lang="en-US" dirty="0" smtClean="0"/>
              <a:t>Both configurations cut field by factor of (approximately)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7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SIDIS Target region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 descr="CLEOV6TAIL1000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1" r="56114"/>
          <a:stretch/>
        </p:blipFill>
        <p:spPr>
          <a:xfrm>
            <a:off x="3505200" y="228600"/>
            <a:ext cx="5562600" cy="488072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3505200" cy="2514600"/>
          </a:xfrm>
        </p:spPr>
        <p:txBody>
          <a:bodyPr/>
          <a:lstStyle/>
          <a:p>
            <a:r>
              <a:rPr lang="en-US" dirty="0" smtClean="0"/>
              <a:t>Add compensating coil</a:t>
            </a:r>
          </a:p>
          <a:p>
            <a:r>
              <a:rPr lang="en-US" dirty="0" smtClean="0"/>
              <a:t>1kA-turn</a:t>
            </a:r>
          </a:p>
          <a:p>
            <a:endParaRPr lang="en-US" dirty="0"/>
          </a:p>
          <a:p>
            <a:r>
              <a:rPr lang="en-US" dirty="0" smtClean="0"/>
              <a:t>Reduce B to 5G </a:t>
            </a:r>
          </a:p>
          <a:p>
            <a:r>
              <a:rPr lang="en-US" dirty="0" smtClean="0"/>
              <a:t>Is this good enough?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5293464" y="3859180"/>
            <a:ext cx="533400" cy="381000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78044"/>
              </p:ext>
            </p:extLst>
          </p:nvPr>
        </p:nvGraphicFramePr>
        <p:xfrm>
          <a:off x="76200" y="4272280"/>
          <a:ext cx="5429662" cy="2052320"/>
        </p:xfrm>
        <a:graphic>
          <a:graphicData uri="http://schemas.openxmlformats.org/drawingml/2006/table">
            <a:tbl>
              <a:tblPr/>
              <a:tblGrid>
                <a:gridCol w="589082"/>
                <a:gridCol w="589576"/>
                <a:gridCol w="1075252"/>
                <a:gridCol w="1058584"/>
                <a:gridCol w="1058584"/>
                <a:gridCol w="1058584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Bz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|B|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(cm)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(cm)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(G)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(G)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(G)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(G-cm)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-350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4.88E+00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4.88E+00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-350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-7.79E-02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4.87E+00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4.87E+00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2.44E+00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-350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-1.56E-01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4.87E+00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4.87E+00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4.87E+00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-350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-2.33E-01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4.86E+00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4.87E+00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7.30E+00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-350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-3.10E-01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4.85E+00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4.86E+00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9.73E+00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-350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-3.85E-01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4.84E+00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4.85E+00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1.21E+01</a:t>
                      </a:r>
                    </a:p>
                  </a:txBody>
                  <a:tcPr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34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end cap splits open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image0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8838" r="5780" b="19200"/>
          <a:stretch/>
        </p:blipFill>
        <p:spPr>
          <a:xfrm>
            <a:off x="1371600" y="1295400"/>
            <a:ext cx="6883706" cy="49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73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Dear SoLID collaborators,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So far, we have been rather loosely organized.  At this point in time, it would be nice to establish a collaboration list with institutes and collaborators.  I am requesting that one person from each institution supply me with a list of collaborators from that institution, specifying each collaborators "level" (</a:t>
            </a:r>
            <a:r>
              <a:rPr lang="en-US" i="1" dirty="0"/>
              <a:t>e.g.  </a:t>
            </a:r>
            <a:r>
              <a:rPr lang="en-US" dirty="0"/>
              <a:t>Postdoc, Graduate Student, Undergraduate Student, Professor/Staff Scientist).  I would also like one person specified as the contact collaborator for that institution.  This list is useful to demonstrate to funding agencies the strength of our collaboration.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Thanks,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Paul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SoLID is planning on using the CLEO magnet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Discussions are underway on how and when to move the magnet to JLab</a:t>
            </a:r>
          </a:p>
          <a:p>
            <a:endParaRPr lang="en-US" dirty="0"/>
          </a:p>
          <a:p>
            <a:r>
              <a:rPr lang="en-US" dirty="0" smtClean="0"/>
              <a:t>Design options to be considered:</a:t>
            </a:r>
          </a:p>
          <a:p>
            <a:pPr lvl="1"/>
            <a:r>
              <a:rPr lang="en-US" dirty="0" smtClean="0"/>
              <a:t>SI/PV-DIS end cap differences</a:t>
            </a:r>
          </a:p>
          <a:p>
            <a:pPr lvl="1"/>
            <a:r>
              <a:rPr lang="en-US" dirty="0" smtClean="0"/>
              <a:t>Location of forward calorimeter readout</a:t>
            </a:r>
          </a:p>
          <a:p>
            <a:pPr lvl="1"/>
            <a:endParaRPr lang="en-US" dirty="0"/>
          </a:p>
          <a:p>
            <a:r>
              <a:rPr lang="en-US" dirty="0" smtClean="0"/>
              <a:t>Yoke design considerations</a:t>
            </a:r>
          </a:p>
          <a:p>
            <a:pPr lvl="1"/>
            <a:r>
              <a:rPr lang="en-US" dirty="0" smtClean="0"/>
              <a:t>Possible to shield PMT’s for Cherenkov at 30 G level</a:t>
            </a:r>
          </a:p>
          <a:p>
            <a:pPr lvl="1"/>
            <a:r>
              <a:rPr lang="en-US" dirty="0" smtClean="0"/>
              <a:t>Possible to shield SIDIS target w/ additional coil at 5 G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"/>
            <a:ext cx="1600200" cy="15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LEOV6TAIL1000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1" r="56114"/>
          <a:stretch/>
        </p:blipFill>
        <p:spPr>
          <a:xfrm>
            <a:off x="838200" y="4724400"/>
            <a:ext cx="1828800" cy="1604621"/>
          </a:xfrm>
          <a:prstGeom prst="rect">
            <a:avLst/>
          </a:prstGeom>
        </p:spPr>
      </p:pic>
      <p:pic>
        <p:nvPicPr>
          <p:cNvPr id="9" name="Picture 8" descr="CLEOV6CHSH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71" b="35204"/>
          <a:stretch/>
        </p:blipFill>
        <p:spPr>
          <a:xfrm>
            <a:off x="3886200" y="4648200"/>
            <a:ext cx="2819400" cy="1572133"/>
          </a:xfrm>
          <a:prstGeom prst="rect">
            <a:avLst/>
          </a:prstGeom>
        </p:spPr>
      </p:pic>
      <p:pic>
        <p:nvPicPr>
          <p:cNvPr id="10" name="Picture 9" descr="Spectrometer, Shim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26667" r="38825" b="23333"/>
          <a:stretch/>
        </p:blipFill>
        <p:spPr>
          <a:xfrm rot="5400000">
            <a:off x="5250872" y="1911928"/>
            <a:ext cx="1219200" cy="1662545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181600" y="3200400"/>
            <a:ext cx="3276600" cy="1257685"/>
            <a:chOff x="1143000" y="2209800"/>
            <a:chExt cx="7543800" cy="2895600"/>
          </a:xfrm>
        </p:grpSpPr>
        <p:pic>
          <p:nvPicPr>
            <p:cNvPr id="12" name="Picture 12" descr="Mod_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3000" y="2895600"/>
              <a:ext cx="5715000" cy="151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 bwMode="auto">
            <a:xfrm>
              <a:off x="6477000" y="2209800"/>
              <a:ext cx="609600" cy="2895600"/>
            </a:xfrm>
            <a:prstGeom prst="rect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21328166" lon="905023" rev="0"/>
              </a:camera>
              <a:lightRig rig="threePt" dir="t"/>
            </a:scene3d>
            <a:sp3d extrusionH="1270000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7696200" y="2971800"/>
              <a:ext cx="9906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600">
                  <a:solidFill>
                    <a:srgbClr val="000000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•"/>
                <a:defRPr sz="1400">
                  <a:solidFill>
                    <a:srgbClr val="000000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400">
                  <a:solidFill>
                    <a:srgbClr val="000000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US" sz="800" dirty="0" smtClean="0"/>
                <a:t>PMT</a:t>
              </a:r>
              <a:endParaRPr lang="en-US" sz="800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400800" y="3429000"/>
              <a:ext cx="256489" cy="256489"/>
            </a:xfrm>
            <a:prstGeom prst="ellipse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7200000" rev="0"/>
              </a:camera>
              <a:lightRig rig="threePt" dir="t"/>
            </a:scene3d>
            <a:sp3d extrusionH="1270000" contourW="12700">
              <a:contourClr>
                <a:srgbClr val="FFFF00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7467600" y="3276600"/>
              <a:ext cx="502920" cy="502920"/>
            </a:xfrm>
            <a:prstGeom prst="ellips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7200000" rev="0"/>
              </a:camera>
              <a:lightRig rig="threePt" dir="t"/>
            </a:scene3d>
            <a:sp3d extrusionH="1270000" contourW="12700">
              <a:contourClr>
                <a:srgbClr val="FFFF00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0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Comparison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143817"/>
              </p:ext>
            </p:extLst>
          </p:nvPr>
        </p:nvGraphicFramePr>
        <p:xfrm>
          <a:off x="457200" y="914400"/>
          <a:ext cx="8229600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185420">
                <a:tc rowSpan="2">
                  <a:txBody>
                    <a:bodyPr/>
                    <a:lstStyle/>
                    <a:p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0000"/>
                          </a:solidFill>
                        </a:rPr>
                        <a:t>BaBar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CLEO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ZEUS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CDF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Glue-X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New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Old SLAC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New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Cryostat Inner Radius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86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3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Whatever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we need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3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345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350cm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245cm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500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3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Central Field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1.49T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1.5T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1.8T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1.47T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3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Flux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Return Iron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3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Cool Icon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3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Variation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Current density with z?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2x more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end than central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4.2% more 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in end than central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40% more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end than central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3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Available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Probably Not??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Probably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Probably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Probably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One will be available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u="sng" dirty="0" smtClean="0">
                          <a:solidFill>
                            <a:srgbClr val="000090"/>
                          </a:solidFill>
                        </a:rPr>
                        <a:t>Wild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guess--$5M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Choice of Coil--considerations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/>
          <a:p>
            <a:r>
              <a:rPr lang="en-US" dirty="0" smtClean="0"/>
              <a:t>Can it do the physics?—At a reasonable cost?</a:t>
            </a:r>
          </a:p>
          <a:p>
            <a:pPr lvl="1"/>
            <a:r>
              <a:rPr lang="en-US" dirty="0" smtClean="0"/>
              <a:t>Significant work before the previous collaboration meeting</a:t>
            </a:r>
          </a:p>
          <a:p>
            <a:pPr lvl="1"/>
            <a:r>
              <a:rPr lang="en-US" dirty="0" smtClean="0"/>
              <a:t>Please see </a:t>
            </a:r>
            <a:r>
              <a:rPr lang="en-US" dirty="0"/>
              <a:t>slides from </a:t>
            </a:r>
            <a:r>
              <a:rPr lang="en-US" dirty="0" smtClean="0"/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Zhiwen</a:t>
            </a:r>
            <a:r>
              <a:rPr lang="en-US" sz="1800" b="1" dirty="0" smtClean="0">
                <a:solidFill>
                  <a:srgbClr val="FF0000"/>
                </a:solidFill>
              </a:rPr>
              <a:t> Zhao, Seamus Riordan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and Lorenzo </a:t>
            </a:r>
            <a:r>
              <a:rPr lang="en-US" sz="1800" b="1" dirty="0" err="1" smtClean="0">
                <a:solidFill>
                  <a:srgbClr val="FF0000"/>
                </a:solidFill>
              </a:rPr>
              <a:t>Zana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from the last collaboration meeting: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://hallaweb.jlab.org/wiki/index.php/</a:t>
            </a:r>
            <a:r>
              <a:rPr lang="en-US" dirty="0" smtClean="0">
                <a:hlinkClick r:id="rId2"/>
              </a:rPr>
              <a:t>Meeting_solid_coll_2011_06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Similar studies were done for SIDIS as well.</a:t>
            </a:r>
          </a:p>
          <a:p>
            <a:pPr lvl="1"/>
            <a:r>
              <a:rPr lang="en-US" dirty="0" smtClean="0"/>
              <a:t>All proposed magnet coils seem to be workable</a:t>
            </a:r>
          </a:p>
          <a:p>
            <a:r>
              <a:rPr lang="en-US" dirty="0" smtClean="0"/>
              <a:t>Is it likely to be available?</a:t>
            </a:r>
          </a:p>
          <a:p>
            <a:pPr lvl="1"/>
            <a:r>
              <a:rPr lang="en-US" dirty="0" smtClean="0"/>
              <a:t>Babar magnet going to b-factory?</a:t>
            </a:r>
          </a:p>
          <a:p>
            <a:r>
              <a:rPr lang="en-US" dirty="0" smtClean="0"/>
              <a:t>Design time</a:t>
            </a:r>
          </a:p>
          <a:p>
            <a:pPr lvl="1"/>
            <a:r>
              <a:rPr lang="en-US" dirty="0" smtClean="0"/>
              <a:t>Most work done around Babar coil</a:t>
            </a:r>
          </a:p>
          <a:p>
            <a:pPr lvl="1"/>
            <a:r>
              <a:rPr lang="en-US" dirty="0" smtClean="0"/>
              <a:t>CLEO coil is very similar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Babar_eugene_L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2057400"/>
            <a:ext cx="2471980" cy="1676400"/>
          </a:xfrm>
          <a:prstGeom prst="rect">
            <a:avLst/>
          </a:prstGeom>
        </p:spPr>
      </p:pic>
      <p:pic>
        <p:nvPicPr>
          <p:cNvPr id="9" name="Picture 8" descr="Babar_L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95" y="2057400"/>
            <a:ext cx="2471980" cy="1676400"/>
          </a:xfrm>
          <a:prstGeom prst="rect">
            <a:avLst/>
          </a:prstGeom>
        </p:spPr>
      </p:pic>
      <p:pic>
        <p:nvPicPr>
          <p:cNvPr id="10" name="Picture 9" descr="CDF_LD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20" y="2057400"/>
            <a:ext cx="2471980" cy="1676400"/>
          </a:xfrm>
          <a:prstGeom prst="rect">
            <a:avLst/>
          </a:prstGeom>
        </p:spPr>
      </p:pic>
      <p:pic>
        <p:nvPicPr>
          <p:cNvPr id="11" name="Picture 10" descr="Zeus_LD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95" y="2057400"/>
            <a:ext cx="247198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7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Magnet Comparison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601354"/>
              </p:ext>
            </p:extLst>
          </p:nvPr>
        </p:nvGraphicFramePr>
        <p:xfrm>
          <a:off x="457200" y="762000"/>
          <a:ext cx="8229600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185420">
                <a:tc rowSpan="2">
                  <a:txBody>
                    <a:bodyPr/>
                    <a:lstStyle/>
                    <a:p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0000"/>
                          </a:solidFill>
                        </a:rPr>
                        <a:t>BaBar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CLEO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ZEUS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CDF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Glue-X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New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Old SLAC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New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Cryostat Inner Radius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86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Whatever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we need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345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350cm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245cm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500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Central Field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1.49T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1.5T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1.8T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1.47T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Flux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Return Iron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Cool Icon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Variation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Current density with z?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2x more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end than central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4.2% more 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in end than central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40% more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end than central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Available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Probably Not??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Probably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Probably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Probably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One will be available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u="sng" dirty="0" smtClean="0">
                          <a:solidFill>
                            <a:srgbClr val="000090"/>
                          </a:solidFill>
                        </a:rPr>
                        <a:t>Wild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guess--$5M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Brick">
                      <a:fgClr>
                        <a:srgbClr val="FF0000"/>
                      </a:fgClr>
                      <a:bgClr>
                        <a:srgbClr val="FFF5BF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8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Obtaining the CLEO coil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1"/>
            <a:ext cx="3733800" cy="3276600"/>
          </a:xfrm>
        </p:spPr>
        <p:txBody>
          <a:bodyPr/>
          <a:lstStyle/>
          <a:p>
            <a:r>
              <a:rPr lang="en-US" dirty="0" smtClean="0"/>
              <a:t>We (Paul Souder) have begun discussions with Cornell faculty on the possibility of moving the magnet</a:t>
            </a:r>
          </a:p>
          <a:p>
            <a:r>
              <a:rPr lang="en-US" dirty="0" smtClean="0"/>
              <a:t>Possible in 2013 CESR summer shutdown</a:t>
            </a:r>
          </a:p>
          <a:p>
            <a:pPr lvl="1"/>
            <a:r>
              <a:rPr lang="en-US" dirty="0" smtClean="0"/>
              <a:t>This is SOON!</a:t>
            </a:r>
          </a:p>
          <a:p>
            <a:pPr lvl="1"/>
            <a:r>
              <a:rPr lang="en-US" dirty="0" smtClean="0"/>
              <a:t>Where could we store the coil at JLab???)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28600"/>
            <a:ext cx="5016500" cy="33909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3627437"/>
            <a:ext cx="8763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/>
              <a:t>How much will this move cost?</a:t>
            </a:r>
          </a:p>
          <a:p>
            <a:pPr lvl="1"/>
            <a:r>
              <a:rPr lang="en-US" dirty="0" smtClean="0"/>
              <a:t>What level of CD* do we need from DOE to obtain money to pay for this?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to start Laboratory-to-Laboratory discussions now, rather than collaborator-to-collaborator as we are currently doing</a:t>
            </a:r>
          </a:p>
          <a:p>
            <a:pPr lvl="1"/>
            <a:r>
              <a:rPr lang="en-US" sz="1800" b="1" dirty="0" smtClean="0"/>
              <a:t>Point person </a:t>
            </a:r>
            <a:r>
              <a:rPr lang="en-US" dirty="0" smtClean="0"/>
              <a:t>(Rolf </a:t>
            </a:r>
            <a:r>
              <a:rPr lang="en-US" dirty="0" err="1" smtClean="0"/>
              <a:t>Ent</a:t>
            </a:r>
            <a:r>
              <a:rPr lang="en-US" dirty="0" smtClean="0"/>
              <a:t>???)</a:t>
            </a:r>
          </a:p>
          <a:p>
            <a:pPr lvl="1"/>
            <a:r>
              <a:rPr lang="en-US" dirty="0" smtClean="0"/>
              <a:t>For a DOE review:</a:t>
            </a:r>
          </a:p>
          <a:p>
            <a:pPr lvl="2"/>
            <a:r>
              <a:rPr lang="en-US" sz="1600" b="1" dirty="0" smtClean="0"/>
              <a:t>We need a cost estimate? </a:t>
            </a:r>
          </a:p>
          <a:p>
            <a:pPr lvl="2"/>
            <a:r>
              <a:rPr lang="en-US" sz="1600" b="1" dirty="0" smtClean="0"/>
              <a:t>Do we need a letter giving a firm commitment from CLEO/Cornell?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1251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Yoke Considerations/Field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</a:t>
            </a:r>
            <a:r>
              <a:rPr lang="en-US" dirty="0" err="1" smtClean="0"/>
              <a:t>Calo</a:t>
            </a:r>
            <a:r>
              <a:rPr lang="en-US" dirty="0" smtClean="0"/>
              <a:t> readout</a:t>
            </a:r>
          </a:p>
          <a:p>
            <a:r>
              <a:rPr lang="en-US" dirty="0" smtClean="0"/>
              <a:t>Differences in SI/PV-DIS detector packages</a:t>
            </a:r>
          </a:p>
          <a:p>
            <a:r>
              <a:rPr lang="en-US" dirty="0" smtClean="0"/>
              <a:t>Cherenkov PMT—shielding from magnetic field</a:t>
            </a:r>
          </a:p>
          <a:p>
            <a:r>
              <a:rPr lang="en-US" dirty="0" smtClean="0"/>
              <a:t>SIDIS polarized target—shielding from magnetic field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3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205"/>
            <a:ext cx="8229600" cy="715962"/>
          </a:xfrm>
        </p:spPr>
        <p:txBody>
          <a:bodyPr/>
          <a:lstStyle/>
          <a:p>
            <a:r>
              <a:rPr lang="en-US" dirty="0" smtClean="0"/>
              <a:t>Size of End Cap—Calorimeter Readout Location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12" descr="Mod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5715000" cy="151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1"/>
          <p:cNvSpPr/>
          <p:nvPr/>
        </p:nvSpPr>
        <p:spPr>
          <a:xfrm>
            <a:off x="1143000" y="685800"/>
            <a:ext cx="2180219" cy="478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Typical </a:t>
            </a:r>
            <a:r>
              <a:rPr lang="en-US" sz="1600" dirty="0" err="1" smtClean="0">
                <a:solidFill>
                  <a:schemeClr val="bg1"/>
                </a:solidFill>
              </a:rPr>
              <a:t>Shashlik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err="1" smtClean="0">
                <a:solidFill>
                  <a:schemeClr val="bg1"/>
                </a:solidFill>
              </a:rPr>
              <a:t>Polyakov</a:t>
            </a:r>
            <a:r>
              <a:rPr lang="en-US" sz="1100" dirty="0" smtClean="0">
                <a:solidFill>
                  <a:schemeClr val="bg1"/>
                </a:solidFill>
              </a:rPr>
              <a:t>, COMPASS Talk, 2010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6172200" y="1066800"/>
            <a:ext cx="502920" cy="50292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7200000" rev="0"/>
            </a:camera>
            <a:lightRig rig="threePt" dir="t"/>
          </a:scene3d>
          <a:sp3d extrusionH="1270000" contourW="12700">
            <a:contourClr>
              <a:srgbClr val="FFFF00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924800" y="152400"/>
            <a:ext cx="609600" cy="289560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1328166" lon="905023" rev="0"/>
            </a:camera>
            <a:lightRig rig="threePt" dir="t"/>
          </a:scene3d>
          <a:sp3d extrusionH="1270000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533400"/>
            <a:ext cx="990600" cy="457200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PMT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 rot="16200000">
            <a:off x="7658100" y="14097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>Flux Return</a:t>
            </a:r>
            <a:endParaRPr lang="en-US" dirty="0"/>
          </a:p>
        </p:txBody>
      </p:sp>
      <p:sp>
        <p:nvSpPr>
          <p:cNvPr id="21" name="矩形 11"/>
          <p:cNvSpPr/>
          <p:nvPr/>
        </p:nvSpPr>
        <p:spPr>
          <a:xfrm>
            <a:off x="1143000" y="2895600"/>
            <a:ext cx="2180219" cy="478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Typical </a:t>
            </a:r>
            <a:r>
              <a:rPr lang="en-US" sz="1600" dirty="0" err="1" smtClean="0">
                <a:solidFill>
                  <a:schemeClr val="bg1"/>
                </a:solidFill>
              </a:rPr>
              <a:t>Shashlik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err="1" smtClean="0">
                <a:solidFill>
                  <a:schemeClr val="bg1"/>
                </a:solidFill>
              </a:rPr>
              <a:t>Polyakov</a:t>
            </a:r>
            <a:r>
              <a:rPr lang="en-US" sz="1100" dirty="0" smtClean="0">
                <a:solidFill>
                  <a:schemeClr val="bg1"/>
                </a:solidFill>
              </a:rPr>
              <a:t>, COMPASS Talk, 2010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 rot="16200000">
            <a:off x="6210300" y="24765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>Flux Return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143000" y="2209800"/>
            <a:ext cx="7543800" cy="2895600"/>
            <a:chOff x="1143000" y="2209800"/>
            <a:chExt cx="7543800" cy="2895600"/>
          </a:xfrm>
        </p:grpSpPr>
        <p:pic>
          <p:nvPicPr>
            <p:cNvPr id="20" name="Picture 12" descr="Mod_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2895600"/>
              <a:ext cx="5715000" cy="151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 bwMode="auto">
            <a:xfrm>
              <a:off x="6477000" y="2209800"/>
              <a:ext cx="609600" cy="2895600"/>
            </a:xfrm>
            <a:prstGeom prst="rect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21328166" lon="905023" rev="0"/>
              </a:camera>
              <a:lightRig rig="threePt" dir="t"/>
            </a:scene3d>
            <a:sp3d extrusionH="1270000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 bwMode="auto">
            <a:xfrm>
              <a:off x="7696200" y="2971800"/>
              <a:ext cx="9906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600">
                  <a:solidFill>
                    <a:srgbClr val="000000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•"/>
                <a:defRPr sz="1400">
                  <a:solidFill>
                    <a:srgbClr val="000000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400">
                  <a:solidFill>
                    <a:srgbClr val="000000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US" dirty="0" smtClean="0"/>
                <a:t>PMT</a:t>
              </a:r>
              <a:endParaRPr lang="en-US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6400800" y="3429000"/>
              <a:ext cx="256489" cy="256489"/>
            </a:xfrm>
            <a:prstGeom prst="ellipse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7200000" rev="0"/>
              </a:camera>
              <a:lightRig rig="threePt" dir="t"/>
            </a:scene3d>
            <a:sp3d extrusionH="1270000" contourW="12700">
              <a:contourClr>
                <a:srgbClr val="FFFF00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7467600" y="3276600"/>
              <a:ext cx="502920" cy="502920"/>
            </a:xfrm>
            <a:prstGeom prst="ellips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7200000" rev="0"/>
              </a:camera>
              <a:lightRig rig="threePt" dir="t"/>
            </a:scene3d>
            <a:sp3d extrusionH="1270000" contourW="12700">
              <a:contourClr>
                <a:srgbClr val="FFFF00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54913" t="15828" b="51154"/>
          <a:stretch/>
        </p:blipFill>
        <p:spPr>
          <a:xfrm>
            <a:off x="24973" y="4191000"/>
            <a:ext cx="3566181" cy="2666147"/>
          </a:xfrm>
          <a:prstGeom prst="rect">
            <a:avLst/>
          </a:prstGeom>
        </p:spPr>
      </p:pic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3276600" y="4648200"/>
            <a:ext cx="54864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Place PMT’s in- or outside of flux return</a:t>
            </a:r>
          </a:p>
          <a:p>
            <a:pPr lvl="1"/>
            <a:r>
              <a:rPr lang="en-US" dirty="0" smtClean="0"/>
              <a:t>Magnetic field</a:t>
            </a:r>
          </a:p>
          <a:p>
            <a:pPr lvl="1"/>
            <a:r>
              <a:rPr lang="en-US" dirty="0" smtClean="0"/>
              <a:t>Servicing</a:t>
            </a:r>
          </a:p>
          <a:p>
            <a:pPr lvl="1"/>
            <a:r>
              <a:rPr lang="en-US" dirty="0" smtClean="0"/>
              <a:t>SI/PV DIS reconfiguration</a:t>
            </a:r>
          </a:p>
          <a:p>
            <a:pPr lvl="1"/>
            <a:r>
              <a:rPr lang="en-US" dirty="0" smtClean="0"/>
              <a:t>Light guide cost/holes in flux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2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75899">
            <a:off x="1537717" y="329395"/>
            <a:ext cx="2159990" cy="3933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PVDIS 2.10m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7432" t="15828" b="15386"/>
          <a:stretch/>
        </p:blipFill>
        <p:spPr>
          <a:xfrm>
            <a:off x="0" y="865588"/>
            <a:ext cx="4203168" cy="4717384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 bwMode="auto">
          <a:xfrm rot="4917933">
            <a:off x="2361467" y="68903"/>
            <a:ext cx="530863" cy="1690997"/>
          </a:xfrm>
          <a:prstGeom prst="leftBrac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312089" y="152400"/>
            <a:ext cx="4831911" cy="5397414"/>
            <a:chOff x="4312088" y="1460586"/>
            <a:chExt cx="4831911" cy="53974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28073" t="15468" b="15746"/>
            <a:stretch/>
          </p:blipFill>
          <p:spPr>
            <a:xfrm>
              <a:off x="4312088" y="2140616"/>
              <a:ext cx="4831911" cy="4717384"/>
            </a:xfrm>
            <a:prstGeom prst="rect">
              <a:avLst/>
            </a:prstGeom>
          </p:spPr>
        </p:pic>
        <p:sp>
          <p:nvSpPr>
            <p:cNvPr id="14" name="Left Brace 13"/>
            <p:cNvSpPr/>
            <p:nvPr/>
          </p:nvSpPr>
          <p:spPr bwMode="auto">
            <a:xfrm rot="4917933">
              <a:off x="7238266" y="1211902"/>
              <a:ext cx="530863" cy="1690997"/>
            </a:xfrm>
            <a:prstGeom prst="leftBrac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 rot="21275899">
              <a:off x="6492958" y="1460586"/>
              <a:ext cx="1910807" cy="429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600">
                  <a:solidFill>
                    <a:srgbClr val="000000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•"/>
                <a:defRPr sz="1400">
                  <a:solidFill>
                    <a:srgbClr val="000000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400">
                  <a:solidFill>
                    <a:srgbClr val="000000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US" dirty="0" smtClean="0"/>
                <a:t>SIDIS 2.80m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2162"/>
          </a:xfrm>
        </p:spPr>
        <p:txBody>
          <a:bodyPr/>
          <a:lstStyle/>
          <a:p>
            <a:r>
              <a:rPr lang="en-US" dirty="0" smtClean="0"/>
              <a:t>Different End Cap Detector Packages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0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return for PVDIS and SIDIS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October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SoLID Magnet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Spectrometer, No Shim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7" t="23526" r="29974" b="26474"/>
          <a:stretch/>
        </p:blipFill>
        <p:spPr>
          <a:xfrm rot="5400000">
            <a:off x="762000" y="2209800"/>
            <a:ext cx="3352800" cy="4572000"/>
          </a:xfrm>
          <a:prstGeom prst="rect">
            <a:avLst/>
          </a:prstGeom>
        </p:spPr>
      </p:pic>
      <p:pic>
        <p:nvPicPr>
          <p:cNvPr id="8" name="Picture 7" descr="Spectrometer, Shi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26667" r="38825" b="23333"/>
          <a:stretch/>
        </p:blipFill>
        <p:spPr>
          <a:xfrm rot="5400000">
            <a:off x="5001491" y="2029691"/>
            <a:ext cx="3505200" cy="477981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5720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PVDIS</a:t>
            </a:r>
          </a:p>
          <a:p>
            <a:r>
              <a:rPr lang="en-US" dirty="0" smtClean="0"/>
              <a:t>Attach EM </a:t>
            </a:r>
            <a:r>
              <a:rPr lang="en-US" dirty="0" err="1" smtClean="0"/>
              <a:t>calo</a:t>
            </a:r>
            <a:r>
              <a:rPr lang="en-US" dirty="0" smtClean="0"/>
              <a:t> to back wall</a:t>
            </a:r>
          </a:p>
          <a:p>
            <a:r>
              <a:rPr lang="en-US" dirty="0" smtClean="0"/>
              <a:t>Readout outside of magnet w/light guides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48200" y="8382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>SIDIS</a:t>
            </a:r>
          </a:p>
          <a:p>
            <a:r>
              <a:rPr lang="en-US" dirty="0" smtClean="0"/>
              <a:t>Add “shim” or “donut” for additional detector space</a:t>
            </a:r>
          </a:p>
          <a:p>
            <a:r>
              <a:rPr lang="en-US" dirty="0" smtClean="0"/>
              <a:t>Possibly use shim to house heavy gas Cherenkov—would require 2</a:t>
            </a:r>
            <a:r>
              <a:rPr lang="en-US" baseline="30000" dirty="0" smtClean="0"/>
              <a:t>nd</a:t>
            </a:r>
            <a:r>
              <a:rPr lang="en-US" dirty="0" smtClean="0"/>
              <a:t> shim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0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gonneBlue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ArgonneBlue.potx</Template>
  <TotalTime>1153</TotalTime>
  <Words>1238</Words>
  <Application>Microsoft Macintosh PowerPoint</Application>
  <PresentationFormat>On-screen Show (4:3)</PresentationFormat>
  <Paragraphs>361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ArgonneBlue</vt:lpstr>
      <vt:lpstr>Searching  for a Solenoid for SoLID </vt:lpstr>
      <vt:lpstr>Magnet Comparison</vt:lpstr>
      <vt:lpstr>Choice of Coil--considerations</vt:lpstr>
      <vt:lpstr>Magnet Comparison</vt:lpstr>
      <vt:lpstr>Obtaining the CLEO coil</vt:lpstr>
      <vt:lpstr>Magnet Yoke Considerations/Field Maps</vt:lpstr>
      <vt:lpstr>Size of End Cap—Calorimeter Readout Location</vt:lpstr>
      <vt:lpstr>Different End Cap Detector Packages</vt:lpstr>
      <vt:lpstr>Flux return for PVDIS and SIDIS</vt:lpstr>
      <vt:lpstr>Common end cap to fit SIDIS</vt:lpstr>
      <vt:lpstr>Field in Cherenkov PMT region</vt:lpstr>
      <vt:lpstr>Field in Cherenkov PMT region</vt:lpstr>
      <vt:lpstr>SIDIS Target region field</vt:lpstr>
      <vt:lpstr>SIDIS Target region  Can it be shielded?</vt:lpstr>
      <vt:lpstr>SIDIS Target region</vt:lpstr>
      <vt:lpstr>Remember the end cap splits open </vt:lpstr>
      <vt:lpstr>Who are we?</vt:lpstr>
      <vt:lpstr>Conclusions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reimer</dc:creator>
  <cp:lastModifiedBy>Paul E Reimer</cp:lastModifiedBy>
  <cp:revision>63</cp:revision>
  <dcterms:created xsi:type="dcterms:W3CDTF">2010-08-04T19:01:14Z</dcterms:created>
  <dcterms:modified xsi:type="dcterms:W3CDTF">2011-10-14T20:46:50Z</dcterms:modified>
</cp:coreProperties>
</file>