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EE311-7956-3942-83E3-49DAD968AC4C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2CE2-528D-0648-A1D9-FD339BF8C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411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A9211-156D-7843-80C1-605EAA311BB7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62606-51D0-414F-9429-2D593278C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50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largest</a:t>
            </a:r>
            <a:r>
              <a:rPr lang="en-US" baseline="0" dirty="0" smtClean="0"/>
              <a:t> single university based experimental nuclear physics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62606-51D0-414F-9429-2D593278C0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3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A. Deshpande: Stony Brook Plans in SOLID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A. Deshpande: Stony Brook Plans in SOLID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A. Deshpande: Stony Brook Plans in SOLID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48158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636141"/>
            <a:ext cx="6965245" cy="913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23" y="1549200"/>
            <a:ext cx="7332697" cy="4368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0560" y="6472598"/>
            <a:ext cx="2369081" cy="365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10/14/11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372" y="6472598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  <a:latin typeface="Rage Italic" pitchFamily="66" charset="0"/>
              </a:defRPr>
            </a:lvl1pPr>
          </a:lstStyle>
          <a:p>
            <a:r>
              <a:rPr lang="en-US" dirty="0" smtClean="0"/>
              <a:t>A. Deshpande: Stony Brook Plans in SOLID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1" y="6475421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5" y="6475421"/>
            <a:ext cx="640757" cy="372822"/>
          </a:xfrm>
          <a:prstGeom prst="rect">
            <a:avLst/>
          </a:prstGeom>
          <a:gradFill flip="none" rotWithShape="1">
            <a:gsLst>
              <a:gs pos="77000">
                <a:srgbClr val="000090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bhay.deshpande@stonybrook.edu" TargetMode="External"/><Relationship Id="rId4" Type="http://schemas.openxmlformats.org/officeDocument/2006/relationships/hyperlink" Target="mailto:thomas.hemmick@stonybrook.edu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klaus.dehmelt@stonybrook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bnl.gov/conferences/index.php/EIC_R%25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Stony Brook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brief introduction &amp; our plans</a:t>
            </a:r>
          </a:p>
          <a:p>
            <a:endParaRPr lang="en-US" dirty="0"/>
          </a:p>
          <a:p>
            <a:r>
              <a:rPr lang="en-US" dirty="0" smtClean="0"/>
              <a:t>October 14, 2011</a:t>
            </a:r>
          </a:p>
          <a:p>
            <a:r>
              <a:rPr lang="en-US" dirty="0" smtClean="0"/>
              <a:t>SOLID Collaboration Meeting at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1506" y="6487448"/>
            <a:ext cx="5034845" cy="365125"/>
          </a:xfrm>
        </p:spPr>
        <p:txBody>
          <a:bodyPr/>
          <a:lstStyle/>
          <a:p>
            <a:r>
              <a:rPr lang="en-US" dirty="0" smtClean="0"/>
              <a:t>A. Deshpande: Stony Brook Plans in SOLID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5" y="6475421"/>
            <a:ext cx="640757" cy="372822"/>
          </a:xfrm>
          <a:prstGeom prst="rect">
            <a:avLst/>
          </a:prstGeom>
          <a:gradFill flip="none" rotWithShape="1">
            <a:gsLst>
              <a:gs pos="77000">
                <a:srgbClr val="000090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56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PID and tracking R&amp;D Group’s Aim: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Hardware objectives in year 1:</a:t>
            </a:r>
          </a:p>
          <a:p>
            <a:r>
              <a:rPr lang="en-US" dirty="0"/>
              <a:t> </a:t>
            </a:r>
            <a:r>
              <a:rPr lang="en-US" dirty="0" smtClean="0"/>
              <a:t>Measurement of fast TPC performance characteristics (mainly BNL)</a:t>
            </a:r>
          </a:p>
          <a:p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Development of GEM based </a:t>
            </a:r>
            <a:r>
              <a:rPr lang="en-US" b="1" dirty="0" err="1" smtClean="0">
                <a:solidFill>
                  <a:srgbClr val="0000FF"/>
                </a:solidFill>
              </a:rPr>
              <a:t>CsI-Photocathod</a:t>
            </a:r>
            <a:r>
              <a:rPr lang="en-US" b="1" dirty="0" smtClean="0">
                <a:solidFill>
                  <a:srgbClr val="0000FF"/>
                </a:solidFill>
              </a:rPr>
              <a:t> detector for PID in barrel and </a:t>
            </a:r>
            <a:r>
              <a:rPr lang="en-US" b="1" dirty="0" smtClean="0">
                <a:solidFill>
                  <a:srgbClr val="0000FF"/>
                </a:solidFill>
              </a:rPr>
              <a:t>end-cap </a:t>
            </a:r>
            <a:r>
              <a:rPr lang="en-US" b="1" dirty="0" smtClean="0">
                <a:solidFill>
                  <a:srgbClr val="0000FF"/>
                </a:solidFill>
              </a:rPr>
              <a:t>(mainly Stony Brook)</a:t>
            </a:r>
          </a:p>
          <a:p>
            <a:r>
              <a:rPr lang="en-US" dirty="0"/>
              <a:t> </a:t>
            </a:r>
            <a:r>
              <a:rPr lang="en-US" dirty="0" smtClean="0"/>
              <a:t>Develop methods to minimize electronics-induced gaps in large area GEM detectors (</a:t>
            </a:r>
            <a:r>
              <a:rPr lang="en-US" dirty="0" smtClean="0"/>
              <a:t>BNL, SBU, FIT)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Development of 3-coordinate strip pixel readout (Yale)</a:t>
            </a:r>
          </a:p>
          <a:p>
            <a:r>
              <a:rPr lang="en-US" dirty="0"/>
              <a:t> </a:t>
            </a:r>
            <a:r>
              <a:rPr lang="en-US" dirty="0" smtClean="0"/>
              <a:t>Development and </a:t>
            </a:r>
            <a:r>
              <a:rPr lang="en-US" dirty="0" smtClean="0"/>
              <a:t>tests </a:t>
            </a:r>
            <a:r>
              <a:rPr lang="en-US" dirty="0" smtClean="0"/>
              <a:t>of large area GEMs (</a:t>
            </a:r>
            <a:r>
              <a:rPr lang="en-US" dirty="0" err="1" smtClean="0"/>
              <a:t>UVa</a:t>
            </a:r>
            <a:r>
              <a:rPr lang="en-US" dirty="0" smtClean="0"/>
              <a:t>, FIT)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8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36141"/>
            <a:ext cx="7569860" cy="9130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GEM Based </a:t>
            </a:r>
            <a:r>
              <a:rPr lang="en-US" dirty="0" err="1" smtClean="0"/>
              <a:t>CsI</a:t>
            </a:r>
            <a:r>
              <a:rPr lang="en-US" dirty="0" smtClean="0"/>
              <a:t> Photocathode detectors: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549200"/>
            <a:ext cx="7332697" cy="51360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Used in the HBD for PHENIX effectively</a:t>
            </a:r>
          </a:p>
          <a:p>
            <a:r>
              <a:rPr lang="en-US" dirty="0"/>
              <a:t> </a:t>
            </a:r>
            <a:r>
              <a:rPr lang="en-US" dirty="0" smtClean="0"/>
              <a:t>EIC R&amp;D initiated, needed a test beam environment</a:t>
            </a:r>
          </a:p>
          <a:p>
            <a:r>
              <a:rPr lang="en-US" dirty="0"/>
              <a:t> </a:t>
            </a:r>
            <a:r>
              <a:rPr lang="en-US" dirty="0" smtClean="0"/>
              <a:t>Learnt of high interest for SOLID at Jefferson Lab</a:t>
            </a:r>
          </a:p>
          <a:p>
            <a:endParaRPr lang="en-US" dirty="0"/>
          </a:p>
          <a:p>
            <a:r>
              <a:rPr lang="en-US" dirty="0" smtClean="0"/>
              <a:t> Why not combine effort?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Stony Brook, BNL, FIT, </a:t>
            </a:r>
            <a:r>
              <a:rPr lang="en-US" dirty="0" err="1" smtClean="0"/>
              <a:t>UVa</a:t>
            </a:r>
            <a:r>
              <a:rPr lang="en-US" dirty="0" smtClean="0"/>
              <a:t>, + </a:t>
            </a:r>
            <a:r>
              <a:rPr lang="en-US" dirty="0" smtClean="0"/>
              <a:t>Temple </a:t>
            </a:r>
            <a:r>
              <a:rPr lang="en-US" dirty="0" smtClean="0"/>
              <a:t>U.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+ </a:t>
            </a:r>
            <a:r>
              <a:rPr lang="en-US" dirty="0" err="1" smtClean="0"/>
              <a:t>JLab</a:t>
            </a:r>
            <a:r>
              <a:rPr lang="en-US" dirty="0" smtClean="0"/>
              <a:t> (?)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STEP 1:</a:t>
            </a:r>
          </a:p>
          <a:p>
            <a:pPr marL="0" indent="0">
              <a:buNone/>
            </a:pPr>
            <a:r>
              <a:rPr lang="en-US" dirty="0" smtClean="0"/>
              <a:t>Test performance of </a:t>
            </a:r>
            <a:r>
              <a:rPr lang="en-US" dirty="0" smtClean="0"/>
              <a:t>(10cm x10 cm) </a:t>
            </a:r>
            <a:r>
              <a:rPr lang="en-US" dirty="0" smtClean="0"/>
              <a:t>size 3-GEM detector </a:t>
            </a:r>
            <a:r>
              <a:rPr lang="en-US" dirty="0" smtClean="0"/>
              <a:t>+ analog SRS </a:t>
            </a:r>
            <a:r>
              <a:rPr lang="en-US" dirty="0" smtClean="0"/>
              <a:t>readout </a:t>
            </a:r>
            <a:r>
              <a:rPr lang="en-US" dirty="0" smtClean="0"/>
              <a:t>w/ </a:t>
            </a:r>
            <a:r>
              <a:rPr lang="en-US" dirty="0" smtClean="0"/>
              <a:t>APV25 hybrid </a:t>
            </a:r>
            <a:r>
              <a:rPr lang="en-US" dirty="0" smtClean="0"/>
              <a:t>card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How does it behave in the e-beam environment?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Consulted </a:t>
            </a:r>
            <a:r>
              <a:rPr lang="en-US" dirty="0" smtClean="0">
                <a:solidFill>
                  <a:srgbClr val="0000FF"/>
                </a:solidFill>
              </a:rPr>
              <a:t>with JP &amp; ZEM, test beam setup in </a:t>
            </a:r>
            <a:r>
              <a:rPr lang="en-US" dirty="0" smtClean="0">
                <a:solidFill>
                  <a:srgbClr val="0000FF"/>
                </a:solidFill>
              </a:rPr>
              <a:t>November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45127" y="2791701"/>
            <a:ext cx="2520853" cy="1991098"/>
            <a:chOff x="3138044" y="4674404"/>
            <a:chExt cx="2520853" cy="1991098"/>
          </a:xfrm>
        </p:grpSpPr>
        <p:pic>
          <p:nvPicPr>
            <p:cNvPr id="5" name="Picture 20" descr="DSC04940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55" t="8519" r="12135" b="11481"/>
            <a:stretch>
              <a:fillRect/>
            </a:stretch>
          </p:blipFill>
          <p:spPr bwMode="auto">
            <a:xfrm>
              <a:off x="3138044" y="4674404"/>
              <a:ext cx="2520853" cy="199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76304" y="5410200"/>
              <a:ext cx="14814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30cm × 30 cm</a:t>
              </a:r>
            </a:p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Triple-GEM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36141"/>
            <a:ext cx="7332697" cy="913059"/>
          </a:xfrm>
        </p:spPr>
        <p:txBody>
          <a:bodyPr>
            <a:normAutofit fontScale="90000"/>
          </a:bodyPr>
          <a:lstStyle/>
          <a:p>
            <a:r>
              <a:rPr lang="en-US" dirty="0"/>
              <a:t>GEM Based </a:t>
            </a:r>
            <a:r>
              <a:rPr lang="en-US" dirty="0" err="1"/>
              <a:t>CsI</a:t>
            </a:r>
            <a:r>
              <a:rPr lang="en-US" dirty="0"/>
              <a:t> Photocathode detectors: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STEP 2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Make a telescope separated by a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erenkov radiator and a GEM </a:t>
            </a:r>
            <a:r>
              <a:rPr lang="en-US" dirty="0" smtClean="0">
                <a:solidFill>
                  <a:srgbClr val="000000"/>
                </a:solidFill>
              </a:rPr>
              <a:t>based </a:t>
            </a:r>
            <a:r>
              <a:rPr lang="en-US" dirty="0" err="1" smtClean="0">
                <a:solidFill>
                  <a:srgbClr val="000000"/>
                </a:solidFill>
              </a:rPr>
              <a:t>CsI</a:t>
            </a:r>
            <a:r>
              <a:rPr lang="en-US" dirty="0" smtClean="0">
                <a:solidFill>
                  <a:srgbClr val="000000"/>
                </a:solidFill>
              </a:rPr>
              <a:t> Photocathode and see if we can see </a:t>
            </a:r>
            <a:r>
              <a:rPr lang="en-US" dirty="0" smtClean="0">
                <a:solidFill>
                  <a:srgbClr val="000000"/>
                </a:solidFill>
              </a:rPr>
              <a:t>rings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Hall A environment (along with minimal tracking and </a:t>
            </a:r>
            <a:r>
              <a:rPr lang="en-US" dirty="0" err="1" smtClean="0">
                <a:solidFill>
                  <a:srgbClr val="000000"/>
                </a:solidFill>
              </a:rPr>
              <a:t>calorimetry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Have initiated the </a:t>
            </a:r>
            <a:r>
              <a:rPr lang="en-US" dirty="0" err="1" smtClean="0">
                <a:solidFill>
                  <a:srgbClr val="000000"/>
                </a:solidFill>
              </a:rPr>
              <a:t>CsI</a:t>
            </a:r>
            <a:r>
              <a:rPr lang="en-US" dirty="0" smtClean="0">
                <a:solidFill>
                  <a:srgbClr val="000000"/>
                </a:solidFill>
              </a:rPr>
              <a:t> coating activities at Stony Brook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Plan to bring a telescope in March 2012 for the 2</a:t>
            </a:r>
            <a:r>
              <a:rPr lang="en-US" baseline="30000" dirty="0" smtClean="0">
                <a:solidFill>
                  <a:srgbClr val="0000FF"/>
                </a:solidFill>
              </a:rPr>
              <a:t>nd</a:t>
            </a:r>
            <a:r>
              <a:rPr lang="en-US" dirty="0" smtClean="0">
                <a:solidFill>
                  <a:srgbClr val="0000FF"/>
                </a:solidFill>
              </a:rPr>
              <a:t> phase of test beam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Will visit Hall-A experimental hall tomorrow to see the experimental area: a scouting visit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1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Test </a:t>
            </a:r>
            <a:r>
              <a:rPr lang="en-US" dirty="0"/>
              <a:t>B</a:t>
            </a:r>
            <a:r>
              <a:rPr lang="en-US" dirty="0" smtClean="0"/>
              <a:t>eam: SBU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</a:t>
            </a:r>
            <a:r>
              <a:rPr lang="en-US" dirty="0" smtClean="0"/>
              <a:t>these activities evolve </a:t>
            </a:r>
            <a:r>
              <a:rPr lang="en-US" dirty="0"/>
              <a:t>in the direction of using </a:t>
            </a:r>
            <a:r>
              <a:rPr lang="en-US" dirty="0" err="1"/>
              <a:t>CsI</a:t>
            </a:r>
            <a:r>
              <a:rPr lang="en-US" dirty="0"/>
              <a:t> coated </a:t>
            </a:r>
            <a:r>
              <a:rPr lang="en-US" dirty="0" smtClean="0"/>
              <a:t>GEMs in SOLID and an HBD like detector, </a:t>
            </a:r>
            <a:r>
              <a:rPr lang="en-US" dirty="0"/>
              <a:t>then </a:t>
            </a:r>
            <a:r>
              <a:rPr lang="en-US" dirty="0" smtClean="0"/>
              <a:t>we see </a:t>
            </a:r>
            <a:r>
              <a:rPr lang="en-US" dirty="0"/>
              <a:t>a natural </a:t>
            </a:r>
            <a:r>
              <a:rPr lang="en-US" dirty="0" smtClean="0"/>
              <a:t>path </a:t>
            </a:r>
            <a:r>
              <a:rPr lang="en-US" dirty="0"/>
              <a:t>towards  getting involved in SOLID and its future continuation towards the EIC.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Abhay</a:t>
            </a:r>
            <a:r>
              <a:rPr lang="en-US" dirty="0" smtClean="0"/>
              <a:t>: </a:t>
            </a:r>
            <a:r>
              <a:rPr lang="en-US" dirty="0" smtClean="0"/>
              <a:t>Already interested </a:t>
            </a:r>
            <a:r>
              <a:rPr lang="en-US" dirty="0" smtClean="0"/>
              <a:t>in pursuing collaboration with SOLID for PVDIS and transverse Spin </a:t>
            </a:r>
            <a:r>
              <a:rPr lang="en-US" dirty="0" smtClean="0"/>
              <a:t>studies (independent of the </a:t>
            </a:r>
            <a:r>
              <a:rPr lang="en-US" dirty="0" err="1" smtClean="0"/>
              <a:t>CsI</a:t>
            </a:r>
            <a:r>
              <a:rPr lang="en-US" dirty="0" smtClean="0"/>
              <a:t> GEMs). These physics topics are </a:t>
            </a:r>
            <a:r>
              <a:rPr lang="en-US" dirty="0" smtClean="0"/>
              <a:t>well aligned with the path </a:t>
            </a:r>
            <a:r>
              <a:rPr lang="en-US" dirty="0" smtClean="0"/>
              <a:t>from “PHENIX spin” to the future “Electron Ion Collider”. </a:t>
            </a:r>
          </a:p>
          <a:p>
            <a:r>
              <a:rPr lang="en-US" dirty="0" smtClean="0"/>
              <a:t> Like </a:t>
            </a:r>
            <a:r>
              <a:rPr lang="en-US" dirty="0" smtClean="0"/>
              <a:t>to add 1 post doc (soon ?) + student(s) later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Klaus </a:t>
            </a:r>
            <a:r>
              <a:rPr lang="en-US" dirty="0" err="1" smtClean="0"/>
              <a:t>Dehmelt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klaus.dehmelt@stonybrook.edu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Abhay Deshpande (</a:t>
            </a:r>
            <a:r>
              <a:rPr lang="en-US" dirty="0" smtClean="0">
                <a:hlinkClick r:id="rId3"/>
              </a:rPr>
              <a:t>abhay.deshpande@stonybrook.edu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Thomas </a:t>
            </a:r>
            <a:r>
              <a:rPr lang="en-US" dirty="0" err="1" smtClean="0"/>
              <a:t>Hemmick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thomas.hemmick@stonybrook.edu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4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SBU NP Exp.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549200"/>
            <a:ext cx="7332697" cy="46455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800000"/>
                </a:solidFill>
              </a:rPr>
              <a:t>5</a:t>
            </a:r>
            <a:r>
              <a:rPr lang="en-US" b="1" dirty="0" smtClean="0">
                <a:solidFill>
                  <a:srgbClr val="800000"/>
                </a:solidFill>
              </a:rPr>
              <a:t> Faculty:</a:t>
            </a:r>
          </a:p>
          <a:p>
            <a:r>
              <a:rPr lang="en-US" dirty="0"/>
              <a:t> </a:t>
            </a:r>
            <a:r>
              <a:rPr lang="en-US" dirty="0" smtClean="0"/>
              <a:t>PHENIX </a:t>
            </a:r>
            <a:r>
              <a:rPr lang="en-US" i="1" dirty="0" smtClean="0"/>
              <a:t>Heavy Ion </a:t>
            </a:r>
            <a:r>
              <a:rPr lang="en-US" dirty="0" smtClean="0"/>
              <a:t>Physics: Axel </a:t>
            </a:r>
            <a:r>
              <a:rPr lang="en-US" dirty="0" err="1" smtClean="0"/>
              <a:t>Drees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Thomas </a:t>
            </a:r>
            <a:r>
              <a:rPr lang="en-US" dirty="0" err="1" smtClean="0">
                <a:solidFill>
                  <a:srgbClr val="FF0000"/>
                </a:solidFill>
              </a:rPr>
              <a:t>Hemmick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&amp; Barbara Jack</a:t>
            </a:r>
          </a:p>
          <a:p>
            <a:r>
              <a:rPr lang="en-US" dirty="0"/>
              <a:t> </a:t>
            </a:r>
            <a:r>
              <a:rPr lang="en-US" dirty="0" smtClean="0"/>
              <a:t>PHENIX </a:t>
            </a:r>
            <a:r>
              <a:rPr lang="en-US" i="1" dirty="0" smtClean="0"/>
              <a:t>Spin</a:t>
            </a:r>
            <a:r>
              <a:rPr lang="en-US" dirty="0" smtClean="0"/>
              <a:t> Physics &amp; </a:t>
            </a:r>
            <a:r>
              <a:rPr lang="en-US" i="1" dirty="0" smtClean="0"/>
              <a:t>Electron Ion Collider</a:t>
            </a:r>
            <a:r>
              <a:rPr lang="en-US" dirty="0" smtClean="0"/>
              <a:t>:       </a:t>
            </a:r>
            <a:r>
              <a:rPr lang="en-US" dirty="0" smtClean="0">
                <a:solidFill>
                  <a:srgbClr val="FF0000"/>
                </a:solidFill>
              </a:rPr>
              <a:t>Abhay Deshpande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1 Research Scientist:</a:t>
            </a:r>
          </a:p>
          <a:p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Klaus </a:t>
            </a:r>
            <a:r>
              <a:rPr lang="en-US" dirty="0" err="1" smtClean="0">
                <a:solidFill>
                  <a:srgbClr val="FF0000"/>
                </a:solidFill>
              </a:rPr>
              <a:t>Dehmelt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 Post doctoral fellows</a:t>
            </a:r>
          </a:p>
          <a:p>
            <a:pPr marL="0" indent="0">
              <a:buNone/>
            </a:pPr>
            <a:r>
              <a:rPr lang="en-US" dirty="0" smtClean="0"/>
              <a:t>16 Graduate Students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5-7 Undergraduate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368" y="3743478"/>
            <a:ext cx="1314076" cy="1319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257" y="2483564"/>
            <a:ext cx="1119908" cy="1368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221" y="642570"/>
            <a:ext cx="1083667" cy="143805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6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en-US" dirty="0" smtClean="0"/>
              <a:t>Dr. Klaus </a:t>
            </a:r>
            <a:r>
              <a:rPr lang="en-US" dirty="0" err="1" smtClean="0"/>
              <a:t>Dehmelt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773098"/>
            <a:ext cx="6876627" cy="40689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Research Scientist @ Stony Brook (2011-present)</a:t>
            </a:r>
          </a:p>
          <a:p>
            <a:pPr marL="0" indent="0">
              <a:buNone/>
            </a:pPr>
            <a:r>
              <a:rPr lang="en-US" dirty="0" smtClean="0"/>
              <a:t>PHENIX, </a:t>
            </a:r>
            <a:r>
              <a:rPr lang="en-US" dirty="0" err="1" smtClean="0"/>
              <a:t>sPHENIX</a:t>
            </a:r>
            <a:r>
              <a:rPr lang="en-US" dirty="0" smtClean="0"/>
              <a:t> upgrades, EIC Detector R&amp;D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Research Scientist at DESY (2007-2011)</a:t>
            </a:r>
          </a:p>
          <a:p>
            <a:pPr marL="0" indent="0">
              <a:buNone/>
            </a:pPr>
            <a:r>
              <a:rPr lang="en-US" dirty="0" smtClean="0"/>
              <a:t>Future Lepton Collider R&amp;D, Linear Collider TPC, L3 Collaboration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Ph.D. Florida Institute of Technology, 2006</a:t>
            </a:r>
          </a:p>
          <a:p>
            <a:pPr marL="0" indent="0">
              <a:buNone/>
            </a:pPr>
            <a:r>
              <a:rPr lang="en-US" dirty="0" smtClean="0"/>
              <a:t>L3 and PHENIX collaboration</a:t>
            </a:r>
          </a:p>
          <a:p>
            <a:pPr marL="0" indent="0">
              <a:buNone/>
            </a:pPr>
            <a:r>
              <a:rPr lang="en-US" dirty="0" smtClean="0"/>
              <a:t>Pre-Ph.D. Research Associate Heidelberg &amp; DESY</a:t>
            </a:r>
          </a:p>
          <a:p>
            <a:pPr marL="0" indent="0">
              <a:buNone/>
            </a:pPr>
            <a:r>
              <a:rPr lang="en-US" dirty="0" smtClean="0"/>
              <a:t>COMPASS &amp; HERA-B, Detector R&amp;D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479" y="636141"/>
            <a:ext cx="1132188" cy="113695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en-US" dirty="0" smtClean="0"/>
              <a:t>Prof. Tom </a:t>
            </a:r>
            <a:r>
              <a:rPr lang="en-US" dirty="0" err="1" smtClean="0"/>
              <a:t>Hemmick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523568"/>
            <a:ext cx="7003627" cy="469943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Faculty </a:t>
            </a:r>
            <a:r>
              <a:rPr lang="en-US" sz="2200" dirty="0"/>
              <a:t>(1991-present)</a:t>
            </a:r>
          </a:p>
          <a:p>
            <a:pPr marL="0" indent="0">
              <a:buNone/>
            </a:pPr>
            <a:r>
              <a:rPr lang="en-US" sz="2200" dirty="0" smtClean="0"/>
              <a:t>Distinguished Teaching Professor of Physics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PHENIX Collaboration (founding member)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Hadron Blind Detector</a:t>
            </a:r>
            <a:r>
              <a:rPr lang="en-US" sz="2200" dirty="0" smtClean="0"/>
              <a:t>, Ring Imaging Cherenkov Detector, Drift Chamber, Electronics…</a:t>
            </a:r>
          </a:p>
          <a:p>
            <a:pPr marL="0" indent="0">
              <a:buNone/>
            </a:pPr>
            <a:r>
              <a:rPr lang="en-US" sz="2200" dirty="0" smtClean="0"/>
              <a:t>Analysis coordinator, Detector Council, Executive C.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BNL E814 Collaboration (Post Doc. Yale U. &amp; SBU)</a:t>
            </a:r>
          </a:p>
          <a:p>
            <a:pPr marL="0" indent="0">
              <a:buNone/>
            </a:pPr>
            <a:r>
              <a:rPr lang="en-US" sz="2200" dirty="0" smtClean="0"/>
              <a:t>Design &amp; construction of MWPCs DC, Pad Chamber, Au-beam Upgrade, Software Czar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Ph.D. Rochester University 1989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1" y="642570"/>
            <a:ext cx="857888" cy="113844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2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Prof. Abhay Deshpande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537679"/>
            <a:ext cx="7178469" cy="49816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Faculty (2004-Present), RIKEN BNL Fellow (2000</a:t>
            </a:r>
            <a:r>
              <a:rPr lang="en-US" sz="2200" dirty="0" smtClean="0"/>
              <a:t>-2008)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PHENIX (2000-Present), EIC (1999-present)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Si VTX tracker</a:t>
            </a:r>
            <a:r>
              <a:rPr lang="en-US" sz="2200" dirty="0" smtClean="0"/>
              <a:t>, IR Local &amp; RHIC Beam </a:t>
            </a:r>
            <a:r>
              <a:rPr lang="en-US" sz="2200" dirty="0" err="1" smtClean="0"/>
              <a:t>polarimetry</a:t>
            </a:r>
            <a:r>
              <a:rPr lang="en-US" sz="2200" dirty="0" smtClean="0"/>
              <a:t>, Norm. Trig. </a:t>
            </a:r>
            <a:r>
              <a:rPr lang="en-US" sz="2200" dirty="0" err="1" smtClean="0"/>
              <a:t>Cntr</a:t>
            </a:r>
            <a:r>
              <a:rPr lang="en-US" sz="2200" dirty="0" smtClean="0"/>
              <a:t>., Run Co-ord., Executive Council, Spin WG Co.</a:t>
            </a:r>
          </a:p>
          <a:p>
            <a:pPr marL="0" indent="0">
              <a:buNone/>
            </a:pPr>
            <a:r>
              <a:rPr lang="en-US" sz="2200" dirty="0" smtClean="0"/>
              <a:t>Electron Ion Collider: Studies, promotion &amp; contact person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ZEUS (1998-2000, Yale)</a:t>
            </a:r>
          </a:p>
          <a:p>
            <a:pPr marL="0" indent="0">
              <a:buNone/>
            </a:pPr>
            <a:r>
              <a:rPr lang="en-US" sz="2200" dirty="0" smtClean="0"/>
              <a:t>QCD analysis Co. , EW Physics, Electron </a:t>
            </a:r>
            <a:r>
              <a:rPr lang="en-US" sz="2200" dirty="0" err="1" smtClean="0"/>
              <a:t>polarimetry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Spin </a:t>
            </a:r>
            <a:r>
              <a:rPr lang="en-US" sz="2200" dirty="0" err="1" smtClean="0"/>
              <a:t>Muon</a:t>
            </a:r>
            <a:r>
              <a:rPr lang="en-US" sz="2200" dirty="0" smtClean="0"/>
              <a:t> Collaboration (1995-1999, Yale)</a:t>
            </a:r>
          </a:p>
          <a:p>
            <a:pPr marL="0" indent="0">
              <a:buNone/>
            </a:pPr>
            <a:r>
              <a:rPr lang="en-US" sz="2200" dirty="0" smtClean="0"/>
              <a:t>Nucleon Spin: Analysis  coordinator, Polarized target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BNL E851, (1994, Ph.D. Yale) Rare </a:t>
            </a:r>
            <a:r>
              <a:rPr lang="en-US" sz="2200" dirty="0" err="1" smtClean="0"/>
              <a:t>Kaon</a:t>
            </a:r>
            <a:r>
              <a:rPr lang="en-US" sz="2200" dirty="0" smtClean="0"/>
              <a:t> Decays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223" y="618933"/>
            <a:ext cx="829666" cy="101403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Generic Detector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BNL Established a peer reviewed program for R&amp;D to enable EIC experiments</a:t>
            </a:r>
          </a:p>
          <a:p>
            <a:r>
              <a:rPr lang="en-US" dirty="0"/>
              <a:t> </a:t>
            </a:r>
            <a:r>
              <a:rPr lang="en-US" dirty="0" smtClean="0"/>
              <a:t>Develop detector concepts and technologies that have particular importance for experiments at the future EIC</a:t>
            </a:r>
          </a:p>
          <a:p>
            <a:r>
              <a:rPr lang="en-US" dirty="0"/>
              <a:t> </a:t>
            </a:r>
            <a:r>
              <a:rPr lang="en-US" dirty="0" smtClean="0"/>
              <a:t>Help ensure that the techniques and resources for implementing these technologies are well established within the EIC user community</a:t>
            </a:r>
          </a:p>
          <a:p>
            <a:r>
              <a:rPr lang="en-US" dirty="0" smtClean="0"/>
              <a:t> Endorsed by DOE, BNL &amp; </a:t>
            </a:r>
            <a:r>
              <a:rPr lang="en-US" dirty="0" err="1" smtClean="0"/>
              <a:t>JLab</a:t>
            </a:r>
            <a:r>
              <a:rPr lang="en-US" dirty="0" smtClean="0"/>
              <a:t>, Managed by BNL</a:t>
            </a:r>
          </a:p>
          <a:p>
            <a:r>
              <a:rPr lang="en-US" dirty="0"/>
              <a:t> </a:t>
            </a:r>
            <a:r>
              <a:rPr lang="en-US" dirty="0" smtClean="0"/>
              <a:t>Support Community wide development efforts: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New concepts &amp; technologies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Adaptation of existing technologies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New design and simulation tools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New Computing and analysis techniques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$</a:t>
            </a:r>
            <a:r>
              <a:rPr lang="en-US" dirty="0" smtClean="0"/>
              <a:t>0.5 M available in FY11, Expect $1-1.5M/</a:t>
            </a:r>
            <a:r>
              <a:rPr lang="en-US" dirty="0" err="1" smtClean="0"/>
              <a:t>yr</a:t>
            </a:r>
            <a:r>
              <a:rPr lang="en-US" dirty="0" smtClean="0"/>
              <a:t> for ~ 5 years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6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EIC Detector R&amp;D Advisory Committee: (meets twice a year to):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 smtClean="0"/>
              <a:t> Hear presentation of new proposals and progress on approved projects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Evaluate the merits of proposal and the performance of ongoing efforts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Make funding recommendations</a:t>
            </a:r>
          </a:p>
          <a:p>
            <a:pPr marL="0" indent="0">
              <a:buNone/>
            </a:pPr>
            <a:r>
              <a:rPr lang="en-US" dirty="0" err="1" smtClean="0"/>
              <a:t>Website:</a:t>
            </a:r>
            <a:r>
              <a:rPr lang="en-US" u="sng" dirty="0" err="1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://wiki.bnl.gov/conferences/index.php/</a:t>
            </a:r>
            <a:r>
              <a:rPr lang="en-US" u="sng" dirty="0" smtClean="0">
                <a:hlinkClick r:id="rId2"/>
              </a:rPr>
              <a:t>EIC_R%</a:t>
            </a:r>
            <a:r>
              <a:rPr lang="en-US" u="sng" dirty="0">
                <a:hlinkClick r:id="rId2"/>
              </a:rPr>
              <a:t>25D</a:t>
            </a: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Committee:</a:t>
            </a:r>
          </a:p>
          <a:p>
            <a:pPr marL="0" indent="0">
              <a:buNone/>
            </a:pPr>
            <a:r>
              <a:rPr lang="en-US" dirty="0" smtClean="0"/>
              <a:t>Marcel </a:t>
            </a:r>
            <a:r>
              <a:rPr lang="en-US" dirty="0" err="1" smtClean="0"/>
              <a:t>Demarteau</a:t>
            </a:r>
            <a:r>
              <a:rPr lang="en-US" dirty="0" smtClean="0"/>
              <a:t> (ANL), Rick Van Berg (Penn), Howards </a:t>
            </a:r>
            <a:r>
              <a:rPr lang="en-US" dirty="0" err="1" smtClean="0"/>
              <a:t>Weiman</a:t>
            </a:r>
            <a:r>
              <a:rPr lang="en-US" dirty="0" smtClean="0"/>
              <a:t> (LBNL), Robert </a:t>
            </a:r>
            <a:r>
              <a:rPr lang="en-US" dirty="0" err="1" smtClean="0"/>
              <a:t>Klanner</a:t>
            </a:r>
            <a:r>
              <a:rPr lang="en-US" dirty="0" smtClean="0"/>
              <a:t> (Hamburg), Jerry </a:t>
            </a:r>
            <a:r>
              <a:rPr lang="en-US" dirty="0" err="1" smtClean="0"/>
              <a:t>Va’vra</a:t>
            </a:r>
            <a:r>
              <a:rPr lang="en-US" dirty="0" smtClean="0"/>
              <a:t> (SLAC), Ian </a:t>
            </a:r>
            <a:r>
              <a:rPr lang="en-US" dirty="0" err="1" smtClean="0"/>
              <a:t>Shipsey</a:t>
            </a:r>
            <a:r>
              <a:rPr lang="en-US" dirty="0" smtClean="0"/>
              <a:t> (Purdue), Glenn Young 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Proposals, pre-proposals early 2011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Fiber sampling </a:t>
            </a:r>
            <a:r>
              <a:rPr lang="en-US" dirty="0" err="1" smtClean="0"/>
              <a:t>calorimetry</a:t>
            </a:r>
            <a:r>
              <a:rPr lang="en-US" dirty="0" smtClean="0"/>
              <a:t> for EIC &amp; STAR (UCLA, Texas A&amp;M, Penn State)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FEMs for DAQ and triggers 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DIRC based PID for EIC (CAU, ODU, </a:t>
            </a:r>
            <a:r>
              <a:rPr lang="en-US" dirty="0" err="1" smtClean="0"/>
              <a:t>JLab</a:t>
            </a:r>
            <a:r>
              <a:rPr lang="en-US" dirty="0" smtClean="0"/>
              <a:t>, GSI)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Liquid </a:t>
            </a:r>
            <a:r>
              <a:rPr lang="en-US" dirty="0" err="1" smtClean="0"/>
              <a:t>Scint</a:t>
            </a:r>
            <a:r>
              <a:rPr lang="en-US" dirty="0" smtClean="0"/>
              <a:t>. </a:t>
            </a:r>
            <a:r>
              <a:rPr lang="en-US" dirty="0" err="1" smtClean="0"/>
              <a:t>Calorimetry</a:t>
            </a:r>
            <a:r>
              <a:rPr lang="en-US" dirty="0" smtClean="0"/>
              <a:t> (Ohio State)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Improved radiation tolerant Si photomultipliers 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PID &amp; Tracking Letter of Intent (BNL, FIT, Iowa State, LBNL, LANL, MIT, RIKEN-BNL, </a:t>
            </a:r>
            <a:r>
              <a:rPr lang="en-US" u="sng" dirty="0" smtClean="0">
                <a:solidFill>
                  <a:srgbClr val="0000FF"/>
                </a:solidFill>
              </a:rPr>
              <a:t>Stony Brook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UVa</a:t>
            </a:r>
            <a:r>
              <a:rPr lang="en-US" dirty="0" smtClean="0">
                <a:solidFill>
                  <a:srgbClr val="0000FF"/>
                </a:solidFill>
              </a:rPr>
              <a:t>, Yale + </a:t>
            </a:r>
            <a:r>
              <a:rPr lang="en-US" i="1" dirty="0" smtClean="0">
                <a:solidFill>
                  <a:srgbClr val="0000FF"/>
                </a:solidFill>
              </a:rPr>
              <a:t>Temple U</a:t>
            </a:r>
            <a:r>
              <a:rPr lang="en-US" dirty="0" smtClean="0">
                <a:solidFill>
                  <a:srgbClr val="0000FF"/>
                </a:solidFill>
              </a:rPr>
              <a:t>.)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1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&amp; tracking R&amp;D group’s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EIC Detector Simulations:</a:t>
            </a:r>
          </a:p>
          <a:p>
            <a:r>
              <a:rPr lang="en-US" dirty="0" smtClean="0"/>
              <a:t> Material and position resolution budgets, </a:t>
            </a:r>
          </a:p>
          <a:p>
            <a:r>
              <a:rPr lang="en-US" dirty="0" smtClean="0"/>
              <a:t> Choices between Fast drift TPC &amp; GEM tracking outside of </a:t>
            </a:r>
            <a:r>
              <a:rPr lang="en-US" dirty="0" smtClean="0"/>
              <a:t>thin </a:t>
            </a:r>
            <a:r>
              <a:rPr lang="en-US" dirty="0" smtClean="0"/>
              <a:t>micro-vertex tracking layers</a:t>
            </a:r>
          </a:p>
          <a:p>
            <a:r>
              <a:rPr lang="en-US" dirty="0" smtClean="0"/>
              <a:t> High performance </a:t>
            </a:r>
            <a:r>
              <a:rPr lang="en-US" dirty="0" err="1" smtClean="0"/>
              <a:t>dE</a:t>
            </a:r>
            <a:r>
              <a:rPr lang="en-US" dirty="0" smtClean="0"/>
              <a:t>/dx measurements via cluster counting</a:t>
            </a:r>
          </a:p>
          <a:p>
            <a:r>
              <a:rPr lang="en-US" dirty="0" smtClean="0"/>
              <a:t> Magnetic field configurations outside of central regions</a:t>
            </a:r>
          </a:p>
          <a:p>
            <a:r>
              <a:rPr lang="en-US" dirty="0"/>
              <a:t> </a:t>
            </a:r>
            <a:r>
              <a:rPr lang="en-US" dirty="0" smtClean="0"/>
              <a:t>What B-insensitive PID detectors?</a:t>
            </a:r>
          </a:p>
          <a:p>
            <a:r>
              <a:rPr lang="en-US" dirty="0"/>
              <a:t> </a:t>
            </a:r>
            <a:r>
              <a:rPr lang="en-US" dirty="0" smtClean="0"/>
              <a:t>Proximity focused RICH in central arm?</a:t>
            </a:r>
          </a:p>
          <a:p>
            <a:r>
              <a:rPr lang="en-US" dirty="0"/>
              <a:t> </a:t>
            </a:r>
            <a:r>
              <a:rPr lang="en-US" dirty="0" smtClean="0"/>
              <a:t>Understanding the limits of ring radius due to B field and multiple scattering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Deshpande: Stony Brook Plans in SOLID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8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872</TotalTime>
  <Words>1393</Words>
  <Application>Microsoft Macintosh PowerPoint</Application>
  <PresentationFormat>On-screen Show (4:3)</PresentationFormat>
  <Paragraphs>165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Stony Brook Group</vt:lpstr>
      <vt:lpstr>SBU NP Exp. Group</vt:lpstr>
      <vt:lpstr>Dr. Klaus Dehmelt</vt:lpstr>
      <vt:lpstr>Prof. Tom Hemmick</vt:lpstr>
      <vt:lpstr>Prof. Abhay Deshpande</vt:lpstr>
      <vt:lpstr>EIC Generic Detector R&amp;D</vt:lpstr>
      <vt:lpstr>EIC Detector R&amp;D Advisory Committee: (meets twice a year to):</vt:lpstr>
      <vt:lpstr> Proposals, pre-proposals early 2011 </vt:lpstr>
      <vt:lpstr>PID &amp; tracking R&amp;D group’s aims</vt:lpstr>
      <vt:lpstr>PID and tracking R&amp;D Group’s Aim: </vt:lpstr>
      <vt:lpstr>GEM Based CsI Photocathode detectors:</vt:lpstr>
      <vt:lpstr>GEM Based CsI Photocathode detectors:</vt:lpstr>
      <vt:lpstr>Beyond Test Beam: SBU Plans</vt:lpstr>
      <vt:lpstr>Thank You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Abhay Deshpande</dc:creator>
  <cp:lastModifiedBy>Abhay Deshpande</cp:lastModifiedBy>
  <cp:revision>34</cp:revision>
  <dcterms:created xsi:type="dcterms:W3CDTF">2011-10-13T13:47:24Z</dcterms:created>
  <dcterms:modified xsi:type="dcterms:W3CDTF">2011-10-14T10:07:53Z</dcterms:modified>
</cp:coreProperties>
</file>